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7"/>
  </p:notesMasterIdLst>
  <p:sldIdLst>
    <p:sldId id="267" r:id="rId2"/>
    <p:sldId id="268" r:id="rId3"/>
    <p:sldId id="269" r:id="rId4"/>
    <p:sldId id="272" r:id="rId5"/>
    <p:sldId id="300" r:id="rId6"/>
    <p:sldId id="301" r:id="rId7"/>
    <p:sldId id="305" r:id="rId8"/>
    <p:sldId id="302" r:id="rId9"/>
    <p:sldId id="304" r:id="rId10"/>
    <p:sldId id="297" r:id="rId11"/>
    <p:sldId id="283" r:id="rId12"/>
    <p:sldId id="303" r:id="rId13"/>
    <p:sldId id="279" r:id="rId14"/>
    <p:sldId id="298"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7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5AFF4-5AE6-41C4-B16E-CB19A741A15F}"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DC4A8E4A-9D89-4111-9375-960326567C47}">
      <dgm:prSet custT="1"/>
      <dgm:spPr/>
      <dgm:t>
        <a:bodyPr/>
        <a:lstStyle/>
        <a:p>
          <a:r>
            <a:rPr lang="en-US" sz="1600" dirty="0">
              <a:solidFill>
                <a:schemeClr val="bg1"/>
              </a:solidFill>
              <a:latin typeface="Arial"/>
              <a:cs typeface="Arial"/>
            </a:rPr>
            <a:t>Independent research</a:t>
          </a:r>
        </a:p>
      </dgm:t>
    </dgm:pt>
    <dgm:pt modelId="{7818EF71-B645-46DF-80DF-D53EA1FC6022}" type="parTrans" cxnId="{C3C0E330-051E-4DE7-9F10-6B9CE138CF0C}">
      <dgm:prSet/>
      <dgm:spPr/>
      <dgm:t>
        <a:bodyPr/>
        <a:lstStyle/>
        <a:p>
          <a:endParaRPr lang="en-US"/>
        </a:p>
      </dgm:t>
    </dgm:pt>
    <dgm:pt modelId="{5779A8D6-24E8-4338-873E-2DDB4527B7B2}" type="sibTrans" cxnId="{C3C0E330-051E-4DE7-9F10-6B9CE138CF0C}">
      <dgm:prSet/>
      <dgm:spPr/>
      <dgm:t>
        <a:bodyPr/>
        <a:lstStyle/>
        <a:p>
          <a:endParaRPr lang="en-US"/>
        </a:p>
      </dgm:t>
    </dgm:pt>
    <dgm:pt modelId="{6BFE9D80-F661-4A1F-B74F-2352FF2737D8}">
      <dgm:prSet custT="1"/>
      <dgm:spPr/>
      <dgm:t>
        <a:bodyPr/>
        <a:lstStyle/>
        <a:p>
          <a:pPr rtl="0"/>
          <a:r>
            <a:rPr lang="en-US" sz="1600" dirty="0">
              <a:solidFill>
                <a:schemeClr val="bg1"/>
              </a:solidFill>
              <a:latin typeface="Arial"/>
              <a:cs typeface="Arial"/>
            </a:rPr>
            <a:t>Major writing components (theses, dissertations, major research papers)</a:t>
          </a:r>
        </a:p>
      </dgm:t>
    </dgm:pt>
    <dgm:pt modelId="{170AEC6F-CD33-44CC-BEE1-4C779E2667F1}" type="parTrans" cxnId="{68D84141-6B8D-401E-B338-9D6CF8435556}">
      <dgm:prSet/>
      <dgm:spPr/>
      <dgm:t>
        <a:bodyPr/>
        <a:lstStyle/>
        <a:p>
          <a:endParaRPr lang="en-US"/>
        </a:p>
      </dgm:t>
    </dgm:pt>
    <dgm:pt modelId="{30A231AB-1F84-44AA-AD30-E3F5B50C0214}" type="sibTrans" cxnId="{68D84141-6B8D-401E-B338-9D6CF8435556}">
      <dgm:prSet/>
      <dgm:spPr/>
      <dgm:t>
        <a:bodyPr/>
        <a:lstStyle/>
        <a:p>
          <a:endParaRPr lang="en-US"/>
        </a:p>
      </dgm:t>
    </dgm:pt>
    <dgm:pt modelId="{969349BD-EB17-4A49-BB06-28B80B6106CE}">
      <dgm:prSet custT="1"/>
      <dgm:spPr/>
      <dgm:t>
        <a:bodyPr/>
        <a:lstStyle/>
        <a:p>
          <a:r>
            <a:rPr lang="en-US" sz="1600" dirty="0">
              <a:solidFill>
                <a:schemeClr val="bg1"/>
              </a:solidFill>
              <a:latin typeface="Arial"/>
              <a:cs typeface="Arial"/>
            </a:rPr>
            <a:t>Comprehensive and qualifying examinations</a:t>
          </a:r>
        </a:p>
      </dgm:t>
    </dgm:pt>
    <dgm:pt modelId="{EB16309D-03F2-4DAE-A6B7-E8C9C2ECCDCC}" type="parTrans" cxnId="{05BBA252-3517-4D81-9D79-42572F4566D7}">
      <dgm:prSet/>
      <dgm:spPr/>
      <dgm:t>
        <a:bodyPr/>
        <a:lstStyle/>
        <a:p>
          <a:endParaRPr lang="en-US"/>
        </a:p>
      </dgm:t>
    </dgm:pt>
    <dgm:pt modelId="{2E14CD61-4D34-4A9C-99B2-9332596C04C3}" type="sibTrans" cxnId="{05BBA252-3517-4D81-9D79-42572F4566D7}">
      <dgm:prSet/>
      <dgm:spPr/>
      <dgm:t>
        <a:bodyPr/>
        <a:lstStyle/>
        <a:p>
          <a:endParaRPr lang="en-US"/>
        </a:p>
      </dgm:t>
    </dgm:pt>
    <dgm:pt modelId="{0CA7F8ED-678D-44B6-A549-A9AA08CFD3FC}">
      <dgm:prSet custT="1"/>
      <dgm:spPr/>
      <dgm:t>
        <a:bodyPr/>
        <a:lstStyle/>
        <a:p>
          <a:r>
            <a:rPr lang="en-US" sz="1600" dirty="0">
              <a:solidFill>
                <a:schemeClr val="bg1"/>
              </a:solidFill>
              <a:latin typeface="Arial"/>
              <a:cs typeface="Arial"/>
            </a:rPr>
            <a:t>Defense and oral examinations</a:t>
          </a:r>
        </a:p>
      </dgm:t>
    </dgm:pt>
    <dgm:pt modelId="{1F044A71-0EAD-4982-B2F6-3C32355D8B51}" type="parTrans" cxnId="{1EBFABE4-6DFA-489A-A8A3-186B065000F8}">
      <dgm:prSet/>
      <dgm:spPr/>
      <dgm:t>
        <a:bodyPr/>
        <a:lstStyle/>
        <a:p>
          <a:endParaRPr lang="en-US"/>
        </a:p>
      </dgm:t>
    </dgm:pt>
    <dgm:pt modelId="{4DAC2C16-0608-4376-9A7C-0EB892EDCA3D}" type="sibTrans" cxnId="{1EBFABE4-6DFA-489A-A8A3-186B065000F8}">
      <dgm:prSet/>
      <dgm:spPr/>
      <dgm:t>
        <a:bodyPr/>
        <a:lstStyle/>
        <a:p>
          <a:endParaRPr lang="en-US"/>
        </a:p>
      </dgm:t>
    </dgm:pt>
    <dgm:pt modelId="{987C058D-8103-4A1C-A7DF-57909B25049D}">
      <dgm:prSet phldr="0" custT="1"/>
      <dgm:spPr/>
      <dgm:t>
        <a:bodyPr/>
        <a:lstStyle/>
        <a:p>
          <a:r>
            <a:rPr lang="en-US" sz="1600" dirty="0">
              <a:solidFill>
                <a:schemeClr val="bg1"/>
              </a:solidFill>
              <a:latin typeface="Arial"/>
              <a:cs typeface="Arial"/>
            </a:rPr>
            <a:t>Participating in graduate courses in laboratory settings or fieldwork</a:t>
          </a:r>
        </a:p>
      </dgm:t>
    </dgm:pt>
    <dgm:pt modelId="{A9863367-5791-431C-BB8D-6AD3FD4406C4}" type="parTrans" cxnId="{3B862788-BA89-4ABC-8D74-B5C7A6DA8572}">
      <dgm:prSet/>
      <dgm:spPr/>
    </dgm:pt>
    <dgm:pt modelId="{B1B3C485-6B92-4025-885E-523DEA549F6A}" type="sibTrans" cxnId="{3B862788-BA89-4ABC-8D74-B5C7A6DA8572}">
      <dgm:prSet/>
      <dgm:spPr/>
    </dgm:pt>
    <dgm:pt modelId="{0BFF176F-9469-41C7-9BC0-D1A9FC17FC78}">
      <dgm:prSet phldr="0" custT="1"/>
      <dgm:spPr/>
      <dgm:t>
        <a:bodyPr/>
        <a:lstStyle/>
        <a:p>
          <a:r>
            <a:rPr lang="en-US" sz="1600" dirty="0">
              <a:solidFill>
                <a:schemeClr val="bg1"/>
              </a:solidFill>
              <a:latin typeface="Arial"/>
              <a:cs typeface="Arial"/>
            </a:rPr>
            <a:t>Internships &amp; practicum, cooperative education or work terms</a:t>
          </a:r>
        </a:p>
      </dgm:t>
    </dgm:pt>
    <dgm:pt modelId="{6DC62979-9750-406C-9502-C5FC21B6B7AB}" type="parTrans" cxnId="{B45866D0-C523-4454-BEAE-A12A9F5EF0C6}">
      <dgm:prSet/>
      <dgm:spPr/>
    </dgm:pt>
    <dgm:pt modelId="{2FDBF631-AED6-4635-8866-C91885D125B6}" type="sibTrans" cxnId="{B45866D0-C523-4454-BEAE-A12A9F5EF0C6}">
      <dgm:prSet/>
      <dgm:spPr/>
    </dgm:pt>
    <dgm:pt modelId="{85549E3F-A40B-495C-AB0D-D3EA69F6D3E0}">
      <dgm:prSet phldr="0" custT="1"/>
      <dgm:spPr/>
      <dgm:t>
        <a:bodyPr/>
        <a:lstStyle/>
        <a:p>
          <a:r>
            <a:rPr lang="en-US" sz="1600" dirty="0">
              <a:solidFill>
                <a:schemeClr val="bg1"/>
              </a:solidFill>
              <a:latin typeface="Arial"/>
              <a:cs typeface="Arial"/>
            </a:rPr>
            <a:t>Graduate seminar participation and seminar leadership</a:t>
          </a:r>
        </a:p>
      </dgm:t>
    </dgm:pt>
    <dgm:pt modelId="{C972C838-1BA7-40C4-A260-169B7E968C61}" type="parTrans" cxnId="{E8260987-DAE2-402B-9BB7-70FBA9DB09CB}">
      <dgm:prSet/>
      <dgm:spPr/>
    </dgm:pt>
    <dgm:pt modelId="{3F034C0E-194B-4753-BF2F-9B4BDCA94291}" type="sibTrans" cxnId="{E8260987-DAE2-402B-9BB7-70FBA9DB09CB}">
      <dgm:prSet/>
      <dgm:spPr/>
    </dgm:pt>
    <dgm:pt modelId="{79A6264A-68E6-4A2B-AE7C-1B12CAD2FA0D}" type="pres">
      <dgm:prSet presAssocID="{6625AFF4-5AE6-41C4-B16E-CB19A741A15F}" presName="diagram" presStyleCnt="0">
        <dgm:presLayoutVars>
          <dgm:dir/>
          <dgm:resizeHandles val="exact"/>
        </dgm:presLayoutVars>
      </dgm:prSet>
      <dgm:spPr/>
    </dgm:pt>
    <dgm:pt modelId="{DE7A884A-F908-4756-BEAE-27D62252F1BF}" type="pres">
      <dgm:prSet presAssocID="{987C058D-8103-4A1C-A7DF-57909B25049D}" presName="node" presStyleLbl="node1" presStyleIdx="0" presStyleCnt="7">
        <dgm:presLayoutVars>
          <dgm:bulletEnabled val="1"/>
        </dgm:presLayoutVars>
      </dgm:prSet>
      <dgm:spPr>
        <a:solidFill>
          <a:srgbClr val="5B7F95"/>
        </a:solidFill>
      </dgm:spPr>
    </dgm:pt>
    <dgm:pt modelId="{0EB04F3B-99A9-4A6E-9B0E-776ACEA0195A}" type="pres">
      <dgm:prSet presAssocID="{B1B3C485-6B92-4025-885E-523DEA549F6A}" presName="sibTrans" presStyleCnt="0"/>
      <dgm:spPr/>
    </dgm:pt>
    <dgm:pt modelId="{74C3642D-EE21-401A-9E66-E5742D47BBAC}" type="pres">
      <dgm:prSet presAssocID="{0BFF176F-9469-41C7-9BC0-D1A9FC17FC78}" presName="node" presStyleLbl="node1" presStyleIdx="1" presStyleCnt="7">
        <dgm:presLayoutVars>
          <dgm:bulletEnabled val="1"/>
        </dgm:presLayoutVars>
      </dgm:prSet>
      <dgm:spPr>
        <a:solidFill>
          <a:srgbClr val="5B7F95"/>
        </a:solidFill>
      </dgm:spPr>
    </dgm:pt>
    <dgm:pt modelId="{6F996B82-832E-4FDC-B309-59F57CC906E6}" type="pres">
      <dgm:prSet presAssocID="{2FDBF631-AED6-4635-8866-C91885D125B6}" presName="sibTrans" presStyleCnt="0"/>
      <dgm:spPr/>
    </dgm:pt>
    <dgm:pt modelId="{FE17048A-EC78-4B06-AAE7-0A8DBF98F0C7}" type="pres">
      <dgm:prSet presAssocID="{85549E3F-A40B-495C-AB0D-D3EA69F6D3E0}" presName="node" presStyleLbl="node1" presStyleIdx="2" presStyleCnt="7">
        <dgm:presLayoutVars>
          <dgm:bulletEnabled val="1"/>
        </dgm:presLayoutVars>
      </dgm:prSet>
      <dgm:spPr>
        <a:solidFill>
          <a:srgbClr val="5B7F95"/>
        </a:solidFill>
      </dgm:spPr>
    </dgm:pt>
    <dgm:pt modelId="{D99A08DC-B4F6-424A-888B-AADA47B69C67}" type="pres">
      <dgm:prSet presAssocID="{3F034C0E-194B-4753-BF2F-9B4BDCA94291}" presName="sibTrans" presStyleCnt="0"/>
      <dgm:spPr/>
    </dgm:pt>
    <dgm:pt modelId="{5BC31C8F-D393-4405-92AE-F9C96751AEED}" type="pres">
      <dgm:prSet presAssocID="{DC4A8E4A-9D89-4111-9375-960326567C47}" presName="node" presStyleLbl="node1" presStyleIdx="3" presStyleCnt="7">
        <dgm:presLayoutVars>
          <dgm:bulletEnabled val="1"/>
        </dgm:presLayoutVars>
      </dgm:prSet>
      <dgm:spPr>
        <a:solidFill>
          <a:srgbClr val="5B7F95"/>
        </a:solidFill>
      </dgm:spPr>
    </dgm:pt>
    <dgm:pt modelId="{0CC64E66-C241-4FDF-B4BC-F4CC9F23AB1B}" type="pres">
      <dgm:prSet presAssocID="{5779A8D6-24E8-4338-873E-2DDB4527B7B2}" presName="sibTrans" presStyleCnt="0"/>
      <dgm:spPr/>
    </dgm:pt>
    <dgm:pt modelId="{F56FBFB6-40AA-4282-8CBF-55356D10F4E8}" type="pres">
      <dgm:prSet presAssocID="{6BFE9D80-F661-4A1F-B74F-2352FF2737D8}" presName="node" presStyleLbl="node1" presStyleIdx="4" presStyleCnt="7">
        <dgm:presLayoutVars>
          <dgm:bulletEnabled val="1"/>
        </dgm:presLayoutVars>
      </dgm:prSet>
      <dgm:spPr>
        <a:solidFill>
          <a:srgbClr val="5B7F95"/>
        </a:solidFill>
      </dgm:spPr>
    </dgm:pt>
    <dgm:pt modelId="{E40BB205-8789-44EB-B771-03CD01406C16}" type="pres">
      <dgm:prSet presAssocID="{30A231AB-1F84-44AA-AD30-E3F5B50C0214}" presName="sibTrans" presStyleCnt="0"/>
      <dgm:spPr/>
    </dgm:pt>
    <dgm:pt modelId="{1AA41E67-E459-457F-BF26-F0F082F05811}" type="pres">
      <dgm:prSet presAssocID="{969349BD-EB17-4A49-BB06-28B80B6106CE}" presName="node" presStyleLbl="node1" presStyleIdx="5" presStyleCnt="7">
        <dgm:presLayoutVars>
          <dgm:bulletEnabled val="1"/>
        </dgm:presLayoutVars>
      </dgm:prSet>
      <dgm:spPr>
        <a:solidFill>
          <a:srgbClr val="5B7F95"/>
        </a:solidFill>
      </dgm:spPr>
    </dgm:pt>
    <dgm:pt modelId="{C74EA938-A815-4913-8E5B-416C4D25EF92}" type="pres">
      <dgm:prSet presAssocID="{2E14CD61-4D34-4A9C-99B2-9332596C04C3}" presName="sibTrans" presStyleCnt="0"/>
      <dgm:spPr/>
    </dgm:pt>
    <dgm:pt modelId="{EC6F68D6-00E4-48DF-9403-52F4C89488F4}" type="pres">
      <dgm:prSet presAssocID="{0CA7F8ED-678D-44B6-A549-A9AA08CFD3FC}" presName="node" presStyleLbl="node1" presStyleIdx="6" presStyleCnt="7">
        <dgm:presLayoutVars>
          <dgm:bulletEnabled val="1"/>
        </dgm:presLayoutVars>
      </dgm:prSet>
      <dgm:spPr>
        <a:solidFill>
          <a:srgbClr val="5B7F95"/>
        </a:solidFill>
      </dgm:spPr>
    </dgm:pt>
  </dgm:ptLst>
  <dgm:cxnLst>
    <dgm:cxn modelId="{712AE51C-92B4-4318-A824-82F909E6B667}" type="presOf" srcId="{969349BD-EB17-4A49-BB06-28B80B6106CE}" destId="{1AA41E67-E459-457F-BF26-F0F082F05811}" srcOrd="0" destOrd="0" presId="urn:microsoft.com/office/officeart/2005/8/layout/default"/>
    <dgm:cxn modelId="{C3C0E330-051E-4DE7-9F10-6B9CE138CF0C}" srcId="{6625AFF4-5AE6-41C4-B16E-CB19A741A15F}" destId="{DC4A8E4A-9D89-4111-9375-960326567C47}" srcOrd="3" destOrd="0" parTransId="{7818EF71-B645-46DF-80DF-D53EA1FC6022}" sibTransId="{5779A8D6-24E8-4338-873E-2DDB4527B7B2}"/>
    <dgm:cxn modelId="{68D84141-6B8D-401E-B338-9D6CF8435556}" srcId="{6625AFF4-5AE6-41C4-B16E-CB19A741A15F}" destId="{6BFE9D80-F661-4A1F-B74F-2352FF2737D8}" srcOrd="4" destOrd="0" parTransId="{170AEC6F-CD33-44CC-BEE1-4C779E2667F1}" sibTransId="{30A231AB-1F84-44AA-AD30-E3F5B50C0214}"/>
    <dgm:cxn modelId="{4BCDA969-8013-4894-9F3E-C0FFE7EA4B22}" type="presOf" srcId="{6BFE9D80-F661-4A1F-B74F-2352FF2737D8}" destId="{F56FBFB6-40AA-4282-8CBF-55356D10F4E8}" srcOrd="0" destOrd="0" presId="urn:microsoft.com/office/officeart/2005/8/layout/default"/>
    <dgm:cxn modelId="{45105070-43FF-4B1D-B8F2-7583FDEF445B}" type="presOf" srcId="{0CA7F8ED-678D-44B6-A549-A9AA08CFD3FC}" destId="{EC6F68D6-00E4-48DF-9403-52F4C89488F4}" srcOrd="0" destOrd="0" presId="urn:microsoft.com/office/officeart/2005/8/layout/default"/>
    <dgm:cxn modelId="{05BBA252-3517-4D81-9D79-42572F4566D7}" srcId="{6625AFF4-5AE6-41C4-B16E-CB19A741A15F}" destId="{969349BD-EB17-4A49-BB06-28B80B6106CE}" srcOrd="5" destOrd="0" parTransId="{EB16309D-03F2-4DAE-A6B7-E8C9C2ECCDCC}" sibTransId="{2E14CD61-4D34-4A9C-99B2-9332596C04C3}"/>
    <dgm:cxn modelId="{1DA24658-0CBF-40A4-B9F8-B3CABDDCEF4E}" type="presOf" srcId="{0BFF176F-9469-41C7-9BC0-D1A9FC17FC78}" destId="{74C3642D-EE21-401A-9E66-E5742D47BBAC}" srcOrd="0" destOrd="0" presId="urn:microsoft.com/office/officeart/2005/8/layout/default"/>
    <dgm:cxn modelId="{E8260987-DAE2-402B-9BB7-70FBA9DB09CB}" srcId="{6625AFF4-5AE6-41C4-B16E-CB19A741A15F}" destId="{85549E3F-A40B-495C-AB0D-D3EA69F6D3E0}" srcOrd="2" destOrd="0" parTransId="{C972C838-1BA7-40C4-A260-169B7E968C61}" sibTransId="{3F034C0E-194B-4753-BF2F-9B4BDCA94291}"/>
    <dgm:cxn modelId="{3B862788-BA89-4ABC-8D74-B5C7A6DA8572}" srcId="{6625AFF4-5AE6-41C4-B16E-CB19A741A15F}" destId="{987C058D-8103-4A1C-A7DF-57909B25049D}" srcOrd="0" destOrd="0" parTransId="{A9863367-5791-431C-BB8D-6AD3FD4406C4}" sibTransId="{B1B3C485-6B92-4025-885E-523DEA549F6A}"/>
    <dgm:cxn modelId="{681E45A2-A9F1-4E61-85C9-ACAE77E098F8}" type="presOf" srcId="{85549E3F-A40B-495C-AB0D-D3EA69F6D3E0}" destId="{FE17048A-EC78-4B06-AAE7-0A8DBF98F0C7}" srcOrd="0" destOrd="0" presId="urn:microsoft.com/office/officeart/2005/8/layout/default"/>
    <dgm:cxn modelId="{B45866D0-C523-4454-BEAE-A12A9F5EF0C6}" srcId="{6625AFF4-5AE6-41C4-B16E-CB19A741A15F}" destId="{0BFF176F-9469-41C7-9BC0-D1A9FC17FC78}" srcOrd="1" destOrd="0" parTransId="{6DC62979-9750-406C-9502-C5FC21B6B7AB}" sibTransId="{2FDBF631-AED6-4635-8866-C91885D125B6}"/>
    <dgm:cxn modelId="{C36E7ED1-BCD4-4682-8042-2F9090EB3828}" type="presOf" srcId="{DC4A8E4A-9D89-4111-9375-960326567C47}" destId="{5BC31C8F-D393-4405-92AE-F9C96751AEED}" srcOrd="0" destOrd="0" presId="urn:microsoft.com/office/officeart/2005/8/layout/default"/>
    <dgm:cxn modelId="{D39DE9E1-1130-4DFE-994A-227BC442257C}" type="presOf" srcId="{6625AFF4-5AE6-41C4-B16E-CB19A741A15F}" destId="{79A6264A-68E6-4A2B-AE7C-1B12CAD2FA0D}" srcOrd="0" destOrd="0" presId="urn:microsoft.com/office/officeart/2005/8/layout/default"/>
    <dgm:cxn modelId="{1EBFABE4-6DFA-489A-A8A3-186B065000F8}" srcId="{6625AFF4-5AE6-41C4-B16E-CB19A741A15F}" destId="{0CA7F8ED-678D-44B6-A549-A9AA08CFD3FC}" srcOrd="6" destOrd="0" parTransId="{1F044A71-0EAD-4982-B2F6-3C32355D8B51}" sibTransId="{4DAC2C16-0608-4376-9A7C-0EB892EDCA3D}"/>
    <dgm:cxn modelId="{AF8FAFF3-5A34-4E6B-9565-26EA2C84AD49}" type="presOf" srcId="{987C058D-8103-4A1C-A7DF-57909B25049D}" destId="{DE7A884A-F908-4756-BEAE-27D62252F1BF}" srcOrd="0" destOrd="0" presId="urn:microsoft.com/office/officeart/2005/8/layout/default"/>
    <dgm:cxn modelId="{F2315B47-C789-4BC4-995D-DA15EAA6DB52}" type="presParOf" srcId="{79A6264A-68E6-4A2B-AE7C-1B12CAD2FA0D}" destId="{DE7A884A-F908-4756-BEAE-27D62252F1BF}" srcOrd="0" destOrd="0" presId="urn:microsoft.com/office/officeart/2005/8/layout/default"/>
    <dgm:cxn modelId="{07F00EF9-D7E7-440D-9494-E6C52A765754}" type="presParOf" srcId="{79A6264A-68E6-4A2B-AE7C-1B12CAD2FA0D}" destId="{0EB04F3B-99A9-4A6E-9B0E-776ACEA0195A}" srcOrd="1" destOrd="0" presId="urn:microsoft.com/office/officeart/2005/8/layout/default"/>
    <dgm:cxn modelId="{02D5866C-A666-4088-B7B7-E61FB6F09CD0}" type="presParOf" srcId="{79A6264A-68E6-4A2B-AE7C-1B12CAD2FA0D}" destId="{74C3642D-EE21-401A-9E66-E5742D47BBAC}" srcOrd="2" destOrd="0" presId="urn:microsoft.com/office/officeart/2005/8/layout/default"/>
    <dgm:cxn modelId="{162D0CEE-4377-47D6-AB33-AADDE58BBB2A}" type="presParOf" srcId="{79A6264A-68E6-4A2B-AE7C-1B12CAD2FA0D}" destId="{6F996B82-832E-4FDC-B309-59F57CC906E6}" srcOrd="3" destOrd="0" presId="urn:microsoft.com/office/officeart/2005/8/layout/default"/>
    <dgm:cxn modelId="{9725521A-9EE4-45CB-8695-99011881444D}" type="presParOf" srcId="{79A6264A-68E6-4A2B-AE7C-1B12CAD2FA0D}" destId="{FE17048A-EC78-4B06-AAE7-0A8DBF98F0C7}" srcOrd="4" destOrd="0" presId="urn:microsoft.com/office/officeart/2005/8/layout/default"/>
    <dgm:cxn modelId="{949D1FB4-E2E6-4D2E-BFBD-F48534B4DBD9}" type="presParOf" srcId="{79A6264A-68E6-4A2B-AE7C-1B12CAD2FA0D}" destId="{D99A08DC-B4F6-424A-888B-AADA47B69C67}" srcOrd="5" destOrd="0" presId="urn:microsoft.com/office/officeart/2005/8/layout/default"/>
    <dgm:cxn modelId="{53CD9303-D7E8-4516-90F8-00DCE4E40927}" type="presParOf" srcId="{79A6264A-68E6-4A2B-AE7C-1B12CAD2FA0D}" destId="{5BC31C8F-D393-4405-92AE-F9C96751AEED}" srcOrd="6" destOrd="0" presId="urn:microsoft.com/office/officeart/2005/8/layout/default"/>
    <dgm:cxn modelId="{AC8FD73B-3539-4794-9B7F-D85A110645FB}" type="presParOf" srcId="{79A6264A-68E6-4A2B-AE7C-1B12CAD2FA0D}" destId="{0CC64E66-C241-4FDF-B4BC-F4CC9F23AB1B}" srcOrd="7" destOrd="0" presId="urn:microsoft.com/office/officeart/2005/8/layout/default"/>
    <dgm:cxn modelId="{B45242F7-70F4-468F-9912-72F4EC40492B}" type="presParOf" srcId="{79A6264A-68E6-4A2B-AE7C-1B12CAD2FA0D}" destId="{F56FBFB6-40AA-4282-8CBF-55356D10F4E8}" srcOrd="8" destOrd="0" presId="urn:microsoft.com/office/officeart/2005/8/layout/default"/>
    <dgm:cxn modelId="{C18A5264-9971-428A-A234-F66CBC4EB1C0}" type="presParOf" srcId="{79A6264A-68E6-4A2B-AE7C-1B12CAD2FA0D}" destId="{E40BB205-8789-44EB-B771-03CD01406C16}" srcOrd="9" destOrd="0" presId="urn:microsoft.com/office/officeart/2005/8/layout/default"/>
    <dgm:cxn modelId="{987D9628-BAB3-4F3A-A7A3-BAD6E8320104}" type="presParOf" srcId="{79A6264A-68E6-4A2B-AE7C-1B12CAD2FA0D}" destId="{1AA41E67-E459-457F-BF26-F0F082F05811}" srcOrd="10" destOrd="0" presId="urn:microsoft.com/office/officeart/2005/8/layout/default"/>
    <dgm:cxn modelId="{1B46995C-8AEE-42F7-A374-1E4B07E57152}" type="presParOf" srcId="{79A6264A-68E6-4A2B-AE7C-1B12CAD2FA0D}" destId="{C74EA938-A815-4913-8E5B-416C4D25EF92}" srcOrd="11" destOrd="0" presId="urn:microsoft.com/office/officeart/2005/8/layout/default"/>
    <dgm:cxn modelId="{A90E6EEC-9674-4A47-B7DE-F0926F0F28C5}" type="presParOf" srcId="{79A6264A-68E6-4A2B-AE7C-1B12CAD2FA0D}" destId="{EC6F68D6-00E4-48DF-9403-52F4C89488F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A71B1-D6B7-4683-BCE9-2CAF61C892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AEA0FA-78A3-4DA5-A991-CFF2F5373EC0}">
      <dgm:prSet phldrT="[Text]" phldr="0" custT="1"/>
      <dgm:spPr/>
      <dgm:t>
        <a:bodyPr/>
        <a:lstStyle/>
        <a:p>
          <a:pPr algn="l" rtl="0">
            <a:lnSpc>
              <a:spcPct val="90000"/>
            </a:lnSpc>
          </a:pPr>
          <a:r>
            <a:rPr lang="en-US" sz="2000" dirty="0">
              <a:latin typeface="Arial"/>
              <a:cs typeface="Arial"/>
            </a:rPr>
            <a:t>Please note, if you are eligible for a pacing accommodation/reduced course load, the Director of Graduate Studies will be notified of this accommodation to ensure appropriate billing</a:t>
          </a:r>
        </a:p>
      </dgm:t>
    </dgm:pt>
    <dgm:pt modelId="{36B9A917-527B-438B-AD5D-F8F62FCED2F3}" type="parTrans" cxnId="{76262C09-E72B-4B90-8713-7C3250075B7B}">
      <dgm:prSet/>
      <dgm:spPr/>
      <dgm:t>
        <a:bodyPr/>
        <a:lstStyle/>
        <a:p>
          <a:endParaRPr lang="en-US"/>
        </a:p>
      </dgm:t>
    </dgm:pt>
    <dgm:pt modelId="{C632CBEB-FB40-4293-874B-7AA2CCBB12DF}" type="sibTrans" cxnId="{76262C09-E72B-4B90-8713-7C3250075B7B}">
      <dgm:prSet/>
      <dgm:spPr/>
      <dgm:t>
        <a:bodyPr/>
        <a:lstStyle/>
        <a:p>
          <a:endParaRPr lang="en-US"/>
        </a:p>
      </dgm:t>
    </dgm:pt>
    <dgm:pt modelId="{D439D402-2760-4331-BDA6-8FC57F19FAB4}">
      <dgm:prSet phldr="0" custT="1"/>
      <dgm:spPr>
        <a:solidFill>
          <a:srgbClr val="5B7F95"/>
        </a:solidFill>
      </dgm:spPr>
      <dgm:t>
        <a:bodyPr/>
        <a:lstStyle/>
        <a:p>
          <a:pPr algn="l" rtl="0">
            <a:lnSpc>
              <a:spcPct val="90000"/>
            </a:lnSpc>
          </a:pPr>
          <a:r>
            <a:rPr lang="en-US" sz="2000" dirty="0">
              <a:latin typeface="Arial"/>
              <a:cs typeface="Arial"/>
            </a:rPr>
            <a:t>Incoming graduate students seeking accommodation should register with SAS to receive a formal accommodation</a:t>
          </a:r>
        </a:p>
      </dgm:t>
    </dgm:pt>
    <dgm:pt modelId="{3B79B606-2E4C-4366-A2A2-6A00181DBE8F}" type="parTrans" cxnId="{397C7307-93FB-4E33-ADA5-EA924DE9C16E}">
      <dgm:prSet/>
      <dgm:spPr/>
    </dgm:pt>
    <dgm:pt modelId="{3E43C9E4-1CB6-43C1-95A6-1DF5FAF4E995}" type="sibTrans" cxnId="{397C7307-93FB-4E33-ADA5-EA924DE9C16E}">
      <dgm:prSet/>
      <dgm:spPr/>
    </dgm:pt>
    <dgm:pt modelId="{660F0902-CFDD-4392-9E1F-30E1F3BF34C7}">
      <dgm:prSet phldr="0" custT="1"/>
      <dgm:spPr>
        <a:solidFill>
          <a:srgbClr val="5B7F95"/>
        </a:solidFill>
      </dgm:spPr>
      <dgm:t>
        <a:bodyPr/>
        <a:lstStyle/>
        <a:p>
          <a:pPr algn="l" rtl="0">
            <a:lnSpc>
              <a:spcPct val="90000"/>
            </a:lnSpc>
          </a:pPr>
          <a:r>
            <a:rPr lang="en-US" sz="2000" dirty="0">
              <a:latin typeface="Arial"/>
              <a:cs typeface="Arial"/>
            </a:rPr>
            <a:t>Following your intake appointment, you will receive an email from Student Accessibility Services. </a:t>
          </a:r>
        </a:p>
      </dgm:t>
    </dgm:pt>
    <dgm:pt modelId="{D64407DF-8B2C-4A65-9FC9-3F8CA3E87D30}" type="parTrans" cxnId="{AA23C701-A437-4C08-AC3A-31A5A57458CC}">
      <dgm:prSet/>
      <dgm:spPr/>
    </dgm:pt>
    <dgm:pt modelId="{6E67F1D1-6E0E-4201-B7C7-58B96C458D43}" type="sibTrans" cxnId="{AA23C701-A437-4C08-AC3A-31A5A57458CC}">
      <dgm:prSet/>
      <dgm:spPr/>
    </dgm:pt>
    <dgm:pt modelId="{27950585-D432-41CF-B410-0803464980BD}">
      <dgm:prSet phldr="0" custT="1"/>
      <dgm:spPr/>
      <dgm:t>
        <a:bodyPr/>
        <a:lstStyle/>
        <a:p>
          <a:r>
            <a:rPr lang="en-US" sz="2000" dirty="0">
              <a:latin typeface="Arial"/>
              <a:cs typeface="Arial"/>
            </a:rPr>
            <a:t>It is recommended incoming students register </a:t>
          </a:r>
          <a:r>
            <a:rPr lang="en-US" sz="2000" b="1" dirty="0">
              <a:solidFill>
                <a:srgbClr val="5B7F95"/>
              </a:solidFill>
              <a:latin typeface="Arial"/>
              <a:cs typeface="Arial"/>
            </a:rPr>
            <a:t>two months</a:t>
          </a:r>
          <a:r>
            <a:rPr lang="en-US" sz="2000" dirty="0">
              <a:latin typeface="Arial"/>
              <a:cs typeface="Arial"/>
            </a:rPr>
            <a:t> in advance of the start of term; however, intakes are done </a:t>
          </a:r>
          <a:r>
            <a:rPr lang="en-US" sz="2000" b="1" dirty="0">
              <a:solidFill>
                <a:srgbClr val="5B7F95"/>
              </a:solidFill>
              <a:latin typeface="Arial"/>
              <a:cs typeface="Arial"/>
            </a:rPr>
            <a:t>continuously</a:t>
          </a:r>
          <a:r>
            <a:rPr lang="en-US" sz="2000" dirty="0">
              <a:latin typeface="Arial"/>
              <a:cs typeface="Arial"/>
            </a:rPr>
            <a:t> throughout the year.</a:t>
          </a:r>
          <a:endParaRPr lang="en-US" sz="2000" dirty="0"/>
        </a:p>
      </dgm:t>
    </dgm:pt>
    <dgm:pt modelId="{FB9A7F92-7849-4961-BBCC-98BCEFF17EF4}" type="parTrans" cxnId="{19945322-8C5D-475D-AB1D-0BA74D3FFFBF}">
      <dgm:prSet/>
      <dgm:spPr/>
    </dgm:pt>
    <dgm:pt modelId="{A3C09D67-9E17-4D4D-8DCA-B1B1208EB604}" type="sibTrans" cxnId="{19945322-8C5D-475D-AB1D-0BA74D3FFFBF}">
      <dgm:prSet/>
      <dgm:spPr/>
    </dgm:pt>
    <dgm:pt modelId="{EB367F9E-7082-4AF1-BF93-6A867D1CE50D}" type="pres">
      <dgm:prSet presAssocID="{C34A71B1-D6B7-4683-BCE9-2CAF61C89236}" presName="linear" presStyleCnt="0">
        <dgm:presLayoutVars>
          <dgm:animLvl val="lvl"/>
          <dgm:resizeHandles val="exact"/>
        </dgm:presLayoutVars>
      </dgm:prSet>
      <dgm:spPr/>
    </dgm:pt>
    <dgm:pt modelId="{04D38DB2-535E-4153-B732-674E1437F72B}" type="pres">
      <dgm:prSet presAssocID="{D439D402-2760-4331-BDA6-8FC57F19FAB4}" presName="parentText" presStyleLbl="node1" presStyleIdx="0" presStyleCnt="2">
        <dgm:presLayoutVars>
          <dgm:chMax val="0"/>
          <dgm:bulletEnabled val="1"/>
        </dgm:presLayoutVars>
      </dgm:prSet>
      <dgm:spPr/>
    </dgm:pt>
    <dgm:pt modelId="{51FD009F-7991-4636-A151-CD38DF090DE3}" type="pres">
      <dgm:prSet presAssocID="{D439D402-2760-4331-BDA6-8FC57F19FAB4}" presName="childText" presStyleLbl="revTx" presStyleIdx="0" presStyleCnt="2">
        <dgm:presLayoutVars>
          <dgm:bulletEnabled val="1"/>
        </dgm:presLayoutVars>
      </dgm:prSet>
      <dgm:spPr/>
    </dgm:pt>
    <dgm:pt modelId="{A796B896-3C24-4DF6-B0B9-AED16928C625}" type="pres">
      <dgm:prSet presAssocID="{660F0902-CFDD-4392-9E1F-30E1F3BF34C7}" presName="parentText" presStyleLbl="node1" presStyleIdx="1" presStyleCnt="2">
        <dgm:presLayoutVars>
          <dgm:chMax val="0"/>
          <dgm:bulletEnabled val="1"/>
        </dgm:presLayoutVars>
      </dgm:prSet>
      <dgm:spPr/>
    </dgm:pt>
    <dgm:pt modelId="{4B8E8D03-9916-4275-A1DB-F0C8780190E9}" type="pres">
      <dgm:prSet presAssocID="{660F0902-CFDD-4392-9E1F-30E1F3BF34C7}" presName="childText" presStyleLbl="revTx" presStyleIdx="1" presStyleCnt="2">
        <dgm:presLayoutVars>
          <dgm:bulletEnabled val="1"/>
        </dgm:presLayoutVars>
      </dgm:prSet>
      <dgm:spPr/>
    </dgm:pt>
  </dgm:ptLst>
  <dgm:cxnLst>
    <dgm:cxn modelId="{AA23C701-A437-4C08-AC3A-31A5A57458CC}" srcId="{C34A71B1-D6B7-4683-BCE9-2CAF61C89236}" destId="{660F0902-CFDD-4392-9E1F-30E1F3BF34C7}" srcOrd="1" destOrd="0" parTransId="{D64407DF-8B2C-4A65-9FC9-3F8CA3E87D30}" sibTransId="{6E67F1D1-6E0E-4201-B7C7-58B96C458D43}"/>
    <dgm:cxn modelId="{1C21DD03-EB40-42D2-9CA2-406C81E09179}" type="presOf" srcId="{2DAEA0FA-78A3-4DA5-A991-CFF2F5373EC0}" destId="{4B8E8D03-9916-4275-A1DB-F0C8780190E9}" srcOrd="0" destOrd="0" presId="urn:microsoft.com/office/officeart/2005/8/layout/vList2"/>
    <dgm:cxn modelId="{397C7307-93FB-4E33-ADA5-EA924DE9C16E}" srcId="{C34A71B1-D6B7-4683-BCE9-2CAF61C89236}" destId="{D439D402-2760-4331-BDA6-8FC57F19FAB4}" srcOrd="0" destOrd="0" parTransId="{3B79B606-2E4C-4366-A2A2-6A00181DBE8F}" sibTransId="{3E43C9E4-1CB6-43C1-95A6-1DF5FAF4E995}"/>
    <dgm:cxn modelId="{76262C09-E72B-4B90-8713-7C3250075B7B}" srcId="{660F0902-CFDD-4392-9E1F-30E1F3BF34C7}" destId="{2DAEA0FA-78A3-4DA5-A991-CFF2F5373EC0}" srcOrd="0" destOrd="0" parTransId="{36B9A917-527B-438B-AD5D-F8F62FCED2F3}" sibTransId="{C632CBEB-FB40-4293-874B-7AA2CCBB12DF}"/>
    <dgm:cxn modelId="{2A61B50B-8486-4E63-B2AC-953DD52EC56F}" type="presOf" srcId="{D439D402-2760-4331-BDA6-8FC57F19FAB4}" destId="{04D38DB2-535E-4153-B732-674E1437F72B}" srcOrd="0" destOrd="0" presId="urn:microsoft.com/office/officeart/2005/8/layout/vList2"/>
    <dgm:cxn modelId="{19945322-8C5D-475D-AB1D-0BA74D3FFFBF}" srcId="{D439D402-2760-4331-BDA6-8FC57F19FAB4}" destId="{27950585-D432-41CF-B410-0803464980BD}" srcOrd="0" destOrd="0" parTransId="{FB9A7F92-7849-4961-BBCC-98BCEFF17EF4}" sibTransId="{A3C09D67-9E17-4D4D-8DCA-B1B1208EB604}"/>
    <dgm:cxn modelId="{B2E1E972-42FE-40D2-B36D-9CA5BCB283AA}" type="presOf" srcId="{C34A71B1-D6B7-4683-BCE9-2CAF61C89236}" destId="{EB367F9E-7082-4AF1-BF93-6A867D1CE50D}" srcOrd="0" destOrd="0" presId="urn:microsoft.com/office/officeart/2005/8/layout/vList2"/>
    <dgm:cxn modelId="{BFCB7CDC-5854-4B97-9E10-E2392E910512}" type="presOf" srcId="{660F0902-CFDD-4392-9E1F-30E1F3BF34C7}" destId="{A796B896-3C24-4DF6-B0B9-AED16928C625}" srcOrd="0" destOrd="0" presId="urn:microsoft.com/office/officeart/2005/8/layout/vList2"/>
    <dgm:cxn modelId="{10CD5AF0-F00A-48C7-A5AC-2D9A06CD285D}" type="presOf" srcId="{27950585-D432-41CF-B410-0803464980BD}" destId="{51FD009F-7991-4636-A151-CD38DF090DE3}" srcOrd="0" destOrd="0" presId="urn:microsoft.com/office/officeart/2005/8/layout/vList2"/>
    <dgm:cxn modelId="{9BDF79A0-B60A-4402-8B05-5ACD6E8758DB}" type="presParOf" srcId="{EB367F9E-7082-4AF1-BF93-6A867D1CE50D}" destId="{04D38DB2-535E-4153-B732-674E1437F72B}" srcOrd="0" destOrd="0" presId="urn:microsoft.com/office/officeart/2005/8/layout/vList2"/>
    <dgm:cxn modelId="{A777DFB1-BD86-453F-96E2-45408D6E31DE}" type="presParOf" srcId="{EB367F9E-7082-4AF1-BF93-6A867D1CE50D}" destId="{51FD009F-7991-4636-A151-CD38DF090DE3}" srcOrd="1" destOrd="0" presId="urn:microsoft.com/office/officeart/2005/8/layout/vList2"/>
    <dgm:cxn modelId="{00573908-8C26-4A89-A063-2A731742D935}" type="presParOf" srcId="{EB367F9E-7082-4AF1-BF93-6A867D1CE50D}" destId="{A796B896-3C24-4DF6-B0B9-AED16928C625}" srcOrd="2" destOrd="0" presId="urn:microsoft.com/office/officeart/2005/8/layout/vList2"/>
    <dgm:cxn modelId="{37175676-8220-40BA-897A-701A856A3572}" type="presParOf" srcId="{EB367F9E-7082-4AF1-BF93-6A867D1CE50D}" destId="{4B8E8D03-9916-4275-A1DB-F0C8780190E9}"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A71B1-D6B7-4683-BCE9-2CAF61C892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39D402-2760-4331-BDA6-8FC57F19FAB4}">
      <dgm:prSet phldr="0" custT="1"/>
      <dgm:spPr>
        <a:solidFill>
          <a:srgbClr val="5B7F95"/>
        </a:solidFill>
      </dgm:spPr>
      <dgm:t>
        <a:bodyPr/>
        <a:lstStyle/>
        <a:p>
          <a:pPr algn="l" rtl="0">
            <a:lnSpc>
              <a:spcPct val="90000"/>
            </a:lnSpc>
          </a:pPr>
          <a:r>
            <a:rPr lang="en-US" sz="2000" dirty="0">
              <a:solidFill>
                <a:schemeClr val="bg1"/>
              </a:solidFill>
              <a:latin typeface="Arial"/>
              <a:cs typeface="Segoe UI"/>
            </a:rPr>
            <a:t>Following your assessment with SAS you are advised to meet with your Program Director and/or Supervisor to de</a:t>
          </a:r>
          <a:r>
            <a:rPr lang="en-US" sz="2000" u="none" dirty="0">
              <a:solidFill>
                <a:schemeClr val="bg1"/>
              </a:solidFill>
              <a:latin typeface="Arial"/>
              <a:cs typeface="Segoe UI"/>
            </a:rPr>
            <a:t>termine your revised plan of study/courseload.</a:t>
          </a:r>
        </a:p>
      </dgm:t>
    </dgm:pt>
    <dgm:pt modelId="{3B79B606-2E4C-4366-A2A2-6A00181DBE8F}" type="parTrans" cxnId="{397C7307-93FB-4E33-ADA5-EA924DE9C16E}">
      <dgm:prSet/>
      <dgm:spPr/>
    </dgm:pt>
    <dgm:pt modelId="{3E43C9E4-1CB6-43C1-95A6-1DF5FAF4E995}" type="sibTrans" cxnId="{397C7307-93FB-4E33-ADA5-EA924DE9C16E}">
      <dgm:prSet/>
      <dgm:spPr/>
    </dgm:pt>
    <dgm:pt modelId="{002E8501-F802-4988-9EFE-0041EEA6641D}">
      <dgm:prSet phldr="0" custT="1"/>
      <dgm:spPr>
        <a:solidFill>
          <a:srgbClr val="5B7F95"/>
        </a:solidFill>
      </dgm:spPr>
      <dgm:t>
        <a:bodyPr/>
        <a:lstStyle/>
        <a:p>
          <a:pPr rtl="0"/>
          <a:r>
            <a:rPr lang="en-CA" sz="2000" u="none" dirty="0">
              <a:solidFill>
                <a:schemeClr val="bg1"/>
              </a:solidFill>
              <a:latin typeface="Arial"/>
              <a:cs typeface="Segoe UI"/>
            </a:rPr>
            <a:t>After meeting with your Program Director and/or Supervisor request an appointment with the Director of Graduate Studies to discuss your reduced courseload intentions, if applicable. </a:t>
          </a:r>
          <a:endParaRPr lang="en-US" sz="2000" u="none" dirty="0">
            <a:solidFill>
              <a:schemeClr val="bg1"/>
            </a:solidFill>
            <a:latin typeface="Arial"/>
            <a:cs typeface="Segoe UI"/>
          </a:endParaRPr>
        </a:p>
      </dgm:t>
    </dgm:pt>
    <dgm:pt modelId="{E69B25D9-E3B3-49A3-B40D-E5657A0A79AD}" type="parTrans" cxnId="{B2CC7F4E-763C-41DD-87EE-4CD7459ED524}">
      <dgm:prSet/>
      <dgm:spPr/>
    </dgm:pt>
    <dgm:pt modelId="{C028D3FA-DA81-4283-9597-E81B4B1E6821}" type="sibTrans" cxnId="{B2CC7F4E-763C-41DD-87EE-4CD7459ED524}">
      <dgm:prSet/>
      <dgm:spPr/>
    </dgm:pt>
    <dgm:pt modelId="{87CCD09F-24D0-42A5-B8DE-B80926055464}">
      <dgm:prSet phldr="0" custT="1"/>
      <dgm:spPr/>
      <dgm:t>
        <a:bodyPr/>
        <a:lstStyle/>
        <a:p>
          <a:pPr algn="l" rtl="0">
            <a:lnSpc>
              <a:spcPct val="90000"/>
            </a:lnSpc>
          </a:pPr>
          <a:r>
            <a:rPr lang="en-US" sz="2000" u="none" dirty="0">
              <a:solidFill>
                <a:schemeClr val="tx1"/>
              </a:solidFill>
              <a:latin typeface="Arial"/>
              <a:cs typeface="Arial"/>
            </a:rPr>
            <a:t>This plan might include moving to part-time studies or another means of reduced course load</a:t>
          </a:r>
        </a:p>
      </dgm:t>
    </dgm:pt>
    <dgm:pt modelId="{589FFB70-9B54-40FF-BDAE-AD0120AF44F5}" type="parTrans" cxnId="{20E9E4E8-4E61-4E56-9EDF-3DBE388773F3}">
      <dgm:prSet/>
      <dgm:spPr/>
    </dgm:pt>
    <dgm:pt modelId="{7A1F02E7-1506-4343-9F7F-1E3432350318}" type="sibTrans" cxnId="{20E9E4E8-4E61-4E56-9EDF-3DBE388773F3}">
      <dgm:prSet/>
      <dgm:spPr/>
    </dgm:pt>
    <dgm:pt modelId="{7A30B1BC-A357-40EC-9938-EF4C53DBA545}">
      <dgm:prSet phldr="0" custT="1"/>
      <dgm:spPr/>
      <dgm:t>
        <a:bodyPr/>
        <a:lstStyle/>
        <a:p>
          <a:r>
            <a:rPr lang="en-CA" sz="2000" dirty="0">
              <a:solidFill>
                <a:srgbClr val="0B2318"/>
              </a:solidFill>
              <a:latin typeface="Arial"/>
              <a:cs typeface="Segoe UI"/>
            </a:rPr>
            <a:t>Funding impacts surrounding tuition fees, scholarships, GTA hours will be discussed at this meeting.</a:t>
          </a:r>
          <a:endParaRPr lang="en-US" sz="2000" dirty="0">
            <a:latin typeface="Arial"/>
          </a:endParaRPr>
        </a:p>
      </dgm:t>
    </dgm:pt>
    <dgm:pt modelId="{FD27CCDC-D136-46C0-AC93-C662C7225D95}" type="parTrans" cxnId="{4F1321F1-9197-45CD-A49C-BE2BB7FA0C82}">
      <dgm:prSet/>
      <dgm:spPr/>
    </dgm:pt>
    <dgm:pt modelId="{FD830DDD-2206-4F59-9A30-62091C3F8662}" type="sibTrans" cxnId="{4F1321F1-9197-45CD-A49C-BE2BB7FA0C82}">
      <dgm:prSet/>
      <dgm:spPr/>
    </dgm:pt>
    <dgm:pt modelId="{EB367F9E-7082-4AF1-BF93-6A867D1CE50D}" type="pres">
      <dgm:prSet presAssocID="{C34A71B1-D6B7-4683-BCE9-2CAF61C89236}" presName="linear" presStyleCnt="0">
        <dgm:presLayoutVars>
          <dgm:animLvl val="lvl"/>
          <dgm:resizeHandles val="exact"/>
        </dgm:presLayoutVars>
      </dgm:prSet>
      <dgm:spPr/>
    </dgm:pt>
    <dgm:pt modelId="{04D38DB2-535E-4153-B732-674E1437F72B}" type="pres">
      <dgm:prSet presAssocID="{D439D402-2760-4331-BDA6-8FC57F19FAB4}" presName="parentText" presStyleLbl="node1" presStyleIdx="0" presStyleCnt="2">
        <dgm:presLayoutVars>
          <dgm:chMax val="0"/>
          <dgm:bulletEnabled val="1"/>
        </dgm:presLayoutVars>
      </dgm:prSet>
      <dgm:spPr/>
    </dgm:pt>
    <dgm:pt modelId="{A3CA70A1-CC8C-4088-A8FA-7A8B57D4B816}" type="pres">
      <dgm:prSet presAssocID="{D439D402-2760-4331-BDA6-8FC57F19FAB4}" presName="childText" presStyleLbl="revTx" presStyleIdx="0" presStyleCnt="2">
        <dgm:presLayoutVars>
          <dgm:bulletEnabled val="1"/>
        </dgm:presLayoutVars>
      </dgm:prSet>
      <dgm:spPr/>
    </dgm:pt>
    <dgm:pt modelId="{E737D9F0-C554-4DE2-962F-62B4ECAE7C9D}" type="pres">
      <dgm:prSet presAssocID="{002E8501-F802-4988-9EFE-0041EEA6641D}" presName="parentText" presStyleLbl="node1" presStyleIdx="1" presStyleCnt="2">
        <dgm:presLayoutVars>
          <dgm:chMax val="0"/>
          <dgm:bulletEnabled val="1"/>
        </dgm:presLayoutVars>
      </dgm:prSet>
      <dgm:spPr/>
    </dgm:pt>
    <dgm:pt modelId="{95E2218A-26F9-48ED-B6F3-231D0C41F81C}" type="pres">
      <dgm:prSet presAssocID="{002E8501-F802-4988-9EFE-0041EEA6641D}" presName="childText" presStyleLbl="revTx" presStyleIdx="1" presStyleCnt="2">
        <dgm:presLayoutVars>
          <dgm:bulletEnabled val="1"/>
        </dgm:presLayoutVars>
      </dgm:prSet>
      <dgm:spPr/>
    </dgm:pt>
  </dgm:ptLst>
  <dgm:cxnLst>
    <dgm:cxn modelId="{397C7307-93FB-4E33-ADA5-EA924DE9C16E}" srcId="{C34A71B1-D6B7-4683-BCE9-2CAF61C89236}" destId="{D439D402-2760-4331-BDA6-8FC57F19FAB4}" srcOrd="0" destOrd="0" parTransId="{3B79B606-2E4C-4366-A2A2-6A00181DBE8F}" sibTransId="{3E43C9E4-1CB6-43C1-95A6-1DF5FAF4E995}"/>
    <dgm:cxn modelId="{47512B27-BC22-4524-98CB-47E34F03301F}" type="presOf" srcId="{D439D402-2760-4331-BDA6-8FC57F19FAB4}" destId="{04D38DB2-535E-4153-B732-674E1437F72B}" srcOrd="0" destOrd="0" presId="urn:microsoft.com/office/officeart/2005/8/layout/vList2"/>
    <dgm:cxn modelId="{B2CC7F4E-763C-41DD-87EE-4CD7459ED524}" srcId="{C34A71B1-D6B7-4683-BCE9-2CAF61C89236}" destId="{002E8501-F802-4988-9EFE-0041EEA6641D}" srcOrd="1" destOrd="0" parTransId="{E69B25D9-E3B3-49A3-B40D-E5657A0A79AD}" sibTransId="{C028D3FA-DA81-4283-9597-E81B4B1E6821}"/>
    <dgm:cxn modelId="{B2E1E972-42FE-40D2-B36D-9CA5BCB283AA}" type="presOf" srcId="{C34A71B1-D6B7-4683-BCE9-2CAF61C89236}" destId="{EB367F9E-7082-4AF1-BF93-6A867D1CE50D}" srcOrd="0" destOrd="0" presId="urn:microsoft.com/office/officeart/2005/8/layout/vList2"/>
    <dgm:cxn modelId="{A8A98098-71B8-40A4-AD00-9D261F2217C1}" type="presOf" srcId="{87CCD09F-24D0-42A5-B8DE-B80926055464}" destId="{A3CA70A1-CC8C-4088-A8FA-7A8B57D4B816}" srcOrd="0" destOrd="0" presId="urn:microsoft.com/office/officeart/2005/8/layout/vList2"/>
    <dgm:cxn modelId="{CE5B879B-2F8A-42D3-931F-B911B49EC8DE}" type="presOf" srcId="{7A30B1BC-A357-40EC-9938-EF4C53DBA545}" destId="{95E2218A-26F9-48ED-B6F3-231D0C41F81C}" srcOrd="0" destOrd="0" presId="urn:microsoft.com/office/officeart/2005/8/layout/vList2"/>
    <dgm:cxn modelId="{4A54D8B4-784E-428D-999C-3097CD94033E}" type="presOf" srcId="{002E8501-F802-4988-9EFE-0041EEA6641D}" destId="{E737D9F0-C554-4DE2-962F-62B4ECAE7C9D}" srcOrd="0" destOrd="0" presId="urn:microsoft.com/office/officeart/2005/8/layout/vList2"/>
    <dgm:cxn modelId="{20E9E4E8-4E61-4E56-9EDF-3DBE388773F3}" srcId="{D439D402-2760-4331-BDA6-8FC57F19FAB4}" destId="{87CCD09F-24D0-42A5-B8DE-B80926055464}" srcOrd="0" destOrd="0" parTransId="{589FFB70-9B54-40FF-BDAE-AD0120AF44F5}" sibTransId="{7A1F02E7-1506-4343-9F7F-1E3432350318}"/>
    <dgm:cxn modelId="{4F1321F1-9197-45CD-A49C-BE2BB7FA0C82}" srcId="{002E8501-F802-4988-9EFE-0041EEA6641D}" destId="{7A30B1BC-A357-40EC-9938-EF4C53DBA545}" srcOrd="0" destOrd="0" parTransId="{FD27CCDC-D136-46C0-AC93-C662C7225D95}" sibTransId="{FD830DDD-2206-4F59-9A30-62091C3F8662}"/>
    <dgm:cxn modelId="{CA889E3F-1667-4FF1-9784-45990E6A80BB}" type="presParOf" srcId="{EB367F9E-7082-4AF1-BF93-6A867D1CE50D}" destId="{04D38DB2-535E-4153-B732-674E1437F72B}" srcOrd="0" destOrd="0" presId="urn:microsoft.com/office/officeart/2005/8/layout/vList2"/>
    <dgm:cxn modelId="{9B8345C3-AC45-4168-ADAC-EAE4990524AE}" type="presParOf" srcId="{EB367F9E-7082-4AF1-BF93-6A867D1CE50D}" destId="{A3CA70A1-CC8C-4088-A8FA-7A8B57D4B816}" srcOrd="1" destOrd="0" presId="urn:microsoft.com/office/officeart/2005/8/layout/vList2"/>
    <dgm:cxn modelId="{64587B2B-9C0A-4409-AC54-5D805B84ABEE}" type="presParOf" srcId="{EB367F9E-7082-4AF1-BF93-6A867D1CE50D}" destId="{E737D9F0-C554-4DE2-962F-62B4ECAE7C9D}" srcOrd="2" destOrd="0" presId="urn:microsoft.com/office/officeart/2005/8/layout/vList2"/>
    <dgm:cxn modelId="{9FA16003-4640-47C1-9DF2-B1818CBDEB8F}" type="presParOf" srcId="{EB367F9E-7082-4AF1-BF93-6A867D1CE50D}" destId="{95E2218A-26F9-48ED-B6F3-231D0C41F8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4A71B1-D6B7-4683-BCE9-2CAF61C892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39D402-2760-4331-BDA6-8FC57F19FAB4}">
      <dgm:prSet phldr="0" custT="1"/>
      <dgm:spPr>
        <a:solidFill>
          <a:srgbClr val="5B7F95"/>
        </a:solidFill>
      </dgm:spPr>
      <dgm:t>
        <a:bodyPr/>
        <a:lstStyle/>
        <a:p>
          <a:pPr algn="l" rtl="0">
            <a:lnSpc>
              <a:spcPct val="90000"/>
            </a:lnSpc>
          </a:pPr>
          <a:r>
            <a:rPr lang="en-US" sz="2000" dirty="0">
              <a:solidFill>
                <a:schemeClr val="bg1"/>
              </a:solidFill>
              <a:latin typeface="Arial"/>
              <a:ea typeface="+mn-ea"/>
              <a:cs typeface="Segoe UI"/>
            </a:rPr>
            <a:t>Graduate</a:t>
          </a:r>
          <a:r>
            <a:rPr lang="en-US" sz="2000" u="none" dirty="0">
              <a:solidFill>
                <a:schemeClr val="bg1"/>
              </a:solidFill>
              <a:latin typeface="Arial"/>
              <a:ea typeface="+mn-ea"/>
              <a:cs typeface="Segoe UI"/>
            </a:rPr>
            <a:t> Studies will send a revised </a:t>
          </a:r>
          <a:r>
            <a:rPr lang="en-US" sz="2000" dirty="0">
              <a:solidFill>
                <a:schemeClr val="bg1"/>
              </a:solidFill>
              <a:latin typeface="Arial"/>
              <a:ea typeface="+mn-ea"/>
              <a:cs typeface="Segoe UI"/>
            </a:rPr>
            <a:t>letter noting any adjustments to tuition and funding as indicated by the accommodated </a:t>
          </a:r>
          <a:r>
            <a:rPr lang="en-US" sz="2000" u="none" dirty="0">
              <a:solidFill>
                <a:schemeClr val="bg1"/>
              </a:solidFill>
              <a:latin typeface="Arial"/>
              <a:ea typeface="+mn-ea"/>
              <a:cs typeface="Segoe UI"/>
            </a:rPr>
            <a:t>plan of study</a:t>
          </a:r>
          <a:r>
            <a:rPr lang="en-US" sz="2000" dirty="0">
              <a:solidFill>
                <a:schemeClr val="bg1"/>
              </a:solidFill>
              <a:latin typeface="Arial"/>
              <a:ea typeface="+mn-ea"/>
              <a:cs typeface="Segoe UI"/>
            </a:rPr>
            <a:t>.</a:t>
          </a:r>
          <a:endParaRPr lang="en-US" sz="2000" u="none" dirty="0">
            <a:solidFill>
              <a:schemeClr val="bg1"/>
            </a:solidFill>
            <a:latin typeface="Arial"/>
            <a:ea typeface="+mn-ea"/>
            <a:cs typeface="Segoe UI"/>
          </a:endParaRPr>
        </a:p>
      </dgm:t>
    </dgm:pt>
    <dgm:pt modelId="{3B79B606-2E4C-4366-A2A2-6A00181DBE8F}" type="parTrans" cxnId="{397C7307-93FB-4E33-ADA5-EA924DE9C16E}">
      <dgm:prSet/>
      <dgm:spPr/>
    </dgm:pt>
    <dgm:pt modelId="{3E43C9E4-1CB6-43C1-95A6-1DF5FAF4E995}" type="sibTrans" cxnId="{397C7307-93FB-4E33-ADA5-EA924DE9C16E}">
      <dgm:prSet/>
      <dgm:spPr/>
    </dgm:pt>
    <dgm:pt modelId="{6503AD28-CB5C-4E58-B142-51E7F90483A4}">
      <dgm:prSet phldr="0" custT="1"/>
      <dgm:spPr/>
      <dgm:t>
        <a:bodyPr/>
        <a:lstStyle/>
        <a:p>
          <a:pPr algn="l" rtl="0">
            <a:lnSpc>
              <a:spcPct val="90000"/>
            </a:lnSpc>
          </a:pPr>
          <a:r>
            <a:rPr lang="en-CA" sz="2000" u="none" dirty="0">
              <a:solidFill>
                <a:srgbClr val="0B2318"/>
              </a:solidFill>
              <a:latin typeface="Arial"/>
              <a:ea typeface="+mn-ea"/>
              <a:cs typeface="Segoe UI"/>
            </a:rPr>
            <a:t>Ideally your assessment is completed prior to the third week of your first term, which is when tuition is charged to student accounts. </a:t>
          </a:r>
          <a:endParaRPr lang="en-US" sz="2000" u="none" dirty="0">
            <a:solidFill>
              <a:srgbClr val="0B2318"/>
            </a:solidFill>
            <a:latin typeface="Arial"/>
            <a:ea typeface="+mn-ea"/>
            <a:cs typeface="Segoe UI"/>
          </a:endParaRPr>
        </a:p>
      </dgm:t>
    </dgm:pt>
    <dgm:pt modelId="{77398E58-4929-450A-9BD7-A74EAC6AB949}" type="parTrans" cxnId="{37206F0E-914D-4279-B4CD-A38B6771A78F}">
      <dgm:prSet/>
      <dgm:spPr/>
    </dgm:pt>
    <dgm:pt modelId="{A395F3EC-F356-4361-8D4B-03DB5817B0DB}" type="sibTrans" cxnId="{37206F0E-914D-4279-B4CD-A38B6771A78F}">
      <dgm:prSet/>
      <dgm:spPr/>
    </dgm:pt>
    <dgm:pt modelId="{852459C4-1364-4F52-B804-902C32579402}">
      <dgm:prSet phldr="0"/>
      <dgm:spPr/>
      <dgm:t>
        <a:bodyPr/>
        <a:lstStyle/>
        <a:p>
          <a:r>
            <a:rPr lang="en-CA" sz="2000" u="none" dirty="0">
              <a:solidFill>
                <a:srgbClr val="0B2318"/>
              </a:solidFill>
              <a:latin typeface="Arial"/>
              <a:ea typeface="+mn-ea"/>
              <a:cs typeface="Segoe UI"/>
            </a:rPr>
            <a:t>If the accommodation is assessed past week three of your first term and you are eligible for tuition reduction, your account will be credited when the accommodation has been formally assessed.</a:t>
          </a:r>
          <a:endParaRPr lang="en-US" dirty="0"/>
        </a:p>
      </dgm:t>
    </dgm:pt>
    <dgm:pt modelId="{852C7EB6-5F16-438C-A822-44C08DD833B8}" type="parTrans" cxnId="{663B7DAD-43A5-4E9C-9BA8-46E15BCB9DE7}">
      <dgm:prSet/>
      <dgm:spPr/>
    </dgm:pt>
    <dgm:pt modelId="{E02D5147-3E6A-4C78-B165-A0D83B813962}" type="sibTrans" cxnId="{663B7DAD-43A5-4E9C-9BA8-46E15BCB9DE7}">
      <dgm:prSet/>
      <dgm:spPr/>
    </dgm:pt>
    <dgm:pt modelId="{EB367F9E-7082-4AF1-BF93-6A867D1CE50D}" type="pres">
      <dgm:prSet presAssocID="{C34A71B1-D6B7-4683-BCE9-2CAF61C89236}" presName="linear" presStyleCnt="0">
        <dgm:presLayoutVars>
          <dgm:animLvl val="lvl"/>
          <dgm:resizeHandles val="exact"/>
        </dgm:presLayoutVars>
      </dgm:prSet>
      <dgm:spPr/>
    </dgm:pt>
    <dgm:pt modelId="{04D38DB2-535E-4153-B732-674E1437F72B}" type="pres">
      <dgm:prSet presAssocID="{D439D402-2760-4331-BDA6-8FC57F19FAB4}" presName="parentText" presStyleLbl="node1" presStyleIdx="0" presStyleCnt="1">
        <dgm:presLayoutVars>
          <dgm:chMax val="0"/>
          <dgm:bulletEnabled val="1"/>
        </dgm:presLayoutVars>
      </dgm:prSet>
      <dgm:spPr/>
    </dgm:pt>
    <dgm:pt modelId="{A81A8FDE-DFB7-44A4-A8A7-96CDE768DA90}" type="pres">
      <dgm:prSet presAssocID="{D439D402-2760-4331-BDA6-8FC57F19FAB4}" presName="childText" presStyleLbl="revTx" presStyleIdx="0" presStyleCnt="1">
        <dgm:presLayoutVars>
          <dgm:bulletEnabled val="1"/>
        </dgm:presLayoutVars>
      </dgm:prSet>
      <dgm:spPr/>
    </dgm:pt>
  </dgm:ptLst>
  <dgm:cxnLst>
    <dgm:cxn modelId="{397C7307-93FB-4E33-ADA5-EA924DE9C16E}" srcId="{C34A71B1-D6B7-4683-BCE9-2CAF61C89236}" destId="{D439D402-2760-4331-BDA6-8FC57F19FAB4}" srcOrd="0" destOrd="0" parTransId="{3B79B606-2E4C-4366-A2A2-6A00181DBE8F}" sibTransId="{3E43C9E4-1CB6-43C1-95A6-1DF5FAF4E995}"/>
    <dgm:cxn modelId="{37206F0E-914D-4279-B4CD-A38B6771A78F}" srcId="{D439D402-2760-4331-BDA6-8FC57F19FAB4}" destId="{6503AD28-CB5C-4E58-B142-51E7F90483A4}" srcOrd="0" destOrd="0" parTransId="{77398E58-4929-450A-9BD7-A74EAC6AB949}" sibTransId="{A395F3EC-F356-4361-8D4B-03DB5817B0DB}"/>
    <dgm:cxn modelId="{941CA248-09A3-4F55-9E8A-CF199BF1B125}" type="presOf" srcId="{852459C4-1364-4F52-B804-902C32579402}" destId="{A81A8FDE-DFB7-44A4-A8A7-96CDE768DA90}" srcOrd="0" destOrd="1" presId="urn:microsoft.com/office/officeart/2005/8/layout/vList2"/>
    <dgm:cxn modelId="{B2E1E972-42FE-40D2-B36D-9CA5BCB283AA}" type="presOf" srcId="{C34A71B1-D6B7-4683-BCE9-2CAF61C89236}" destId="{EB367F9E-7082-4AF1-BF93-6A867D1CE50D}" srcOrd="0" destOrd="0" presId="urn:microsoft.com/office/officeart/2005/8/layout/vList2"/>
    <dgm:cxn modelId="{825AFD90-CF8F-419A-AF8D-2E6D2903613F}" type="presOf" srcId="{6503AD28-CB5C-4E58-B142-51E7F90483A4}" destId="{A81A8FDE-DFB7-44A4-A8A7-96CDE768DA90}" srcOrd="0" destOrd="0" presId="urn:microsoft.com/office/officeart/2005/8/layout/vList2"/>
    <dgm:cxn modelId="{663B7DAD-43A5-4E9C-9BA8-46E15BCB9DE7}" srcId="{D439D402-2760-4331-BDA6-8FC57F19FAB4}" destId="{852459C4-1364-4F52-B804-902C32579402}" srcOrd="1" destOrd="0" parTransId="{852C7EB6-5F16-438C-A822-44C08DD833B8}" sibTransId="{E02D5147-3E6A-4C78-B165-A0D83B813962}"/>
    <dgm:cxn modelId="{163FB5FC-A07B-4BA2-9457-2F6DB6FDE01D}" type="presOf" srcId="{D439D402-2760-4331-BDA6-8FC57F19FAB4}" destId="{04D38DB2-535E-4153-B732-674E1437F72B}" srcOrd="0" destOrd="0" presId="urn:microsoft.com/office/officeart/2005/8/layout/vList2"/>
    <dgm:cxn modelId="{1E28AC8B-A52A-41A9-8EA9-12BF221A96AC}" type="presParOf" srcId="{EB367F9E-7082-4AF1-BF93-6A867D1CE50D}" destId="{04D38DB2-535E-4153-B732-674E1437F72B}" srcOrd="0" destOrd="0" presId="urn:microsoft.com/office/officeart/2005/8/layout/vList2"/>
    <dgm:cxn modelId="{4C14688F-27B3-47F5-BBA0-0BCDF1B99E39}" type="presParOf" srcId="{EB367F9E-7082-4AF1-BF93-6A867D1CE50D}" destId="{A81A8FDE-DFB7-44A4-A8A7-96CDE768DA90}"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884A-F908-4756-BEAE-27D62252F1BF}">
      <dsp:nvSpPr>
        <dsp:cNvPr id="0" name=""/>
        <dsp:cNvSpPr/>
      </dsp:nvSpPr>
      <dsp:spPr>
        <a:xfrm>
          <a:off x="2976" y="297718"/>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Participating in graduate courses in laboratory settings or fieldwork</a:t>
          </a:r>
        </a:p>
      </dsp:txBody>
      <dsp:txXfrm>
        <a:off x="2976" y="297718"/>
        <a:ext cx="2361640" cy="1416984"/>
      </dsp:txXfrm>
    </dsp:sp>
    <dsp:sp modelId="{74C3642D-EE21-401A-9E66-E5742D47BBAC}">
      <dsp:nvSpPr>
        <dsp:cNvPr id="0" name=""/>
        <dsp:cNvSpPr/>
      </dsp:nvSpPr>
      <dsp:spPr>
        <a:xfrm>
          <a:off x="2600781" y="297718"/>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Internships &amp; practicum, cooperative education or work terms</a:t>
          </a:r>
        </a:p>
      </dsp:txBody>
      <dsp:txXfrm>
        <a:off x="2600781" y="297718"/>
        <a:ext cx="2361640" cy="1416984"/>
      </dsp:txXfrm>
    </dsp:sp>
    <dsp:sp modelId="{FE17048A-EC78-4B06-AAE7-0A8DBF98F0C7}">
      <dsp:nvSpPr>
        <dsp:cNvPr id="0" name=""/>
        <dsp:cNvSpPr/>
      </dsp:nvSpPr>
      <dsp:spPr>
        <a:xfrm>
          <a:off x="5198587" y="297718"/>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Graduate seminar participation and seminar leadership</a:t>
          </a:r>
        </a:p>
      </dsp:txBody>
      <dsp:txXfrm>
        <a:off x="5198587" y="297718"/>
        <a:ext cx="2361640" cy="1416984"/>
      </dsp:txXfrm>
    </dsp:sp>
    <dsp:sp modelId="{5BC31C8F-D393-4405-92AE-F9C96751AEED}">
      <dsp:nvSpPr>
        <dsp:cNvPr id="0" name=""/>
        <dsp:cNvSpPr/>
      </dsp:nvSpPr>
      <dsp:spPr>
        <a:xfrm>
          <a:off x="7796392" y="297718"/>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Independent research</a:t>
          </a:r>
        </a:p>
      </dsp:txBody>
      <dsp:txXfrm>
        <a:off x="7796392" y="297718"/>
        <a:ext cx="2361640" cy="1416984"/>
      </dsp:txXfrm>
    </dsp:sp>
    <dsp:sp modelId="{F56FBFB6-40AA-4282-8CBF-55356D10F4E8}">
      <dsp:nvSpPr>
        <dsp:cNvPr id="0" name=""/>
        <dsp:cNvSpPr/>
      </dsp:nvSpPr>
      <dsp:spPr>
        <a:xfrm>
          <a:off x="1301879" y="1950867"/>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Arial"/>
              <a:cs typeface="Arial"/>
            </a:rPr>
            <a:t>Major writing components (theses, dissertations, major research papers)</a:t>
          </a:r>
        </a:p>
      </dsp:txBody>
      <dsp:txXfrm>
        <a:off x="1301879" y="1950867"/>
        <a:ext cx="2361640" cy="1416984"/>
      </dsp:txXfrm>
    </dsp:sp>
    <dsp:sp modelId="{1AA41E67-E459-457F-BF26-F0F082F05811}">
      <dsp:nvSpPr>
        <dsp:cNvPr id="0" name=""/>
        <dsp:cNvSpPr/>
      </dsp:nvSpPr>
      <dsp:spPr>
        <a:xfrm>
          <a:off x="3899684" y="1950867"/>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Comprehensive and qualifying examinations</a:t>
          </a:r>
        </a:p>
      </dsp:txBody>
      <dsp:txXfrm>
        <a:off x="3899684" y="1950867"/>
        <a:ext cx="2361640" cy="1416984"/>
      </dsp:txXfrm>
    </dsp:sp>
    <dsp:sp modelId="{EC6F68D6-00E4-48DF-9403-52F4C89488F4}">
      <dsp:nvSpPr>
        <dsp:cNvPr id="0" name=""/>
        <dsp:cNvSpPr/>
      </dsp:nvSpPr>
      <dsp:spPr>
        <a:xfrm>
          <a:off x="6497489" y="1950867"/>
          <a:ext cx="2361640" cy="1416984"/>
        </a:xfrm>
        <a:prstGeom prst="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Defense and oral examinations</a:t>
          </a:r>
        </a:p>
      </dsp:txBody>
      <dsp:txXfrm>
        <a:off x="6497489" y="1950867"/>
        <a:ext cx="2361640" cy="1416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38DB2-535E-4153-B732-674E1437F72B}">
      <dsp:nvSpPr>
        <dsp:cNvPr id="0" name=""/>
        <dsp:cNvSpPr/>
      </dsp:nvSpPr>
      <dsp:spPr>
        <a:xfrm>
          <a:off x="0" y="7105"/>
          <a:ext cx="10410233" cy="898560"/>
        </a:xfrm>
        <a:prstGeom prst="round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a:cs typeface="Arial"/>
            </a:rPr>
            <a:t>Incoming graduate students seeking accommodation should register with SAS to receive a formal accommodation</a:t>
          </a:r>
        </a:p>
      </dsp:txBody>
      <dsp:txXfrm>
        <a:off x="43864" y="50969"/>
        <a:ext cx="10322505" cy="810832"/>
      </dsp:txXfrm>
    </dsp:sp>
    <dsp:sp modelId="{51FD009F-7991-4636-A151-CD38DF090DE3}">
      <dsp:nvSpPr>
        <dsp:cNvPr id="0" name=""/>
        <dsp:cNvSpPr/>
      </dsp:nvSpPr>
      <dsp:spPr>
        <a:xfrm>
          <a:off x="0" y="905665"/>
          <a:ext cx="10410233"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a:cs typeface="Arial"/>
            </a:rPr>
            <a:t>It is recommended incoming students register </a:t>
          </a:r>
          <a:r>
            <a:rPr lang="en-US" sz="2000" b="1" kern="1200" dirty="0">
              <a:solidFill>
                <a:srgbClr val="5B7F95"/>
              </a:solidFill>
              <a:latin typeface="Arial"/>
              <a:cs typeface="Arial"/>
            </a:rPr>
            <a:t>two months</a:t>
          </a:r>
          <a:r>
            <a:rPr lang="en-US" sz="2000" kern="1200" dirty="0">
              <a:latin typeface="Arial"/>
              <a:cs typeface="Arial"/>
            </a:rPr>
            <a:t> in advance of the start of term; however, intakes are done </a:t>
          </a:r>
          <a:r>
            <a:rPr lang="en-US" sz="2000" b="1" kern="1200" dirty="0">
              <a:solidFill>
                <a:srgbClr val="5B7F95"/>
              </a:solidFill>
              <a:latin typeface="Arial"/>
              <a:cs typeface="Arial"/>
            </a:rPr>
            <a:t>continuously</a:t>
          </a:r>
          <a:r>
            <a:rPr lang="en-US" sz="2000" kern="1200" dirty="0">
              <a:latin typeface="Arial"/>
              <a:cs typeface="Arial"/>
            </a:rPr>
            <a:t> throughout the year.</a:t>
          </a:r>
          <a:endParaRPr lang="en-US" sz="2000" kern="1200" dirty="0"/>
        </a:p>
      </dsp:txBody>
      <dsp:txXfrm>
        <a:off x="0" y="905665"/>
        <a:ext cx="10410233" cy="794880"/>
      </dsp:txXfrm>
    </dsp:sp>
    <dsp:sp modelId="{A796B896-3C24-4DF6-B0B9-AED16928C625}">
      <dsp:nvSpPr>
        <dsp:cNvPr id="0" name=""/>
        <dsp:cNvSpPr/>
      </dsp:nvSpPr>
      <dsp:spPr>
        <a:xfrm>
          <a:off x="0" y="1700545"/>
          <a:ext cx="10410233" cy="898560"/>
        </a:xfrm>
        <a:prstGeom prst="round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a:cs typeface="Arial"/>
            </a:rPr>
            <a:t>Following your intake appointment, you will receive an email from Student Accessibility Services. </a:t>
          </a:r>
        </a:p>
      </dsp:txBody>
      <dsp:txXfrm>
        <a:off x="43864" y="1744409"/>
        <a:ext cx="10322505" cy="810832"/>
      </dsp:txXfrm>
    </dsp:sp>
    <dsp:sp modelId="{4B8E8D03-9916-4275-A1DB-F0C8780190E9}">
      <dsp:nvSpPr>
        <dsp:cNvPr id="0" name=""/>
        <dsp:cNvSpPr/>
      </dsp:nvSpPr>
      <dsp:spPr>
        <a:xfrm>
          <a:off x="0" y="2599105"/>
          <a:ext cx="10410233"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2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latin typeface="Arial"/>
              <a:cs typeface="Arial"/>
            </a:rPr>
            <a:t>Please note, if you are eligible for a pacing accommodation/reduced course load, the Director of Graduate Studies will be notified of this accommodation to ensure appropriate billing</a:t>
          </a:r>
        </a:p>
      </dsp:txBody>
      <dsp:txXfrm>
        <a:off x="0" y="2599105"/>
        <a:ext cx="10410233" cy="84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38DB2-535E-4153-B732-674E1437F72B}">
      <dsp:nvSpPr>
        <dsp:cNvPr id="0" name=""/>
        <dsp:cNvSpPr/>
      </dsp:nvSpPr>
      <dsp:spPr>
        <a:xfrm>
          <a:off x="0" y="2536"/>
          <a:ext cx="10438988" cy="1053000"/>
        </a:xfrm>
        <a:prstGeom prst="round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bg1"/>
              </a:solidFill>
              <a:latin typeface="Arial"/>
              <a:cs typeface="Segoe UI"/>
            </a:rPr>
            <a:t>Following your assessment with SAS you are advised to meet with your Program Director and/or Supervisor to de</a:t>
          </a:r>
          <a:r>
            <a:rPr lang="en-US" sz="2000" u="none" kern="1200" dirty="0">
              <a:solidFill>
                <a:schemeClr val="bg1"/>
              </a:solidFill>
              <a:latin typeface="Arial"/>
              <a:cs typeface="Segoe UI"/>
            </a:rPr>
            <a:t>termine your revised plan of study/courseload.</a:t>
          </a:r>
        </a:p>
      </dsp:txBody>
      <dsp:txXfrm>
        <a:off x="51403" y="53939"/>
        <a:ext cx="10336182" cy="950194"/>
      </dsp:txXfrm>
    </dsp:sp>
    <dsp:sp modelId="{A3CA70A1-CC8C-4088-A8FA-7A8B57D4B816}">
      <dsp:nvSpPr>
        <dsp:cNvPr id="0" name=""/>
        <dsp:cNvSpPr/>
      </dsp:nvSpPr>
      <dsp:spPr>
        <a:xfrm>
          <a:off x="0" y="1055536"/>
          <a:ext cx="1043898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38"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u="none" kern="1200" dirty="0">
              <a:solidFill>
                <a:schemeClr val="tx1"/>
              </a:solidFill>
              <a:latin typeface="Arial"/>
              <a:cs typeface="Arial"/>
            </a:rPr>
            <a:t>This plan might include moving to part-time studies or another means of reduced course load</a:t>
          </a:r>
        </a:p>
      </dsp:txBody>
      <dsp:txXfrm>
        <a:off x="0" y="1055536"/>
        <a:ext cx="10438988" cy="828000"/>
      </dsp:txXfrm>
    </dsp:sp>
    <dsp:sp modelId="{E737D9F0-C554-4DE2-962F-62B4ECAE7C9D}">
      <dsp:nvSpPr>
        <dsp:cNvPr id="0" name=""/>
        <dsp:cNvSpPr/>
      </dsp:nvSpPr>
      <dsp:spPr>
        <a:xfrm>
          <a:off x="0" y="1883536"/>
          <a:ext cx="10438988" cy="1053000"/>
        </a:xfrm>
        <a:prstGeom prst="round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u="none" kern="1200" dirty="0">
              <a:solidFill>
                <a:schemeClr val="bg1"/>
              </a:solidFill>
              <a:latin typeface="Arial"/>
              <a:cs typeface="Segoe UI"/>
            </a:rPr>
            <a:t>After meeting with your Program Director and/or Supervisor request an appointment with the Director of Graduate Studies to discuss your reduced courseload intentions, if applicable. </a:t>
          </a:r>
          <a:endParaRPr lang="en-US" sz="2000" u="none" kern="1200" dirty="0">
            <a:solidFill>
              <a:schemeClr val="bg1"/>
            </a:solidFill>
            <a:latin typeface="Arial"/>
            <a:cs typeface="Segoe UI"/>
          </a:endParaRPr>
        </a:p>
      </dsp:txBody>
      <dsp:txXfrm>
        <a:off x="51403" y="1934939"/>
        <a:ext cx="10336182" cy="950194"/>
      </dsp:txXfrm>
    </dsp:sp>
    <dsp:sp modelId="{95E2218A-26F9-48ED-B6F3-231D0C41F81C}">
      <dsp:nvSpPr>
        <dsp:cNvPr id="0" name=""/>
        <dsp:cNvSpPr/>
      </dsp:nvSpPr>
      <dsp:spPr>
        <a:xfrm>
          <a:off x="0" y="2936536"/>
          <a:ext cx="1043898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3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kern="1200" dirty="0">
              <a:solidFill>
                <a:srgbClr val="0B2318"/>
              </a:solidFill>
              <a:latin typeface="Arial"/>
              <a:cs typeface="Segoe UI"/>
            </a:rPr>
            <a:t>Funding impacts surrounding tuition fees, scholarships, GTA hours will be discussed at this meeting.</a:t>
          </a:r>
          <a:endParaRPr lang="en-US" sz="2000" kern="1200" dirty="0">
            <a:latin typeface="Arial"/>
          </a:endParaRPr>
        </a:p>
      </dsp:txBody>
      <dsp:txXfrm>
        <a:off x="0" y="2936536"/>
        <a:ext cx="10438988" cy="82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38DB2-535E-4153-B732-674E1437F72B}">
      <dsp:nvSpPr>
        <dsp:cNvPr id="0" name=""/>
        <dsp:cNvSpPr/>
      </dsp:nvSpPr>
      <dsp:spPr>
        <a:xfrm>
          <a:off x="0" y="652571"/>
          <a:ext cx="10410233" cy="1216800"/>
        </a:xfrm>
        <a:prstGeom prst="roundRect">
          <a:avLst/>
        </a:prstGeom>
        <a:solidFill>
          <a:srgbClr val="5B7F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bg1"/>
              </a:solidFill>
              <a:latin typeface="Arial"/>
              <a:ea typeface="+mn-ea"/>
              <a:cs typeface="Segoe UI"/>
            </a:rPr>
            <a:t>Graduate</a:t>
          </a:r>
          <a:r>
            <a:rPr lang="en-US" sz="2000" u="none" kern="1200" dirty="0">
              <a:solidFill>
                <a:schemeClr val="bg1"/>
              </a:solidFill>
              <a:latin typeface="Arial"/>
              <a:ea typeface="+mn-ea"/>
              <a:cs typeface="Segoe UI"/>
            </a:rPr>
            <a:t> Studies will send a revised </a:t>
          </a:r>
          <a:r>
            <a:rPr lang="en-US" sz="2000" kern="1200" dirty="0">
              <a:solidFill>
                <a:schemeClr val="bg1"/>
              </a:solidFill>
              <a:latin typeface="Arial"/>
              <a:ea typeface="+mn-ea"/>
              <a:cs typeface="Segoe UI"/>
            </a:rPr>
            <a:t>letter noting any adjustments to tuition and funding as indicated by the accommodated </a:t>
          </a:r>
          <a:r>
            <a:rPr lang="en-US" sz="2000" u="none" kern="1200" dirty="0">
              <a:solidFill>
                <a:schemeClr val="bg1"/>
              </a:solidFill>
              <a:latin typeface="Arial"/>
              <a:ea typeface="+mn-ea"/>
              <a:cs typeface="Segoe UI"/>
            </a:rPr>
            <a:t>plan of study</a:t>
          </a:r>
          <a:r>
            <a:rPr lang="en-US" sz="2000" kern="1200" dirty="0">
              <a:solidFill>
                <a:schemeClr val="bg1"/>
              </a:solidFill>
              <a:latin typeface="Arial"/>
              <a:ea typeface="+mn-ea"/>
              <a:cs typeface="Segoe UI"/>
            </a:rPr>
            <a:t>.</a:t>
          </a:r>
          <a:endParaRPr lang="en-US" sz="2000" u="none" kern="1200" dirty="0">
            <a:solidFill>
              <a:schemeClr val="bg1"/>
            </a:solidFill>
            <a:latin typeface="Arial"/>
            <a:ea typeface="+mn-ea"/>
            <a:cs typeface="Segoe UI"/>
          </a:endParaRPr>
        </a:p>
      </dsp:txBody>
      <dsp:txXfrm>
        <a:off x="59399" y="711970"/>
        <a:ext cx="10291435" cy="1098002"/>
      </dsp:txXfrm>
    </dsp:sp>
    <dsp:sp modelId="{A81A8FDE-DFB7-44A4-A8A7-96CDE768DA90}">
      <dsp:nvSpPr>
        <dsp:cNvPr id="0" name=""/>
        <dsp:cNvSpPr/>
      </dsp:nvSpPr>
      <dsp:spPr>
        <a:xfrm>
          <a:off x="0" y="1869371"/>
          <a:ext cx="10410233"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2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CA" sz="2000" u="none" kern="1200" dirty="0">
              <a:solidFill>
                <a:srgbClr val="0B2318"/>
              </a:solidFill>
              <a:latin typeface="Arial"/>
              <a:ea typeface="+mn-ea"/>
              <a:cs typeface="Segoe UI"/>
            </a:rPr>
            <a:t>Ideally your assessment is completed prior to the third week of your first term, which is when tuition is charged to student accounts. </a:t>
          </a:r>
          <a:endParaRPr lang="en-US" sz="2000" u="none" kern="1200" dirty="0">
            <a:solidFill>
              <a:srgbClr val="0B2318"/>
            </a:solidFill>
            <a:latin typeface="Arial"/>
            <a:ea typeface="+mn-ea"/>
            <a:cs typeface="Segoe UI"/>
          </a:endParaRPr>
        </a:p>
        <a:p>
          <a:pPr marL="228600" lvl="1" indent="-228600" algn="l" defTabSz="889000">
            <a:lnSpc>
              <a:spcPct val="90000"/>
            </a:lnSpc>
            <a:spcBef>
              <a:spcPct val="0"/>
            </a:spcBef>
            <a:spcAft>
              <a:spcPct val="20000"/>
            </a:spcAft>
            <a:buChar char="•"/>
          </a:pPr>
          <a:r>
            <a:rPr lang="en-CA" sz="2000" u="none" kern="1200" dirty="0">
              <a:solidFill>
                <a:srgbClr val="0B2318"/>
              </a:solidFill>
              <a:latin typeface="Arial"/>
              <a:ea typeface="+mn-ea"/>
              <a:cs typeface="Segoe UI"/>
            </a:rPr>
            <a:t>If the accommodation is assessed past week three of your first term and you are eligible for tuition reduction, your account will be credited when the accommodation has been formally assessed.</a:t>
          </a:r>
          <a:endParaRPr lang="en-US" kern="1200" dirty="0"/>
        </a:p>
      </dsp:txBody>
      <dsp:txXfrm>
        <a:off x="0" y="1869371"/>
        <a:ext cx="10410233" cy="14464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A1F0-1EDB-47E3-983B-DC222A12437A}" type="datetimeFigureOut">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A756C-4907-4215-87B0-F4B3BEA7341F}" type="slidenum">
              <a:t>‹#›</a:t>
            </a:fld>
            <a:endParaRPr lang="en-US"/>
          </a:p>
        </p:txBody>
      </p:sp>
    </p:spTree>
    <p:extLst>
      <p:ext uri="{BB962C8B-B14F-4D97-AF65-F5344CB8AC3E}">
        <p14:creationId xmlns:p14="http://schemas.microsoft.com/office/powerpoint/2010/main" val="405969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130f01bb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1130f01bb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of SWC. Multidisciplinary team.</a:t>
            </a:r>
            <a:endParaRPr/>
          </a:p>
          <a:p>
            <a:pPr marL="0" lvl="0" indent="0" algn="l" rtl="0">
              <a:lnSpc>
                <a:spcPct val="115000"/>
              </a:lnSpc>
              <a:spcBef>
                <a:spcPts val="0"/>
              </a:spcBef>
              <a:spcAft>
                <a:spcPts val="1100"/>
              </a:spcAft>
              <a:buNone/>
            </a:pPr>
            <a:endParaRPr sz="1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2DED6DD5-FF91-B2FE-3B5E-BB0DAD0F3F66}"/>
            </a:ext>
          </a:extLst>
        </p:cNvPr>
        <p:cNvGrpSpPr/>
        <p:nvPr/>
      </p:nvGrpSpPr>
      <p:grpSpPr>
        <a:xfrm>
          <a:off x="0" y="0"/>
          <a:ext cx="0" cy="0"/>
          <a:chOff x="0" y="0"/>
          <a:chExt cx="0" cy="0"/>
        </a:xfrm>
      </p:grpSpPr>
      <p:sp>
        <p:nvSpPr>
          <p:cNvPr id="80" name="Google Shape;80;gd3a8baafd3_1_35:notes">
            <a:extLst>
              <a:ext uri="{FF2B5EF4-FFF2-40B4-BE49-F238E27FC236}">
                <a16:creationId xmlns:a16="http://schemas.microsoft.com/office/drawing/2014/main" id="{5EE85110-6208-766C-FFE1-9042C053EB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3a8baafd3_1_35:notes">
            <a:extLst>
              <a:ext uri="{FF2B5EF4-FFF2-40B4-BE49-F238E27FC236}">
                <a16:creationId xmlns:a16="http://schemas.microsoft.com/office/drawing/2014/main" id="{40DFA9AE-A9CA-4C7B-A997-CFF623CF35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key underlying pieces of legislation that apply to our discussion of accommodation and our shared legal obligations. Code and Act have been updated since their inceptions but underlying mandates remain the same. </a:t>
            </a:r>
            <a:br>
              <a:rPr lang="en"/>
            </a:br>
            <a:br>
              <a:rPr lang="en"/>
            </a:br>
            <a:r>
              <a:rPr lang="en"/>
              <a:t>OHRC- every person has a right to equal treatment and opportunities without discrimination</a:t>
            </a:r>
            <a:br>
              <a:rPr lang="en"/>
            </a:br>
            <a:br>
              <a:rPr lang="en"/>
            </a:br>
            <a:r>
              <a:rPr lang="en"/>
              <a:t>AODA- develops, implements, and enforces standards to achieve accessibility for individuals with disabilities</a:t>
            </a:r>
            <a:endParaRPr/>
          </a:p>
        </p:txBody>
      </p:sp>
    </p:spTree>
    <p:extLst>
      <p:ext uri="{BB962C8B-B14F-4D97-AF65-F5344CB8AC3E}">
        <p14:creationId xmlns:p14="http://schemas.microsoft.com/office/powerpoint/2010/main" val="35825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7242e8e9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7242e8e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E60813E7-1688-75EF-C3FD-0A44D4097A4B}"/>
            </a:ext>
          </a:extLst>
        </p:cNvPr>
        <p:cNvGrpSpPr/>
        <p:nvPr/>
      </p:nvGrpSpPr>
      <p:grpSpPr>
        <a:xfrm>
          <a:off x="0" y="0"/>
          <a:ext cx="0" cy="0"/>
          <a:chOff x="0" y="0"/>
          <a:chExt cx="0" cy="0"/>
        </a:xfrm>
      </p:grpSpPr>
      <p:sp>
        <p:nvSpPr>
          <p:cNvPr id="97" name="Google Shape;97;g82a7afc69_0_56:notes">
            <a:extLst>
              <a:ext uri="{FF2B5EF4-FFF2-40B4-BE49-F238E27FC236}">
                <a16:creationId xmlns:a16="http://schemas.microsoft.com/office/drawing/2014/main" id="{6B98A9BA-38E5-6FA7-8636-3CEB88C730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2a7afc69_0_56:notes">
            <a:extLst>
              <a:ext uri="{FF2B5EF4-FFF2-40B4-BE49-F238E27FC236}">
                <a16:creationId xmlns:a16="http://schemas.microsoft.com/office/drawing/2014/main" id="{E554952C-3AA4-B382-AFD0-55A9295EEA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a:solidFill>
                  <a:schemeClr val="dk1"/>
                </a:solidFill>
                <a:latin typeface="Proxima Nova"/>
                <a:ea typeface="Proxima Nova"/>
                <a:cs typeface="Proxima Nova"/>
                <a:sym typeface="Proxima Nova"/>
              </a:rPr>
              <a:t>Recommendations are not guarantees. Wants vs. needs. AP is fluid. Students encouraged to connect with us for reviews as necessary. </a:t>
            </a:r>
            <a:endParaRPr sz="14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357025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2a7afc6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2a7afc6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Q&amp;A time so far:</a:t>
            </a:r>
            <a:br>
              <a:rPr lang="en"/>
            </a:br>
            <a:br>
              <a:rPr lang="en"/>
            </a:br>
            <a:r>
              <a:rPr lang="en" dirty="0"/>
              <a:t>Any tricky situations that you have encountered?</a:t>
            </a:r>
            <a:endParaRPr dirty="0"/>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dirty="0"/>
              <a:t>Best way to refer students?</a:t>
            </a:r>
            <a:endParaRPr dirty="0"/>
          </a:p>
          <a:p>
            <a:pPr marL="0" lvl="0" indent="0" algn="l" rtl="0">
              <a:spcBef>
                <a:spcPts val="0"/>
              </a:spcBef>
              <a:spcAft>
                <a:spcPts val="0"/>
              </a:spcAft>
              <a:buClr>
                <a:schemeClr val="dk1"/>
              </a:buClr>
              <a:buSzPts val="1100"/>
              <a:buFont typeface="Arial"/>
              <a:buNone/>
            </a:pPr>
            <a:r>
              <a:rPr lang="en" dirty="0"/>
              <a:t>How does a student register?</a:t>
            </a:r>
            <a:endParaRPr dirty="0"/>
          </a:p>
          <a:p>
            <a:pPr marL="0" lvl="0" indent="0" algn="l" rtl="0">
              <a:spcBef>
                <a:spcPts val="0"/>
              </a:spcBef>
              <a:spcAft>
                <a:spcPts val="0"/>
              </a:spcAft>
              <a:buClr>
                <a:schemeClr val="dk1"/>
              </a:buClr>
              <a:buSzPts val="1100"/>
              <a:buFont typeface="Arial"/>
              <a:buNone/>
            </a:pPr>
            <a:r>
              <a:rPr lang="en" dirty="0"/>
              <a:t>How should I contact SAS?</a:t>
            </a:r>
            <a:endParaRPr dirty="0"/>
          </a:p>
          <a:p>
            <a:pPr marL="0" lvl="0" indent="0" algn="l" rtl="0">
              <a:spcBef>
                <a:spcPts val="0"/>
              </a:spcBef>
              <a:spcAft>
                <a:spcPts val="0"/>
              </a:spcAft>
              <a:buClr>
                <a:schemeClr val="dk1"/>
              </a:buClr>
              <a:buSzPts val="1100"/>
              <a:buFont typeface="Arial"/>
              <a:buNone/>
            </a:pPr>
            <a:r>
              <a:rPr lang="en" dirty="0"/>
              <a:t>What about exams?</a:t>
            </a:r>
            <a:endParaRPr dirty="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CB288D5F-CA7D-4230-3DCA-FFD2F4D774A7}"/>
            </a:ext>
          </a:extLst>
        </p:cNvPr>
        <p:cNvGrpSpPr/>
        <p:nvPr/>
      </p:nvGrpSpPr>
      <p:grpSpPr>
        <a:xfrm>
          <a:off x="0" y="0"/>
          <a:ext cx="0" cy="0"/>
          <a:chOff x="0" y="0"/>
          <a:chExt cx="0" cy="0"/>
        </a:xfrm>
      </p:grpSpPr>
      <p:sp>
        <p:nvSpPr>
          <p:cNvPr id="66" name="Google Shape;66;g26901e4783a_0_6:notes">
            <a:extLst>
              <a:ext uri="{FF2B5EF4-FFF2-40B4-BE49-F238E27FC236}">
                <a16:creationId xmlns:a16="http://schemas.microsoft.com/office/drawing/2014/main" id="{C70B771E-DAA9-69B2-9CC2-9971DEF090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901e4783a_0_6:notes">
            <a:extLst>
              <a:ext uri="{FF2B5EF4-FFF2-40B4-BE49-F238E27FC236}">
                <a16:creationId xmlns:a16="http://schemas.microsoft.com/office/drawing/2014/main" id="{D6459285-14B7-DB45-7D06-ECBC5DB10A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100"/>
              </a:spcAft>
              <a:buNone/>
            </a:pPr>
            <a:endParaRPr lang="en" sz="1000" dirty="0">
              <a:solidFill>
                <a:schemeClr val="dk1"/>
              </a:solidFill>
            </a:endParaRPr>
          </a:p>
        </p:txBody>
      </p:sp>
    </p:spTree>
    <p:extLst>
      <p:ext uri="{BB962C8B-B14F-4D97-AF65-F5344CB8AC3E}">
        <p14:creationId xmlns:p14="http://schemas.microsoft.com/office/powerpoint/2010/main" val="274640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784ddef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784ddef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2a7afc6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2a7afc6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a:solidFill>
                  <a:schemeClr val="dk1"/>
                </a:solidFill>
                <a:latin typeface="Proxima Nova"/>
                <a:ea typeface="Proxima Nova"/>
                <a:cs typeface="Proxima Nova"/>
                <a:sym typeface="Proxima Nova"/>
              </a:rPr>
              <a:t>Recommendations are not guarantees. Wants vs. needs. AP is fluid. Students encouraged to connect with us for reviews as necessary. </a:t>
            </a:r>
            <a:endParaRPr sz="1400">
              <a:solidFill>
                <a:schemeClr val="dk1"/>
              </a:solidFill>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3A90F3F7-D575-02B7-CE2E-5A306BDAAAB5}"/>
            </a:ext>
          </a:extLst>
        </p:cNvPr>
        <p:cNvGrpSpPr/>
        <p:nvPr/>
      </p:nvGrpSpPr>
      <p:grpSpPr>
        <a:xfrm>
          <a:off x="0" y="0"/>
          <a:ext cx="0" cy="0"/>
          <a:chOff x="0" y="0"/>
          <a:chExt cx="0" cy="0"/>
        </a:xfrm>
      </p:grpSpPr>
      <p:sp>
        <p:nvSpPr>
          <p:cNvPr id="97" name="Google Shape;97;g82a7afc69_0_56:notes">
            <a:extLst>
              <a:ext uri="{FF2B5EF4-FFF2-40B4-BE49-F238E27FC236}">
                <a16:creationId xmlns:a16="http://schemas.microsoft.com/office/drawing/2014/main" id="{5C6FB5A0-2288-41D8-8D61-FE8E25AD7A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2a7afc69_0_56:notes">
            <a:extLst>
              <a:ext uri="{FF2B5EF4-FFF2-40B4-BE49-F238E27FC236}">
                <a16:creationId xmlns:a16="http://schemas.microsoft.com/office/drawing/2014/main" id="{C7A7EA56-FD54-4102-DA51-5631E57C8B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a:solidFill>
                  <a:schemeClr val="dk1"/>
                </a:solidFill>
                <a:latin typeface="Proxima Nova"/>
                <a:ea typeface="Proxima Nova"/>
                <a:cs typeface="Proxima Nova"/>
                <a:sym typeface="Proxima Nova"/>
              </a:rPr>
              <a:t>Recommendations are not guarantees. Wants vs. needs. AP is fluid. Students encouraged to connect with us for reviews as necessary. </a:t>
            </a:r>
            <a:endParaRPr sz="14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239711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3a5ffc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3a5ffc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examples of diagnoses connected with the accommodation (i.e. working memory, processing speed, attention/focus)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2CDB107-1E09-0C6B-6CD0-BF9008DC1300}"/>
            </a:ext>
          </a:extLst>
        </p:cNvPr>
        <p:cNvGrpSpPr/>
        <p:nvPr/>
      </p:nvGrpSpPr>
      <p:grpSpPr>
        <a:xfrm>
          <a:off x="0" y="0"/>
          <a:ext cx="0" cy="0"/>
          <a:chOff x="0" y="0"/>
          <a:chExt cx="0" cy="0"/>
        </a:xfrm>
      </p:grpSpPr>
      <p:sp>
        <p:nvSpPr>
          <p:cNvPr id="151" name="Google Shape;151;g143a5ffce8_0_0:notes">
            <a:extLst>
              <a:ext uri="{FF2B5EF4-FFF2-40B4-BE49-F238E27FC236}">
                <a16:creationId xmlns:a16="http://schemas.microsoft.com/office/drawing/2014/main" id="{DEBECA91-3E88-2C41-B1D4-54406E69F0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3a5ffce8_0_0:notes">
            <a:extLst>
              <a:ext uri="{FF2B5EF4-FFF2-40B4-BE49-F238E27FC236}">
                <a16:creationId xmlns:a16="http://schemas.microsoft.com/office/drawing/2014/main" id="{A9CCE449-FB42-BDA7-68E6-E6A6303D7A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examples of diagnoses connected with the accommodation (i.e. working memory, processing speed, attention/focus)</a:t>
            </a:r>
            <a:endParaRPr/>
          </a:p>
        </p:txBody>
      </p:sp>
    </p:spTree>
    <p:extLst>
      <p:ext uri="{BB962C8B-B14F-4D97-AF65-F5344CB8AC3E}">
        <p14:creationId xmlns:p14="http://schemas.microsoft.com/office/powerpoint/2010/main" val="186631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F5660F1-D52A-40AE-3A3C-7DEAB68D3758}"/>
            </a:ext>
          </a:extLst>
        </p:cNvPr>
        <p:cNvGrpSpPr/>
        <p:nvPr/>
      </p:nvGrpSpPr>
      <p:grpSpPr>
        <a:xfrm>
          <a:off x="0" y="0"/>
          <a:ext cx="0" cy="0"/>
          <a:chOff x="0" y="0"/>
          <a:chExt cx="0" cy="0"/>
        </a:xfrm>
      </p:grpSpPr>
      <p:sp>
        <p:nvSpPr>
          <p:cNvPr id="151" name="Google Shape;151;g143a5ffce8_0_0:notes">
            <a:extLst>
              <a:ext uri="{FF2B5EF4-FFF2-40B4-BE49-F238E27FC236}">
                <a16:creationId xmlns:a16="http://schemas.microsoft.com/office/drawing/2014/main" id="{C22F903C-168F-8BA7-A4BB-D0C80A69BA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3a5ffce8_0_0:notes">
            <a:extLst>
              <a:ext uri="{FF2B5EF4-FFF2-40B4-BE49-F238E27FC236}">
                <a16:creationId xmlns:a16="http://schemas.microsoft.com/office/drawing/2014/main" id="{21A94388-CF14-1EF3-3796-C7B2C86380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examples of diagnoses connected with the accommodation (i.e. working memory, processing speed, attention/focus)</a:t>
            </a:r>
            <a:endParaRPr/>
          </a:p>
        </p:txBody>
      </p:sp>
    </p:spTree>
    <p:extLst>
      <p:ext uri="{BB962C8B-B14F-4D97-AF65-F5344CB8AC3E}">
        <p14:creationId xmlns:p14="http://schemas.microsoft.com/office/powerpoint/2010/main" val="84967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66481D5-6D31-C160-7403-77F7F08EA213}"/>
            </a:ext>
          </a:extLst>
        </p:cNvPr>
        <p:cNvGrpSpPr/>
        <p:nvPr/>
      </p:nvGrpSpPr>
      <p:grpSpPr>
        <a:xfrm>
          <a:off x="0" y="0"/>
          <a:ext cx="0" cy="0"/>
          <a:chOff x="0" y="0"/>
          <a:chExt cx="0" cy="0"/>
        </a:xfrm>
      </p:grpSpPr>
      <p:sp>
        <p:nvSpPr>
          <p:cNvPr id="151" name="Google Shape;151;g143a5ffce8_0_0:notes">
            <a:extLst>
              <a:ext uri="{FF2B5EF4-FFF2-40B4-BE49-F238E27FC236}">
                <a16:creationId xmlns:a16="http://schemas.microsoft.com/office/drawing/2014/main" id="{F9CFA2F8-36A2-25CB-C1F0-A35D28D3C7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3a5ffce8_0_0:notes">
            <a:extLst>
              <a:ext uri="{FF2B5EF4-FFF2-40B4-BE49-F238E27FC236}">
                <a16:creationId xmlns:a16="http://schemas.microsoft.com/office/drawing/2014/main" id="{AF053B64-162A-A658-0E52-E62CFED061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examples of diagnoses connected with the accommodation (i.e. working memory, processing speed, attention/focus)</a:t>
            </a:r>
            <a:endParaRPr/>
          </a:p>
        </p:txBody>
      </p:sp>
    </p:spTree>
    <p:extLst>
      <p:ext uri="{BB962C8B-B14F-4D97-AF65-F5344CB8AC3E}">
        <p14:creationId xmlns:p14="http://schemas.microsoft.com/office/powerpoint/2010/main" val="387954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25CAB847-FE45-D39C-B2E3-32A40ED71C54}"/>
            </a:ext>
          </a:extLst>
        </p:cNvPr>
        <p:cNvGrpSpPr/>
        <p:nvPr/>
      </p:nvGrpSpPr>
      <p:grpSpPr>
        <a:xfrm>
          <a:off x="0" y="0"/>
          <a:ext cx="0" cy="0"/>
          <a:chOff x="0" y="0"/>
          <a:chExt cx="0" cy="0"/>
        </a:xfrm>
      </p:grpSpPr>
      <p:sp>
        <p:nvSpPr>
          <p:cNvPr id="97" name="Google Shape;97;g82a7afc69_0_56:notes">
            <a:extLst>
              <a:ext uri="{FF2B5EF4-FFF2-40B4-BE49-F238E27FC236}">
                <a16:creationId xmlns:a16="http://schemas.microsoft.com/office/drawing/2014/main" id="{8B7D1CCC-E0A0-54F8-E6A0-E883F1840F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2a7afc69_0_56:notes">
            <a:extLst>
              <a:ext uri="{FF2B5EF4-FFF2-40B4-BE49-F238E27FC236}">
                <a16:creationId xmlns:a16="http://schemas.microsoft.com/office/drawing/2014/main" id="{E74F4CC6-14B9-ADEB-E38F-D233955509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a:solidFill>
                  <a:schemeClr val="dk1"/>
                </a:solidFill>
                <a:latin typeface="Proxima Nova"/>
                <a:ea typeface="Proxima Nova"/>
                <a:cs typeface="Proxima Nova"/>
                <a:sym typeface="Proxima Nova"/>
              </a:rPr>
              <a:t>Recommendations are not guarantees. Wants vs. needs. AP is fluid. Students encouraged to connect with us for reviews as necessary. </a:t>
            </a:r>
            <a:endParaRPr sz="14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371465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C8AC56F2-1148-0B18-FCF4-AFA53B690BB6}"/>
            </a:ext>
          </a:extLst>
        </p:cNvPr>
        <p:cNvGrpSpPr/>
        <p:nvPr/>
      </p:nvGrpSpPr>
      <p:grpSpPr>
        <a:xfrm>
          <a:off x="0" y="0"/>
          <a:ext cx="0" cy="0"/>
          <a:chOff x="0" y="0"/>
          <a:chExt cx="0" cy="0"/>
        </a:xfrm>
      </p:grpSpPr>
      <p:sp>
        <p:nvSpPr>
          <p:cNvPr id="97" name="Google Shape;97;g82a7afc69_0_56:notes">
            <a:extLst>
              <a:ext uri="{FF2B5EF4-FFF2-40B4-BE49-F238E27FC236}">
                <a16:creationId xmlns:a16="http://schemas.microsoft.com/office/drawing/2014/main" id="{AAE037EC-5110-C7F2-E72D-A634204FA5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2a7afc69_0_56:notes">
            <a:extLst>
              <a:ext uri="{FF2B5EF4-FFF2-40B4-BE49-F238E27FC236}">
                <a16:creationId xmlns:a16="http://schemas.microsoft.com/office/drawing/2014/main" id="{22223E60-0B24-D74B-0C45-33A3017B56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a:solidFill>
                  <a:schemeClr val="dk1"/>
                </a:solidFill>
                <a:latin typeface="Proxima Nova"/>
                <a:ea typeface="Proxima Nova"/>
                <a:cs typeface="Proxima Nova"/>
                <a:sym typeface="Proxima Nova"/>
              </a:rPr>
              <a:t>Recommendations are not guarantees. Wants vs. needs. AP is fluid. Students encouraged to connect with us for reviews as necessary. </a:t>
            </a:r>
            <a:endParaRPr sz="14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11595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S background"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0" name="Google Shape;50;p12"/>
          <p:cNvPicPr preferRelativeResize="0"/>
          <p:nvPr/>
        </p:nvPicPr>
        <p:blipFill>
          <a:blip r:embed="rId2">
            <a:alphaModFix amt="75000"/>
          </a:blip>
          <a:stretch>
            <a:fillRect/>
          </a:stretch>
        </p:blipFill>
        <p:spPr>
          <a:xfrm>
            <a:off x="376967" y="276367"/>
            <a:ext cx="1003800" cy="9949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5473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3" name="Picture 2" descr="A group of people sitting in chairs in a room&#10;&#10;AI-generated content may be incorrect.">
            <a:extLst>
              <a:ext uri="{FF2B5EF4-FFF2-40B4-BE49-F238E27FC236}">
                <a16:creationId xmlns:a16="http://schemas.microsoft.com/office/drawing/2014/main" id="{239ED158-359B-9272-BF8F-499E66EA8229}"/>
              </a:ext>
            </a:extLst>
          </p:cNvPr>
          <p:cNvPicPr>
            <a:picLocks noChangeAspect="1"/>
          </p:cNvPicPr>
          <p:nvPr/>
        </p:nvPicPr>
        <p:blipFill>
          <a:blip r:embed="rId3">
            <a:alphaModFix amt="19000"/>
          </a:blip>
          <a:srcRect l="-14" t="25" r="45568" b="24720"/>
          <a:stretch>
            <a:fillRect/>
          </a:stretch>
        </p:blipFill>
        <p:spPr>
          <a:xfrm>
            <a:off x="-2716" y="229"/>
            <a:ext cx="12198860" cy="5639921"/>
          </a:xfrm>
          <a:prstGeom prst="rect">
            <a:avLst/>
          </a:prstGeom>
        </p:spPr>
      </p:pic>
      <p:pic>
        <p:nvPicPr>
          <p:cNvPr id="55" name="Google Shape;55;p13"/>
          <p:cNvPicPr preferRelativeResize="0"/>
          <p:nvPr/>
        </p:nvPicPr>
        <p:blipFill>
          <a:blip r:embed="rId4">
            <a:alphaModFix/>
          </a:blip>
          <a:stretch>
            <a:fillRect/>
          </a:stretch>
        </p:blipFill>
        <p:spPr>
          <a:xfrm>
            <a:off x="3057846" y="1287376"/>
            <a:ext cx="6063881" cy="3810597"/>
          </a:xfrm>
          <a:prstGeom prst="rect">
            <a:avLst/>
          </a:prstGeom>
          <a:noFill/>
          <a:ln>
            <a:noFill/>
          </a:ln>
        </p:spPr>
      </p:pic>
      <p:sp>
        <p:nvSpPr>
          <p:cNvPr id="5" name="Rectangle 4">
            <a:extLst>
              <a:ext uri="{FF2B5EF4-FFF2-40B4-BE49-F238E27FC236}">
                <a16:creationId xmlns:a16="http://schemas.microsoft.com/office/drawing/2014/main" id="{DB5F9580-962B-9DCA-F6E8-50D3A2E104FF}"/>
              </a:ext>
            </a:extLst>
          </p:cNvPr>
          <p:cNvSpPr/>
          <p:nvPr/>
        </p:nvSpPr>
        <p:spPr>
          <a:xfrm>
            <a:off x="-2347" y="5640346"/>
            <a:ext cx="12189917" cy="1213885"/>
          </a:xfrm>
          <a:prstGeom prst="rect">
            <a:avLst/>
          </a:prstGeom>
          <a:solidFill>
            <a:srgbClr val="5B7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2" name="TextBox 1">
            <a:extLst>
              <a:ext uri="{FF2B5EF4-FFF2-40B4-BE49-F238E27FC236}">
                <a16:creationId xmlns:a16="http://schemas.microsoft.com/office/drawing/2014/main" id="{C41C1B33-D2C2-54B7-A7D3-6524525A0130}"/>
              </a:ext>
            </a:extLst>
          </p:cNvPr>
          <p:cNvSpPr txBox="1"/>
          <p:nvPr/>
        </p:nvSpPr>
        <p:spPr>
          <a:xfrm>
            <a:off x="75089" y="5969684"/>
            <a:ext cx="12036828" cy="553998"/>
          </a:xfrm>
          <a:prstGeom prst="rect">
            <a:avLst/>
          </a:prstGeom>
          <a:noFill/>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800" b="1" dirty="0">
                <a:solidFill>
                  <a:schemeClr val="bg1"/>
                </a:solidFill>
              </a:rPr>
              <a:t>Graduate Students</a:t>
            </a:r>
          </a:p>
        </p:txBody>
      </p:sp>
      <p:pic>
        <p:nvPicPr>
          <p:cNvPr id="7" name="Google Shape;56;p13" descr="A black and white sign with white text&#10;&#10;AI-generated content may be incorrect.">
            <a:extLst>
              <a:ext uri="{FF2B5EF4-FFF2-40B4-BE49-F238E27FC236}">
                <a16:creationId xmlns:a16="http://schemas.microsoft.com/office/drawing/2014/main" id="{89B4B6F4-E83B-E46C-CC26-6218C9EB9F55}"/>
              </a:ext>
            </a:extLst>
          </p:cNvPr>
          <p:cNvPicPr preferRelativeResize="0"/>
          <p:nvPr/>
        </p:nvPicPr>
        <p:blipFill rotWithShape="1">
          <a:blip r:embed="rId5">
            <a:alphaModFix amt="57000"/>
          </a:blip>
          <a:srcRect l="436" r="446"/>
          <a:stretch/>
        </p:blipFill>
        <p:spPr>
          <a:xfrm>
            <a:off x="382159" y="276200"/>
            <a:ext cx="994304" cy="1009563"/>
          </a:xfrm>
          <a:prstGeom prst="rect">
            <a:avLst/>
          </a:prstGeom>
          <a:noFill/>
          <a:ln>
            <a:noFill/>
          </a:ln>
        </p:spPr>
      </p:pic>
    </p:spTree>
    <p:extLst>
      <p:ext uri="{BB962C8B-B14F-4D97-AF65-F5344CB8AC3E}">
        <p14:creationId xmlns:p14="http://schemas.microsoft.com/office/powerpoint/2010/main" val="402827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66F4FB92-9D3F-8286-942B-27A343280AF2}"/>
            </a:ext>
          </a:extLst>
        </p:cNvPr>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1C91E391-C710-9C23-79ED-276815C6ECBD}"/>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sp>
        <p:nvSpPr>
          <p:cNvPr id="83" name="Google Shape;83;p17">
            <a:extLst>
              <a:ext uri="{FF2B5EF4-FFF2-40B4-BE49-F238E27FC236}">
                <a16:creationId xmlns:a16="http://schemas.microsoft.com/office/drawing/2014/main" id="{78F8E43A-EC22-3D8A-8E87-CC165000D89C}"/>
              </a:ext>
            </a:extLst>
          </p:cNvPr>
          <p:cNvSpPr txBox="1">
            <a:spLocks noGrp="1"/>
          </p:cNvSpPr>
          <p:nvPr>
            <p:ph type="body" idx="4294967295"/>
          </p:nvPr>
        </p:nvSpPr>
        <p:spPr>
          <a:xfrm>
            <a:off x="415600" y="1751912"/>
            <a:ext cx="11360800" cy="3369808"/>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lnSpc>
                <a:spcPct val="114999"/>
              </a:lnSpc>
              <a:buNone/>
            </a:pPr>
            <a:r>
              <a:rPr lang="en" sz="4800" b="1" dirty="0">
                <a:solidFill>
                  <a:schemeClr val="lt1"/>
                </a:solidFill>
                <a:latin typeface="Proxima Nova"/>
                <a:sym typeface="Proxima Nova"/>
              </a:rPr>
              <a:t>Let's Talk AT...</a:t>
            </a:r>
            <a:endParaRPr lang="en-US" dirty="0"/>
          </a:p>
        </p:txBody>
      </p:sp>
    </p:spTree>
    <p:extLst>
      <p:ext uri="{BB962C8B-B14F-4D97-AF65-F5344CB8AC3E}">
        <p14:creationId xmlns:p14="http://schemas.microsoft.com/office/powerpoint/2010/main" val="244275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4734"/>
        </a:solidFill>
        <a:effectLst/>
      </p:bgPr>
    </p:bg>
    <p:spTree>
      <p:nvGrpSpPr>
        <p:cNvPr id="1" name="Shape 218"/>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27F787A9-264F-2113-854E-840244A272C9}"/>
              </a:ext>
            </a:extLst>
          </p:cNvPr>
          <p:cNvPicPr>
            <a:picLocks noChangeAspect="1"/>
          </p:cNvPicPr>
          <p:nvPr/>
        </p:nvPicPr>
        <p:blipFill>
          <a:blip r:embed="rId3">
            <a:alphaModFix amt="19000"/>
          </a:blip>
          <a:srcRect l="14" r="45569" b="79390"/>
          <a:stretch>
            <a:fillRect/>
          </a:stretch>
        </p:blipFill>
        <p:spPr>
          <a:xfrm>
            <a:off x="370" y="229"/>
            <a:ext cx="12192455" cy="1544568"/>
          </a:xfrm>
          <a:prstGeom prst="rect">
            <a:avLst/>
          </a:prstGeom>
        </p:spPr>
      </p:pic>
      <p:sp>
        <p:nvSpPr>
          <p:cNvPr id="11" name="Rectangle 10">
            <a:extLst>
              <a:ext uri="{FF2B5EF4-FFF2-40B4-BE49-F238E27FC236}">
                <a16:creationId xmlns:a16="http://schemas.microsoft.com/office/drawing/2014/main" id="{EB1A65C5-5D21-9BE5-EE61-749D089FFF1B}"/>
              </a:ext>
            </a:extLst>
          </p:cNvPr>
          <p:cNvSpPr/>
          <p:nvPr/>
        </p:nvSpPr>
        <p:spPr>
          <a:xfrm>
            <a:off x="-1590" y="1541513"/>
            <a:ext cx="12192465" cy="41314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219" name="Google Shape;219;p40"/>
          <p:cNvSpPr txBox="1">
            <a:spLocks noGrp="1"/>
          </p:cNvSpPr>
          <p:nvPr>
            <p:ph type="title"/>
          </p:nvPr>
        </p:nvSpPr>
        <p:spPr>
          <a:xfrm>
            <a:off x="825175" y="574563"/>
            <a:ext cx="6687223" cy="9695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800" b="1" dirty="0">
                <a:solidFill>
                  <a:schemeClr val="lt1"/>
                </a:solidFill>
                <a:sym typeface="Proxima Nova"/>
              </a:rPr>
              <a:t>Academic Materials and Software</a:t>
            </a:r>
            <a:endParaRPr lang="en-US" dirty="0">
              <a:solidFill>
                <a:schemeClr val="lt1"/>
              </a:solidFill>
            </a:endParaRPr>
          </a:p>
        </p:txBody>
      </p:sp>
      <p:sp>
        <p:nvSpPr>
          <p:cNvPr id="220" name="Google Shape;220;p40"/>
          <p:cNvSpPr txBox="1">
            <a:spLocks noGrp="1"/>
          </p:cNvSpPr>
          <p:nvPr>
            <p:ph type="body" idx="1"/>
          </p:nvPr>
        </p:nvSpPr>
        <p:spPr>
          <a:xfrm>
            <a:off x="828142" y="1807858"/>
            <a:ext cx="10547913" cy="324559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90000"/>
              </a:lnSpc>
              <a:spcBef>
                <a:spcPts val="1000"/>
              </a:spcBef>
              <a:buNone/>
            </a:pPr>
            <a:r>
              <a:rPr lang="en-US" sz="2000" dirty="0">
                <a:solidFill>
                  <a:schemeClr val="tx1"/>
                </a:solidFill>
                <a:ea typeface="Proxima Nova"/>
                <a:cs typeface="Proxima Nova"/>
                <a:sym typeface="Proxima Nova"/>
              </a:rPr>
              <a:t>Access to reference and research material required to engage in studies can be challenging for students who present with sensory and related processing disabilities. </a:t>
            </a:r>
            <a:endParaRPr lang="en-US" sz="2000" dirty="0">
              <a:solidFill>
                <a:schemeClr val="tx1"/>
              </a:solidFill>
              <a:ea typeface="Proxima Nova"/>
              <a:cs typeface="Proxima Nova"/>
            </a:endParaRPr>
          </a:p>
          <a:p>
            <a:pPr marL="0" indent="0">
              <a:lnSpc>
                <a:spcPct val="90000"/>
              </a:lnSpc>
              <a:spcBef>
                <a:spcPts val="1000"/>
              </a:spcBef>
              <a:buNone/>
            </a:pPr>
            <a:endParaRPr lang="en-US" sz="2000" dirty="0">
              <a:solidFill>
                <a:schemeClr val="tx1"/>
              </a:solidFill>
              <a:ea typeface="Proxima Nova"/>
              <a:cs typeface="Proxima Nova"/>
              <a:sym typeface="Proxima Nova"/>
            </a:endParaRPr>
          </a:p>
          <a:p>
            <a:pPr marL="0" indent="0">
              <a:lnSpc>
                <a:spcPct val="90000"/>
              </a:lnSpc>
              <a:spcBef>
                <a:spcPts val="1000"/>
              </a:spcBef>
              <a:buNone/>
            </a:pPr>
            <a:r>
              <a:rPr lang="en-US" sz="2000" dirty="0">
                <a:solidFill>
                  <a:schemeClr val="tx1"/>
                </a:solidFill>
                <a:ea typeface="Proxima Nova"/>
                <a:cs typeface="Proxima Nova"/>
                <a:sym typeface="Proxima Nova"/>
              </a:rPr>
              <a:t>Student Accessibility Service can support access with </a:t>
            </a:r>
            <a:r>
              <a:rPr lang="en-US" sz="2000" b="1" dirty="0">
                <a:solidFill>
                  <a:srgbClr val="5B7F95"/>
                </a:solidFill>
                <a:ea typeface="Proxima Nova"/>
                <a:cs typeface="Proxima Nova"/>
                <a:sym typeface="Proxima Nova"/>
              </a:rPr>
              <a:t>assistive software</a:t>
            </a:r>
            <a:r>
              <a:rPr lang="en-US" sz="2000" dirty="0">
                <a:solidFill>
                  <a:schemeClr val="tx1"/>
                </a:solidFill>
                <a:ea typeface="Proxima Nova"/>
                <a:cs typeface="Proxima Nova"/>
                <a:sym typeface="Proxima Nova"/>
              </a:rPr>
              <a:t>, and </a:t>
            </a:r>
            <a:r>
              <a:rPr lang="en-US" sz="2000" b="1" dirty="0">
                <a:solidFill>
                  <a:srgbClr val="5B7F95"/>
                </a:solidFill>
                <a:ea typeface="Proxima Nova"/>
                <a:cs typeface="Proxima Nova"/>
                <a:sym typeface="Proxima Nova"/>
              </a:rPr>
              <a:t>recommendations </a:t>
            </a:r>
            <a:r>
              <a:rPr lang="en-US" sz="2000" dirty="0">
                <a:solidFill>
                  <a:schemeClr val="tx1"/>
                </a:solidFill>
                <a:ea typeface="Proxima Nova"/>
                <a:cs typeface="Proxima Nova"/>
                <a:sym typeface="Proxima Nova"/>
              </a:rPr>
              <a:t>for devices to help make content more accessible. </a:t>
            </a:r>
            <a:endParaRPr lang="en-US" sz="2000" dirty="0">
              <a:solidFill>
                <a:schemeClr val="tx1"/>
              </a:solidFill>
              <a:ea typeface="Proxima Nova"/>
              <a:cs typeface="Proxima Nova"/>
            </a:endParaRPr>
          </a:p>
          <a:p>
            <a:pPr marL="0" indent="0">
              <a:lnSpc>
                <a:spcPct val="90000"/>
              </a:lnSpc>
              <a:spcBef>
                <a:spcPts val="1000"/>
              </a:spcBef>
              <a:buNone/>
            </a:pPr>
            <a:endParaRPr lang="en-US" sz="2000" dirty="0">
              <a:solidFill>
                <a:schemeClr val="tx1"/>
              </a:solidFill>
              <a:ea typeface="Proxima Nova"/>
              <a:cs typeface="Proxima Nova"/>
              <a:sym typeface="Proxima Nova"/>
            </a:endParaRPr>
          </a:p>
          <a:p>
            <a:pPr marL="0" indent="0">
              <a:lnSpc>
                <a:spcPct val="90000"/>
              </a:lnSpc>
              <a:spcBef>
                <a:spcPts val="1000"/>
              </a:spcBef>
              <a:buNone/>
            </a:pPr>
            <a:r>
              <a:rPr lang="en-US" sz="2000" dirty="0">
                <a:solidFill>
                  <a:schemeClr val="tx1"/>
                </a:solidFill>
                <a:ea typeface="Proxima Nova"/>
                <a:cs typeface="Proxima Nova"/>
                <a:sym typeface="Proxima Nova"/>
              </a:rPr>
              <a:t>We work closely with </a:t>
            </a:r>
            <a:r>
              <a:rPr lang="en-US" sz="2000" b="1" dirty="0">
                <a:solidFill>
                  <a:srgbClr val="5B7F95"/>
                </a:solidFill>
                <a:ea typeface="Proxima Nova"/>
                <a:cs typeface="Proxima Nova"/>
                <a:sym typeface="Proxima Nova"/>
              </a:rPr>
              <a:t>Bata Library</a:t>
            </a:r>
            <a:r>
              <a:rPr lang="en-US" sz="2000" dirty="0">
                <a:solidFill>
                  <a:schemeClr val="tx1"/>
                </a:solidFill>
                <a:ea typeface="Proxima Nova"/>
                <a:cs typeface="Proxima Nova"/>
                <a:sym typeface="Proxima Nova"/>
              </a:rPr>
              <a:t> around accessible academic materials, including journal articles, textbooks, videos and many other resources.</a:t>
            </a:r>
            <a:endParaRPr sz="2000">
              <a:solidFill>
                <a:schemeClr val="tx1"/>
              </a:solidFill>
            </a:endParaRPr>
          </a:p>
        </p:txBody>
      </p:sp>
      <p:sp>
        <p:nvSpPr>
          <p:cNvPr id="3" name="Rectangle 2">
            <a:extLst>
              <a:ext uri="{FF2B5EF4-FFF2-40B4-BE49-F238E27FC236}">
                <a16:creationId xmlns:a16="http://schemas.microsoft.com/office/drawing/2014/main" id="{EAA5E2C5-76C7-E80B-92FE-C0DD862DAFD1}"/>
              </a:ext>
            </a:extLst>
          </p:cNvPr>
          <p:cNvSpPr/>
          <p:nvPr/>
        </p:nvSpPr>
        <p:spPr>
          <a:xfrm>
            <a:off x="1407" y="5674643"/>
            <a:ext cx="12193671" cy="1179588"/>
          </a:xfrm>
          <a:prstGeom prst="rect">
            <a:avLst/>
          </a:prstGeom>
          <a:solidFill>
            <a:srgbClr val="5B7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pic>
        <p:nvPicPr>
          <p:cNvPr id="5" name="Picture 4" descr="A black sign with green text&#10;&#10;AI-generated content may be incorrect.">
            <a:extLst>
              <a:ext uri="{FF2B5EF4-FFF2-40B4-BE49-F238E27FC236}">
                <a16:creationId xmlns:a16="http://schemas.microsoft.com/office/drawing/2014/main" id="{BEAC9EE1-FE33-5D76-1649-AD65F4A5475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Lst>
          </a:blip>
          <a:srcRect t="-10457" r="-1038" b="-15023"/>
          <a:stretch>
            <a:fillRect/>
          </a:stretch>
        </p:blipFill>
        <p:spPr>
          <a:xfrm>
            <a:off x="414547" y="5880341"/>
            <a:ext cx="3537072" cy="778507"/>
          </a:xfrm>
          <a:prstGeom prst="rect">
            <a:avLst/>
          </a:prstGeom>
        </p:spPr>
      </p:pic>
      <p:pic>
        <p:nvPicPr>
          <p:cNvPr id="7" name="Google Shape;56;p13" descr="A black and white sign with white text&#10;&#10;AI-generated content may be incorrect.">
            <a:extLst>
              <a:ext uri="{FF2B5EF4-FFF2-40B4-BE49-F238E27FC236}">
                <a16:creationId xmlns:a16="http://schemas.microsoft.com/office/drawing/2014/main" id="{DD00195D-4C48-5838-5543-06ED45694803}"/>
              </a:ext>
            </a:extLst>
          </p:cNvPr>
          <p:cNvPicPr preferRelativeResize="0"/>
          <p:nvPr/>
        </p:nvPicPr>
        <p:blipFill rotWithShape="1">
          <a:blip r:embed="rId6">
            <a:alphaModFix/>
          </a:blip>
          <a:srcRect l="436" r="446"/>
          <a:stretch/>
        </p:blipFill>
        <p:spPr>
          <a:xfrm>
            <a:off x="10970238" y="5877439"/>
            <a:ext cx="809735" cy="781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7AA9EDFD-F03F-9BB6-2DC9-6377C7B7D712}"/>
            </a:ext>
          </a:extLst>
        </p:cNvPr>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F88B45ED-95C1-23A8-3F26-9951AA14B30F}"/>
              </a:ext>
            </a:extLst>
          </p:cNvPr>
          <p:cNvPicPr>
            <a:picLocks noChangeAspect="1"/>
          </p:cNvPicPr>
          <p:nvPr/>
        </p:nvPicPr>
        <p:blipFill>
          <a:blip r:embed="rId3">
            <a:alphaModFix amt="19000"/>
          </a:blip>
          <a:srcRect l="14" r="45569" b="79390"/>
          <a:stretch>
            <a:fillRect/>
          </a:stretch>
        </p:blipFill>
        <p:spPr>
          <a:xfrm>
            <a:off x="370" y="229"/>
            <a:ext cx="12192455" cy="1544568"/>
          </a:xfrm>
          <a:prstGeom prst="rect">
            <a:avLst/>
          </a:prstGeom>
        </p:spPr>
      </p:pic>
      <p:sp>
        <p:nvSpPr>
          <p:cNvPr id="3" name="Rectangle 2">
            <a:extLst>
              <a:ext uri="{FF2B5EF4-FFF2-40B4-BE49-F238E27FC236}">
                <a16:creationId xmlns:a16="http://schemas.microsoft.com/office/drawing/2014/main" id="{6BCE44DA-C2DF-7161-65D0-10B36E53265A}"/>
              </a:ext>
            </a:extLst>
          </p:cNvPr>
          <p:cNvSpPr/>
          <p:nvPr/>
        </p:nvSpPr>
        <p:spPr>
          <a:xfrm>
            <a:off x="-1590" y="1541514"/>
            <a:ext cx="12192465" cy="53125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00" name="Google Shape;100;p20">
            <a:extLst>
              <a:ext uri="{FF2B5EF4-FFF2-40B4-BE49-F238E27FC236}">
                <a16:creationId xmlns:a16="http://schemas.microsoft.com/office/drawing/2014/main" id="{D0FB2AD4-94CB-EC24-6066-DD0D2E054162}"/>
              </a:ext>
            </a:extLst>
          </p:cNvPr>
          <p:cNvSpPr txBox="1">
            <a:spLocks noGrp="1"/>
          </p:cNvSpPr>
          <p:nvPr>
            <p:ph type="title" idx="4294967295"/>
          </p:nvPr>
        </p:nvSpPr>
        <p:spPr>
          <a:xfrm>
            <a:off x="1555718" y="476730"/>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2133"/>
              </a:spcAft>
            </a:pPr>
            <a:r>
              <a:rPr lang="en" sz="2800" b="1" dirty="0">
                <a:solidFill>
                  <a:schemeClr val="lt1"/>
                </a:solidFill>
                <a:sym typeface="Proxima Nova"/>
              </a:rPr>
              <a:t>Advising and Technology Support</a:t>
            </a:r>
            <a:endParaRPr lang="en-US" dirty="0">
              <a:solidFill>
                <a:schemeClr val="lt1"/>
              </a:solidFill>
            </a:endParaRPr>
          </a:p>
        </p:txBody>
      </p:sp>
      <p:sp>
        <p:nvSpPr>
          <p:cNvPr id="101" name="Google Shape;101;p20">
            <a:extLst>
              <a:ext uri="{FF2B5EF4-FFF2-40B4-BE49-F238E27FC236}">
                <a16:creationId xmlns:a16="http://schemas.microsoft.com/office/drawing/2014/main" id="{52F5C0FF-1A81-E09A-1D43-7958402945DF}"/>
              </a:ext>
            </a:extLst>
          </p:cNvPr>
          <p:cNvSpPr txBox="1">
            <a:spLocks noGrp="1"/>
          </p:cNvSpPr>
          <p:nvPr>
            <p:ph type="body" idx="4294967295"/>
          </p:nvPr>
        </p:nvSpPr>
        <p:spPr>
          <a:xfrm>
            <a:off x="713394" y="1817355"/>
            <a:ext cx="10762373" cy="476231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90000"/>
              </a:lnSpc>
              <a:spcBef>
                <a:spcPts val="1000"/>
              </a:spcBef>
              <a:buNone/>
            </a:pPr>
            <a:r>
              <a:rPr lang="en-US" sz="2000" dirty="0">
                <a:solidFill>
                  <a:schemeClr val="tx1"/>
                </a:solidFill>
                <a:ea typeface="Proxima Nova"/>
                <a:cs typeface="Proxima Nova"/>
                <a:sym typeface="Proxima Nova"/>
              </a:rPr>
              <a:t>Graduate</a:t>
            </a:r>
            <a:r>
              <a:rPr lang="en-US" sz="2000" dirty="0">
                <a:ea typeface="Proxima Nova"/>
                <a:cs typeface="Proxima Nova"/>
                <a:sym typeface="Proxima Nova"/>
              </a:rPr>
              <a:t> </a:t>
            </a:r>
            <a:r>
              <a:rPr lang="en-US" sz="2000" dirty="0">
                <a:solidFill>
                  <a:schemeClr val="tx1"/>
                </a:solidFill>
                <a:ea typeface="Proxima Nova"/>
                <a:cs typeface="Proxima Nova"/>
                <a:sym typeface="Proxima Nova"/>
              </a:rPr>
              <a:t>students often require </a:t>
            </a:r>
            <a:r>
              <a:rPr lang="en-US" sz="2000" b="1" dirty="0">
                <a:solidFill>
                  <a:srgbClr val="5B7F95"/>
                </a:solidFill>
                <a:ea typeface="Proxima Nova"/>
                <a:cs typeface="Proxima Nova"/>
                <a:sym typeface="Proxima Nova"/>
              </a:rPr>
              <a:t>learning strategy</a:t>
            </a:r>
            <a:r>
              <a:rPr lang="en-US" sz="2000" dirty="0">
                <a:solidFill>
                  <a:schemeClr val="tx1"/>
                </a:solidFill>
                <a:ea typeface="Proxima Nova"/>
                <a:cs typeface="Proxima Nova"/>
                <a:sym typeface="Proxima Nova"/>
              </a:rPr>
              <a:t> and </a:t>
            </a:r>
            <a:r>
              <a:rPr lang="en-US" sz="2000" b="1" dirty="0">
                <a:solidFill>
                  <a:srgbClr val="5B7F95"/>
                </a:solidFill>
                <a:ea typeface="Proxima Nova"/>
                <a:cs typeface="Proxima Nova"/>
                <a:sym typeface="Proxima Nova"/>
              </a:rPr>
              <a:t>assistive technology</a:t>
            </a:r>
            <a:r>
              <a:rPr lang="en-US" sz="2000" dirty="0">
                <a:ea typeface="Proxima Nova"/>
                <a:cs typeface="Proxima Nova"/>
                <a:sym typeface="Proxima Nova"/>
              </a:rPr>
              <a:t> support</a:t>
            </a:r>
            <a:r>
              <a:rPr lang="en-US" sz="2000" dirty="0">
                <a:solidFill>
                  <a:schemeClr val="tx1"/>
                </a:solidFill>
                <a:ea typeface="Proxima Nova"/>
                <a:cs typeface="Proxima Nova"/>
                <a:sym typeface="Proxima Nova"/>
              </a:rPr>
              <a:t> to assist with organization, </a:t>
            </a:r>
            <a:r>
              <a:rPr lang="en-US" sz="2000" dirty="0">
                <a:ea typeface="Proxima Nova"/>
                <a:cs typeface="Proxima Nova"/>
                <a:sym typeface="Proxima Nova"/>
              </a:rPr>
              <a:t>long-range </a:t>
            </a:r>
            <a:r>
              <a:rPr lang="en-US" sz="2000" dirty="0">
                <a:solidFill>
                  <a:schemeClr val="tx1"/>
                </a:solidFill>
                <a:ea typeface="Proxima Nova"/>
                <a:cs typeface="Proxima Nova"/>
                <a:sym typeface="Proxima Nova"/>
              </a:rPr>
              <a:t>planning </a:t>
            </a:r>
            <a:r>
              <a:rPr lang="en-US" sz="2000" dirty="0">
                <a:ea typeface="Proxima Nova"/>
                <a:cs typeface="Proxima Nova"/>
                <a:sym typeface="Proxima Nova"/>
              </a:rPr>
              <a:t>and time </a:t>
            </a:r>
            <a:r>
              <a:rPr lang="en-US" sz="2000" dirty="0">
                <a:solidFill>
                  <a:schemeClr val="tx1"/>
                </a:solidFill>
                <a:ea typeface="Proxima Nova"/>
                <a:cs typeface="Proxima Nova"/>
                <a:sym typeface="Proxima Nova"/>
              </a:rPr>
              <a:t>management skills as part of</a:t>
            </a:r>
            <a:r>
              <a:rPr lang="en-US" sz="2000" dirty="0">
                <a:ea typeface="Proxima Nova"/>
                <a:cs typeface="Proxima Nova"/>
                <a:sym typeface="Proxima Nova"/>
              </a:rPr>
              <a:t> their </a:t>
            </a:r>
            <a:r>
              <a:rPr lang="en-US" sz="2000" dirty="0">
                <a:solidFill>
                  <a:schemeClr val="tx1"/>
                </a:solidFill>
                <a:ea typeface="Proxima Nova"/>
                <a:cs typeface="Proxima Nova"/>
                <a:sym typeface="Proxima Nova"/>
              </a:rPr>
              <a:t>accommodation needs:</a:t>
            </a:r>
            <a:endParaRPr lang="en-US" sz="2000" dirty="0">
              <a:solidFill>
                <a:schemeClr val="tx1"/>
              </a:solidFill>
              <a:ea typeface="Proxima Nova"/>
            </a:endParaRPr>
          </a:p>
          <a:p>
            <a:pPr marL="342900">
              <a:lnSpc>
                <a:spcPct val="90000"/>
              </a:lnSpc>
              <a:spcBef>
                <a:spcPts val="1000"/>
              </a:spcBef>
              <a:buChar char="•"/>
            </a:pPr>
            <a:r>
              <a:rPr lang="en-US" sz="2000" dirty="0">
                <a:ea typeface="Proxima Nova"/>
                <a:cs typeface="Proxima Nova"/>
                <a:sym typeface="Proxima Nova"/>
              </a:rPr>
              <a:t>These </a:t>
            </a:r>
            <a:r>
              <a:rPr lang="en-US" sz="2000" dirty="0">
                <a:solidFill>
                  <a:schemeClr val="tx1"/>
                </a:solidFill>
                <a:ea typeface="Proxima Nova"/>
                <a:cs typeface="Proxima Nova"/>
                <a:sym typeface="Proxima Nova"/>
              </a:rPr>
              <a:t>resources are offered through one-on-one support and referral to </a:t>
            </a:r>
            <a:r>
              <a:rPr lang="en-US" sz="2000" dirty="0">
                <a:solidFill>
                  <a:schemeClr val="tx1"/>
                </a:solidFill>
              </a:rPr>
              <a:t>our partners on campus such as those offered by </a:t>
            </a:r>
            <a:r>
              <a:rPr lang="en-US" sz="2000" b="1" dirty="0">
                <a:solidFill>
                  <a:srgbClr val="5B7F95"/>
                </a:solidFill>
              </a:rPr>
              <a:t>Academic Skills Instructors</a:t>
            </a:r>
            <a:endParaRPr lang="en-US" sz="2000" b="1" dirty="0">
              <a:ea typeface="Proxima Nova"/>
            </a:endParaRPr>
          </a:p>
          <a:p>
            <a:pPr marL="0" indent="0">
              <a:lnSpc>
                <a:spcPct val="90000"/>
              </a:lnSpc>
              <a:spcBef>
                <a:spcPts val="1000"/>
              </a:spcBef>
              <a:buNone/>
            </a:pPr>
            <a:endParaRPr lang="en-US" sz="2000" dirty="0">
              <a:solidFill>
                <a:schemeClr val="tx1"/>
              </a:solidFill>
            </a:endParaRPr>
          </a:p>
          <a:p>
            <a:pPr marL="0" indent="0">
              <a:lnSpc>
                <a:spcPct val="90000"/>
              </a:lnSpc>
              <a:spcBef>
                <a:spcPts val="1000"/>
              </a:spcBef>
              <a:buNone/>
            </a:pPr>
            <a:r>
              <a:rPr lang="en-US" sz="2000" dirty="0">
                <a:solidFill>
                  <a:schemeClr val="tx1"/>
                </a:solidFill>
              </a:rPr>
              <a:t>Academic Skills offers </a:t>
            </a:r>
            <a:r>
              <a:rPr lang="en-US" sz="2000" b="1" dirty="0">
                <a:solidFill>
                  <a:srgbClr val="5B7F95"/>
                </a:solidFill>
              </a:rPr>
              <a:t>individualized support</a:t>
            </a:r>
            <a:r>
              <a:rPr lang="en-US" sz="2000" dirty="0">
                <a:solidFill>
                  <a:schemeClr val="tx1"/>
                </a:solidFill>
                <a:ea typeface="Proxima Nova"/>
                <a:cs typeface="Proxima Nova"/>
                <a:sym typeface="Proxima Nova"/>
              </a:rPr>
              <a:t>, </a:t>
            </a:r>
            <a:r>
              <a:rPr lang="en-US" sz="2000" dirty="0">
                <a:solidFill>
                  <a:schemeClr val="tx1"/>
                </a:solidFill>
              </a:rPr>
              <a:t>and </a:t>
            </a:r>
            <a:r>
              <a:rPr lang="en-US" sz="2000" dirty="0">
                <a:solidFill>
                  <a:schemeClr val="tx1"/>
                </a:solidFill>
                <a:ea typeface="Proxima Nova"/>
                <a:cs typeface="Proxima Nova"/>
                <a:sym typeface="Proxima Nova"/>
              </a:rPr>
              <a:t>a </a:t>
            </a:r>
            <a:r>
              <a:rPr lang="en-US" sz="2000" dirty="0">
                <a:solidFill>
                  <a:schemeClr val="tx1"/>
                </a:solidFill>
              </a:rPr>
              <a:t>variety </a:t>
            </a:r>
            <a:r>
              <a:rPr lang="en-US" sz="2000" dirty="0">
                <a:solidFill>
                  <a:schemeClr val="tx1"/>
                </a:solidFill>
                <a:ea typeface="Proxima Nova"/>
                <a:cs typeface="Proxima Nova"/>
                <a:sym typeface="Proxima Nova"/>
              </a:rPr>
              <a:t>of </a:t>
            </a:r>
            <a:r>
              <a:rPr lang="en-US" sz="2000" b="1" dirty="0">
                <a:solidFill>
                  <a:srgbClr val="5B7F95"/>
                </a:solidFill>
              </a:rPr>
              <a:t>workshops </a:t>
            </a:r>
            <a:r>
              <a:rPr lang="en-US" sz="2000" dirty="0">
                <a:solidFill>
                  <a:schemeClr val="tx1"/>
                </a:solidFill>
              </a:rPr>
              <a:t>geared specifically </a:t>
            </a:r>
            <a:r>
              <a:rPr lang="en-US" sz="2000" dirty="0">
                <a:solidFill>
                  <a:schemeClr val="tx1"/>
                </a:solidFill>
                <a:ea typeface="Proxima Nova"/>
                <a:cs typeface="Proxima Nova"/>
                <a:sym typeface="Proxima Nova"/>
              </a:rPr>
              <a:t>for </a:t>
            </a:r>
            <a:r>
              <a:rPr lang="en-US" sz="2000" dirty="0">
                <a:solidFill>
                  <a:schemeClr val="tx1"/>
                </a:solidFill>
              </a:rPr>
              <a:t>graduate students.</a:t>
            </a:r>
          </a:p>
        </p:txBody>
      </p:sp>
    </p:spTree>
    <p:extLst>
      <p:ext uri="{BB962C8B-B14F-4D97-AF65-F5344CB8AC3E}">
        <p14:creationId xmlns:p14="http://schemas.microsoft.com/office/powerpoint/2010/main" val="78625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4734"/>
        </a:solidFill>
        <a:effectLst/>
      </p:bgPr>
    </p:bg>
    <p:spTree>
      <p:nvGrpSpPr>
        <p:cNvPr id="1" name="Shape 196"/>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6A39369D-F39F-5C46-3D8F-32BDDAAF471C}"/>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sp>
        <p:nvSpPr>
          <p:cNvPr id="3" name="Rectangle 2">
            <a:extLst>
              <a:ext uri="{FF2B5EF4-FFF2-40B4-BE49-F238E27FC236}">
                <a16:creationId xmlns:a16="http://schemas.microsoft.com/office/drawing/2014/main" id="{AC4B779A-FF1C-35A0-29A9-77ABCB0FB387}"/>
              </a:ext>
            </a:extLst>
          </p:cNvPr>
          <p:cNvSpPr/>
          <p:nvPr/>
        </p:nvSpPr>
        <p:spPr>
          <a:xfrm>
            <a:off x="297055" y="-299"/>
            <a:ext cx="3701655" cy="6855467"/>
          </a:xfrm>
          <a:prstGeom prst="rect">
            <a:avLst/>
          </a:prstGeom>
          <a:solidFill>
            <a:srgbClr val="5B7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pic>
        <p:nvPicPr>
          <p:cNvPr id="5" name="Google Shape;56;p13" descr="A black and white sign with white text&#10;&#10;AI-generated content may be incorrect.">
            <a:extLst>
              <a:ext uri="{FF2B5EF4-FFF2-40B4-BE49-F238E27FC236}">
                <a16:creationId xmlns:a16="http://schemas.microsoft.com/office/drawing/2014/main" id="{F5AA3054-497E-1494-74DA-5597D9891AA5}"/>
              </a:ext>
            </a:extLst>
          </p:cNvPr>
          <p:cNvPicPr preferRelativeResize="0"/>
          <p:nvPr/>
        </p:nvPicPr>
        <p:blipFill rotWithShape="1">
          <a:blip r:embed="rId4">
            <a:alphaModFix/>
          </a:blip>
          <a:srcRect l="436" r="446"/>
          <a:stretch/>
        </p:blipFill>
        <p:spPr>
          <a:xfrm>
            <a:off x="635433" y="504980"/>
            <a:ext cx="1813815" cy="1800317"/>
          </a:xfrm>
          <a:prstGeom prst="rect">
            <a:avLst/>
          </a:prstGeom>
          <a:noFill/>
          <a:ln>
            <a:noFill/>
          </a:ln>
        </p:spPr>
      </p:pic>
      <p:pic>
        <p:nvPicPr>
          <p:cNvPr id="7" name="Graphic 6" descr="Questions with solid fill">
            <a:extLst>
              <a:ext uri="{FF2B5EF4-FFF2-40B4-BE49-F238E27FC236}">
                <a16:creationId xmlns:a16="http://schemas.microsoft.com/office/drawing/2014/main" id="{62697EB6-0A88-9086-6855-64BCF6F496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9098" y="485775"/>
            <a:ext cx="5876927" cy="5886451"/>
          </a:xfrm>
          <a:prstGeom prst="rect">
            <a:avLst/>
          </a:prstGeom>
        </p:spPr>
      </p:pic>
      <p:pic>
        <p:nvPicPr>
          <p:cNvPr id="9" name="Graphic 8" descr="User with solid fill">
            <a:extLst>
              <a:ext uri="{FF2B5EF4-FFF2-40B4-BE49-F238E27FC236}">
                <a16:creationId xmlns:a16="http://schemas.microsoft.com/office/drawing/2014/main" id="{9226196E-5C3A-B00B-80E2-58FA02726E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1525" y="2305053"/>
            <a:ext cx="3324224" cy="3324224"/>
          </a:xfrm>
          <a:prstGeom prst="rect">
            <a:avLst/>
          </a:prstGeom>
        </p:spPr>
      </p:pic>
      <p:pic>
        <p:nvPicPr>
          <p:cNvPr id="14" name="Picture 13" descr="A black sign with green text&#10;&#10;AI-generated content may be incorrect.">
            <a:extLst>
              <a:ext uri="{FF2B5EF4-FFF2-40B4-BE49-F238E27FC236}">
                <a16:creationId xmlns:a16="http://schemas.microsoft.com/office/drawing/2014/main" id="{4F184EB9-E6F1-07D8-3388-79820F3D439C}"/>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Effect>
                      <a14:brightnessContrast bright="100000" contrast="100000"/>
                    </a14:imgEffect>
                  </a14:imgLayer>
                </a14:imgProps>
              </a:ext>
            </a:extLst>
          </a:blip>
          <a:srcRect t="-10457" r="-1038" b="-15023"/>
          <a:stretch>
            <a:fillRect/>
          </a:stretch>
        </p:blipFill>
        <p:spPr>
          <a:xfrm>
            <a:off x="633622" y="5385041"/>
            <a:ext cx="3041773" cy="654683"/>
          </a:xfrm>
          <a:prstGeom prst="rect">
            <a:avLst/>
          </a:prstGeom>
        </p:spPr>
      </p:pic>
      <p:sp>
        <p:nvSpPr>
          <p:cNvPr id="15" name="TextBox 14">
            <a:extLst>
              <a:ext uri="{FF2B5EF4-FFF2-40B4-BE49-F238E27FC236}">
                <a16:creationId xmlns:a16="http://schemas.microsoft.com/office/drawing/2014/main" id="{73A0CB72-7FAC-EC03-BB3F-A302F2B85EC5}"/>
              </a:ext>
            </a:extLst>
          </p:cNvPr>
          <p:cNvSpPr txBox="1"/>
          <p:nvPr/>
        </p:nvSpPr>
        <p:spPr>
          <a:xfrm>
            <a:off x="474790" y="2577921"/>
            <a:ext cx="3117430"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US" sz="3600" b="1" dirty="0">
                <a:solidFill>
                  <a:schemeClr val="bg1"/>
                </a:solidFill>
              </a:rPr>
              <a:t>Questions?</a:t>
            </a:r>
            <a:endParaRPr lang="en-US" sz="36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398ECA9A-B482-6E66-6BBD-498E3C28F6A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696160-5133-2D35-0E4C-07C2F9D5C1B8}"/>
              </a:ext>
            </a:extLst>
          </p:cNvPr>
          <p:cNvPicPr>
            <a:picLocks noChangeAspect="1"/>
          </p:cNvPicPr>
          <p:nvPr/>
        </p:nvPicPr>
        <p:blipFill>
          <a:blip r:embed="rId3">
            <a:alphaModFix amt="18000"/>
          </a:blip>
          <a:srcRect l="10539" t="368" r="64295" b="-91"/>
          <a:stretch>
            <a:fillRect/>
          </a:stretch>
        </p:blipFill>
        <p:spPr>
          <a:xfrm>
            <a:off x="0" y="3716"/>
            <a:ext cx="6097845" cy="6873941"/>
          </a:xfrm>
          <a:prstGeom prst="rect">
            <a:avLst/>
          </a:prstGeom>
        </p:spPr>
      </p:pic>
      <p:sp>
        <p:nvSpPr>
          <p:cNvPr id="5" name="Rectangle 4">
            <a:extLst>
              <a:ext uri="{FF2B5EF4-FFF2-40B4-BE49-F238E27FC236}">
                <a16:creationId xmlns:a16="http://schemas.microsoft.com/office/drawing/2014/main" id="{48DA1CC0-EAEC-C5F4-D67C-C1C7CED9237C}"/>
              </a:ext>
            </a:extLst>
          </p:cNvPr>
          <p:cNvSpPr/>
          <p:nvPr/>
        </p:nvSpPr>
        <p:spPr>
          <a:xfrm>
            <a:off x="6096260" y="13128"/>
            <a:ext cx="6099277" cy="6852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71" name="Title 1">
            <a:extLst>
              <a:ext uri="{FF2B5EF4-FFF2-40B4-BE49-F238E27FC236}">
                <a16:creationId xmlns:a16="http://schemas.microsoft.com/office/drawing/2014/main" id="{7E01857D-436E-391B-1406-83A37022A37C}"/>
              </a:ext>
            </a:extLst>
          </p:cNvPr>
          <p:cNvSpPr>
            <a:spLocks noGrp="1"/>
          </p:cNvSpPr>
          <p:nvPr>
            <p:ph type="title"/>
          </p:nvPr>
        </p:nvSpPr>
        <p:spPr>
          <a:xfrm>
            <a:off x="557111" y="951412"/>
            <a:ext cx="5001845" cy="1743665"/>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US" sz="5333" b="1" dirty="0">
                <a:solidFill>
                  <a:schemeClr val="bg1"/>
                </a:solidFill>
                <a:latin typeface="Proxima Nova"/>
              </a:rPr>
              <a:t>Contact Us:</a:t>
            </a:r>
          </a:p>
        </p:txBody>
      </p:sp>
      <p:sp>
        <p:nvSpPr>
          <p:cNvPr id="4" name="Google Shape;77;p16">
            <a:extLst>
              <a:ext uri="{FF2B5EF4-FFF2-40B4-BE49-F238E27FC236}">
                <a16:creationId xmlns:a16="http://schemas.microsoft.com/office/drawing/2014/main" id="{087F29AC-D826-8D66-96F1-FDD05ADCCC07}"/>
              </a:ext>
            </a:extLst>
          </p:cNvPr>
          <p:cNvSpPr txBox="1"/>
          <p:nvPr/>
        </p:nvSpPr>
        <p:spPr>
          <a:xfrm>
            <a:off x="6518430" y="775520"/>
            <a:ext cx="5247935" cy="5300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 sz="2400" b="1" dirty="0">
                <a:solidFill>
                  <a:srgbClr val="5B7F95"/>
                </a:solidFill>
                <a:latin typeface="Proxima Nova"/>
              </a:rPr>
              <a:t>Location: </a:t>
            </a:r>
            <a:endParaRPr lang="en-US" sz="2400" b="1" dirty="0">
              <a:solidFill>
                <a:srgbClr val="5B7F95"/>
              </a:solidFill>
              <a:latin typeface="Proxima Nova"/>
            </a:endParaRPr>
          </a:p>
          <a:p>
            <a:pPr>
              <a:lnSpc>
                <a:spcPct val="114999"/>
              </a:lnSpc>
            </a:pPr>
            <a:r>
              <a:rPr lang="en" sz="2400" dirty="0">
                <a:solidFill>
                  <a:schemeClr val="tx1"/>
                </a:solidFill>
                <a:latin typeface="Proxima Nova"/>
              </a:rPr>
              <a:t>Suite 132, Blackburn Hall</a:t>
            </a:r>
            <a:endParaRPr lang="en-US" sz="2400" dirty="0">
              <a:solidFill>
                <a:schemeClr val="tx1"/>
              </a:solidFill>
              <a:latin typeface="Proxima Nova"/>
            </a:endParaRPr>
          </a:p>
          <a:p>
            <a:pPr>
              <a:lnSpc>
                <a:spcPct val="114999"/>
              </a:lnSpc>
            </a:pPr>
            <a:r>
              <a:rPr lang="en" sz="2400" dirty="0">
                <a:solidFill>
                  <a:schemeClr val="tx1"/>
                </a:solidFill>
                <a:latin typeface="Proxima Nova"/>
              </a:rPr>
              <a:t>Trent University</a:t>
            </a:r>
            <a:endParaRPr lang="en-US" sz="2400" dirty="0">
              <a:solidFill>
                <a:schemeClr val="tx1"/>
              </a:solidFill>
              <a:latin typeface="Proxima Nova"/>
            </a:endParaRPr>
          </a:p>
          <a:p>
            <a:pPr>
              <a:lnSpc>
                <a:spcPct val="114999"/>
              </a:lnSpc>
            </a:pPr>
            <a:r>
              <a:rPr lang="en" sz="2400" dirty="0">
                <a:solidFill>
                  <a:schemeClr val="tx1"/>
                </a:solidFill>
                <a:latin typeface="Proxima Nova"/>
              </a:rPr>
              <a:t>1600 West Bank Drive</a:t>
            </a:r>
            <a:endParaRPr lang="en-US" sz="2400" dirty="0">
              <a:solidFill>
                <a:schemeClr val="tx1"/>
              </a:solidFill>
              <a:latin typeface="Proxima Nova"/>
            </a:endParaRPr>
          </a:p>
          <a:p>
            <a:pPr>
              <a:lnSpc>
                <a:spcPct val="114999"/>
              </a:lnSpc>
              <a:spcAft>
                <a:spcPts val="2133"/>
              </a:spcAft>
            </a:pPr>
            <a:r>
              <a:rPr lang="en" sz="2400" dirty="0">
                <a:solidFill>
                  <a:schemeClr val="tx1"/>
                </a:solidFill>
                <a:latin typeface="Proxima Nova"/>
              </a:rPr>
              <a:t>Peterborough, Ontario K9L 0G2</a:t>
            </a:r>
            <a:endParaRPr lang="en-US" sz="2400" dirty="0">
              <a:solidFill>
                <a:schemeClr val="tx1"/>
              </a:solidFill>
              <a:latin typeface="Proxima Nova"/>
            </a:endParaRPr>
          </a:p>
          <a:p>
            <a:pPr>
              <a:lnSpc>
                <a:spcPct val="114999"/>
              </a:lnSpc>
              <a:spcAft>
                <a:spcPts val="2133"/>
              </a:spcAft>
            </a:pPr>
            <a:r>
              <a:rPr lang="en-US" sz="2400" b="1" dirty="0">
                <a:solidFill>
                  <a:srgbClr val="5B7F95"/>
                </a:solidFill>
                <a:latin typeface="Proxima Nova"/>
              </a:rPr>
              <a:t>Email:</a:t>
            </a:r>
            <a:r>
              <a:rPr lang="en-US" sz="2400" b="1" dirty="0">
                <a:solidFill>
                  <a:schemeClr val="tx1"/>
                </a:solidFill>
                <a:latin typeface="Proxima Nova"/>
              </a:rPr>
              <a:t> </a:t>
            </a:r>
            <a:r>
              <a:rPr lang="en-US" sz="2400" dirty="0">
                <a:solidFill>
                  <a:schemeClr val="tx1"/>
                </a:solidFill>
                <a:latin typeface="Proxima Nova"/>
              </a:rPr>
              <a:t>sas@trentu.ca</a:t>
            </a:r>
            <a:endParaRPr lang="en-US" sz="2400" i="0" u="none" strike="noStrike" cap="none" dirty="0">
              <a:solidFill>
                <a:schemeClr val="tx1"/>
              </a:solidFill>
              <a:latin typeface="Proxima Nova"/>
              <a:ea typeface="Arial"/>
              <a:cs typeface="Arial"/>
            </a:endParaRPr>
          </a:p>
          <a:p>
            <a:pPr>
              <a:lnSpc>
                <a:spcPct val="114999"/>
              </a:lnSpc>
              <a:spcAft>
                <a:spcPts val="2133"/>
              </a:spcAft>
            </a:pPr>
            <a:r>
              <a:rPr lang="en-US" sz="2400" b="1" dirty="0">
                <a:solidFill>
                  <a:srgbClr val="5B7F95"/>
                </a:solidFill>
                <a:latin typeface="Proxima Nova"/>
              </a:rPr>
              <a:t>Phone:</a:t>
            </a:r>
            <a:r>
              <a:rPr lang="en-US" sz="2400" b="1" dirty="0">
                <a:solidFill>
                  <a:schemeClr val="tx1"/>
                </a:solidFill>
                <a:latin typeface="Proxima Nova"/>
              </a:rPr>
              <a:t> </a:t>
            </a:r>
            <a:r>
              <a:rPr lang="en-US" sz="2400" dirty="0">
                <a:solidFill>
                  <a:schemeClr val="tx1"/>
                </a:solidFill>
                <a:latin typeface="Proxima Nova"/>
              </a:rPr>
              <a:t>(705) 748-1281</a:t>
            </a:r>
            <a:endParaRPr lang="en-US" sz="2400" b="1" dirty="0">
              <a:solidFill>
                <a:schemeClr val="tx1"/>
              </a:solidFill>
              <a:latin typeface="Proxima Nova"/>
            </a:endParaRPr>
          </a:p>
          <a:p>
            <a:pPr>
              <a:lnSpc>
                <a:spcPct val="114999"/>
              </a:lnSpc>
            </a:pPr>
            <a:r>
              <a:rPr lang="en" sz="2400" b="1" dirty="0">
                <a:solidFill>
                  <a:srgbClr val="5B7F95"/>
                </a:solidFill>
                <a:latin typeface="Proxima Nova"/>
              </a:rPr>
              <a:t>Socials: </a:t>
            </a:r>
            <a:endParaRPr lang="en-US" sz="2400" b="1" dirty="0">
              <a:solidFill>
                <a:srgbClr val="5B7F95"/>
              </a:solidFill>
              <a:latin typeface="Proxima Nova"/>
            </a:endParaRPr>
          </a:p>
          <a:p>
            <a:pPr>
              <a:lnSpc>
                <a:spcPct val="114999"/>
              </a:lnSpc>
            </a:pPr>
            <a:r>
              <a:rPr lang="en" sz="2400" dirty="0">
                <a:solidFill>
                  <a:schemeClr val="tx1"/>
                </a:solidFill>
                <a:latin typeface="Proxima Nova"/>
              </a:rPr>
              <a:t>Facebook: fb.com/</a:t>
            </a:r>
            <a:r>
              <a:rPr lang="en" sz="2400" dirty="0" err="1">
                <a:solidFill>
                  <a:schemeClr val="tx1"/>
                </a:solidFill>
                <a:latin typeface="Proxima Nova"/>
              </a:rPr>
              <a:t>TrentSAS</a:t>
            </a:r>
            <a:endParaRPr lang="en-US" sz="2400" dirty="0">
              <a:solidFill>
                <a:schemeClr val="tx1"/>
              </a:solidFill>
              <a:latin typeface="Proxima Nova"/>
            </a:endParaRPr>
          </a:p>
          <a:p>
            <a:pPr>
              <a:lnSpc>
                <a:spcPct val="114999"/>
              </a:lnSpc>
            </a:pPr>
            <a:r>
              <a:rPr lang="en" sz="2400" dirty="0">
                <a:solidFill>
                  <a:schemeClr val="tx1"/>
                </a:solidFill>
                <a:latin typeface="Proxima Nova"/>
              </a:rPr>
              <a:t>Instagram: instagram.com/</a:t>
            </a:r>
            <a:r>
              <a:rPr lang="en" sz="2400" err="1">
                <a:solidFill>
                  <a:schemeClr val="tx1"/>
                </a:solidFill>
                <a:latin typeface="Proxima Nova"/>
              </a:rPr>
              <a:t>Trent.SAS</a:t>
            </a:r>
            <a:endParaRPr lang="en" sz="2400">
              <a:solidFill>
                <a:schemeClr val="tx1"/>
              </a:solidFill>
              <a:latin typeface="Proxima Nova"/>
            </a:endParaRPr>
          </a:p>
          <a:p>
            <a:pPr marL="609585" indent="-457189">
              <a:lnSpc>
                <a:spcPct val="115000"/>
              </a:lnSpc>
              <a:spcAft>
                <a:spcPts val="800"/>
              </a:spcAft>
              <a:buClr>
                <a:schemeClr val="dk2"/>
              </a:buClr>
              <a:buSzPts val="1800"/>
              <a:buFont typeface="Arial"/>
              <a:buChar char="•"/>
            </a:pPr>
            <a:endParaRPr lang="en-US" sz="2667" dirty="0">
              <a:solidFill>
                <a:schemeClr val="dk2"/>
              </a:solidFill>
              <a:latin typeface="Proxima Nova"/>
            </a:endParaRPr>
          </a:p>
        </p:txBody>
      </p:sp>
      <p:pic>
        <p:nvPicPr>
          <p:cNvPr id="7" name="Google Shape;56;p13" descr="A black and white sign with white text&#10;&#10;AI-generated content may be incorrect.">
            <a:extLst>
              <a:ext uri="{FF2B5EF4-FFF2-40B4-BE49-F238E27FC236}">
                <a16:creationId xmlns:a16="http://schemas.microsoft.com/office/drawing/2014/main" id="{CCDDF13A-D4F4-8735-1763-A56979499164}"/>
              </a:ext>
            </a:extLst>
          </p:cNvPr>
          <p:cNvPicPr preferRelativeResize="0"/>
          <p:nvPr/>
        </p:nvPicPr>
        <p:blipFill rotWithShape="1">
          <a:blip r:embed="rId4">
            <a:alphaModFix/>
          </a:blip>
          <a:srcRect l="436" r="446"/>
          <a:stretch/>
        </p:blipFill>
        <p:spPr>
          <a:xfrm>
            <a:off x="4531338" y="5458339"/>
            <a:ext cx="790685" cy="772336"/>
          </a:xfrm>
          <a:prstGeom prst="rect">
            <a:avLst/>
          </a:prstGeom>
          <a:noFill/>
          <a:ln>
            <a:noFill/>
          </a:ln>
        </p:spPr>
      </p:pic>
      <p:sp>
        <p:nvSpPr>
          <p:cNvPr id="11" name="Rectangle 10">
            <a:extLst>
              <a:ext uri="{FF2B5EF4-FFF2-40B4-BE49-F238E27FC236}">
                <a16:creationId xmlns:a16="http://schemas.microsoft.com/office/drawing/2014/main" id="{6E1F5F6C-4BE9-586C-079D-3C1A75F91DF6}"/>
              </a:ext>
            </a:extLst>
          </p:cNvPr>
          <p:cNvSpPr/>
          <p:nvPr/>
        </p:nvSpPr>
        <p:spPr>
          <a:xfrm>
            <a:off x="6583342" y="598955"/>
            <a:ext cx="734849" cy="97080"/>
          </a:xfrm>
          <a:prstGeom prst="roundRect">
            <a:avLst/>
          </a:prstGeom>
          <a:solidFill>
            <a:srgbClr val="5B7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pic>
        <p:nvPicPr>
          <p:cNvPr id="14" name="Picture 13" descr="A black sign with green text&#10;&#10;AI-generated content may be incorrect.">
            <a:extLst>
              <a:ext uri="{FF2B5EF4-FFF2-40B4-BE49-F238E27FC236}">
                <a16:creationId xmlns:a16="http://schemas.microsoft.com/office/drawing/2014/main" id="{85264850-729F-5787-6634-5703F24719EF}"/>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Lst>
          </a:blip>
          <a:srcRect t="-10457" r="-1038" b="-15023"/>
          <a:stretch>
            <a:fillRect/>
          </a:stretch>
        </p:blipFill>
        <p:spPr>
          <a:xfrm>
            <a:off x="557422" y="5461242"/>
            <a:ext cx="3594223" cy="768983"/>
          </a:xfrm>
          <a:prstGeom prst="rect">
            <a:avLst/>
          </a:prstGeom>
        </p:spPr>
      </p:pic>
    </p:spTree>
    <p:extLst>
      <p:ext uri="{BB962C8B-B14F-4D97-AF65-F5344CB8AC3E}">
        <p14:creationId xmlns:p14="http://schemas.microsoft.com/office/powerpoint/2010/main" val="344354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7DEFFED6-6726-3242-7A67-657B3104E1E8}"/>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pic>
        <p:nvPicPr>
          <p:cNvPr id="246" name="Google Shape;246;p44"/>
          <p:cNvPicPr preferRelativeResize="0"/>
          <p:nvPr/>
        </p:nvPicPr>
        <p:blipFill rotWithShape="1">
          <a:blip r:embed="rId4">
            <a:alphaModFix/>
          </a:blip>
          <a:srcRect l="436" r="446"/>
          <a:stretch/>
        </p:blipFill>
        <p:spPr>
          <a:xfrm>
            <a:off x="3943673" y="1094009"/>
            <a:ext cx="4304652" cy="4199873"/>
          </a:xfrm>
          <a:prstGeom prst="rect">
            <a:avLst/>
          </a:prstGeom>
          <a:noFill/>
          <a:ln>
            <a:noFill/>
          </a:ln>
        </p:spPr>
      </p:pic>
      <p:sp>
        <p:nvSpPr>
          <p:cNvPr id="247" name="Google Shape;247;p44"/>
          <p:cNvSpPr txBox="1"/>
          <p:nvPr/>
        </p:nvSpPr>
        <p:spPr>
          <a:xfrm>
            <a:off x="155176" y="5589159"/>
            <a:ext cx="11881649" cy="97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3200" b="1" dirty="0">
                <a:solidFill>
                  <a:schemeClr val="lt1"/>
                </a:solidFill>
                <a:latin typeface="Proxima Nova"/>
                <a:sym typeface="Proxima Nova"/>
              </a:rPr>
              <a:t>Thank You For Coming!</a:t>
            </a:r>
            <a:endParaRPr lang="en-US"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773901DB-685D-4B84-C5B4-CAABCAC805A0}"/>
              </a:ext>
            </a:extLst>
          </p:cNvPr>
          <p:cNvPicPr>
            <a:picLocks noChangeAspect="1"/>
          </p:cNvPicPr>
          <p:nvPr/>
        </p:nvPicPr>
        <p:blipFill>
          <a:blip r:embed="rId3">
            <a:alphaModFix amt="19000"/>
          </a:blip>
          <a:srcRect l="14" r="45569" b="79390"/>
          <a:stretch>
            <a:fillRect/>
          </a:stretch>
        </p:blipFill>
        <p:spPr>
          <a:xfrm>
            <a:off x="370" y="229"/>
            <a:ext cx="12192455" cy="1544568"/>
          </a:xfrm>
          <a:prstGeom prst="rect">
            <a:avLst/>
          </a:prstGeom>
        </p:spPr>
      </p:pic>
      <p:sp>
        <p:nvSpPr>
          <p:cNvPr id="3" name="Rectangle 2">
            <a:extLst>
              <a:ext uri="{FF2B5EF4-FFF2-40B4-BE49-F238E27FC236}">
                <a16:creationId xmlns:a16="http://schemas.microsoft.com/office/drawing/2014/main" id="{C14CCBC0-2299-03EA-6731-636D1BDECC88}"/>
              </a:ext>
            </a:extLst>
          </p:cNvPr>
          <p:cNvSpPr/>
          <p:nvPr/>
        </p:nvSpPr>
        <p:spPr>
          <a:xfrm>
            <a:off x="-1590" y="1541514"/>
            <a:ext cx="12192465" cy="53125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00" name="Google Shape;100;p20"/>
          <p:cNvSpPr txBox="1">
            <a:spLocks noGrp="1"/>
          </p:cNvSpPr>
          <p:nvPr>
            <p:ph type="title" idx="4294967295"/>
          </p:nvPr>
        </p:nvSpPr>
        <p:spPr>
          <a:xfrm>
            <a:off x="1555718" y="476730"/>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2133"/>
              </a:spcAft>
            </a:pPr>
            <a:r>
              <a:rPr lang="en" sz="2800" b="1" dirty="0">
                <a:solidFill>
                  <a:schemeClr val="lt1"/>
                </a:solidFill>
                <a:sym typeface="Proxima Nova"/>
              </a:rPr>
              <a:t>Graduate Studies at Trent</a:t>
            </a:r>
            <a:endParaRPr lang="en-US" sz="1850">
              <a:solidFill>
                <a:schemeClr val="lt1"/>
              </a:solidFill>
            </a:endParaRPr>
          </a:p>
        </p:txBody>
      </p:sp>
      <p:sp>
        <p:nvSpPr>
          <p:cNvPr id="101" name="Google Shape;101;p20"/>
          <p:cNvSpPr txBox="1">
            <a:spLocks noGrp="1"/>
          </p:cNvSpPr>
          <p:nvPr>
            <p:ph type="body" idx="4294967295"/>
          </p:nvPr>
        </p:nvSpPr>
        <p:spPr>
          <a:xfrm>
            <a:off x="713394" y="1817355"/>
            <a:ext cx="10762373" cy="476231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00965" indent="0">
              <a:buNone/>
            </a:pPr>
            <a:r>
              <a:rPr lang="en-US" sz="2000" dirty="0">
                <a:solidFill>
                  <a:schemeClr val="tx1"/>
                </a:solidFill>
                <a:ea typeface="Proxima Nova"/>
                <a:cs typeface="Proxima Nova"/>
                <a:sym typeface="Proxima Nova"/>
              </a:rPr>
              <a:t>A Master's or PhD level program is considered graduate education.</a:t>
            </a:r>
            <a:endParaRPr lang="en-US" sz="2000" dirty="0">
              <a:solidFill>
                <a:schemeClr val="tx1"/>
              </a:solidFill>
              <a:ea typeface="Proxima Nova"/>
            </a:endParaRPr>
          </a:p>
          <a:p>
            <a:pPr marL="100965" indent="0">
              <a:buNone/>
            </a:pPr>
            <a:endParaRPr lang="en-US" sz="2000" dirty="0">
              <a:ea typeface="Proxima Nova"/>
              <a:cs typeface="Proxima Nova"/>
            </a:endParaRPr>
          </a:p>
          <a:p>
            <a:pPr marL="100965" indent="0">
              <a:buNone/>
            </a:pPr>
            <a:r>
              <a:rPr lang="en-US" sz="2000" dirty="0">
                <a:ea typeface="Proxima Nova"/>
                <a:cs typeface="Proxima Nova"/>
                <a:sym typeface="Proxima Nova"/>
              </a:rPr>
              <a:t>These programs may </a:t>
            </a:r>
            <a:r>
              <a:rPr lang="en-US" sz="2000" dirty="0">
                <a:solidFill>
                  <a:schemeClr val="tx1"/>
                </a:solidFill>
                <a:ea typeface="Proxima Nova"/>
                <a:cs typeface="Proxima Nova"/>
                <a:sym typeface="Proxima Nova"/>
              </a:rPr>
              <a:t>require students to: </a:t>
            </a:r>
            <a:endParaRPr lang="en-US" sz="2000">
              <a:solidFill>
                <a:schemeClr val="tx1"/>
              </a:solidFill>
              <a:ea typeface="Proxima Nova"/>
            </a:endParaRPr>
          </a:p>
          <a:p>
            <a:pPr marL="443865" indent="-342900">
              <a:lnSpc>
                <a:spcPct val="150000"/>
              </a:lnSpc>
              <a:buSzPts val="1800"/>
              <a:buFont typeface="Arial"/>
              <a:buChar char="•"/>
            </a:pPr>
            <a:r>
              <a:rPr lang="en-US" sz="2000" dirty="0">
                <a:solidFill>
                  <a:schemeClr val="tx1"/>
                </a:solidFill>
                <a:ea typeface="Proxima Nova"/>
                <a:cs typeface="Proxima Nova"/>
                <a:sym typeface="Proxima Nova"/>
              </a:rPr>
              <a:t>Complete qualifying comprehensive </a:t>
            </a:r>
            <a:r>
              <a:rPr lang="en-US" sz="2000" b="1" dirty="0">
                <a:solidFill>
                  <a:srgbClr val="5B7F95"/>
                </a:solidFill>
                <a:ea typeface="Proxima Nova"/>
                <a:cs typeface="Proxima Nova"/>
                <a:sym typeface="Proxima Nova"/>
              </a:rPr>
              <a:t>examinations</a:t>
            </a:r>
            <a:endParaRPr lang="en-US" sz="2000" b="1">
              <a:solidFill>
                <a:srgbClr val="5B7F95"/>
              </a:solidFill>
              <a:ea typeface="Proxima Nova"/>
            </a:endParaRPr>
          </a:p>
          <a:p>
            <a:pPr marL="443865" indent="-342900">
              <a:lnSpc>
                <a:spcPct val="150000"/>
              </a:lnSpc>
              <a:buSzPts val="1800"/>
              <a:buFont typeface="Arial"/>
              <a:buChar char="•"/>
            </a:pPr>
            <a:r>
              <a:rPr lang="en-US" sz="2000" dirty="0">
                <a:solidFill>
                  <a:schemeClr val="tx1"/>
                </a:solidFill>
                <a:ea typeface="Proxima Nova"/>
                <a:cs typeface="Proxima Nova"/>
                <a:sym typeface="Proxima Nova"/>
              </a:rPr>
              <a:t>Conduct specialized, independent </a:t>
            </a:r>
            <a:r>
              <a:rPr lang="en-US" sz="2000" b="1" dirty="0">
                <a:solidFill>
                  <a:srgbClr val="5B7F95"/>
                </a:solidFill>
                <a:ea typeface="Proxima Nova"/>
                <a:cs typeface="Proxima Nova"/>
                <a:sym typeface="Proxima Nova"/>
              </a:rPr>
              <a:t>research</a:t>
            </a:r>
            <a:endParaRPr lang="en-US" sz="2000" b="1">
              <a:solidFill>
                <a:srgbClr val="5B7F95"/>
              </a:solidFill>
              <a:ea typeface="Proxima Nova"/>
            </a:endParaRPr>
          </a:p>
          <a:p>
            <a:pPr marL="443865">
              <a:lnSpc>
                <a:spcPct val="150000"/>
              </a:lnSpc>
              <a:buFont typeface="Arial"/>
              <a:buChar char="•"/>
            </a:pPr>
            <a:r>
              <a:rPr lang="en-US" sz="2000" dirty="0">
                <a:solidFill>
                  <a:schemeClr val="tx1"/>
                </a:solidFill>
                <a:ea typeface="Proxima Nova"/>
                <a:cs typeface="Proxima Nova"/>
                <a:sym typeface="Proxima Nova"/>
              </a:rPr>
              <a:t>Engage in </a:t>
            </a:r>
            <a:r>
              <a:rPr lang="en-US" sz="2000" b="1" dirty="0">
                <a:solidFill>
                  <a:srgbClr val="5B7F95"/>
                </a:solidFill>
                <a:ea typeface="Proxima Nova"/>
                <a:cs typeface="Proxima Nova"/>
                <a:sym typeface="Proxima Nova"/>
              </a:rPr>
              <a:t>teaching </a:t>
            </a:r>
            <a:r>
              <a:rPr lang="en-US" sz="2000" dirty="0">
                <a:solidFill>
                  <a:schemeClr val="tx1"/>
                </a:solidFill>
                <a:ea typeface="Proxima Nova"/>
                <a:cs typeface="Proxima Nova"/>
                <a:sym typeface="Proxima Nova"/>
              </a:rPr>
              <a:t>responsibilities</a:t>
            </a:r>
            <a:endParaRPr lang="en-US" sz="2000">
              <a:solidFill>
                <a:schemeClr val="tx1"/>
              </a:solidFill>
              <a:ea typeface="Proxima Nova"/>
            </a:endParaRPr>
          </a:p>
          <a:p>
            <a:pPr marL="443865" indent="-342900">
              <a:lnSpc>
                <a:spcPct val="150000"/>
              </a:lnSpc>
              <a:buSzPts val="1800"/>
              <a:buFont typeface="Arial"/>
              <a:buChar char="•"/>
            </a:pPr>
            <a:r>
              <a:rPr lang="en-US" sz="2000" dirty="0">
                <a:solidFill>
                  <a:schemeClr val="tx1"/>
                </a:solidFill>
                <a:ea typeface="Proxima Nova"/>
                <a:cs typeface="Proxima Nova"/>
                <a:sym typeface="Proxima Nova"/>
              </a:rPr>
              <a:t>Complete </a:t>
            </a:r>
            <a:r>
              <a:rPr lang="en-US" sz="2000" b="1" dirty="0">
                <a:solidFill>
                  <a:srgbClr val="5B7F95"/>
                </a:solidFill>
                <a:ea typeface="Proxima Nova"/>
                <a:cs typeface="Proxima Nova"/>
                <a:sym typeface="Proxima Nova"/>
              </a:rPr>
              <a:t>internships </a:t>
            </a:r>
            <a:r>
              <a:rPr lang="en-US" sz="2000" dirty="0">
                <a:solidFill>
                  <a:schemeClr val="tx1"/>
                </a:solidFill>
                <a:ea typeface="Proxima Nova"/>
                <a:cs typeface="Proxima Nova"/>
                <a:sym typeface="Proxima Nova"/>
              </a:rPr>
              <a:t>that culminate in a demonstration of knowledge and skill mastery for entrance to practice</a:t>
            </a:r>
            <a:endParaRPr lang="en-US" sz="2000">
              <a:solidFill>
                <a:schemeClr val="tx1"/>
              </a:solidFill>
              <a:ea typeface="Proxima Nova"/>
            </a:endParaRPr>
          </a:p>
          <a:p>
            <a:pPr marL="100965" indent="0">
              <a:buNone/>
            </a:pPr>
            <a:endParaRPr lang="en-US" sz="2000" dirty="0">
              <a:solidFill>
                <a:schemeClr val="tx1"/>
              </a:solidFill>
            </a:endParaRPr>
          </a:p>
          <a:p>
            <a:pPr marL="100965" indent="0">
              <a:buNone/>
            </a:pPr>
            <a:r>
              <a:rPr lang="en-US" sz="2000" dirty="0">
                <a:solidFill>
                  <a:schemeClr val="tx1"/>
                </a:solidFill>
              </a:rPr>
              <a:t>Depending on the program, a graduate student may be required to complete a combination of coursework, research, work-integrated learning and/or funded learning experiences and opportunities. </a:t>
            </a:r>
            <a:endParaRPr lang="en-US">
              <a:solidFill>
                <a:schemeClr val="tx1"/>
              </a:solidFill>
            </a:endParaRPr>
          </a:p>
        </p:txBody>
      </p:sp>
    </p:spTree>
    <p:extLst>
      <p:ext uri="{BB962C8B-B14F-4D97-AF65-F5344CB8AC3E}">
        <p14:creationId xmlns:p14="http://schemas.microsoft.com/office/powerpoint/2010/main" val="387305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1659AED8-3A63-C0E3-38CE-4B33B7345088}"/>
            </a:ext>
          </a:extLst>
        </p:cNvPr>
        <p:cNvGrpSpPr/>
        <p:nvPr/>
      </p:nvGrpSpPr>
      <p:grpSpPr>
        <a:xfrm>
          <a:off x="0" y="0"/>
          <a:ext cx="0" cy="0"/>
          <a:chOff x="0" y="0"/>
          <a:chExt cx="0" cy="0"/>
        </a:xfrm>
      </p:grpSpPr>
      <p:pic>
        <p:nvPicPr>
          <p:cNvPr id="8" name="Picture 7" descr="A group of people sitting in chairs in a room&#10;&#10;AI-generated content may be incorrect.">
            <a:extLst>
              <a:ext uri="{FF2B5EF4-FFF2-40B4-BE49-F238E27FC236}">
                <a16:creationId xmlns:a16="http://schemas.microsoft.com/office/drawing/2014/main" id="{EAD7BB75-D525-909A-116D-6A66D9E8E973}"/>
              </a:ext>
            </a:extLst>
          </p:cNvPr>
          <p:cNvPicPr>
            <a:picLocks noChangeAspect="1"/>
          </p:cNvPicPr>
          <p:nvPr/>
        </p:nvPicPr>
        <p:blipFill>
          <a:blip r:embed="rId3">
            <a:alphaModFix amt="19000"/>
          </a:blip>
          <a:srcRect l="15401" t="3" r="57391" b="8429"/>
          <a:stretch>
            <a:fillRect/>
          </a:stretch>
        </p:blipFill>
        <p:spPr>
          <a:xfrm>
            <a:off x="370" y="229"/>
            <a:ext cx="6095913" cy="6862514"/>
          </a:xfrm>
          <a:prstGeom prst="rect">
            <a:avLst/>
          </a:prstGeom>
        </p:spPr>
      </p:pic>
      <p:sp>
        <p:nvSpPr>
          <p:cNvPr id="6" name="Rectangle 5">
            <a:extLst>
              <a:ext uri="{FF2B5EF4-FFF2-40B4-BE49-F238E27FC236}">
                <a16:creationId xmlns:a16="http://schemas.microsoft.com/office/drawing/2014/main" id="{30BB85C2-E7A4-1C7B-789E-5BE0EB6232C5}"/>
              </a:ext>
            </a:extLst>
          </p:cNvPr>
          <p:cNvSpPr/>
          <p:nvPr/>
        </p:nvSpPr>
        <p:spPr>
          <a:xfrm>
            <a:off x="6095828" y="0"/>
            <a:ext cx="6100679" cy="6859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oogle Shape;101;p20">
            <a:extLst>
              <a:ext uri="{FF2B5EF4-FFF2-40B4-BE49-F238E27FC236}">
                <a16:creationId xmlns:a16="http://schemas.microsoft.com/office/drawing/2014/main" id="{7E0E2FA5-29BE-5CFD-2F10-5BD821FCFC9C}"/>
              </a:ext>
            </a:extLst>
          </p:cNvPr>
          <p:cNvSpPr txBox="1">
            <a:spLocks noGrp="1"/>
          </p:cNvSpPr>
          <p:nvPr>
            <p:ph type="body" idx="2"/>
          </p:nvPr>
        </p:nvSpPr>
        <p:spPr>
          <a:xfrm>
            <a:off x="6586000" y="965433"/>
            <a:ext cx="5116000" cy="4926800"/>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000"/>
              </a:spcBef>
              <a:buNone/>
            </a:pPr>
            <a:r>
              <a:rPr lang="en-US" sz="2000" dirty="0">
                <a:solidFill>
                  <a:schemeClr val="tx1"/>
                </a:solidFill>
              </a:rPr>
              <a:t>Trent University recognizes that the design, intent and outcome of graduate education also necessitates </a:t>
            </a:r>
            <a:r>
              <a:rPr lang="en-US" sz="2000" b="1" dirty="0">
                <a:solidFill>
                  <a:srgbClr val="5B7F95"/>
                </a:solidFill>
              </a:rPr>
              <a:t>creative </a:t>
            </a:r>
            <a:r>
              <a:rPr lang="en-US" sz="2000" dirty="0">
                <a:solidFill>
                  <a:schemeClr val="tx1"/>
                </a:solidFill>
              </a:rPr>
              <a:t>and </a:t>
            </a:r>
            <a:r>
              <a:rPr lang="en-US" sz="2000" b="1" dirty="0">
                <a:solidFill>
                  <a:srgbClr val="5B7F95"/>
                </a:solidFill>
              </a:rPr>
              <a:t>highly individualized</a:t>
            </a:r>
            <a:r>
              <a:rPr lang="en-US" sz="2000" dirty="0">
                <a:solidFill>
                  <a:schemeClr val="tx1"/>
                </a:solidFill>
              </a:rPr>
              <a:t> approaches to academic accommodation that differ from academic accommodation at the undergraduate level.</a:t>
            </a:r>
          </a:p>
          <a:p>
            <a:pPr marL="0" indent="0">
              <a:spcBef>
                <a:spcPts val="1000"/>
              </a:spcBef>
              <a:buNone/>
            </a:pPr>
            <a:endParaRPr lang="en-US" sz="2000" dirty="0">
              <a:solidFill>
                <a:schemeClr val="tx1"/>
              </a:solidFill>
            </a:endParaRPr>
          </a:p>
          <a:p>
            <a:pPr marL="0" indent="0">
              <a:spcBef>
                <a:spcPts val="1000"/>
              </a:spcBef>
              <a:buNone/>
            </a:pPr>
            <a:r>
              <a:rPr lang="en-US" sz="2000" dirty="0">
                <a:solidFill>
                  <a:schemeClr val="tx1"/>
                </a:solidFill>
              </a:rPr>
              <a:t>Student Accessibility Services will help students with disabilities </a:t>
            </a:r>
            <a:r>
              <a:rPr lang="en-US" sz="2000" b="1" dirty="0">
                <a:solidFill>
                  <a:srgbClr val="5B7F95"/>
                </a:solidFill>
              </a:rPr>
              <a:t>navigate their programs</a:t>
            </a:r>
            <a:r>
              <a:rPr lang="en-US" sz="2000" dirty="0">
                <a:solidFill>
                  <a:schemeClr val="tx1"/>
                </a:solidFill>
              </a:rPr>
              <a:t> and </a:t>
            </a:r>
            <a:r>
              <a:rPr lang="en-US" sz="2000" b="1" dirty="0">
                <a:solidFill>
                  <a:srgbClr val="5B7F95"/>
                </a:solidFill>
              </a:rPr>
              <a:t>identify barriers to participation</a:t>
            </a:r>
            <a:r>
              <a:rPr lang="en-US" sz="2000" dirty="0">
                <a:solidFill>
                  <a:schemeClr val="tx1"/>
                </a:solidFill>
              </a:rPr>
              <a:t> that may occur at unique points along the timeline during their studies. </a:t>
            </a:r>
          </a:p>
        </p:txBody>
      </p:sp>
      <p:sp>
        <p:nvSpPr>
          <p:cNvPr id="2" name="Title 1">
            <a:extLst>
              <a:ext uri="{FF2B5EF4-FFF2-40B4-BE49-F238E27FC236}">
                <a16:creationId xmlns:a16="http://schemas.microsoft.com/office/drawing/2014/main" id="{4BD8513F-5A1A-4E9A-A35F-D3A5BA62EDF1}"/>
              </a:ext>
            </a:extLst>
          </p:cNvPr>
          <p:cNvSpPr>
            <a:spLocks noGrp="1"/>
          </p:cNvSpPr>
          <p:nvPr/>
        </p:nvSpPr>
        <p:spPr>
          <a:xfrm>
            <a:off x="417833" y="713558"/>
            <a:ext cx="5117408" cy="13077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pPr algn="l"/>
            <a:r>
              <a:rPr lang="en-US" sz="2800" b="1" dirty="0">
                <a:solidFill>
                  <a:schemeClr val="bg1"/>
                </a:solidFill>
              </a:rPr>
              <a:t>Graduate Studies – </a:t>
            </a:r>
            <a:endParaRPr lang="en-US" sz="2800">
              <a:solidFill>
                <a:schemeClr val="bg1"/>
              </a:solidFill>
            </a:endParaRPr>
          </a:p>
          <a:p>
            <a:pPr algn="l"/>
            <a:r>
              <a:rPr lang="en-US" sz="2800" b="1" dirty="0">
                <a:solidFill>
                  <a:schemeClr val="bg1"/>
                </a:solidFill>
              </a:rPr>
              <a:t>SAS Role &amp; Responsibility</a:t>
            </a:r>
            <a:endParaRPr lang="en-US" sz="2800">
              <a:solidFill>
                <a:schemeClr val="bg1"/>
              </a:solidFill>
            </a:endParaRPr>
          </a:p>
        </p:txBody>
      </p:sp>
      <p:pic>
        <p:nvPicPr>
          <p:cNvPr id="12" name="Picture 11" descr="A black sign with green text&#10;&#10;AI-generated content may be incorrect.">
            <a:extLst>
              <a:ext uri="{FF2B5EF4-FFF2-40B4-BE49-F238E27FC236}">
                <a16:creationId xmlns:a16="http://schemas.microsoft.com/office/drawing/2014/main" id="{F2D6E005-3972-A325-252A-29952A2BAED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Lst>
          </a:blip>
          <a:srcRect t="-10457" r="-1038" b="-15023"/>
          <a:stretch>
            <a:fillRect/>
          </a:stretch>
        </p:blipFill>
        <p:spPr>
          <a:xfrm>
            <a:off x="557422" y="5461242"/>
            <a:ext cx="3594223" cy="768983"/>
          </a:xfrm>
          <a:prstGeom prst="rect">
            <a:avLst/>
          </a:prstGeom>
        </p:spPr>
      </p:pic>
      <p:pic>
        <p:nvPicPr>
          <p:cNvPr id="14" name="Google Shape;56;p13" descr="A black and white sign with white text&#10;&#10;AI-generated content may be incorrect.">
            <a:extLst>
              <a:ext uri="{FF2B5EF4-FFF2-40B4-BE49-F238E27FC236}">
                <a16:creationId xmlns:a16="http://schemas.microsoft.com/office/drawing/2014/main" id="{9803C2C8-C116-0749-A19E-BDA6E7746062}"/>
              </a:ext>
            </a:extLst>
          </p:cNvPr>
          <p:cNvPicPr preferRelativeResize="0"/>
          <p:nvPr/>
        </p:nvPicPr>
        <p:blipFill rotWithShape="1">
          <a:blip r:embed="rId6">
            <a:alphaModFix/>
          </a:blip>
          <a:srcRect l="436" r="446"/>
          <a:stretch/>
        </p:blipFill>
        <p:spPr>
          <a:xfrm>
            <a:off x="4531338" y="5458339"/>
            <a:ext cx="790685" cy="772336"/>
          </a:xfrm>
          <a:prstGeom prst="rect">
            <a:avLst/>
          </a:prstGeom>
          <a:noFill/>
          <a:ln>
            <a:noFill/>
          </a:ln>
        </p:spPr>
      </p:pic>
      <p:sp>
        <p:nvSpPr>
          <p:cNvPr id="16" name="Rectangle 10">
            <a:extLst>
              <a:ext uri="{FF2B5EF4-FFF2-40B4-BE49-F238E27FC236}">
                <a16:creationId xmlns:a16="http://schemas.microsoft.com/office/drawing/2014/main" id="{2559287E-C0A4-1451-EE4B-DDB72072C8EC}"/>
              </a:ext>
            </a:extLst>
          </p:cNvPr>
          <p:cNvSpPr/>
          <p:nvPr/>
        </p:nvSpPr>
        <p:spPr>
          <a:xfrm>
            <a:off x="6586845" y="862915"/>
            <a:ext cx="734849" cy="97080"/>
          </a:xfrm>
          <a:prstGeom prst="roundRect">
            <a:avLst/>
          </a:prstGeom>
          <a:solidFill>
            <a:srgbClr val="5B7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Tree>
    <p:extLst>
      <p:ext uri="{BB962C8B-B14F-4D97-AF65-F5344CB8AC3E}">
        <p14:creationId xmlns:p14="http://schemas.microsoft.com/office/powerpoint/2010/main" val="148231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069" name="Picture 1068" descr="A group of people sitting in chairs in a room&#10;&#10;AI-generated content may be incorrect.">
            <a:extLst>
              <a:ext uri="{FF2B5EF4-FFF2-40B4-BE49-F238E27FC236}">
                <a16:creationId xmlns:a16="http://schemas.microsoft.com/office/drawing/2014/main" id="{27D7E1C9-24F6-65AE-01A8-63605842D690}"/>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sp>
        <p:nvSpPr>
          <p:cNvPr id="748" name="Rectangle 747">
            <a:extLst>
              <a:ext uri="{FF2B5EF4-FFF2-40B4-BE49-F238E27FC236}">
                <a16:creationId xmlns:a16="http://schemas.microsoft.com/office/drawing/2014/main" id="{0BEE91E1-0CBF-AC54-183D-3768C483EB2C}"/>
              </a:ext>
            </a:extLst>
          </p:cNvPr>
          <p:cNvSpPr/>
          <p:nvPr/>
        </p:nvSpPr>
        <p:spPr>
          <a:xfrm>
            <a:off x="-1590" y="1541514"/>
            <a:ext cx="12192465" cy="4778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54" name="Google Shape;154;p29"/>
          <p:cNvSpPr txBox="1">
            <a:spLocks noGrp="1"/>
          </p:cNvSpPr>
          <p:nvPr>
            <p:ph type="title"/>
          </p:nvPr>
        </p:nvSpPr>
        <p:spPr>
          <a:xfrm>
            <a:off x="1517624" y="578810"/>
            <a:ext cx="9534876" cy="706091"/>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pPr>
            <a:r>
              <a:rPr lang="en-US" sz="2800" b="1" dirty="0">
                <a:solidFill>
                  <a:schemeClr val="bg1"/>
                </a:solidFill>
              </a:rPr>
              <a:t>Essential Program Requirements</a:t>
            </a:r>
            <a:endParaRPr lang="en-US" dirty="0"/>
          </a:p>
        </p:txBody>
      </p:sp>
      <p:graphicFrame>
        <p:nvGraphicFramePr>
          <p:cNvPr id="167" name="Google Shape;155;p29">
            <a:extLst>
              <a:ext uri="{FF2B5EF4-FFF2-40B4-BE49-F238E27FC236}">
                <a16:creationId xmlns:a16="http://schemas.microsoft.com/office/drawing/2014/main" id="{D9D8BB54-81A7-BEA7-84EF-72BB91F636F8}"/>
              </a:ext>
            </a:extLst>
          </p:cNvPr>
          <p:cNvGraphicFramePr/>
          <p:nvPr>
            <p:extLst>
              <p:ext uri="{D42A27DB-BD31-4B8C-83A1-F6EECF244321}">
                <p14:modId xmlns:p14="http://schemas.microsoft.com/office/powerpoint/2010/main" val="649037246"/>
              </p:ext>
            </p:extLst>
          </p:nvPr>
        </p:nvGraphicFramePr>
        <p:xfrm>
          <a:off x="887764" y="2427172"/>
          <a:ext cx="10161010" cy="3665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42" name="Google Shape;56;p13" descr="A black and white sign with white text&#10;&#10;AI-generated content may be incorrect.">
            <a:extLst>
              <a:ext uri="{FF2B5EF4-FFF2-40B4-BE49-F238E27FC236}">
                <a16:creationId xmlns:a16="http://schemas.microsoft.com/office/drawing/2014/main" id="{4BF3A3C6-9D42-6A8F-D2D5-31BAE3A7CD66}"/>
              </a:ext>
            </a:extLst>
          </p:cNvPr>
          <p:cNvPicPr preferRelativeResize="0"/>
          <p:nvPr/>
        </p:nvPicPr>
        <p:blipFill rotWithShape="1">
          <a:blip r:embed="rId9">
            <a:alphaModFix amt="62000"/>
          </a:blip>
          <a:srcRect l="436" r="446"/>
          <a:stretch/>
        </p:blipFill>
        <p:spPr>
          <a:xfrm>
            <a:off x="372867" y="276200"/>
            <a:ext cx="994304" cy="1009563"/>
          </a:xfrm>
          <a:prstGeom prst="rect">
            <a:avLst/>
          </a:prstGeom>
          <a:noFill/>
          <a:ln>
            <a:noFill/>
          </a:ln>
        </p:spPr>
      </p:pic>
      <p:sp>
        <p:nvSpPr>
          <p:cNvPr id="1078" name="TextBox 1077">
            <a:extLst>
              <a:ext uri="{FF2B5EF4-FFF2-40B4-BE49-F238E27FC236}">
                <a16:creationId xmlns:a16="http://schemas.microsoft.com/office/drawing/2014/main" id="{9DFDACAA-3AA9-1C70-43CE-F62AD6D882BD}"/>
              </a:ext>
            </a:extLst>
          </p:cNvPr>
          <p:cNvSpPr txBox="1"/>
          <p:nvPr/>
        </p:nvSpPr>
        <p:spPr>
          <a:xfrm>
            <a:off x="885645" y="1719532"/>
            <a:ext cx="1073701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Graduate students may require support strategies to navigate essential requirements and program milestones including but not limited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793174A-5E72-BC6C-C2D2-DB7D47AC1E4E}"/>
            </a:ext>
          </a:extLst>
        </p:cNvPr>
        <p:cNvGrpSpPr/>
        <p:nvPr/>
      </p:nvGrpSpPr>
      <p:grpSpPr>
        <a:xfrm>
          <a:off x="0" y="0"/>
          <a:ext cx="0" cy="0"/>
          <a:chOff x="0" y="0"/>
          <a:chExt cx="0" cy="0"/>
        </a:xfrm>
      </p:grpSpPr>
      <p:pic>
        <p:nvPicPr>
          <p:cNvPr id="1069" name="Picture 1068" descr="A group of people sitting in chairs in a room&#10;&#10;AI-generated content may be incorrect.">
            <a:extLst>
              <a:ext uri="{FF2B5EF4-FFF2-40B4-BE49-F238E27FC236}">
                <a16:creationId xmlns:a16="http://schemas.microsoft.com/office/drawing/2014/main" id="{6E80E751-A348-0332-211B-F991F783700A}"/>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sp>
        <p:nvSpPr>
          <p:cNvPr id="748" name="Rectangle 747">
            <a:extLst>
              <a:ext uri="{FF2B5EF4-FFF2-40B4-BE49-F238E27FC236}">
                <a16:creationId xmlns:a16="http://schemas.microsoft.com/office/drawing/2014/main" id="{008F59F2-5435-28DE-AC99-187D1924BFE2}"/>
              </a:ext>
            </a:extLst>
          </p:cNvPr>
          <p:cNvSpPr/>
          <p:nvPr/>
        </p:nvSpPr>
        <p:spPr>
          <a:xfrm>
            <a:off x="-1590" y="1541514"/>
            <a:ext cx="12192465" cy="4778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54" name="Google Shape;154;p29">
            <a:extLst>
              <a:ext uri="{FF2B5EF4-FFF2-40B4-BE49-F238E27FC236}">
                <a16:creationId xmlns:a16="http://schemas.microsoft.com/office/drawing/2014/main" id="{CE2AAC7C-1F2F-6B7D-89B2-CA933E34163E}"/>
              </a:ext>
            </a:extLst>
          </p:cNvPr>
          <p:cNvSpPr txBox="1">
            <a:spLocks noGrp="1"/>
          </p:cNvSpPr>
          <p:nvPr>
            <p:ph type="title"/>
          </p:nvPr>
        </p:nvSpPr>
        <p:spPr>
          <a:xfrm>
            <a:off x="1517624" y="578810"/>
            <a:ext cx="9534876" cy="706091"/>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pPr>
            <a:r>
              <a:rPr lang="en-US" sz="2800" b="1" dirty="0">
                <a:solidFill>
                  <a:schemeClr val="bg1"/>
                </a:solidFill>
              </a:rPr>
              <a:t>Registering with SAS</a:t>
            </a:r>
            <a:endParaRPr lang="en-US" dirty="0"/>
          </a:p>
        </p:txBody>
      </p:sp>
      <p:pic>
        <p:nvPicPr>
          <p:cNvPr id="742" name="Google Shape;56;p13" descr="A black and white sign with white text&#10;&#10;AI-generated content may be incorrect.">
            <a:extLst>
              <a:ext uri="{FF2B5EF4-FFF2-40B4-BE49-F238E27FC236}">
                <a16:creationId xmlns:a16="http://schemas.microsoft.com/office/drawing/2014/main" id="{E8C9B976-3A5B-7364-36E8-BEC38AE0FE7E}"/>
              </a:ext>
            </a:extLst>
          </p:cNvPr>
          <p:cNvPicPr preferRelativeResize="0"/>
          <p:nvPr/>
        </p:nvPicPr>
        <p:blipFill rotWithShape="1">
          <a:blip r:embed="rId4">
            <a:alphaModFix amt="62000"/>
          </a:blip>
          <a:srcRect l="436" r="446"/>
          <a:stretch/>
        </p:blipFill>
        <p:spPr>
          <a:xfrm>
            <a:off x="372867" y="276200"/>
            <a:ext cx="994304" cy="1009563"/>
          </a:xfrm>
          <a:prstGeom prst="rect">
            <a:avLst/>
          </a:prstGeom>
          <a:noFill/>
          <a:ln>
            <a:noFill/>
          </a:ln>
        </p:spPr>
      </p:pic>
      <p:sp>
        <p:nvSpPr>
          <p:cNvPr id="1078" name="TextBox 1077">
            <a:extLst>
              <a:ext uri="{FF2B5EF4-FFF2-40B4-BE49-F238E27FC236}">
                <a16:creationId xmlns:a16="http://schemas.microsoft.com/office/drawing/2014/main" id="{EA2D777C-2385-D289-1458-D762D596B42C}"/>
              </a:ext>
            </a:extLst>
          </p:cNvPr>
          <p:cNvSpPr txBox="1"/>
          <p:nvPr/>
        </p:nvSpPr>
        <p:spPr>
          <a:xfrm>
            <a:off x="885645" y="1719532"/>
            <a:ext cx="1073701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Students seeking formal accommodation with Student Accessibility Services (SAS) must follow this process: </a:t>
            </a:r>
          </a:p>
        </p:txBody>
      </p:sp>
      <p:graphicFrame>
        <p:nvGraphicFramePr>
          <p:cNvPr id="19" name="Diagram 18">
            <a:extLst>
              <a:ext uri="{FF2B5EF4-FFF2-40B4-BE49-F238E27FC236}">
                <a16:creationId xmlns:a16="http://schemas.microsoft.com/office/drawing/2014/main" id="{1A1F4BDE-971C-1ADC-CAF4-FFB0F969D0ED}"/>
              </a:ext>
            </a:extLst>
          </p:cNvPr>
          <p:cNvGraphicFramePr/>
          <p:nvPr>
            <p:extLst>
              <p:ext uri="{D42A27DB-BD31-4B8C-83A1-F6EECF244321}">
                <p14:modId xmlns:p14="http://schemas.microsoft.com/office/powerpoint/2010/main" val="4203556960"/>
              </p:ext>
            </p:extLst>
          </p:nvPr>
        </p:nvGraphicFramePr>
        <p:xfrm>
          <a:off x="885440" y="2595320"/>
          <a:ext cx="10410234" cy="3450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231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6E3C2C5-C839-1894-2B4A-954516081AE3}"/>
            </a:ext>
          </a:extLst>
        </p:cNvPr>
        <p:cNvGrpSpPr/>
        <p:nvPr/>
      </p:nvGrpSpPr>
      <p:grpSpPr>
        <a:xfrm>
          <a:off x="0" y="0"/>
          <a:ext cx="0" cy="0"/>
          <a:chOff x="0" y="0"/>
          <a:chExt cx="0" cy="0"/>
        </a:xfrm>
      </p:grpSpPr>
      <p:pic>
        <p:nvPicPr>
          <p:cNvPr id="1069" name="Picture 1068" descr="A group of people sitting in chairs in a room&#10;&#10;AI-generated content may be incorrect.">
            <a:extLst>
              <a:ext uri="{FF2B5EF4-FFF2-40B4-BE49-F238E27FC236}">
                <a16:creationId xmlns:a16="http://schemas.microsoft.com/office/drawing/2014/main" id="{05A38BAD-D24A-31EB-EA75-9BB710DEB718}"/>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sp>
        <p:nvSpPr>
          <p:cNvPr id="748" name="Rectangle 747">
            <a:extLst>
              <a:ext uri="{FF2B5EF4-FFF2-40B4-BE49-F238E27FC236}">
                <a16:creationId xmlns:a16="http://schemas.microsoft.com/office/drawing/2014/main" id="{585B19DB-A1C3-DF24-2C01-629AD51C6D24}"/>
              </a:ext>
            </a:extLst>
          </p:cNvPr>
          <p:cNvSpPr/>
          <p:nvPr/>
        </p:nvSpPr>
        <p:spPr>
          <a:xfrm>
            <a:off x="-1590" y="1541514"/>
            <a:ext cx="12192465" cy="4778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54" name="Google Shape;154;p29">
            <a:extLst>
              <a:ext uri="{FF2B5EF4-FFF2-40B4-BE49-F238E27FC236}">
                <a16:creationId xmlns:a16="http://schemas.microsoft.com/office/drawing/2014/main" id="{E2B5D4A9-EB65-8485-221B-05A95249F1ED}"/>
              </a:ext>
            </a:extLst>
          </p:cNvPr>
          <p:cNvSpPr txBox="1">
            <a:spLocks noGrp="1"/>
          </p:cNvSpPr>
          <p:nvPr>
            <p:ph type="title"/>
          </p:nvPr>
        </p:nvSpPr>
        <p:spPr>
          <a:xfrm>
            <a:off x="1517624" y="578810"/>
            <a:ext cx="9534876" cy="706091"/>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pPr>
            <a:r>
              <a:rPr lang="en-US" sz="2800" b="1" dirty="0">
                <a:solidFill>
                  <a:schemeClr val="bg1"/>
                </a:solidFill>
              </a:rPr>
              <a:t>Registering with SAS</a:t>
            </a:r>
            <a:endParaRPr lang="en-US" dirty="0"/>
          </a:p>
        </p:txBody>
      </p:sp>
      <p:pic>
        <p:nvPicPr>
          <p:cNvPr id="742" name="Google Shape;56;p13" descr="A black and white sign with white text&#10;&#10;AI-generated content may be incorrect.">
            <a:extLst>
              <a:ext uri="{FF2B5EF4-FFF2-40B4-BE49-F238E27FC236}">
                <a16:creationId xmlns:a16="http://schemas.microsoft.com/office/drawing/2014/main" id="{81D77108-A35C-5D57-2917-49BA3221FF85}"/>
              </a:ext>
            </a:extLst>
          </p:cNvPr>
          <p:cNvPicPr preferRelativeResize="0"/>
          <p:nvPr/>
        </p:nvPicPr>
        <p:blipFill rotWithShape="1">
          <a:blip r:embed="rId4">
            <a:alphaModFix amt="62000"/>
          </a:blip>
          <a:srcRect l="436" r="446"/>
          <a:stretch/>
        </p:blipFill>
        <p:spPr>
          <a:xfrm>
            <a:off x="372867" y="276200"/>
            <a:ext cx="994304" cy="1009563"/>
          </a:xfrm>
          <a:prstGeom prst="rect">
            <a:avLst/>
          </a:prstGeom>
          <a:noFill/>
          <a:ln>
            <a:noFill/>
          </a:ln>
        </p:spPr>
      </p:pic>
      <p:graphicFrame>
        <p:nvGraphicFramePr>
          <p:cNvPr id="19" name="Diagram 18">
            <a:extLst>
              <a:ext uri="{FF2B5EF4-FFF2-40B4-BE49-F238E27FC236}">
                <a16:creationId xmlns:a16="http://schemas.microsoft.com/office/drawing/2014/main" id="{13BE3924-7F87-6359-78DA-973B7E23A79B}"/>
              </a:ext>
            </a:extLst>
          </p:cNvPr>
          <p:cNvGraphicFramePr/>
          <p:nvPr>
            <p:extLst>
              <p:ext uri="{D42A27DB-BD31-4B8C-83A1-F6EECF244321}">
                <p14:modId xmlns:p14="http://schemas.microsoft.com/office/powerpoint/2010/main" val="1266407447"/>
              </p:ext>
            </p:extLst>
          </p:nvPr>
        </p:nvGraphicFramePr>
        <p:xfrm>
          <a:off x="871063" y="1977094"/>
          <a:ext cx="10438988" cy="3767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130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9269C5B9-E018-FC00-C921-620ACAECFFFF}"/>
            </a:ext>
          </a:extLst>
        </p:cNvPr>
        <p:cNvGrpSpPr/>
        <p:nvPr/>
      </p:nvGrpSpPr>
      <p:grpSpPr>
        <a:xfrm>
          <a:off x="0" y="0"/>
          <a:ext cx="0" cy="0"/>
          <a:chOff x="0" y="0"/>
          <a:chExt cx="0" cy="0"/>
        </a:xfrm>
      </p:grpSpPr>
      <p:pic>
        <p:nvPicPr>
          <p:cNvPr id="1069" name="Picture 1068" descr="A group of people sitting in chairs in a room&#10;&#10;AI-generated content may be incorrect.">
            <a:extLst>
              <a:ext uri="{FF2B5EF4-FFF2-40B4-BE49-F238E27FC236}">
                <a16:creationId xmlns:a16="http://schemas.microsoft.com/office/drawing/2014/main" id="{A366CC0D-30A9-E79A-57F4-4BCC7476E5D5}"/>
              </a:ext>
            </a:extLst>
          </p:cNvPr>
          <p:cNvPicPr>
            <a:picLocks noChangeAspect="1"/>
          </p:cNvPicPr>
          <p:nvPr/>
        </p:nvPicPr>
        <p:blipFill>
          <a:blip r:embed="rId3">
            <a:alphaModFix amt="19000"/>
          </a:blip>
          <a:srcRect l="21" r="45550" b="8596"/>
          <a:stretch>
            <a:fillRect/>
          </a:stretch>
        </p:blipFill>
        <p:spPr>
          <a:xfrm>
            <a:off x="2058" y="229"/>
            <a:ext cx="12195007" cy="6850185"/>
          </a:xfrm>
          <a:prstGeom prst="rect">
            <a:avLst/>
          </a:prstGeom>
        </p:spPr>
      </p:pic>
      <p:sp>
        <p:nvSpPr>
          <p:cNvPr id="748" name="Rectangle 747">
            <a:extLst>
              <a:ext uri="{FF2B5EF4-FFF2-40B4-BE49-F238E27FC236}">
                <a16:creationId xmlns:a16="http://schemas.microsoft.com/office/drawing/2014/main" id="{BDA5A109-289C-9C01-2338-62F543F057CB}"/>
              </a:ext>
            </a:extLst>
          </p:cNvPr>
          <p:cNvSpPr/>
          <p:nvPr/>
        </p:nvSpPr>
        <p:spPr>
          <a:xfrm>
            <a:off x="-1590" y="1541514"/>
            <a:ext cx="12192465" cy="4778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54" name="Google Shape;154;p29">
            <a:extLst>
              <a:ext uri="{FF2B5EF4-FFF2-40B4-BE49-F238E27FC236}">
                <a16:creationId xmlns:a16="http://schemas.microsoft.com/office/drawing/2014/main" id="{31607DE2-05EC-9366-57A8-71D94135DDCE}"/>
              </a:ext>
            </a:extLst>
          </p:cNvPr>
          <p:cNvSpPr txBox="1">
            <a:spLocks noGrp="1"/>
          </p:cNvSpPr>
          <p:nvPr>
            <p:ph type="title"/>
          </p:nvPr>
        </p:nvSpPr>
        <p:spPr>
          <a:xfrm>
            <a:off x="1517624" y="578810"/>
            <a:ext cx="9534876" cy="706091"/>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pPr>
            <a:r>
              <a:rPr lang="en-US" sz="2800" b="1" dirty="0">
                <a:solidFill>
                  <a:schemeClr val="bg1"/>
                </a:solidFill>
              </a:rPr>
              <a:t>Registering with SAS</a:t>
            </a:r>
            <a:endParaRPr lang="en-US" dirty="0"/>
          </a:p>
        </p:txBody>
      </p:sp>
      <p:pic>
        <p:nvPicPr>
          <p:cNvPr id="742" name="Google Shape;56;p13" descr="A black and white sign with white text&#10;&#10;AI-generated content may be incorrect.">
            <a:extLst>
              <a:ext uri="{FF2B5EF4-FFF2-40B4-BE49-F238E27FC236}">
                <a16:creationId xmlns:a16="http://schemas.microsoft.com/office/drawing/2014/main" id="{1E098558-98CE-EB38-CDDE-CFB456C18B11}"/>
              </a:ext>
            </a:extLst>
          </p:cNvPr>
          <p:cNvPicPr preferRelativeResize="0"/>
          <p:nvPr/>
        </p:nvPicPr>
        <p:blipFill rotWithShape="1">
          <a:blip r:embed="rId4">
            <a:alphaModFix amt="62000"/>
          </a:blip>
          <a:srcRect l="436" r="446"/>
          <a:stretch/>
        </p:blipFill>
        <p:spPr>
          <a:xfrm>
            <a:off x="372867" y="276200"/>
            <a:ext cx="994304" cy="1009563"/>
          </a:xfrm>
          <a:prstGeom prst="rect">
            <a:avLst/>
          </a:prstGeom>
          <a:noFill/>
          <a:ln>
            <a:noFill/>
          </a:ln>
        </p:spPr>
      </p:pic>
      <p:graphicFrame>
        <p:nvGraphicFramePr>
          <p:cNvPr id="19" name="Diagram 18">
            <a:extLst>
              <a:ext uri="{FF2B5EF4-FFF2-40B4-BE49-F238E27FC236}">
                <a16:creationId xmlns:a16="http://schemas.microsoft.com/office/drawing/2014/main" id="{788535F8-3ABB-3C06-D331-0D68ACF1954B}"/>
              </a:ext>
            </a:extLst>
          </p:cNvPr>
          <p:cNvGraphicFramePr/>
          <p:nvPr>
            <p:extLst>
              <p:ext uri="{D42A27DB-BD31-4B8C-83A1-F6EECF244321}">
                <p14:modId xmlns:p14="http://schemas.microsoft.com/office/powerpoint/2010/main" val="1123370103"/>
              </p:ext>
            </p:extLst>
          </p:nvPr>
        </p:nvGraphicFramePr>
        <p:xfrm>
          <a:off x="885440" y="1445132"/>
          <a:ext cx="10410234" cy="39683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50" name="TextBox 1049">
            <a:extLst>
              <a:ext uri="{FF2B5EF4-FFF2-40B4-BE49-F238E27FC236}">
                <a16:creationId xmlns:a16="http://schemas.microsoft.com/office/drawing/2014/main" id="{A3715230-67EB-AEA2-506B-B82C287820D7}"/>
              </a:ext>
            </a:extLst>
          </p:cNvPr>
          <p:cNvSpPr txBox="1"/>
          <p:nvPr/>
        </p:nvSpPr>
        <p:spPr>
          <a:xfrm>
            <a:off x="885645" y="5055079"/>
            <a:ext cx="1073701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When taking courses, the graduate student send their confidential accommodation letter to their professor(s) through the SAS Portal. </a:t>
            </a:r>
            <a:endParaRPr lang="en-US" dirty="0"/>
          </a:p>
        </p:txBody>
      </p:sp>
    </p:spTree>
    <p:extLst>
      <p:ext uri="{BB962C8B-B14F-4D97-AF65-F5344CB8AC3E}">
        <p14:creationId xmlns:p14="http://schemas.microsoft.com/office/powerpoint/2010/main" val="76498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14C5B931-358F-939F-664A-3FEEEF311ACC}"/>
            </a:ext>
          </a:extLst>
        </p:cNvPr>
        <p:cNvGrpSpPr/>
        <p:nvPr/>
      </p:nvGrpSpPr>
      <p:grpSpPr>
        <a:xfrm>
          <a:off x="0" y="0"/>
          <a:ext cx="0" cy="0"/>
          <a:chOff x="0" y="0"/>
          <a:chExt cx="0" cy="0"/>
        </a:xfrm>
      </p:grpSpPr>
      <p:pic>
        <p:nvPicPr>
          <p:cNvPr id="8" name="Picture 7" descr="A group of people sitting in chairs in a room&#10;&#10;AI-generated content may be incorrect.">
            <a:extLst>
              <a:ext uri="{FF2B5EF4-FFF2-40B4-BE49-F238E27FC236}">
                <a16:creationId xmlns:a16="http://schemas.microsoft.com/office/drawing/2014/main" id="{5E731DD5-53D3-B7AB-A0C1-1A8047F2CE6E}"/>
              </a:ext>
            </a:extLst>
          </p:cNvPr>
          <p:cNvPicPr>
            <a:picLocks noChangeAspect="1"/>
          </p:cNvPicPr>
          <p:nvPr/>
        </p:nvPicPr>
        <p:blipFill>
          <a:blip r:embed="rId3">
            <a:alphaModFix amt="19000"/>
          </a:blip>
          <a:srcRect l="15401" t="3" r="57391" b="8429"/>
          <a:stretch>
            <a:fillRect/>
          </a:stretch>
        </p:blipFill>
        <p:spPr>
          <a:xfrm>
            <a:off x="370" y="229"/>
            <a:ext cx="6095913" cy="6862514"/>
          </a:xfrm>
          <a:prstGeom prst="rect">
            <a:avLst/>
          </a:prstGeom>
        </p:spPr>
      </p:pic>
      <p:sp>
        <p:nvSpPr>
          <p:cNvPr id="6" name="Rectangle 5">
            <a:extLst>
              <a:ext uri="{FF2B5EF4-FFF2-40B4-BE49-F238E27FC236}">
                <a16:creationId xmlns:a16="http://schemas.microsoft.com/office/drawing/2014/main" id="{2AB60C98-9EA1-64A7-5D78-37F88D3EFCF9}"/>
              </a:ext>
            </a:extLst>
          </p:cNvPr>
          <p:cNvSpPr/>
          <p:nvPr/>
        </p:nvSpPr>
        <p:spPr>
          <a:xfrm>
            <a:off x="6095828" y="0"/>
            <a:ext cx="6100679" cy="6859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dirty="0">
              <a:cs typeface="Arial"/>
            </a:endParaRPr>
          </a:p>
        </p:txBody>
      </p:sp>
      <p:sp>
        <p:nvSpPr>
          <p:cNvPr id="101" name="Google Shape;101;p20">
            <a:extLst>
              <a:ext uri="{FF2B5EF4-FFF2-40B4-BE49-F238E27FC236}">
                <a16:creationId xmlns:a16="http://schemas.microsoft.com/office/drawing/2014/main" id="{1B92E4E0-5A20-6EDE-747A-385CEFD7930A}"/>
              </a:ext>
            </a:extLst>
          </p:cNvPr>
          <p:cNvSpPr txBox="1">
            <a:spLocks noGrp="1"/>
          </p:cNvSpPr>
          <p:nvPr>
            <p:ph type="body" idx="2"/>
          </p:nvPr>
        </p:nvSpPr>
        <p:spPr>
          <a:xfrm>
            <a:off x="6586000" y="1150491"/>
            <a:ext cx="5116000" cy="5231599"/>
          </a:xfr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90000"/>
              </a:lnSpc>
              <a:spcBef>
                <a:spcPts val="1000"/>
              </a:spcBef>
              <a:buNone/>
            </a:pPr>
            <a:r>
              <a:rPr lang="en-US" sz="2000" dirty="0">
                <a:solidFill>
                  <a:schemeClr val="tx1"/>
                </a:solidFill>
              </a:rPr>
              <a:t>Graduate students may be required to complete a series of </a:t>
            </a:r>
            <a:r>
              <a:rPr lang="en-US" sz="2000" b="1" dirty="0">
                <a:solidFill>
                  <a:srgbClr val="5B7F95"/>
                </a:solidFill>
              </a:rPr>
              <a:t>assessments </a:t>
            </a:r>
            <a:r>
              <a:rPr lang="en-US" sz="2000" dirty="0">
                <a:solidFill>
                  <a:schemeClr val="tx1"/>
                </a:solidFill>
              </a:rPr>
              <a:t>as part of their degree. The most common examinations include but are not limited to comprehensive, qualifying, oral and research defense examinations. </a:t>
            </a:r>
            <a:endParaRPr lang="en-US" dirty="0">
              <a:solidFill>
                <a:schemeClr val="tx1"/>
              </a:solidFill>
            </a:endParaRPr>
          </a:p>
          <a:p>
            <a:pPr marL="0" indent="0">
              <a:lnSpc>
                <a:spcPct val="90000"/>
              </a:lnSpc>
              <a:spcBef>
                <a:spcPts val="1000"/>
              </a:spcBef>
              <a:buNone/>
            </a:pPr>
            <a:endParaRPr lang="en-US" sz="2000" dirty="0">
              <a:solidFill>
                <a:schemeClr val="tx1"/>
              </a:solidFill>
            </a:endParaRPr>
          </a:p>
          <a:p>
            <a:pPr marL="0" indent="0">
              <a:lnSpc>
                <a:spcPct val="90000"/>
              </a:lnSpc>
              <a:spcBef>
                <a:spcPts val="1000"/>
              </a:spcBef>
              <a:buNone/>
            </a:pPr>
            <a:r>
              <a:rPr lang="en-US" sz="2000" dirty="0">
                <a:solidFill>
                  <a:schemeClr val="tx1"/>
                </a:solidFill>
              </a:rPr>
              <a:t>Discussing your current abilities and limitations with your </a:t>
            </a:r>
            <a:r>
              <a:rPr lang="en-US" sz="2000" b="1" dirty="0">
                <a:solidFill>
                  <a:srgbClr val="5B7F95"/>
                </a:solidFill>
              </a:rPr>
              <a:t>SAS Advisor</a:t>
            </a:r>
            <a:r>
              <a:rPr lang="en-US" sz="2000" dirty="0">
                <a:solidFill>
                  <a:schemeClr val="tx1"/>
                </a:solidFill>
              </a:rPr>
              <a:t> will assist in developing a personalized plan to ensure these assessments are accessible.</a:t>
            </a:r>
          </a:p>
          <a:p>
            <a:pPr marL="0" indent="0">
              <a:lnSpc>
                <a:spcPct val="90000"/>
              </a:lnSpc>
              <a:spcBef>
                <a:spcPts val="1000"/>
              </a:spcBef>
              <a:buNone/>
            </a:pPr>
            <a:endParaRPr lang="en-US" sz="2000" dirty="0">
              <a:solidFill>
                <a:schemeClr val="tx1"/>
              </a:solidFill>
            </a:endParaRPr>
          </a:p>
          <a:p>
            <a:pPr marL="0" indent="0">
              <a:lnSpc>
                <a:spcPct val="90000"/>
              </a:lnSpc>
              <a:spcBef>
                <a:spcPts val="1000"/>
              </a:spcBef>
              <a:buNone/>
            </a:pPr>
            <a:r>
              <a:rPr lang="en-US" sz="2000" dirty="0">
                <a:solidFill>
                  <a:schemeClr val="tx1"/>
                </a:solidFill>
              </a:rPr>
              <a:t>Graduate students can send their confidential accommodation letter to professors using the </a:t>
            </a:r>
            <a:r>
              <a:rPr lang="en-US" sz="2000" b="1" dirty="0">
                <a:solidFill>
                  <a:srgbClr val="5B7F95"/>
                </a:solidFill>
              </a:rPr>
              <a:t>SAS Portal</a:t>
            </a:r>
            <a:endParaRPr lang="en-US"/>
          </a:p>
          <a:p>
            <a:pPr marL="0" indent="0">
              <a:spcBef>
                <a:spcPts val="1000"/>
              </a:spcBef>
              <a:buNone/>
            </a:pPr>
            <a:endParaRPr lang="en-US" sz="2000" dirty="0">
              <a:solidFill>
                <a:schemeClr val="tx1"/>
              </a:solidFill>
            </a:endParaRPr>
          </a:p>
        </p:txBody>
      </p:sp>
      <p:sp>
        <p:nvSpPr>
          <p:cNvPr id="2" name="Title 1">
            <a:extLst>
              <a:ext uri="{FF2B5EF4-FFF2-40B4-BE49-F238E27FC236}">
                <a16:creationId xmlns:a16="http://schemas.microsoft.com/office/drawing/2014/main" id="{F2C22139-D033-B7B2-758A-F06F5C67B123}"/>
              </a:ext>
            </a:extLst>
          </p:cNvPr>
          <p:cNvSpPr>
            <a:spLocks noGrp="1"/>
          </p:cNvSpPr>
          <p:nvPr/>
        </p:nvSpPr>
        <p:spPr>
          <a:xfrm>
            <a:off x="417833" y="713558"/>
            <a:ext cx="5117408" cy="13077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pPr algn="l"/>
            <a:r>
              <a:rPr lang="en-US" sz="2800" b="1" dirty="0">
                <a:solidFill>
                  <a:schemeClr val="bg1"/>
                </a:solidFill>
              </a:rPr>
              <a:t>Accommodations and Assessments</a:t>
            </a:r>
          </a:p>
        </p:txBody>
      </p:sp>
      <p:pic>
        <p:nvPicPr>
          <p:cNvPr id="12" name="Picture 11" descr="A black sign with green text&#10;&#10;AI-generated content may be incorrect.">
            <a:extLst>
              <a:ext uri="{FF2B5EF4-FFF2-40B4-BE49-F238E27FC236}">
                <a16:creationId xmlns:a16="http://schemas.microsoft.com/office/drawing/2014/main" id="{45C1E49C-AE59-64EE-E1D9-A9AB3561D20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Lst>
          </a:blip>
          <a:srcRect t="-10457" r="-1038" b="-15023"/>
          <a:stretch>
            <a:fillRect/>
          </a:stretch>
        </p:blipFill>
        <p:spPr>
          <a:xfrm>
            <a:off x="557422" y="5461242"/>
            <a:ext cx="3594223" cy="768983"/>
          </a:xfrm>
          <a:prstGeom prst="rect">
            <a:avLst/>
          </a:prstGeom>
        </p:spPr>
      </p:pic>
      <p:pic>
        <p:nvPicPr>
          <p:cNvPr id="14" name="Google Shape;56;p13" descr="A black and white sign with white text&#10;&#10;AI-generated content may be incorrect.">
            <a:extLst>
              <a:ext uri="{FF2B5EF4-FFF2-40B4-BE49-F238E27FC236}">
                <a16:creationId xmlns:a16="http://schemas.microsoft.com/office/drawing/2014/main" id="{CFFECADD-3809-9B56-0DAA-6F11B624DEA0}"/>
              </a:ext>
            </a:extLst>
          </p:cNvPr>
          <p:cNvPicPr preferRelativeResize="0"/>
          <p:nvPr/>
        </p:nvPicPr>
        <p:blipFill rotWithShape="1">
          <a:blip r:embed="rId6">
            <a:alphaModFix/>
          </a:blip>
          <a:srcRect l="436" r="446"/>
          <a:stretch/>
        </p:blipFill>
        <p:spPr>
          <a:xfrm>
            <a:off x="4531338" y="5458339"/>
            <a:ext cx="790685" cy="772336"/>
          </a:xfrm>
          <a:prstGeom prst="rect">
            <a:avLst/>
          </a:prstGeom>
          <a:noFill/>
          <a:ln>
            <a:noFill/>
          </a:ln>
        </p:spPr>
      </p:pic>
      <p:sp>
        <p:nvSpPr>
          <p:cNvPr id="16" name="Rectangle 10">
            <a:extLst>
              <a:ext uri="{FF2B5EF4-FFF2-40B4-BE49-F238E27FC236}">
                <a16:creationId xmlns:a16="http://schemas.microsoft.com/office/drawing/2014/main" id="{37F3A966-0587-FD37-1725-421989AD7E08}"/>
              </a:ext>
            </a:extLst>
          </p:cNvPr>
          <p:cNvSpPr/>
          <p:nvPr/>
        </p:nvSpPr>
        <p:spPr>
          <a:xfrm>
            <a:off x="6586845" y="862915"/>
            <a:ext cx="734849" cy="97080"/>
          </a:xfrm>
          <a:prstGeom prst="roundRect">
            <a:avLst/>
          </a:prstGeom>
          <a:solidFill>
            <a:srgbClr val="5B7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Tree>
    <p:extLst>
      <p:ext uri="{BB962C8B-B14F-4D97-AF65-F5344CB8AC3E}">
        <p14:creationId xmlns:p14="http://schemas.microsoft.com/office/powerpoint/2010/main" val="294692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8F13395D-F22A-3F99-85AF-E9EC49F14AA8}"/>
            </a:ext>
          </a:extLst>
        </p:cNvPr>
        <p:cNvGrpSpPr/>
        <p:nvPr/>
      </p:nvGrpSpPr>
      <p:grpSpPr>
        <a:xfrm>
          <a:off x="0" y="0"/>
          <a:ext cx="0" cy="0"/>
          <a:chOff x="0" y="0"/>
          <a:chExt cx="0" cy="0"/>
        </a:xfrm>
      </p:grpSpPr>
      <p:pic>
        <p:nvPicPr>
          <p:cNvPr id="4" name="Picture 3" descr="A group of people sitting in chairs in a room&#10;&#10;AI-generated content may be incorrect.">
            <a:extLst>
              <a:ext uri="{FF2B5EF4-FFF2-40B4-BE49-F238E27FC236}">
                <a16:creationId xmlns:a16="http://schemas.microsoft.com/office/drawing/2014/main" id="{77194C60-61CA-419F-BECB-F117EAC0A5FD}"/>
              </a:ext>
            </a:extLst>
          </p:cNvPr>
          <p:cNvPicPr>
            <a:picLocks noChangeAspect="1"/>
          </p:cNvPicPr>
          <p:nvPr/>
        </p:nvPicPr>
        <p:blipFill>
          <a:blip r:embed="rId3">
            <a:alphaModFix amt="19000"/>
          </a:blip>
          <a:srcRect l="14" r="45569" b="79390"/>
          <a:stretch>
            <a:fillRect/>
          </a:stretch>
        </p:blipFill>
        <p:spPr>
          <a:xfrm>
            <a:off x="370" y="229"/>
            <a:ext cx="12192455" cy="1544568"/>
          </a:xfrm>
          <a:prstGeom prst="rect">
            <a:avLst/>
          </a:prstGeom>
        </p:spPr>
      </p:pic>
      <p:sp>
        <p:nvSpPr>
          <p:cNvPr id="3" name="Rectangle 2">
            <a:extLst>
              <a:ext uri="{FF2B5EF4-FFF2-40B4-BE49-F238E27FC236}">
                <a16:creationId xmlns:a16="http://schemas.microsoft.com/office/drawing/2014/main" id="{53F58B04-6526-3B07-1B33-40E8A7B1E277}"/>
              </a:ext>
            </a:extLst>
          </p:cNvPr>
          <p:cNvSpPr/>
          <p:nvPr/>
        </p:nvSpPr>
        <p:spPr>
          <a:xfrm>
            <a:off x="-1590" y="1541514"/>
            <a:ext cx="12192465" cy="53125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00" name="Google Shape;100;p20">
            <a:extLst>
              <a:ext uri="{FF2B5EF4-FFF2-40B4-BE49-F238E27FC236}">
                <a16:creationId xmlns:a16="http://schemas.microsoft.com/office/drawing/2014/main" id="{9369F706-66D0-853D-618F-85633787ED64}"/>
              </a:ext>
            </a:extLst>
          </p:cNvPr>
          <p:cNvSpPr txBox="1">
            <a:spLocks noGrp="1"/>
          </p:cNvSpPr>
          <p:nvPr>
            <p:ph type="title" idx="4294967295"/>
          </p:nvPr>
        </p:nvSpPr>
        <p:spPr>
          <a:xfrm>
            <a:off x="1555718" y="476730"/>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2133"/>
              </a:spcAft>
            </a:pPr>
            <a:r>
              <a:rPr lang="en" sz="2800" b="1" dirty="0">
                <a:solidFill>
                  <a:schemeClr val="lt1"/>
                </a:solidFill>
                <a:sym typeface="Proxima Nova"/>
              </a:rPr>
              <a:t>Workplace Accommodations</a:t>
            </a:r>
            <a:endParaRPr lang="en-US" dirty="0" err="1">
              <a:solidFill>
                <a:schemeClr val="lt1"/>
              </a:solidFill>
            </a:endParaRPr>
          </a:p>
        </p:txBody>
      </p:sp>
      <p:sp>
        <p:nvSpPr>
          <p:cNvPr id="101" name="Google Shape;101;p20">
            <a:extLst>
              <a:ext uri="{FF2B5EF4-FFF2-40B4-BE49-F238E27FC236}">
                <a16:creationId xmlns:a16="http://schemas.microsoft.com/office/drawing/2014/main" id="{BC31EE85-FF30-FEE0-3353-D9EE8E0D2ED8}"/>
              </a:ext>
            </a:extLst>
          </p:cNvPr>
          <p:cNvSpPr txBox="1">
            <a:spLocks noGrp="1"/>
          </p:cNvSpPr>
          <p:nvPr>
            <p:ph type="body" idx="4294967295"/>
          </p:nvPr>
        </p:nvSpPr>
        <p:spPr>
          <a:xfrm>
            <a:off x="713394" y="1817355"/>
            <a:ext cx="10762373" cy="476231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90000"/>
              </a:lnSpc>
              <a:spcBef>
                <a:spcPts val="1000"/>
              </a:spcBef>
              <a:buNone/>
            </a:pPr>
            <a:r>
              <a:rPr lang="en-US" sz="2000" dirty="0">
                <a:solidFill>
                  <a:schemeClr val="tx1"/>
                </a:solidFill>
                <a:ea typeface="Proxima Nova"/>
                <a:cs typeface="Proxima Nova"/>
                <a:sym typeface="Proxima Nova"/>
              </a:rPr>
              <a:t>As part of their funding package, many students gain employment through the </a:t>
            </a:r>
            <a:r>
              <a:rPr lang="en-US" sz="2000" b="1" dirty="0">
                <a:solidFill>
                  <a:srgbClr val="5B7F95"/>
                </a:solidFill>
                <a:ea typeface="Proxima Nova"/>
                <a:cs typeface="Proxima Nova"/>
                <a:sym typeface="Proxima Nova"/>
              </a:rPr>
              <a:t>CUPE 3908 Unit 2 bargaining unit</a:t>
            </a:r>
            <a:r>
              <a:rPr lang="en-US" sz="2000" dirty="0">
                <a:solidFill>
                  <a:schemeClr val="tx1"/>
                </a:solidFill>
                <a:ea typeface="Proxima Nova"/>
                <a:cs typeface="Proxima Nova"/>
                <a:sym typeface="Proxima Nova"/>
              </a:rPr>
              <a:t>. </a:t>
            </a:r>
            <a:endParaRPr lang="en-US" sz="2000">
              <a:solidFill>
                <a:schemeClr val="tx1"/>
              </a:solidFill>
              <a:ea typeface="Proxima Nova"/>
            </a:endParaRPr>
          </a:p>
          <a:p>
            <a:pPr marL="228600" indent="-228600">
              <a:lnSpc>
                <a:spcPct val="90000"/>
              </a:lnSpc>
              <a:spcBef>
                <a:spcPts val="1000"/>
              </a:spcBef>
              <a:buChar char="•"/>
            </a:pPr>
            <a:r>
              <a:rPr lang="en-US" sz="2000" dirty="0">
                <a:solidFill>
                  <a:schemeClr val="tx1"/>
                </a:solidFill>
                <a:ea typeface="Proxima Nova"/>
                <a:cs typeface="Proxima Nova"/>
                <a:sym typeface="Proxima Nova"/>
              </a:rPr>
              <a:t>Ordinarily, this will come in the form of a </a:t>
            </a:r>
            <a:r>
              <a:rPr lang="en-US" sz="2000" b="1" dirty="0">
                <a:solidFill>
                  <a:srgbClr val="5B7F95"/>
                </a:solidFill>
                <a:ea typeface="Proxima Nova"/>
                <a:cs typeface="Proxima Nova"/>
                <a:sym typeface="Proxima Nova"/>
              </a:rPr>
              <a:t>Graduate Teaching Assistant</a:t>
            </a:r>
            <a:r>
              <a:rPr lang="en-US" sz="2000" dirty="0">
                <a:solidFill>
                  <a:schemeClr val="tx1"/>
                </a:solidFill>
                <a:ea typeface="Proxima Nova"/>
                <a:cs typeface="Proxima Nova"/>
                <a:sym typeface="Proxima Nova"/>
              </a:rPr>
              <a:t> (GTA) position, often arranged in conjunction with their program and the hiring units in which they work</a:t>
            </a:r>
            <a:endParaRPr lang="en-US" sz="2000">
              <a:solidFill>
                <a:schemeClr val="tx1"/>
              </a:solidFill>
              <a:ea typeface="Proxima Nova"/>
            </a:endParaRPr>
          </a:p>
          <a:p>
            <a:pPr marL="228600" indent="-228600">
              <a:lnSpc>
                <a:spcPct val="90000"/>
              </a:lnSpc>
              <a:spcBef>
                <a:spcPts val="1000"/>
              </a:spcBef>
              <a:buChar char="•"/>
            </a:pPr>
            <a:r>
              <a:rPr lang="en-US" sz="2000" dirty="0">
                <a:solidFill>
                  <a:schemeClr val="tx1"/>
                </a:solidFill>
                <a:ea typeface="Proxima Nova"/>
                <a:cs typeface="Proxima Nova"/>
                <a:sym typeface="Proxima Nova"/>
              </a:rPr>
              <a:t> Students with disabilities may need accommodation for GTA assignments</a:t>
            </a:r>
            <a:endParaRPr lang="en-US" sz="2000" dirty="0">
              <a:solidFill>
                <a:schemeClr val="tx1"/>
              </a:solidFill>
            </a:endParaRPr>
          </a:p>
          <a:p>
            <a:pPr marL="0" indent="0">
              <a:lnSpc>
                <a:spcPct val="90000"/>
              </a:lnSpc>
              <a:spcBef>
                <a:spcPts val="1000"/>
              </a:spcBef>
              <a:buNone/>
            </a:pPr>
            <a:endParaRPr lang="en-US" sz="2000" dirty="0">
              <a:solidFill>
                <a:schemeClr val="tx1"/>
              </a:solidFill>
            </a:endParaRPr>
          </a:p>
          <a:p>
            <a:pPr marL="0" indent="0">
              <a:lnSpc>
                <a:spcPct val="90000"/>
              </a:lnSpc>
              <a:spcBef>
                <a:spcPts val="1000"/>
              </a:spcBef>
              <a:buNone/>
            </a:pPr>
            <a:r>
              <a:rPr lang="en-US" sz="2000" dirty="0">
                <a:solidFill>
                  <a:schemeClr val="tx1"/>
                </a:solidFill>
              </a:rPr>
              <a:t>To begin exploring workplace accommodation, the student contacts the CUPE 3908 Unit 2 bargaining unit and the </a:t>
            </a:r>
            <a:r>
              <a:rPr lang="en-US" sz="2000" b="1" dirty="0">
                <a:solidFill>
                  <a:srgbClr val="5B7F95"/>
                </a:solidFill>
              </a:rPr>
              <a:t>Human Resources</a:t>
            </a:r>
            <a:r>
              <a:rPr lang="en-US" sz="2000" dirty="0">
                <a:solidFill>
                  <a:schemeClr val="tx1"/>
                </a:solidFill>
              </a:rPr>
              <a:t> department. </a:t>
            </a:r>
            <a:endParaRPr lang="en-US">
              <a:solidFill>
                <a:schemeClr val="tx1"/>
              </a:solidFill>
            </a:endParaRPr>
          </a:p>
          <a:p>
            <a:pPr marL="0" indent="0">
              <a:lnSpc>
                <a:spcPct val="90000"/>
              </a:lnSpc>
              <a:spcBef>
                <a:spcPts val="1000"/>
              </a:spcBef>
              <a:buNone/>
            </a:pPr>
            <a:endParaRPr lang="en-US" sz="2000" dirty="0">
              <a:solidFill>
                <a:schemeClr val="tx1"/>
              </a:solidFill>
            </a:endParaRPr>
          </a:p>
          <a:p>
            <a:pPr marL="0" indent="0">
              <a:lnSpc>
                <a:spcPct val="90000"/>
              </a:lnSpc>
              <a:spcBef>
                <a:spcPts val="1000"/>
              </a:spcBef>
              <a:buNone/>
            </a:pPr>
            <a:r>
              <a:rPr lang="en-US" sz="2000" dirty="0">
                <a:solidFill>
                  <a:schemeClr val="tx1"/>
                </a:solidFill>
              </a:rPr>
              <a:t>Together, a work accommodation plan can be negotiated.</a:t>
            </a:r>
            <a:endParaRPr lang="en-US" sz="1850" dirty="0">
              <a:solidFill>
                <a:schemeClr val="tx1"/>
              </a:solidFill>
            </a:endParaRPr>
          </a:p>
        </p:txBody>
      </p:sp>
    </p:spTree>
    <p:extLst>
      <p:ext uri="{BB962C8B-B14F-4D97-AF65-F5344CB8AC3E}">
        <p14:creationId xmlns:p14="http://schemas.microsoft.com/office/powerpoint/2010/main" val="30752727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Graduate Studies at Trent</vt:lpstr>
      <vt:lpstr>PowerPoint Presentation</vt:lpstr>
      <vt:lpstr>Essential Program Requirements</vt:lpstr>
      <vt:lpstr>Registering with SAS</vt:lpstr>
      <vt:lpstr>Registering with SAS</vt:lpstr>
      <vt:lpstr>Registering with SAS</vt:lpstr>
      <vt:lpstr>PowerPoint Presentation</vt:lpstr>
      <vt:lpstr>Workplace Accommodations</vt:lpstr>
      <vt:lpstr>PowerPoint Presentation</vt:lpstr>
      <vt:lpstr>Academic Materials and Software</vt:lpstr>
      <vt:lpstr>Advising and Technology Support</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614</cp:revision>
  <dcterms:created xsi:type="dcterms:W3CDTF">2025-07-30T15:24:02Z</dcterms:created>
  <dcterms:modified xsi:type="dcterms:W3CDTF">2026-01-14T15:57:01Z</dcterms:modified>
</cp:coreProperties>
</file>