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9" r:id="rId4"/>
    <p:sldId id="260" r:id="rId5"/>
    <p:sldId id="262" r:id="rId6"/>
    <p:sldId id="265" r:id="rId7"/>
    <p:sldId id="271" r:id="rId8"/>
    <p:sldId id="266" r:id="rId9"/>
    <p:sldId id="272" r:id="rId10"/>
    <p:sldId id="277" r:id="rId11"/>
    <p:sldId id="267" r:id="rId12"/>
    <p:sldId id="270" r:id="rId13"/>
    <p:sldId id="274" r:id="rId14"/>
    <p:sldId id="263" r:id="rId15"/>
    <p:sldId id="264" r:id="rId16"/>
    <p:sldId id="278" r:id="rId17"/>
    <p:sldId id="258" r:id="rId18"/>
    <p:sldId id="275" r:id="rId19"/>
    <p:sldId id="276" r:id="rId20"/>
    <p:sldId id="268" r:id="rId21"/>
  </p:sldIdLst>
  <p:sldSz cx="18288000" cy="10287000"/>
  <p:notesSz cx="6858000" cy="9144000"/>
  <p:embeddedFontLst>
    <p:embeddedFont>
      <p:font typeface="Lato" panose="020F0502020204030203" pitchFamily="34" charset="0"/>
      <p:regular r:id="rId23"/>
      <p:bold r:id="rId24"/>
      <p:italic r:id="rId25"/>
      <p:boldItalic r:id="rId26"/>
    </p:embeddedFont>
    <p:embeddedFont>
      <p:font typeface="Museo Sans 1" panose="02000000000000000000" pitchFamily="2" charset="77"/>
      <p:regular r:id="rId27"/>
    </p:embeddedFont>
    <p:embeddedFont>
      <p:font typeface="Museo Sans 2" panose="02000000000000000000" pitchFamily="2" charset="77"/>
      <p:regular r:id="rId28"/>
    </p:embeddedFont>
    <p:embeddedFont>
      <p:font typeface="Museo Sans 700" panose="02000000000000000000" pitchFamily="2" charset="77"/>
      <p:regular r:id="rId29"/>
      <p:bold r:id="rId30"/>
    </p:embeddedFont>
    <p:embeddedFont>
      <p:font typeface="Northwell Alt" pitchFamily="2"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5A8A84-9CC9-4B26-B445-7D700268F57D}" v="1" dt="2025-03-22T16:45:50.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94694"/>
  </p:normalViewPr>
  <p:slideViewPr>
    <p:cSldViewPr snapToGrid="0">
      <p:cViewPr varScale="1">
        <p:scale>
          <a:sx n="80" d="100"/>
          <a:sy n="80" d="100"/>
        </p:scale>
        <p:origin x="472" y="2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19:59:22.941"/>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19:59:27.075"/>
    </inkml:context>
    <inkml:brush xml:id="br0">
      <inkml:brushProperty name="width" value="0.05" units="cm"/>
      <inkml:brushProperty name="height" value="0.05"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19:58:20.522"/>
    </inkml:context>
    <inkml:brush xml:id="br0">
      <inkml:brushProperty name="width" value="0.05" units="cm"/>
      <inkml:brushProperty name="height" value="0.05" units="cm"/>
    </inkml:brush>
  </inkml:definitions>
  <inkml:trace contextRef="#ctx0" brushRef="#br0">6 1 24575,'-3'0'0,"1"0"0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19:58:20.831"/>
    </inkml:context>
    <inkml:brush xml:id="br0">
      <inkml:brushProperty name="width" value="0.05" units="cm"/>
      <inkml:brushProperty name="height" value="0.05" units="cm"/>
    </inkml:brush>
  </inkml:definitions>
  <inkml:trace contextRef="#ctx0" brushRef="#br0">77 0 24575,'-35'19'0,"21"-11"0,-13 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19:58:21.145"/>
    </inkml:context>
    <inkml:brush xml:id="br0">
      <inkml:brushProperty name="width" value="0.05" units="cm"/>
      <inkml:brushProperty name="height" value="0.05" units="cm"/>
    </inkml:brush>
  </inkml:definitions>
  <inkml:trace contextRef="#ctx0" brushRef="#br0">1 0 24575,'3'0'0,"-1"0"0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07.04.2025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7804D-337D-E3C9-BA58-E21CB27AD0A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387E3C-8932-CF32-9E19-493BEE4E3CD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C5D082B-DA4E-9C89-FB73-8CC5C8B6E43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0F9DA5C-1DC0-F2C6-628D-ABE5DA51ADC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0DCA8F7-0513-B6B0-B96F-3991504E2E4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1C4BD27-7B73-1BB2-ACE2-17AED20E1D0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A4DEF2B-7A3A-06FC-9FB6-EDEA9FD7C70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01257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86D46-A63D-7FE1-EE9C-B6733138939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1A0DF5-4AFA-DE29-D76A-9AC296FE6D2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2B51F4D-F48F-181A-9703-5F656CC5589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1922F64-DCB2-B8FC-65D7-745D3578C49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666D30D-D734-183B-315E-46AD7F5C0BC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A5AFF8FD-FC4E-3974-1303-7F119C4E98F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4F375AA-14ED-3873-2F85-377DF454FB9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4802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3BF2C-A81F-C825-1262-F58DDEC82A2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C2D0B8-C464-7134-9EB8-98D16B6E3D0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79F5D59-7A11-3689-5798-A784977BD06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15796F7-8FEB-1FD4-44FB-40971EAF77B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B67D437-282F-F6E0-720E-A78712B97EA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E3AF57C-73F0-BD7D-A79D-7D21615CCAE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B41E51C-B011-C3DC-839A-12B35E205CD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51094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22B2F-8EB5-67C3-4666-2EB9D5DC4F3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F3D539-5E64-D2DC-A3CB-2E7CF8E83AB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10FE86F-066D-7161-7047-889235F9C07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DE42D53-9FB1-7AD3-3495-8BA1BCF756E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9FF80E5-7079-A358-D4A0-4C831F3E7CE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DD24DB7-792C-88C5-D421-2A8AD11DB3C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A0B7E03-657E-8B1C-D62F-B53E0135774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15912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0F278-CF0A-E07D-7BFF-C671B311EC3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6FEB29-EE98-2FF5-5FB3-B4D1C7FF87C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FEEBAFB-D048-30A3-94F8-F0A4B34172D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30D03AD-A761-6649-ECAC-4B7AE6B70B9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9701244-E703-4FCE-A4F7-20F820DC96C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AAA3FCC1-A5A6-4B47-C095-02AB559058E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5904716-1282-0ED3-67A0-8EBB7083D63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44221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AF924-8EB3-1C9F-0A78-3397D0C7A01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67502B-D05C-7C69-1A68-994C8658953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7C2DBB4-6FB0-1668-9032-A09202F523E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FB2110E-4A92-A2EA-7FF7-FB1B6B7A5D5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0967E30-5BF9-221E-F915-3C694469427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55D7595B-7195-8D9C-FDB7-F231837789C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B512D4A-607B-0767-C937-307A5CCB6B9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7380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-50+ exchange partners in 40+ countries</a:t>
            </a:r>
          </a:p>
          <a:p>
            <a:r>
              <a:rPr lang="en-US"/>
              <a:t>-Spend a summer, term or a full year abroad</a:t>
            </a:r>
          </a:p>
          <a:p>
            <a:r>
              <a:rPr lang="en-US"/>
              <a:t>-Earn credits for your Trent degree</a:t>
            </a:r>
          </a:p>
          <a:p>
            <a:r>
              <a:rPr lang="en-US"/>
              <a:t>-Pay Trent tuition</a:t>
            </a:r>
          </a:p>
          <a:p>
            <a:r>
              <a:rPr lang="en-US"/>
              <a:t>-Programs available for almost every major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6D154-CB8E-8500-8DEF-984EE6FB91A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078B85-BD0B-D749-7867-9DD7B0A6279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9A27DB9-F13B-251E-3933-998B6130B4D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9B7C227-4276-1F8D-7656-DE28339279A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A3BB635-F662-4B00-4862-1F93E528937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40A1C08-1F14-92D4-9749-6F252279583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AF04EA9-ED32-E9A8-1598-014FA032E7A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94841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6FF74-BADA-625D-8217-3177725E18C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BA6039-0E69-8FF3-65A5-3CAF017D2E2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E2A6772-4AE7-1F61-0D51-8A9C361E322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CFA72AD-55CA-3EFD-28D1-DB7349E3D45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5BE0E32-DD26-0DC1-46F7-1A69ADA476E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AA15FF69-93C4-77AB-B16C-5CAEE73E9DE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00826E8-5066-67FF-E695-AA19A8C2B18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42322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9.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customXml" Target="../ink/ink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customXml" Target="../ink/ink3.xml"/><Relationship Id="rId10" Type="http://schemas.openxmlformats.org/officeDocument/2006/relationships/image" Target="../media/image16.jpeg"/><Relationship Id="rId4" Type="http://schemas.openxmlformats.org/officeDocument/2006/relationships/image" Target="../media/image15.svg"/><Relationship Id="rId9" Type="http://schemas.openxmlformats.org/officeDocument/2006/relationships/customXml" Target="../ink/ink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89" b="-1789"/>
            </a:stretch>
          </a:blipFill>
        </p:spPr>
        <p:txBody>
          <a:bodyPr/>
          <a:lstStyle/>
          <a:p>
            <a:endParaRPr lang="en-US"/>
          </a:p>
        </p:txBody>
      </p:sp>
      <p:grpSp>
        <p:nvGrpSpPr>
          <p:cNvPr id="3" name="Group 3"/>
          <p:cNvGrpSpPr/>
          <p:nvPr/>
        </p:nvGrpSpPr>
        <p:grpSpPr>
          <a:xfrm>
            <a:off x="1905890" y="829920"/>
            <a:ext cx="14668500" cy="7735421"/>
            <a:chOff x="0" y="0"/>
            <a:chExt cx="3827780" cy="1913890"/>
          </a:xfrm>
        </p:grpSpPr>
        <p:sp>
          <p:nvSpPr>
            <p:cNvPr id="4" name="Freeform 4"/>
            <p:cNvSpPr/>
            <p:nvPr/>
          </p:nvSpPr>
          <p:spPr>
            <a:xfrm>
              <a:off x="0" y="0"/>
              <a:ext cx="3827780" cy="1913890"/>
            </a:xfrm>
            <a:custGeom>
              <a:avLst/>
              <a:gdLst/>
              <a:ahLst/>
              <a:cxnLst/>
              <a:rect l="l" t="t" r="r" b="b"/>
              <a:pathLst>
                <a:path w="3827780" h="1913890">
                  <a:moveTo>
                    <a:pt x="0" y="0"/>
                  </a:moveTo>
                  <a:lnTo>
                    <a:pt x="3827780" y="0"/>
                  </a:lnTo>
                  <a:lnTo>
                    <a:pt x="3827780" y="1913890"/>
                  </a:lnTo>
                  <a:lnTo>
                    <a:pt x="0" y="1913890"/>
                  </a:lnTo>
                  <a:close/>
                </a:path>
              </a:pathLst>
            </a:custGeom>
            <a:solidFill>
              <a:srgbClr val="154734">
                <a:alpha val="36863"/>
              </a:srgbClr>
            </a:solidFill>
          </p:spPr>
          <p:txBody>
            <a:bodyPr/>
            <a:lstStyle/>
            <a:p>
              <a:endParaRPr lang="en-US"/>
            </a:p>
          </p:txBody>
        </p:sp>
      </p:grpSp>
      <p:sp>
        <p:nvSpPr>
          <p:cNvPr id="5" name="Freeform 5"/>
          <p:cNvSpPr/>
          <p:nvPr/>
        </p:nvSpPr>
        <p:spPr>
          <a:xfrm>
            <a:off x="13563600" y="8565341"/>
            <a:ext cx="4443591" cy="1368781"/>
          </a:xfrm>
          <a:custGeom>
            <a:avLst/>
            <a:gdLst/>
            <a:ahLst/>
            <a:cxnLst/>
            <a:rect l="l" t="t" r="r" b="b"/>
            <a:pathLst>
              <a:path w="3095981" h="941240">
                <a:moveTo>
                  <a:pt x="0" y="0"/>
                </a:moveTo>
                <a:lnTo>
                  <a:pt x="3095980" y="0"/>
                </a:lnTo>
                <a:lnTo>
                  <a:pt x="3095980" y="941241"/>
                </a:lnTo>
                <a:lnTo>
                  <a:pt x="0" y="941241"/>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905890" y="4606968"/>
            <a:ext cx="14476220" cy="3958373"/>
          </a:xfrm>
          <a:prstGeom prst="rect">
            <a:avLst/>
          </a:prstGeom>
        </p:spPr>
        <p:txBody>
          <a:bodyPr lIns="0" tIns="0" rIns="0" bIns="0" rtlCol="0" anchor="t">
            <a:spAutoFit/>
          </a:bodyPr>
          <a:lstStyle/>
          <a:p>
            <a:pPr algn="ctr">
              <a:lnSpc>
                <a:spcPts val="28422"/>
              </a:lnSpc>
            </a:pPr>
            <a:r>
              <a:rPr lang="en-US" sz="32669">
                <a:solidFill>
                  <a:srgbClr val="FFFFFF"/>
                </a:solidFill>
                <a:latin typeface="Northwell Alt"/>
                <a:ea typeface="Northwell Alt"/>
                <a:cs typeface="Northwell Alt"/>
                <a:sym typeface="Northwell Alt"/>
              </a:rPr>
              <a:t>Study Abroad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a:extLst>
            <a:ext uri="{FF2B5EF4-FFF2-40B4-BE49-F238E27FC236}">
              <a16:creationId xmlns:a16="http://schemas.microsoft.com/office/drawing/2014/main" id="{278C0F4A-1F88-4E1C-7CF9-F3D475BA2802}"/>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606DEF14-8975-A324-CF8A-88F13A4B11B0}"/>
              </a:ext>
            </a:extLst>
          </p:cNvPr>
          <p:cNvSpPr txBox="1"/>
          <p:nvPr/>
        </p:nvSpPr>
        <p:spPr>
          <a:xfrm>
            <a:off x="9677400" y="1409700"/>
            <a:ext cx="7835499" cy="7478970"/>
          </a:xfrm>
          <a:prstGeom prst="rect">
            <a:avLst/>
          </a:prstGeom>
        </p:spPr>
        <p:txBody>
          <a:bodyPr lIns="0" tIns="0" rIns="0" bIns="0" rtlCol="0" anchor="t">
            <a:spAutoFit/>
          </a:bodyPr>
          <a:lstStyle/>
          <a:p>
            <a:pPr marL="76200" marR="0" lvl="0" algn="l" rtl="0">
              <a:lnSpc>
                <a:spcPct val="100000"/>
              </a:lnSpc>
              <a:spcBef>
                <a:spcPts val="0"/>
              </a:spcBef>
              <a:spcAft>
                <a:spcPts val="0"/>
              </a:spcAft>
              <a:buSzPts val="2400"/>
            </a:pPr>
            <a:r>
              <a:rPr lang="en-US" sz="5400">
                <a:solidFill>
                  <a:schemeClr val="bg1"/>
                </a:solidFill>
              </a:rPr>
              <a:t>We have the tendency to notice difference more that familiarity in others when travelling. This is normal, but it is important to remind yourself to also look for what isn’t so obvious: the underlying reasons for the difference. </a:t>
            </a:r>
          </a:p>
        </p:txBody>
      </p:sp>
      <p:sp>
        <p:nvSpPr>
          <p:cNvPr id="7" name="AutoShape 7">
            <a:extLst>
              <a:ext uri="{FF2B5EF4-FFF2-40B4-BE49-F238E27FC236}">
                <a16:creationId xmlns:a16="http://schemas.microsoft.com/office/drawing/2014/main" id="{5116DE49-E8E1-AE7E-2301-40D227FA0E32}"/>
              </a:ext>
            </a:extLst>
          </p:cNvPr>
          <p:cNvSpPr/>
          <p:nvPr/>
        </p:nvSpPr>
        <p:spPr>
          <a:xfrm rot="5400000">
            <a:off x="4172905" y="5103158"/>
            <a:ext cx="10210800" cy="4483"/>
          </a:xfrm>
          <a:prstGeom prst="line">
            <a:avLst/>
          </a:prstGeom>
          <a:ln w="152400" cap="flat">
            <a:solidFill>
              <a:srgbClr val="B15533"/>
            </a:solidFill>
            <a:prstDash val="solid"/>
            <a:headEnd type="none" w="sm" len="sm"/>
            <a:tailEnd type="none" w="sm" len="sm"/>
          </a:ln>
        </p:spPr>
        <p:txBody>
          <a:bodyPr/>
          <a:lstStyle/>
          <a:p>
            <a:endParaRPr lang="en-US"/>
          </a:p>
        </p:txBody>
      </p:sp>
      <p:pic>
        <p:nvPicPr>
          <p:cNvPr id="8" name="Google Shape;228;p34" descr="https://openlab.ncl.ac.uk/hci-digitalcivics-2015/files/2015/11/glacier_iceberg_under_water.jpg">
            <a:extLst>
              <a:ext uri="{FF2B5EF4-FFF2-40B4-BE49-F238E27FC236}">
                <a16:creationId xmlns:a16="http://schemas.microsoft.com/office/drawing/2014/main" id="{F006896D-F05D-CE6A-E58A-F4D63702B9A1}"/>
              </a:ext>
            </a:extLst>
          </p:cNvPr>
          <p:cNvPicPr preferRelativeResize="0"/>
          <p:nvPr/>
        </p:nvPicPr>
        <p:blipFill rotWithShape="1">
          <a:blip r:embed="rId3">
            <a:alphaModFix/>
          </a:blip>
          <a:srcRect/>
          <a:stretch/>
        </p:blipFill>
        <p:spPr>
          <a:xfrm>
            <a:off x="1" y="2781300"/>
            <a:ext cx="9143999" cy="7556050"/>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B67EB8D-2582-AEAA-D00D-8D29D35B3E5F}"/>
                  </a:ext>
                </a:extLst>
              </p14:cNvPr>
              <p14:cNvContentPartPr/>
              <p14:nvPr/>
            </p14:nvContentPartPr>
            <p14:xfrm>
              <a:off x="1325218" y="-440334"/>
              <a:ext cx="360" cy="360"/>
            </p14:xfrm>
          </p:contentPart>
        </mc:Choice>
        <mc:Fallback xmlns="">
          <p:pic>
            <p:nvPicPr>
              <p:cNvPr id="3" name="Ink 2">
                <a:extLst>
                  <a:ext uri="{FF2B5EF4-FFF2-40B4-BE49-F238E27FC236}">
                    <a16:creationId xmlns:a16="http://schemas.microsoft.com/office/drawing/2014/main" id="{8B67EB8D-2582-AEAA-D00D-8D29D35B3E5F}"/>
                  </a:ext>
                </a:extLst>
              </p:cNvPr>
              <p:cNvPicPr/>
              <p:nvPr/>
            </p:nvPicPr>
            <p:blipFill>
              <a:blip r:embed="rId5"/>
              <a:stretch>
                <a:fillRect/>
              </a:stretch>
            </p:blipFill>
            <p:spPr>
              <a:xfrm>
                <a:off x="1316218" y="-44933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7FDEEEBA-CA6C-0BB0-EBAB-C04F75251897}"/>
                  </a:ext>
                </a:extLst>
              </p14:cNvPr>
              <p14:cNvContentPartPr/>
              <p14:nvPr/>
            </p14:nvContentPartPr>
            <p14:xfrm>
              <a:off x="3398458" y="-689814"/>
              <a:ext cx="360" cy="360"/>
            </p14:xfrm>
          </p:contentPart>
        </mc:Choice>
        <mc:Fallback xmlns="">
          <p:pic>
            <p:nvPicPr>
              <p:cNvPr id="6" name="Ink 5">
                <a:extLst>
                  <a:ext uri="{FF2B5EF4-FFF2-40B4-BE49-F238E27FC236}">
                    <a16:creationId xmlns:a16="http://schemas.microsoft.com/office/drawing/2014/main" id="{7FDEEEBA-CA6C-0BB0-EBAB-C04F75251897}"/>
                  </a:ext>
                </a:extLst>
              </p:cNvPr>
              <p:cNvPicPr/>
              <p:nvPr/>
            </p:nvPicPr>
            <p:blipFill>
              <a:blip r:embed="rId5"/>
              <a:stretch>
                <a:fillRect/>
              </a:stretch>
            </p:blipFill>
            <p:spPr>
              <a:xfrm>
                <a:off x="3389458" y="-698814"/>
                <a:ext cx="18000" cy="18000"/>
              </a:xfrm>
              <a:prstGeom prst="rect">
                <a:avLst/>
              </a:prstGeom>
            </p:spPr>
          </p:pic>
        </mc:Fallback>
      </mc:AlternateContent>
    </p:spTree>
    <p:extLst>
      <p:ext uri="{BB962C8B-B14F-4D97-AF65-F5344CB8AC3E}">
        <p14:creationId xmlns:p14="http://schemas.microsoft.com/office/powerpoint/2010/main" val="141829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4989" r="-4989"/>
            </a:stretch>
          </a:blipFill>
        </p:spPr>
        <p:txBody>
          <a:bodyPr/>
          <a:lstStyle/>
          <a:p>
            <a:endParaRPr lang="en-US"/>
          </a:p>
        </p:txBody>
      </p:sp>
      <p:grpSp>
        <p:nvGrpSpPr>
          <p:cNvPr id="3" name="Group 3"/>
          <p:cNvGrpSpPr/>
          <p:nvPr/>
        </p:nvGrpSpPr>
        <p:grpSpPr>
          <a:xfrm>
            <a:off x="0" y="6134100"/>
            <a:ext cx="13494608" cy="1541686"/>
            <a:chOff x="0" y="-1028524"/>
            <a:chExt cx="4922870" cy="562411"/>
          </a:xfrm>
        </p:grpSpPr>
        <p:sp>
          <p:nvSpPr>
            <p:cNvPr id="4" name="Freeform 4"/>
            <p:cNvSpPr/>
            <p:nvPr/>
          </p:nvSpPr>
          <p:spPr>
            <a:xfrm>
              <a:off x="0" y="-1028524"/>
              <a:ext cx="4922870" cy="562411"/>
            </a:xfrm>
            <a:custGeom>
              <a:avLst/>
              <a:gdLst/>
              <a:ahLst/>
              <a:cxnLst/>
              <a:rect l="l" t="t" r="r" b="b"/>
              <a:pathLst>
                <a:path w="4922870" h="562411">
                  <a:moveTo>
                    <a:pt x="0" y="0"/>
                  </a:moveTo>
                  <a:lnTo>
                    <a:pt x="4922870" y="0"/>
                  </a:lnTo>
                  <a:lnTo>
                    <a:pt x="4922870" y="562411"/>
                  </a:lnTo>
                  <a:lnTo>
                    <a:pt x="0" y="562411"/>
                  </a:lnTo>
                  <a:close/>
                </a:path>
              </a:pathLst>
            </a:custGeom>
            <a:solidFill>
              <a:srgbClr val="154734">
                <a:alpha val="85882"/>
              </a:srgbClr>
            </a:solidFill>
          </p:spPr>
          <p:txBody>
            <a:bodyPr/>
            <a:lstStyle/>
            <a:p>
              <a:r>
                <a:rPr lang="en-US" sz="6000" b="1">
                  <a:solidFill>
                    <a:schemeClr val="bg1"/>
                  </a:solidFill>
                </a:rPr>
                <a:t>High Context/Low Context Cultures</a:t>
              </a:r>
            </a:p>
          </p:txBody>
        </p:sp>
      </p:grpSp>
      <p:grpSp>
        <p:nvGrpSpPr>
          <p:cNvPr id="6" name="Group 6"/>
          <p:cNvGrpSpPr/>
          <p:nvPr/>
        </p:nvGrpSpPr>
        <p:grpSpPr>
          <a:xfrm>
            <a:off x="0" y="8089742"/>
            <a:ext cx="8831190" cy="929752"/>
            <a:chOff x="0" y="-357166"/>
            <a:chExt cx="3221642" cy="339176"/>
          </a:xfrm>
        </p:grpSpPr>
        <p:sp>
          <p:nvSpPr>
            <p:cNvPr id="7" name="Freeform 7"/>
            <p:cNvSpPr/>
            <p:nvPr/>
          </p:nvSpPr>
          <p:spPr>
            <a:xfrm>
              <a:off x="0" y="-357166"/>
              <a:ext cx="3221642" cy="339176"/>
            </a:xfrm>
            <a:custGeom>
              <a:avLst/>
              <a:gdLst/>
              <a:ahLst/>
              <a:cxnLst/>
              <a:rect l="l" t="t" r="r" b="b"/>
              <a:pathLst>
                <a:path w="3221642" h="339176">
                  <a:moveTo>
                    <a:pt x="0" y="0"/>
                  </a:moveTo>
                  <a:lnTo>
                    <a:pt x="3221642" y="0"/>
                  </a:lnTo>
                  <a:lnTo>
                    <a:pt x="3221642" y="339176"/>
                  </a:lnTo>
                  <a:lnTo>
                    <a:pt x="0" y="339176"/>
                  </a:lnTo>
                  <a:close/>
                </a:path>
              </a:pathLst>
            </a:custGeom>
            <a:solidFill>
              <a:srgbClr val="154734">
                <a:alpha val="85882"/>
              </a:srgbClr>
            </a:solidFill>
          </p:spPr>
          <p:txBody>
            <a:bodyPr/>
            <a:lstStyle/>
            <a:p>
              <a:r>
                <a:rPr lang="en-US" sz="3200" b="1">
                  <a:solidFill>
                    <a:schemeClr val="bg1"/>
                  </a:solidFill>
                </a:rPr>
                <a:t>Another way of understanding difference</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a:extLst>
            <a:ext uri="{FF2B5EF4-FFF2-40B4-BE49-F238E27FC236}">
              <a16:creationId xmlns:a16="http://schemas.microsoft.com/office/drawing/2014/main" id="{251BC2C0-7039-7C1E-02F2-AF0ECBAD95A0}"/>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9DB35C48-B9B6-D237-9C89-73CF2D0CCE9F}"/>
              </a:ext>
            </a:extLst>
          </p:cNvPr>
          <p:cNvSpPr txBox="1"/>
          <p:nvPr/>
        </p:nvSpPr>
        <p:spPr>
          <a:xfrm>
            <a:off x="9401236" y="2394212"/>
            <a:ext cx="7835499" cy="6906506"/>
          </a:xfrm>
          <a:prstGeom prst="rect">
            <a:avLst/>
          </a:prstGeom>
        </p:spPr>
        <p:txBody>
          <a:bodyPr lIns="0" tIns="0" rIns="0" bIns="0" rtlCol="0" anchor="t">
            <a:spAutoFit/>
          </a:bodyPr>
          <a:lstStyle/>
          <a:p>
            <a:pPr marL="76200" lvl="0" algn="l" rtl="0">
              <a:lnSpc>
                <a:spcPct val="80000"/>
              </a:lnSpc>
              <a:spcBef>
                <a:spcPts val="0"/>
              </a:spcBef>
              <a:spcAft>
                <a:spcPts val="0"/>
              </a:spcAft>
              <a:buClr>
                <a:srgbClr val="000000"/>
              </a:buClr>
              <a:buSzPts val="2400"/>
            </a:pPr>
            <a:endParaRPr lang="en-US" sz="4000">
              <a:solidFill>
                <a:schemeClr val="bg1"/>
              </a:solidFill>
            </a:endParaRPr>
          </a:p>
          <a:p>
            <a:pPr marL="457200" lvl="0" indent="-381000" algn="l" rtl="0">
              <a:lnSpc>
                <a:spcPct val="80000"/>
              </a:lnSpc>
              <a:spcBef>
                <a:spcPts val="0"/>
              </a:spcBef>
              <a:spcAft>
                <a:spcPts val="0"/>
              </a:spcAft>
              <a:buClr>
                <a:srgbClr val="3F3F3F"/>
              </a:buClr>
              <a:buSzPts val="2400"/>
              <a:buChar char="•"/>
            </a:pPr>
            <a:r>
              <a:rPr lang="en-US" sz="4000">
                <a:solidFill>
                  <a:schemeClr val="bg1"/>
                </a:solidFill>
              </a:rPr>
              <a:t>Think of these contexts as the hidden 90% of the cultural iceberg.</a:t>
            </a:r>
            <a:br>
              <a:rPr lang="en-US" sz="4000">
                <a:solidFill>
                  <a:schemeClr val="bg1"/>
                </a:solidFill>
              </a:rPr>
            </a:br>
            <a:endParaRPr lang="en-US" sz="4000">
              <a:solidFill>
                <a:schemeClr val="bg1"/>
              </a:solidFill>
            </a:endParaRPr>
          </a:p>
          <a:p>
            <a:pPr marL="76200" lvl="0" algn="l" rtl="0">
              <a:lnSpc>
                <a:spcPct val="80000"/>
              </a:lnSpc>
              <a:spcBef>
                <a:spcPts val="0"/>
              </a:spcBef>
              <a:spcAft>
                <a:spcPts val="0"/>
              </a:spcAft>
              <a:buClr>
                <a:srgbClr val="000000"/>
              </a:buClr>
              <a:buSzPts val="2400"/>
            </a:pPr>
            <a:endParaRPr lang="en-US" sz="4000">
              <a:solidFill>
                <a:schemeClr val="bg1"/>
              </a:solidFill>
            </a:endParaRPr>
          </a:p>
          <a:p>
            <a:pPr marL="457200" lvl="0" indent="-381000" algn="l" rtl="0">
              <a:lnSpc>
                <a:spcPct val="80000"/>
              </a:lnSpc>
              <a:spcBef>
                <a:spcPts val="0"/>
              </a:spcBef>
              <a:spcAft>
                <a:spcPts val="0"/>
              </a:spcAft>
              <a:buClr>
                <a:srgbClr val="000000"/>
              </a:buClr>
              <a:buSzPts val="2400"/>
              <a:buChar char="•"/>
            </a:pPr>
            <a:r>
              <a:rPr lang="en-US" sz="4000">
                <a:solidFill>
                  <a:schemeClr val="bg1"/>
                </a:solidFill>
              </a:rPr>
              <a:t>I think of these concepts as the amount of background data that is required to establish trust</a:t>
            </a:r>
          </a:p>
          <a:p>
            <a:pPr marL="457200" lvl="0" indent="-381000" algn="l" rtl="0">
              <a:lnSpc>
                <a:spcPct val="80000"/>
              </a:lnSpc>
              <a:spcBef>
                <a:spcPts val="0"/>
              </a:spcBef>
              <a:spcAft>
                <a:spcPts val="0"/>
              </a:spcAft>
              <a:buClr>
                <a:srgbClr val="000000"/>
              </a:buClr>
              <a:buSzPts val="2400"/>
              <a:buChar char="•"/>
            </a:pPr>
            <a:endParaRPr lang="en-US" sz="4000">
              <a:solidFill>
                <a:schemeClr val="bg1"/>
              </a:solidFill>
            </a:endParaRPr>
          </a:p>
          <a:p>
            <a:pPr marL="457200" indent="-381000">
              <a:lnSpc>
                <a:spcPct val="80000"/>
              </a:lnSpc>
              <a:buClr>
                <a:srgbClr val="000000"/>
              </a:buClr>
              <a:buSzPts val="2400"/>
              <a:buFontTx/>
              <a:buChar char="•"/>
            </a:pPr>
            <a:r>
              <a:rPr lang="en-US" sz="4000" b="1">
                <a:solidFill>
                  <a:schemeClr val="bg1"/>
                </a:solidFill>
              </a:rPr>
              <a:t>Note:</a:t>
            </a:r>
            <a:r>
              <a:rPr lang="en-US" sz="4000">
                <a:solidFill>
                  <a:schemeClr val="bg1"/>
                </a:solidFill>
              </a:rPr>
              <a:t> it is helpful to consider the different aspects of cultures, but remember to not stereotype individuals. </a:t>
            </a:r>
          </a:p>
          <a:p>
            <a:pPr marL="457200" lvl="0" indent="-381000" algn="l" rtl="0">
              <a:lnSpc>
                <a:spcPct val="80000"/>
              </a:lnSpc>
              <a:spcBef>
                <a:spcPts val="0"/>
              </a:spcBef>
              <a:spcAft>
                <a:spcPts val="0"/>
              </a:spcAft>
              <a:buClr>
                <a:srgbClr val="000000"/>
              </a:buClr>
              <a:buSzPts val="2400"/>
              <a:buChar char="•"/>
            </a:pPr>
            <a:endParaRPr lang="en-US" sz="4000">
              <a:solidFill>
                <a:schemeClr val="bg1"/>
              </a:solidFill>
            </a:endParaRPr>
          </a:p>
        </p:txBody>
      </p:sp>
      <p:sp>
        <p:nvSpPr>
          <p:cNvPr id="7" name="AutoShape 7">
            <a:extLst>
              <a:ext uri="{FF2B5EF4-FFF2-40B4-BE49-F238E27FC236}">
                <a16:creationId xmlns:a16="http://schemas.microsoft.com/office/drawing/2014/main" id="{F0876018-8FA5-007E-D5E1-67D25C5EFD32}"/>
              </a:ext>
            </a:extLst>
          </p:cNvPr>
          <p:cNvSpPr/>
          <p:nvPr/>
        </p:nvSpPr>
        <p:spPr>
          <a:xfrm rot="5400000">
            <a:off x="4900082" y="5904296"/>
            <a:ext cx="8745071" cy="20338"/>
          </a:xfrm>
          <a:prstGeom prst="line">
            <a:avLst/>
          </a:prstGeom>
          <a:ln w="152400" cap="flat">
            <a:solidFill>
              <a:srgbClr val="B15533"/>
            </a:solidFill>
            <a:prstDash val="solid"/>
            <a:headEnd type="none" w="sm" len="sm"/>
            <a:tailEnd type="none" w="sm" len="sm"/>
          </a:ln>
        </p:spPr>
        <p:txBody>
          <a:bodyPr/>
          <a:lstStyle/>
          <a:p>
            <a:endParaRPr lang="en-US"/>
          </a:p>
        </p:txBody>
      </p:sp>
      <p:sp>
        <p:nvSpPr>
          <p:cNvPr id="3" name="TextBox 2">
            <a:extLst>
              <a:ext uri="{FF2B5EF4-FFF2-40B4-BE49-F238E27FC236}">
                <a16:creationId xmlns:a16="http://schemas.microsoft.com/office/drawing/2014/main" id="{65859B0A-E527-CFF3-F35F-1F56448FF4BD}"/>
              </a:ext>
            </a:extLst>
          </p:cNvPr>
          <p:cNvSpPr txBox="1"/>
          <p:nvPr/>
        </p:nvSpPr>
        <p:spPr>
          <a:xfrm>
            <a:off x="629938" y="3086100"/>
            <a:ext cx="8514061" cy="5522730"/>
          </a:xfrm>
          <a:prstGeom prst="rect">
            <a:avLst/>
          </a:prstGeom>
          <a:noFill/>
        </p:spPr>
        <p:txBody>
          <a:bodyPr wrap="square">
            <a:spAutoFit/>
          </a:bodyPr>
          <a:lstStyle/>
          <a:p>
            <a:pPr marL="457200" lvl="0" indent="-381000" algn="l" rtl="0">
              <a:lnSpc>
                <a:spcPct val="80000"/>
              </a:lnSpc>
              <a:spcBef>
                <a:spcPts val="0"/>
              </a:spcBef>
              <a:spcAft>
                <a:spcPts val="0"/>
              </a:spcAft>
              <a:buClr>
                <a:srgbClr val="000000"/>
              </a:buClr>
              <a:buSzPts val="2400"/>
              <a:buChar char="•"/>
            </a:pPr>
            <a:r>
              <a:rPr lang="en-US" sz="4400">
                <a:solidFill>
                  <a:schemeClr val="bg1"/>
                </a:solidFill>
              </a:rPr>
              <a:t>"high context" and "low context" concepts of culture was popularized by anthropologist Edward Hall. </a:t>
            </a:r>
            <a:br>
              <a:rPr lang="en-US" sz="4400">
                <a:solidFill>
                  <a:schemeClr val="bg1"/>
                </a:solidFill>
              </a:rPr>
            </a:br>
            <a:br>
              <a:rPr lang="en-US" sz="4400">
                <a:solidFill>
                  <a:schemeClr val="bg1"/>
                </a:solidFill>
              </a:rPr>
            </a:br>
            <a:br>
              <a:rPr lang="en-US" sz="4400">
                <a:solidFill>
                  <a:schemeClr val="bg1"/>
                </a:solidFill>
              </a:rPr>
            </a:br>
            <a:endParaRPr lang="en-US" sz="4400">
              <a:solidFill>
                <a:schemeClr val="bg1"/>
              </a:solidFill>
            </a:endParaRPr>
          </a:p>
          <a:p>
            <a:pPr marL="457200" lvl="0" indent="-381000" algn="l" rtl="0">
              <a:lnSpc>
                <a:spcPct val="80000"/>
              </a:lnSpc>
              <a:spcBef>
                <a:spcPts val="0"/>
              </a:spcBef>
              <a:spcAft>
                <a:spcPts val="0"/>
              </a:spcAft>
              <a:buClr>
                <a:srgbClr val="000000"/>
              </a:buClr>
              <a:buSzPts val="2400"/>
              <a:buChar char="•"/>
            </a:pPr>
            <a:r>
              <a:rPr lang="en-US" sz="4400">
                <a:solidFill>
                  <a:schemeClr val="bg1"/>
                </a:solidFill>
              </a:rPr>
              <a:t>Used to describe broad, general cultural differences that exist in varying societies. </a:t>
            </a:r>
            <a:endParaRPr lang="en-US" sz="4400"/>
          </a:p>
        </p:txBody>
      </p:sp>
      <p:sp>
        <p:nvSpPr>
          <p:cNvPr id="12" name="TextBox 11">
            <a:extLst>
              <a:ext uri="{FF2B5EF4-FFF2-40B4-BE49-F238E27FC236}">
                <a16:creationId xmlns:a16="http://schemas.microsoft.com/office/drawing/2014/main" id="{DF0C071A-1BAD-354B-C271-DB5CF8DA97ED}"/>
              </a:ext>
            </a:extLst>
          </p:cNvPr>
          <p:cNvSpPr txBox="1"/>
          <p:nvPr/>
        </p:nvSpPr>
        <p:spPr>
          <a:xfrm>
            <a:off x="685800" y="190500"/>
            <a:ext cx="15011400" cy="1015663"/>
          </a:xfrm>
          <a:prstGeom prst="rect">
            <a:avLst/>
          </a:prstGeom>
          <a:noFill/>
        </p:spPr>
        <p:txBody>
          <a:bodyPr wrap="square">
            <a:spAutoFit/>
          </a:bodyPr>
          <a:lstStyle/>
          <a:p>
            <a:r>
              <a:rPr lang="en-US" sz="6000">
                <a:solidFill>
                  <a:schemeClr val="bg1"/>
                </a:solidFill>
              </a:rPr>
              <a:t>High Context/Low Context Cultures</a:t>
            </a:r>
          </a:p>
        </p:txBody>
      </p:sp>
    </p:spTree>
    <p:extLst>
      <p:ext uri="{BB962C8B-B14F-4D97-AF65-F5344CB8AC3E}">
        <p14:creationId xmlns:p14="http://schemas.microsoft.com/office/powerpoint/2010/main" val="3628895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a:extLst>
            <a:ext uri="{FF2B5EF4-FFF2-40B4-BE49-F238E27FC236}">
              <a16:creationId xmlns:a16="http://schemas.microsoft.com/office/drawing/2014/main" id="{C0D3754F-8CC2-1972-2394-ED657887BBA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0D7D677-DE5E-A502-5CEE-9817D89805DD}"/>
              </a:ext>
            </a:extLst>
          </p:cNvPr>
          <p:cNvSpPr txBox="1"/>
          <p:nvPr/>
        </p:nvSpPr>
        <p:spPr>
          <a:xfrm>
            <a:off x="930207" y="952500"/>
            <a:ext cx="8001000" cy="859210"/>
          </a:xfrm>
          <a:prstGeom prst="rect">
            <a:avLst/>
          </a:prstGeom>
        </p:spPr>
        <p:txBody>
          <a:bodyPr lIns="0" tIns="0" rIns="0" bIns="0" rtlCol="0" anchor="t">
            <a:spAutoFit/>
          </a:bodyPr>
          <a:lstStyle/>
          <a:p>
            <a:pPr marL="516179" lvl="1" algn="l">
              <a:lnSpc>
                <a:spcPts val="6694"/>
              </a:lnSpc>
            </a:pPr>
            <a:endParaRPr lang="en-US" sz="6000">
              <a:solidFill>
                <a:srgbClr val="FFFFFF"/>
              </a:solidFill>
              <a:ea typeface="Museo Sans 1"/>
              <a:cs typeface="Museo Sans 1"/>
              <a:sym typeface="Museo Sans 1"/>
            </a:endParaRPr>
          </a:p>
        </p:txBody>
      </p:sp>
      <p:pic>
        <p:nvPicPr>
          <p:cNvPr id="5" name="Picture 4" descr="A colorful paper with text&#10;&#10;AI-generated content may be incorrect.">
            <a:extLst>
              <a:ext uri="{FF2B5EF4-FFF2-40B4-BE49-F238E27FC236}">
                <a16:creationId xmlns:a16="http://schemas.microsoft.com/office/drawing/2014/main" id="{84A24313-C971-2EC3-B5E6-EC9DD8959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495300"/>
            <a:ext cx="13593797" cy="7621627"/>
          </a:xfrm>
          <a:prstGeom prst="rect">
            <a:avLst/>
          </a:prstGeom>
        </p:spPr>
      </p:pic>
      <p:pic>
        <p:nvPicPr>
          <p:cNvPr id="6" name="Picture 5" descr="A group of people standing together&#10;&#10;AI-generated content may be incorrect.">
            <a:extLst>
              <a:ext uri="{FF2B5EF4-FFF2-40B4-BE49-F238E27FC236}">
                <a16:creationId xmlns:a16="http://schemas.microsoft.com/office/drawing/2014/main" id="{00E9CC21-493D-AA7D-C3EB-86E8FE211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7934986"/>
            <a:ext cx="13593797" cy="1856714"/>
          </a:xfrm>
          <a:prstGeom prst="rect">
            <a:avLst/>
          </a:prstGeom>
        </p:spPr>
      </p:pic>
    </p:spTree>
    <p:extLst>
      <p:ext uri="{BB962C8B-B14F-4D97-AF65-F5344CB8AC3E}">
        <p14:creationId xmlns:p14="http://schemas.microsoft.com/office/powerpoint/2010/main" val="3749878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4433" r="-4433"/>
            </a:stretch>
          </a:blipFill>
        </p:spPr>
        <p:txBody>
          <a:bodyPr/>
          <a:lstStyle/>
          <a:p>
            <a:endParaRPr lang="en-US"/>
          </a:p>
        </p:txBody>
      </p:sp>
      <p:grpSp>
        <p:nvGrpSpPr>
          <p:cNvPr id="3" name="Group 3"/>
          <p:cNvGrpSpPr/>
          <p:nvPr/>
        </p:nvGrpSpPr>
        <p:grpSpPr>
          <a:xfrm>
            <a:off x="11956459" y="266700"/>
            <a:ext cx="6054990" cy="605499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4734">
                <a:alpha val="80784"/>
              </a:srgbClr>
            </a:solidFill>
          </p:spPr>
          <p:txBody>
            <a:bodyPr/>
            <a:lstStyle/>
            <a:p>
              <a:endParaRPr lang="en-US"/>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2465065" y="990600"/>
            <a:ext cx="5037779" cy="615553"/>
          </a:xfrm>
          <a:prstGeom prst="rect">
            <a:avLst/>
          </a:prstGeom>
        </p:spPr>
        <p:txBody>
          <a:bodyPr lIns="0" tIns="0" rIns="0" bIns="0" rtlCol="0" anchor="t">
            <a:spAutoFit/>
          </a:bodyPr>
          <a:lstStyle/>
          <a:p>
            <a:pPr algn="ctr">
              <a:lnSpc>
                <a:spcPts val="4801"/>
              </a:lnSpc>
            </a:pPr>
            <a:endParaRPr lang="en-US" sz="4849">
              <a:solidFill>
                <a:srgbClr val="FFFFFF"/>
              </a:solidFill>
              <a:latin typeface=""/>
              <a:ea typeface=""/>
              <a:cs typeface=""/>
              <a:sym typeface=""/>
            </a:endParaRPr>
          </a:p>
        </p:txBody>
      </p:sp>
      <p:sp>
        <p:nvSpPr>
          <p:cNvPr id="7" name="TextBox 7"/>
          <p:cNvSpPr txBox="1"/>
          <p:nvPr/>
        </p:nvSpPr>
        <p:spPr>
          <a:xfrm>
            <a:off x="12187237" y="2314277"/>
            <a:ext cx="5100638" cy="468398"/>
          </a:xfrm>
          <a:prstGeom prst="rect">
            <a:avLst/>
          </a:prstGeom>
        </p:spPr>
        <p:txBody>
          <a:bodyPr lIns="0" tIns="0" rIns="0" bIns="0" rtlCol="0" anchor="t">
            <a:spAutoFit/>
          </a:bodyPr>
          <a:lstStyle/>
          <a:p>
            <a:pPr marL="604511" lvl="1" indent="-302256" algn="ctr">
              <a:lnSpc>
                <a:spcPts val="3919"/>
              </a:lnSpc>
              <a:buFont typeface="Arial"/>
              <a:buChar char="•"/>
            </a:pPr>
            <a:endParaRPr lang="en-US" sz="2799">
              <a:solidFill>
                <a:srgbClr val="FFFFFF"/>
              </a:solidFill>
              <a:latin typeface="Museo Sans 1"/>
              <a:ea typeface="Museo Sans 1"/>
              <a:cs typeface="Museo Sans 1"/>
              <a:sym typeface="Museo Sans 1"/>
            </a:endParaRPr>
          </a:p>
        </p:txBody>
      </p:sp>
      <p:sp>
        <p:nvSpPr>
          <p:cNvPr id="9" name="TextBox 8">
            <a:extLst>
              <a:ext uri="{FF2B5EF4-FFF2-40B4-BE49-F238E27FC236}">
                <a16:creationId xmlns:a16="http://schemas.microsoft.com/office/drawing/2014/main" id="{758146E3-AAE4-010B-8CA6-0613CF2BE315}"/>
              </a:ext>
            </a:extLst>
          </p:cNvPr>
          <p:cNvSpPr txBox="1"/>
          <p:nvPr/>
        </p:nvSpPr>
        <p:spPr>
          <a:xfrm>
            <a:off x="10411953" y="1276511"/>
            <a:ext cx="9144000" cy="5201424"/>
          </a:xfrm>
          <a:prstGeom prst="rect">
            <a:avLst/>
          </a:prstGeom>
          <a:noFill/>
        </p:spPr>
        <p:txBody>
          <a:bodyPr wrap="square">
            <a:spAutoFit/>
          </a:bodyPr>
          <a:lstStyle/>
          <a:p>
            <a:pPr algn="ctr"/>
            <a:r>
              <a:rPr lang="en-US" sz="16600">
                <a:solidFill>
                  <a:schemeClr val="bg1"/>
                </a:solidFill>
                <a:latin typeface="Northwell Alt"/>
                <a:ea typeface="Northwell Alt"/>
                <a:cs typeface="Northwell Alt"/>
                <a:sym typeface="Northwell Alt"/>
              </a:rPr>
              <a:t>Culture </a:t>
            </a:r>
            <a:br>
              <a:rPr lang="en-US" sz="16600">
                <a:solidFill>
                  <a:schemeClr val="bg1"/>
                </a:solidFill>
                <a:latin typeface="Northwell Alt"/>
                <a:ea typeface="Northwell Alt"/>
                <a:cs typeface="Northwell Alt"/>
                <a:sym typeface="Northwell Alt"/>
              </a:rPr>
            </a:br>
            <a:r>
              <a:rPr lang="en-US" sz="16600">
                <a:solidFill>
                  <a:schemeClr val="bg1"/>
                </a:solidFill>
                <a:latin typeface="Northwell Alt"/>
                <a:ea typeface="Northwell Alt"/>
                <a:cs typeface="Northwell Alt"/>
                <a:sym typeface="Northwell Alt"/>
              </a:rPr>
              <a:t>Shock!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4" name="Freeform 4"/>
          <p:cNvSpPr/>
          <p:nvPr/>
        </p:nvSpPr>
        <p:spPr>
          <a:xfrm>
            <a:off x="607968" y="1438064"/>
            <a:ext cx="679005" cy="819605"/>
          </a:xfrm>
          <a:custGeom>
            <a:avLst/>
            <a:gdLst/>
            <a:ahLst/>
            <a:cxnLst/>
            <a:rect l="l" t="t" r="r" b="b"/>
            <a:pathLst>
              <a:path w="890300" h="926190">
                <a:moveTo>
                  <a:pt x="0" y="0"/>
                </a:moveTo>
                <a:lnTo>
                  <a:pt x="890300" y="0"/>
                </a:lnTo>
                <a:lnTo>
                  <a:pt x="890300" y="926190"/>
                </a:lnTo>
                <a:lnTo>
                  <a:pt x="0" y="926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602713" y="2363049"/>
            <a:ext cx="679005" cy="819605"/>
          </a:xfrm>
          <a:custGeom>
            <a:avLst/>
            <a:gdLst/>
            <a:ahLst/>
            <a:cxnLst/>
            <a:rect l="l" t="t" r="r" b="b"/>
            <a:pathLst>
              <a:path w="890300" h="926190">
                <a:moveTo>
                  <a:pt x="0" y="0"/>
                </a:moveTo>
                <a:lnTo>
                  <a:pt x="890300" y="0"/>
                </a:lnTo>
                <a:lnTo>
                  <a:pt x="890300" y="926190"/>
                </a:lnTo>
                <a:lnTo>
                  <a:pt x="0" y="926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687645" y="5398489"/>
            <a:ext cx="728929" cy="819605"/>
          </a:xfrm>
          <a:custGeom>
            <a:avLst/>
            <a:gdLst/>
            <a:ahLst/>
            <a:cxnLst/>
            <a:rect l="l" t="t" r="r" b="b"/>
            <a:pathLst>
              <a:path w="890300" h="926190">
                <a:moveTo>
                  <a:pt x="0" y="0"/>
                </a:moveTo>
                <a:lnTo>
                  <a:pt x="890300" y="0"/>
                </a:lnTo>
                <a:lnTo>
                  <a:pt x="890300" y="926190"/>
                </a:lnTo>
                <a:lnTo>
                  <a:pt x="0" y="926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641038" y="4321951"/>
            <a:ext cx="736812" cy="819605"/>
          </a:xfrm>
          <a:custGeom>
            <a:avLst/>
            <a:gdLst/>
            <a:ahLst/>
            <a:cxnLst/>
            <a:rect l="l" t="t" r="r" b="b"/>
            <a:pathLst>
              <a:path w="890300" h="926190">
                <a:moveTo>
                  <a:pt x="0" y="0"/>
                </a:moveTo>
                <a:lnTo>
                  <a:pt x="890300" y="0"/>
                </a:lnTo>
                <a:lnTo>
                  <a:pt x="890300" y="926191"/>
                </a:lnTo>
                <a:lnTo>
                  <a:pt x="0" y="9261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608193" y="3315624"/>
            <a:ext cx="736812" cy="819605"/>
          </a:xfrm>
          <a:custGeom>
            <a:avLst/>
            <a:gdLst/>
            <a:ahLst/>
            <a:cxnLst/>
            <a:rect l="l" t="t" r="r" b="b"/>
            <a:pathLst>
              <a:path w="890300" h="926190">
                <a:moveTo>
                  <a:pt x="0" y="0"/>
                </a:moveTo>
                <a:lnTo>
                  <a:pt x="890300" y="0"/>
                </a:lnTo>
                <a:lnTo>
                  <a:pt x="890300" y="926191"/>
                </a:lnTo>
                <a:lnTo>
                  <a:pt x="0" y="9261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C38B4DB6-9CBC-1355-3730-F6C96AFF475D}"/>
              </a:ext>
            </a:extLst>
          </p:cNvPr>
          <p:cNvSpPr txBox="1"/>
          <p:nvPr/>
        </p:nvSpPr>
        <p:spPr>
          <a:xfrm>
            <a:off x="644980" y="362012"/>
            <a:ext cx="14554200" cy="923330"/>
          </a:xfrm>
          <a:prstGeom prst="rect">
            <a:avLst/>
          </a:prstGeom>
          <a:noFill/>
        </p:spPr>
        <p:txBody>
          <a:bodyPr wrap="square" rtlCol="0">
            <a:spAutoFit/>
          </a:bodyPr>
          <a:lstStyle/>
          <a:p>
            <a:r>
              <a:rPr lang="en-US" sz="5400">
                <a:solidFill>
                  <a:schemeClr val="bg1"/>
                </a:solidFill>
              </a:rPr>
              <a:t>Culture Shock!   Surfing the W-wave</a:t>
            </a:r>
          </a:p>
        </p:txBody>
      </p:sp>
      <p:sp>
        <p:nvSpPr>
          <p:cNvPr id="18" name="Freeform 12">
            <a:extLst>
              <a:ext uri="{FF2B5EF4-FFF2-40B4-BE49-F238E27FC236}">
                <a16:creationId xmlns:a16="http://schemas.microsoft.com/office/drawing/2014/main" id="{8C641750-E1F1-4B9F-D6DF-6F4BEBB9F722}"/>
              </a:ext>
            </a:extLst>
          </p:cNvPr>
          <p:cNvSpPr/>
          <p:nvPr/>
        </p:nvSpPr>
        <p:spPr>
          <a:xfrm>
            <a:off x="673194" y="6523957"/>
            <a:ext cx="728929" cy="819605"/>
          </a:xfrm>
          <a:custGeom>
            <a:avLst/>
            <a:gdLst/>
            <a:ahLst/>
            <a:cxnLst/>
            <a:rect l="l" t="t" r="r" b="b"/>
            <a:pathLst>
              <a:path w="890300" h="926190">
                <a:moveTo>
                  <a:pt x="0" y="0"/>
                </a:moveTo>
                <a:lnTo>
                  <a:pt x="890300" y="0"/>
                </a:lnTo>
                <a:lnTo>
                  <a:pt x="890300" y="926190"/>
                </a:lnTo>
                <a:lnTo>
                  <a:pt x="0" y="926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2">
            <a:extLst>
              <a:ext uri="{FF2B5EF4-FFF2-40B4-BE49-F238E27FC236}">
                <a16:creationId xmlns:a16="http://schemas.microsoft.com/office/drawing/2014/main" id="{DAD2966B-E555-43E0-8401-C663441EE37A}"/>
              </a:ext>
            </a:extLst>
          </p:cNvPr>
          <p:cNvSpPr/>
          <p:nvPr/>
        </p:nvSpPr>
        <p:spPr>
          <a:xfrm>
            <a:off x="656804" y="8488170"/>
            <a:ext cx="728929" cy="819605"/>
          </a:xfrm>
          <a:custGeom>
            <a:avLst/>
            <a:gdLst/>
            <a:ahLst/>
            <a:cxnLst/>
            <a:rect l="l" t="t" r="r" b="b"/>
            <a:pathLst>
              <a:path w="890300" h="926190">
                <a:moveTo>
                  <a:pt x="0" y="0"/>
                </a:moveTo>
                <a:lnTo>
                  <a:pt x="890300" y="0"/>
                </a:lnTo>
                <a:lnTo>
                  <a:pt x="890300" y="926190"/>
                </a:lnTo>
                <a:lnTo>
                  <a:pt x="0" y="926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3BE9DC24-7270-B79E-65B9-90051D9CCB99}"/>
              </a:ext>
            </a:extLst>
          </p:cNvPr>
          <p:cNvSpPr txBox="1"/>
          <p:nvPr/>
        </p:nvSpPr>
        <p:spPr>
          <a:xfrm>
            <a:off x="1469767" y="1637581"/>
            <a:ext cx="3336170" cy="461665"/>
          </a:xfrm>
          <a:prstGeom prst="rect">
            <a:avLst/>
          </a:prstGeom>
          <a:noFill/>
        </p:spPr>
        <p:txBody>
          <a:bodyPr wrap="none" rtlCol="0">
            <a:spAutoFit/>
          </a:bodyPr>
          <a:lstStyle/>
          <a:p>
            <a:r>
              <a:rPr lang="en-CA" sz="2400" b="1" i="0">
                <a:solidFill>
                  <a:schemeClr val="bg1"/>
                </a:solidFill>
                <a:effectLst/>
                <a:latin typeface="Lato" panose="020F0502020204030203" pitchFamily="34" charset="0"/>
              </a:rPr>
              <a:t>Anticipating Departure</a:t>
            </a:r>
            <a:endParaRPr lang="en-US" sz="2400">
              <a:solidFill>
                <a:schemeClr val="bg1"/>
              </a:solidFill>
            </a:endParaRPr>
          </a:p>
        </p:txBody>
      </p:sp>
      <p:sp>
        <p:nvSpPr>
          <p:cNvPr id="21" name="TextBox 20">
            <a:extLst>
              <a:ext uri="{FF2B5EF4-FFF2-40B4-BE49-F238E27FC236}">
                <a16:creationId xmlns:a16="http://schemas.microsoft.com/office/drawing/2014/main" id="{7F26E406-91FE-78A6-3289-EF8023747F5B}"/>
              </a:ext>
            </a:extLst>
          </p:cNvPr>
          <p:cNvSpPr txBox="1"/>
          <p:nvPr/>
        </p:nvSpPr>
        <p:spPr>
          <a:xfrm>
            <a:off x="1456629" y="2513251"/>
            <a:ext cx="2576346" cy="461665"/>
          </a:xfrm>
          <a:prstGeom prst="rect">
            <a:avLst/>
          </a:prstGeom>
          <a:noFill/>
        </p:spPr>
        <p:txBody>
          <a:bodyPr wrap="none" rtlCol="0">
            <a:spAutoFit/>
          </a:bodyPr>
          <a:lstStyle/>
          <a:p>
            <a:r>
              <a:rPr lang="en-CA" sz="2400" b="1" i="0">
                <a:solidFill>
                  <a:schemeClr val="bg1"/>
                </a:solidFill>
                <a:effectLst/>
                <a:latin typeface="Lato" panose="020F0502020204030203" pitchFamily="34" charset="0"/>
              </a:rPr>
              <a:t>Arrival Confusion</a:t>
            </a:r>
            <a:endParaRPr lang="en-US" sz="2400">
              <a:solidFill>
                <a:schemeClr val="bg1"/>
              </a:solidFill>
            </a:endParaRPr>
          </a:p>
        </p:txBody>
      </p:sp>
      <p:sp>
        <p:nvSpPr>
          <p:cNvPr id="22" name="TextBox 21">
            <a:extLst>
              <a:ext uri="{FF2B5EF4-FFF2-40B4-BE49-F238E27FC236}">
                <a16:creationId xmlns:a16="http://schemas.microsoft.com/office/drawing/2014/main" id="{F8872150-06A5-7260-A30F-C071CCB82368}"/>
              </a:ext>
            </a:extLst>
          </p:cNvPr>
          <p:cNvSpPr txBox="1"/>
          <p:nvPr/>
        </p:nvSpPr>
        <p:spPr>
          <a:xfrm>
            <a:off x="1388841" y="3509436"/>
            <a:ext cx="2558714" cy="461665"/>
          </a:xfrm>
          <a:prstGeom prst="rect">
            <a:avLst/>
          </a:prstGeom>
          <a:noFill/>
        </p:spPr>
        <p:txBody>
          <a:bodyPr wrap="none" rtlCol="0">
            <a:spAutoFit/>
          </a:bodyPr>
          <a:lstStyle/>
          <a:p>
            <a:r>
              <a:rPr lang="en-CA" sz="2400" b="1" i="0">
                <a:solidFill>
                  <a:schemeClr val="bg1"/>
                </a:solidFill>
                <a:effectLst/>
                <a:latin typeface="Lato" panose="020F0502020204030203" pitchFamily="34" charset="0"/>
              </a:rPr>
              <a:t>The Honeymoon</a:t>
            </a:r>
            <a:r>
              <a:rPr lang="en-CA" sz="2400" b="0" i="0">
                <a:solidFill>
                  <a:schemeClr val="bg1"/>
                </a:solidFill>
                <a:effectLst/>
                <a:latin typeface="Lato" panose="020F0502020204030203" pitchFamily="34" charset="0"/>
              </a:rPr>
              <a:t> </a:t>
            </a:r>
            <a:endParaRPr lang="en-US" sz="2400">
              <a:solidFill>
                <a:schemeClr val="bg1"/>
              </a:solidFill>
            </a:endParaRPr>
          </a:p>
        </p:txBody>
      </p:sp>
      <p:sp>
        <p:nvSpPr>
          <p:cNvPr id="23" name="TextBox 22">
            <a:extLst>
              <a:ext uri="{FF2B5EF4-FFF2-40B4-BE49-F238E27FC236}">
                <a16:creationId xmlns:a16="http://schemas.microsoft.com/office/drawing/2014/main" id="{99B375D1-78DD-990B-214A-0EEEFB6D8202}"/>
              </a:ext>
            </a:extLst>
          </p:cNvPr>
          <p:cNvSpPr txBox="1"/>
          <p:nvPr/>
        </p:nvSpPr>
        <p:spPr>
          <a:xfrm>
            <a:off x="1507915" y="4518950"/>
            <a:ext cx="1723549" cy="461665"/>
          </a:xfrm>
          <a:prstGeom prst="rect">
            <a:avLst/>
          </a:prstGeom>
          <a:noFill/>
        </p:spPr>
        <p:txBody>
          <a:bodyPr wrap="none" rtlCol="0">
            <a:spAutoFit/>
          </a:bodyPr>
          <a:lstStyle/>
          <a:p>
            <a:r>
              <a:rPr lang="en-CA" sz="2400" b="1" i="0">
                <a:solidFill>
                  <a:schemeClr val="bg1"/>
                </a:solidFill>
                <a:effectLst/>
                <a:latin typeface="Lato" panose="020F0502020204030203" pitchFamily="34" charset="0"/>
              </a:rPr>
              <a:t>The Plunge</a:t>
            </a:r>
            <a:endParaRPr lang="en-US" sz="2400">
              <a:solidFill>
                <a:schemeClr val="bg1"/>
              </a:solidFill>
            </a:endParaRPr>
          </a:p>
        </p:txBody>
      </p:sp>
      <p:sp>
        <p:nvSpPr>
          <p:cNvPr id="24" name="TextBox 23">
            <a:extLst>
              <a:ext uri="{FF2B5EF4-FFF2-40B4-BE49-F238E27FC236}">
                <a16:creationId xmlns:a16="http://schemas.microsoft.com/office/drawing/2014/main" id="{4878B203-1A04-B35A-5E70-53B976821AC9}"/>
              </a:ext>
            </a:extLst>
          </p:cNvPr>
          <p:cNvSpPr txBox="1"/>
          <p:nvPr/>
        </p:nvSpPr>
        <p:spPr>
          <a:xfrm>
            <a:off x="1450258" y="5626168"/>
            <a:ext cx="2626040" cy="461665"/>
          </a:xfrm>
          <a:prstGeom prst="rect">
            <a:avLst/>
          </a:prstGeom>
          <a:noFill/>
        </p:spPr>
        <p:txBody>
          <a:bodyPr wrap="none" rtlCol="0">
            <a:spAutoFit/>
          </a:bodyPr>
          <a:lstStyle/>
          <a:p>
            <a:r>
              <a:rPr lang="en-CA" sz="2400" b="1" i="0">
                <a:solidFill>
                  <a:schemeClr val="bg1"/>
                </a:solidFill>
                <a:effectLst/>
                <a:latin typeface="Lato" panose="020F0502020204030203" pitchFamily="34" charset="0"/>
              </a:rPr>
              <a:t>Initial Adjustment</a:t>
            </a:r>
            <a:endParaRPr lang="en-US" sz="2400">
              <a:solidFill>
                <a:schemeClr val="bg1"/>
              </a:solidFill>
            </a:endParaRPr>
          </a:p>
        </p:txBody>
      </p:sp>
      <p:sp>
        <p:nvSpPr>
          <p:cNvPr id="25" name="TextBox 24">
            <a:extLst>
              <a:ext uri="{FF2B5EF4-FFF2-40B4-BE49-F238E27FC236}">
                <a16:creationId xmlns:a16="http://schemas.microsoft.com/office/drawing/2014/main" id="{11E61976-4398-A8B6-EB9F-E43940234932}"/>
              </a:ext>
            </a:extLst>
          </p:cNvPr>
          <p:cNvSpPr txBox="1"/>
          <p:nvPr/>
        </p:nvSpPr>
        <p:spPr>
          <a:xfrm>
            <a:off x="1442880" y="6622353"/>
            <a:ext cx="3010761" cy="830997"/>
          </a:xfrm>
          <a:prstGeom prst="rect">
            <a:avLst/>
          </a:prstGeom>
          <a:noFill/>
        </p:spPr>
        <p:txBody>
          <a:bodyPr wrap="none" rtlCol="0">
            <a:spAutoFit/>
          </a:bodyPr>
          <a:lstStyle/>
          <a:p>
            <a:r>
              <a:rPr lang="en-CA" sz="2400" b="1" i="0">
                <a:solidFill>
                  <a:schemeClr val="bg1"/>
                </a:solidFill>
                <a:effectLst/>
                <a:latin typeface="Lato" panose="020F0502020204030203" pitchFamily="34" charset="0"/>
              </a:rPr>
              <a:t>Confronting Deeper </a:t>
            </a:r>
            <a:br>
              <a:rPr lang="en-CA" sz="2400" b="1" i="0">
                <a:solidFill>
                  <a:schemeClr val="bg1"/>
                </a:solidFill>
                <a:effectLst/>
                <a:latin typeface="Lato" panose="020F0502020204030203" pitchFamily="34" charset="0"/>
              </a:rPr>
            </a:br>
            <a:r>
              <a:rPr lang="en-CA" sz="2400" b="1" i="0">
                <a:solidFill>
                  <a:schemeClr val="bg1"/>
                </a:solidFill>
                <a:effectLst/>
                <a:latin typeface="Lato" panose="020F0502020204030203" pitchFamily="34" charset="0"/>
              </a:rPr>
              <a:t>Issues</a:t>
            </a:r>
            <a:r>
              <a:rPr lang="en-CA" sz="2400" b="0" i="0">
                <a:solidFill>
                  <a:schemeClr val="bg1"/>
                </a:solidFill>
                <a:effectLst/>
                <a:latin typeface="Lato" panose="020F0502020204030203" pitchFamily="34" charset="0"/>
              </a:rPr>
              <a:t> </a:t>
            </a:r>
            <a:endParaRPr lang="en-US" sz="2400">
              <a:solidFill>
                <a:schemeClr val="bg1"/>
              </a:solidFill>
            </a:endParaRPr>
          </a:p>
        </p:txBody>
      </p:sp>
      <p:sp>
        <p:nvSpPr>
          <p:cNvPr id="26" name="TextBox 25">
            <a:extLst>
              <a:ext uri="{FF2B5EF4-FFF2-40B4-BE49-F238E27FC236}">
                <a16:creationId xmlns:a16="http://schemas.microsoft.com/office/drawing/2014/main" id="{59931EEE-825C-3D76-3591-80DDAFB67C6E}"/>
              </a:ext>
            </a:extLst>
          </p:cNvPr>
          <p:cNvSpPr txBox="1"/>
          <p:nvPr/>
        </p:nvSpPr>
        <p:spPr>
          <a:xfrm>
            <a:off x="1468508" y="7514148"/>
            <a:ext cx="2084225" cy="830997"/>
          </a:xfrm>
          <a:prstGeom prst="rect">
            <a:avLst/>
          </a:prstGeom>
          <a:noFill/>
        </p:spPr>
        <p:txBody>
          <a:bodyPr wrap="none" rtlCol="0">
            <a:spAutoFit/>
          </a:bodyPr>
          <a:lstStyle/>
          <a:p>
            <a:r>
              <a:rPr lang="en-CA" sz="2400" b="1" i="0">
                <a:solidFill>
                  <a:schemeClr val="bg1"/>
                </a:solidFill>
                <a:effectLst/>
                <a:latin typeface="Lato" panose="020F0502020204030203" pitchFamily="34" charset="0"/>
              </a:rPr>
              <a:t>Adapting and </a:t>
            </a:r>
            <a:br>
              <a:rPr lang="en-CA" sz="2400" b="1" i="0">
                <a:solidFill>
                  <a:schemeClr val="bg1"/>
                </a:solidFill>
                <a:effectLst/>
                <a:latin typeface="Lato" panose="020F0502020204030203" pitchFamily="34" charset="0"/>
              </a:rPr>
            </a:br>
            <a:r>
              <a:rPr lang="en-CA" sz="2400" b="1" i="0">
                <a:solidFill>
                  <a:schemeClr val="bg1"/>
                </a:solidFill>
                <a:effectLst/>
                <a:latin typeface="Lato" panose="020F0502020204030203" pitchFamily="34" charset="0"/>
              </a:rPr>
              <a:t>Assimilating</a:t>
            </a:r>
            <a:endParaRPr lang="en-US" sz="2400">
              <a:solidFill>
                <a:schemeClr val="bg1"/>
              </a:solidFill>
            </a:endParaRPr>
          </a:p>
        </p:txBody>
      </p:sp>
      <mc:AlternateContent xmlns:mc="http://schemas.openxmlformats.org/markup-compatibility/2006" xmlns:p14="http://schemas.microsoft.com/office/powerpoint/2010/main">
        <mc:Choice Requires="p14">
          <p:contentPart p14:bwMode="auto" r:id="rId5">
            <p14:nvContentPartPr>
              <p14:cNvPr id="28" name="Ink 27">
                <a:extLst>
                  <a:ext uri="{FF2B5EF4-FFF2-40B4-BE49-F238E27FC236}">
                    <a16:creationId xmlns:a16="http://schemas.microsoft.com/office/drawing/2014/main" id="{F8AD6E14-8AB2-C64C-13AD-F7A2873E0C91}"/>
                  </a:ext>
                </a:extLst>
              </p14:cNvPr>
              <p14:cNvContentPartPr/>
              <p14:nvPr/>
            </p14:nvContentPartPr>
            <p14:xfrm>
              <a:off x="2925418" y="2114586"/>
              <a:ext cx="2160" cy="360"/>
            </p14:xfrm>
          </p:contentPart>
        </mc:Choice>
        <mc:Fallback xmlns="">
          <p:pic>
            <p:nvPicPr>
              <p:cNvPr id="28" name="Ink 27">
                <a:extLst>
                  <a:ext uri="{FF2B5EF4-FFF2-40B4-BE49-F238E27FC236}">
                    <a16:creationId xmlns:a16="http://schemas.microsoft.com/office/drawing/2014/main" id="{F8AD6E14-8AB2-C64C-13AD-F7A2873E0C91}"/>
                  </a:ext>
                </a:extLst>
              </p:cNvPr>
              <p:cNvPicPr/>
              <p:nvPr/>
            </p:nvPicPr>
            <p:blipFill>
              <a:blip r:embed="rId6"/>
              <a:stretch>
                <a:fillRect/>
              </a:stretch>
            </p:blipFill>
            <p:spPr>
              <a:xfrm>
                <a:off x="2916418" y="2105586"/>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Ink 28">
                <a:extLst>
                  <a:ext uri="{FF2B5EF4-FFF2-40B4-BE49-F238E27FC236}">
                    <a16:creationId xmlns:a16="http://schemas.microsoft.com/office/drawing/2014/main" id="{1299FC56-1CBC-CC84-BE94-2ECD7C4B7292}"/>
                  </a:ext>
                </a:extLst>
              </p14:cNvPr>
              <p14:cNvContentPartPr/>
              <p14:nvPr/>
            </p14:nvContentPartPr>
            <p14:xfrm>
              <a:off x="2654338" y="1932066"/>
              <a:ext cx="27720" cy="14760"/>
            </p14:xfrm>
          </p:contentPart>
        </mc:Choice>
        <mc:Fallback xmlns="">
          <p:pic>
            <p:nvPicPr>
              <p:cNvPr id="29" name="Ink 28">
                <a:extLst>
                  <a:ext uri="{FF2B5EF4-FFF2-40B4-BE49-F238E27FC236}">
                    <a16:creationId xmlns:a16="http://schemas.microsoft.com/office/drawing/2014/main" id="{1299FC56-1CBC-CC84-BE94-2ECD7C4B7292}"/>
                  </a:ext>
                </a:extLst>
              </p:cNvPr>
              <p:cNvPicPr/>
              <p:nvPr/>
            </p:nvPicPr>
            <p:blipFill>
              <a:blip r:embed="rId8"/>
              <a:stretch>
                <a:fillRect/>
              </a:stretch>
            </p:blipFill>
            <p:spPr>
              <a:xfrm>
                <a:off x="2645338" y="1923280"/>
                <a:ext cx="45360" cy="319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 name="Ink 29">
                <a:extLst>
                  <a:ext uri="{FF2B5EF4-FFF2-40B4-BE49-F238E27FC236}">
                    <a16:creationId xmlns:a16="http://schemas.microsoft.com/office/drawing/2014/main" id="{4FBFABC2-2B86-B0A1-5A84-CD681016DD1D}"/>
                  </a:ext>
                </a:extLst>
              </p14:cNvPr>
              <p14:cNvContentPartPr/>
              <p14:nvPr/>
            </p14:nvContentPartPr>
            <p14:xfrm>
              <a:off x="2582698" y="2051586"/>
              <a:ext cx="2160" cy="360"/>
            </p14:xfrm>
          </p:contentPart>
        </mc:Choice>
        <mc:Fallback xmlns="">
          <p:pic>
            <p:nvPicPr>
              <p:cNvPr id="30" name="Ink 29">
                <a:extLst>
                  <a:ext uri="{FF2B5EF4-FFF2-40B4-BE49-F238E27FC236}">
                    <a16:creationId xmlns:a16="http://schemas.microsoft.com/office/drawing/2014/main" id="{4FBFABC2-2B86-B0A1-5A84-CD681016DD1D}"/>
                  </a:ext>
                </a:extLst>
              </p:cNvPr>
              <p:cNvPicPr/>
              <p:nvPr/>
            </p:nvPicPr>
            <p:blipFill>
              <a:blip r:embed="rId6"/>
              <a:stretch>
                <a:fillRect/>
              </a:stretch>
            </p:blipFill>
            <p:spPr>
              <a:xfrm>
                <a:off x="2573698" y="2042586"/>
                <a:ext cx="19800" cy="18000"/>
              </a:xfrm>
              <a:prstGeom prst="rect">
                <a:avLst/>
              </a:prstGeom>
            </p:spPr>
          </p:pic>
        </mc:Fallback>
      </mc:AlternateContent>
      <p:pic>
        <p:nvPicPr>
          <p:cNvPr id="46" name="Picture 45" descr="A graph showing the cost of home&#10;&#10;AI-generated content may be incorrect.">
            <a:extLst>
              <a:ext uri="{FF2B5EF4-FFF2-40B4-BE49-F238E27FC236}">
                <a16:creationId xmlns:a16="http://schemas.microsoft.com/office/drawing/2014/main" id="{02E5F43B-1661-CEDC-4687-F5F8A8D64E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1132" y="2184906"/>
            <a:ext cx="13356022" cy="6495198"/>
          </a:xfrm>
          <a:prstGeom prst="rect">
            <a:avLst/>
          </a:prstGeom>
        </p:spPr>
      </p:pic>
      <p:sp>
        <p:nvSpPr>
          <p:cNvPr id="47" name="Freeform 12">
            <a:extLst>
              <a:ext uri="{FF2B5EF4-FFF2-40B4-BE49-F238E27FC236}">
                <a16:creationId xmlns:a16="http://schemas.microsoft.com/office/drawing/2014/main" id="{94ED3C34-D829-3116-406C-D8F73B0CBBAC}"/>
              </a:ext>
            </a:extLst>
          </p:cNvPr>
          <p:cNvSpPr/>
          <p:nvPr/>
        </p:nvSpPr>
        <p:spPr>
          <a:xfrm>
            <a:off x="640502" y="7514148"/>
            <a:ext cx="728929" cy="819605"/>
          </a:xfrm>
          <a:custGeom>
            <a:avLst/>
            <a:gdLst/>
            <a:ahLst/>
            <a:cxnLst/>
            <a:rect l="l" t="t" r="r" b="b"/>
            <a:pathLst>
              <a:path w="890300" h="926190">
                <a:moveTo>
                  <a:pt x="0" y="0"/>
                </a:moveTo>
                <a:lnTo>
                  <a:pt x="890300" y="0"/>
                </a:lnTo>
                <a:lnTo>
                  <a:pt x="890300" y="926190"/>
                </a:lnTo>
                <a:lnTo>
                  <a:pt x="0" y="926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9" name="TextBox 48">
            <a:extLst>
              <a:ext uri="{FF2B5EF4-FFF2-40B4-BE49-F238E27FC236}">
                <a16:creationId xmlns:a16="http://schemas.microsoft.com/office/drawing/2014/main" id="{22E97D15-A8AB-0864-9DDB-4B7B5C884A5F}"/>
              </a:ext>
            </a:extLst>
          </p:cNvPr>
          <p:cNvSpPr txBox="1"/>
          <p:nvPr/>
        </p:nvSpPr>
        <p:spPr>
          <a:xfrm>
            <a:off x="1543676" y="8739085"/>
            <a:ext cx="1401737" cy="461665"/>
          </a:xfrm>
          <a:prstGeom prst="rect">
            <a:avLst/>
          </a:prstGeom>
          <a:noFill/>
        </p:spPr>
        <p:txBody>
          <a:bodyPr wrap="square">
            <a:spAutoFit/>
          </a:bodyPr>
          <a:lstStyle/>
          <a:p>
            <a:r>
              <a:rPr lang="en-CA" sz="2400" b="1">
                <a:solidFill>
                  <a:schemeClr val="bg1"/>
                </a:solidFill>
                <a:latin typeface="Lato" panose="020F0502020204030203" pitchFamily="34" charset="0"/>
              </a:rPr>
              <a:t>Repeat</a:t>
            </a:r>
            <a:endParaRPr lang="en-US" sz="180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a:extLst>
            <a:ext uri="{FF2B5EF4-FFF2-40B4-BE49-F238E27FC236}">
              <a16:creationId xmlns:a16="http://schemas.microsoft.com/office/drawing/2014/main" id="{18CC7786-3D5C-00BF-EE69-57D2A1F1BBD7}"/>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CF4C23E1-10D3-DD7E-DE33-BB95FEBB0194}"/>
              </a:ext>
            </a:extLst>
          </p:cNvPr>
          <p:cNvSpPr/>
          <p:nvPr/>
        </p:nvSpPr>
        <p:spPr>
          <a:xfrm rot="5400000">
            <a:off x="10123074" y="2122074"/>
            <a:ext cx="10287000" cy="6042852"/>
          </a:xfrm>
          <a:custGeom>
            <a:avLst/>
            <a:gdLst/>
            <a:ahLst/>
            <a:cxnLst/>
            <a:rect l="l" t="t" r="r" b="b"/>
            <a:pathLst>
              <a:path w="10287000" h="6042852">
                <a:moveTo>
                  <a:pt x="0" y="0"/>
                </a:moveTo>
                <a:lnTo>
                  <a:pt x="10287000" y="0"/>
                </a:lnTo>
                <a:lnTo>
                  <a:pt x="10287000" y="6042852"/>
                </a:lnTo>
                <a:lnTo>
                  <a:pt x="0" y="6042852"/>
                </a:lnTo>
                <a:lnTo>
                  <a:pt x="0" y="0"/>
                </a:lnTo>
                <a:close/>
              </a:path>
            </a:pathLst>
          </a:custGeom>
          <a:blipFill>
            <a:blip r:embed="rId3"/>
            <a:stretch>
              <a:fillRect b="-27645"/>
            </a:stretch>
          </a:blipFill>
        </p:spPr>
        <p:txBody>
          <a:bodyPr/>
          <a:lstStyle/>
          <a:p>
            <a:endParaRPr lang="en-US"/>
          </a:p>
        </p:txBody>
      </p:sp>
      <p:sp>
        <p:nvSpPr>
          <p:cNvPr id="5" name="TextBox 4">
            <a:extLst>
              <a:ext uri="{FF2B5EF4-FFF2-40B4-BE49-F238E27FC236}">
                <a16:creationId xmlns:a16="http://schemas.microsoft.com/office/drawing/2014/main" id="{2C779CC1-412A-F5CA-C6DF-DEFEC229BCF1}"/>
              </a:ext>
            </a:extLst>
          </p:cNvPr>
          <p:cNvSpPr txBox="1"/>
          <p:nvPr/>
        </p:nvSpPr>
        <p:spPr>
          <a:xfrm>
            <a:off x="890865" y="419100"/>
            <a:ext cx="7630743" cy="830997"/>
          </a:xfrm>
          <a:prstGeom prst="rect">
            <a:avLst/>
          </a:prstGeom>
          <a:noFill/>
        </p:spPr>
        <p:txBody>
          <a:bodyPr wrap="none" rtlCol="0">
            <a:spAutoFit/>
          </a:bodyPr>
          <a:lstStyle/>
          <a:p>
            <a:r>
              <a:rPr lang="en-US" sz="4800">
                <a:solidFill>
                  <a:schemeClr val="bg1"/>
                </a:solidFill>
              </a:rPr>
              <a:t>Tips to manage culture shock:</a:t>
            </a:r>
          </a:p>
        </p:txBody>
      </p:sp>
      <p:sp>
        <p:nvSpPr>
          <p:cNvPr id="21" name="TextBox 20">
            <a:extLst>
              <a:ext uri="{FF2B5EF4-FFF2-40B4-BE49-F238E27FC236}">
                <a16:creationId xmlns:a16="http://schemas.microsoft.com/office/drawing/2014/main" id="{20097CA0-7C5D-49F0-79D5-79FBCA64E8F0}"/>
              </a:ext>
            </a:extLst>
          </p:cNvPr>
          <p:cNvSpPr txBox="1"/>
          <p:nvPr/>
        </p:nvSpPr>
        <p:spPr>
          <a:xfrm>
            <a:off x="859334" y="1409700"/>
            <a:ext cx="8973207" cy="8589403"/>
          </a:xfrm>
          <a:prstGeom prst="rect">
            <a:avLst/>
          </a:prstGeom>
          <a:noFill/>
        </p:spPr>
        <p:txBody>
          <a:bodyPr wrap="square" rtlCol="0">
            <a:spAutoFit/>
          </a:bodyPr>
          <a:lstStyle/>
          <a:p>
            <a:pPr marL="285750" indent="-285750">
              <a:lnSpc>
                <a:spcPct val="200000"/>
              </a:lnSpc>
              <a:buFont typeface="Wingdings" pitchFamily="2" charset="2"/>
              <a:buChar char="ü"/>
            </a:pPr>
            <a:r>
              <a:rPr lang="en-US" sz="2800">
                <a:solidFill>
                  <a:schemeClr val="bg1"/>
                </a:solidFill>
              </a:rPr>
              <a:t> Research your country</a:t>
            </a:r>
          </a:p>
          <a:p>
            <a:pPr marL="285750" indent="-285750">
              <a:lnSpc>
                <a:spcPct val="200000"/>
              </a:lnSpc>
              <a:buFont typeface="Wingdings" pitchFamily="2" charset="2"/>
              <a:buChar char="ü"/>
            </a:pPr>
            <a:r>
              <a:rPr lang="en-US" sz="2800">
                <a:solidFill>
                  <a:schemeClr val="bg1"/>
                </a:solidFill>
              </a:rPr>
              <a:t>Stay connected with home</a:t>
            </a:r>
          </a:p>
          <a:p>
            <a:pPr marL="285750" indent="-285750">
              <a:lnSpc>
                <a:spcPct val="200000"/>
              </a:lnSpc>
              <a:buFont typeface="Wingdings" pitchFamily="2" charset="2"/>
              <a:buChar char="ü"/>
            </a:pPr>
            <a:r>
              <a:rPr lang="en-US" sz="2800">
                <a:solidFill>
                  <a:schemeClr val="bg1"/>
                </a:solidFill>
              </a:rPr>
              <a:t>Understand that your feelings are normal!</a:t>
            </a:r>
          </a:p>
          <a:p>
            <a:pPr marL="285750" indent="-285750">
              <a:lnSpc>
                <a:spcPct val="200000"/>
              </a:lnSpc>
              <a:buFont typeface="Wingdings" pitchFamily="2" charset="2"/>
              <a:buChar char="ü"/>
            </a:pPr>
            <a:r>
              <a:rPr lang="en-US" sz="2800">
                <a:solidFill>
                  <a:schemeClr val="bg1"/>
                </a:solidFill>
              </a:rPr>
              <a:t>Ask for assistance when needed </a:t>
            </a:r>
          </a:p>
          <a:p>
            <a:pPr marL="285750" indent="-285750">
              <a:lnSpc>
                <a:spcPct val="200000"/>
              </a:lnSpc>
              <a:buFont typeface="Wingdings" pitchFamily="2" charset="2"/>
              <a:buChar char="ü"/>
            </a:pPr>
            <a:r>
              <a:rPr lang="en-US" sz="2800">
                <a:solidFill>
                  <a:schemeClr val="bg1"/>
                </a:solidFill>
              </a:rPr>
              <a:t>Talk with others in a similar situation</a:t>
            </a:r>
          </a:p>
          <a:p>
            <a:pPr marL="285750" indent="-285750">
              <a:lnSpc>
                <a:spcPct val="200000"/>
              </a:lnSpc>
              <a:buFont typeface="Wingdings" pitchFamily="2" charset="2"/>
              <a:buChar char="ü"/>
            </a:pPr>
            <a:r>
              <a:rPr lang="en-US" sz="2800">
                <a:solidFill>
                  <a:schemeClr val="bg1"/>
                </a:solidFill>
              </a:rPr>
              <a:t>Do what makes you happy at home</a:t>
            </a:r>
          </a:p>
          <a:p>
            <a:pPr marL="285750" indent="-285750">
              <a:lnSpc>
                <a:spcPct val="200000"/>
              </a:lnSpc>
              <a:buFont typeface="Wingdings" pitchFamily="2" charset="2"/>
              <a:buChar char="ü"/>
            </a:pPr>
            <a:r>
              <a:rPr lang="en-US" sz="2800">
                <a:solidFill>
                  <a:schemeClr val="bg1"/>
                </a:solidFill>
              </a:rPr>
              <a:t>Join an on-campus club or group</a:t>
            </a:r>
          </a:p>
          <a:p>
            <a:pPr marL="285750" indent="-285750">
              <a:lnSpc>
                <a:spcPct val="200000"/>
              </a:lnSpc>
              <a:buFont typeface="Wingdings" pitchFamily="2" charset="2"/>
              <a:buChar char="ü"/>
            </a:pPr>
            <a:r>
              <a:rPr lang="en-US" sz="2800">
                <a:solidFill>
                  <a:schemeClr val="bg1"/>
                </a:solidFill>
              </a:rPr>
              <a:t>Give yourself a break</a:t>
            </a:r>
          </a:p>
          <a:p>
            <a:pPr marL="285750" indent="-285750">
              <a:lnSpc>
                <a:spcPct val="200000"/>
              </a:lnSpc>
              <a:buFont typeface="Wingdings" pitchFamily="2" charset="2"/>
              <a:buChar char="ü"/>
            </a:pPr>
            <a:r>
              <a:rPr lang="en-US" sz="2800">
                <a:solidFill>
                  <a:schemeClr val="bg1"/>
                </a:solidFill>
              </a:rPr>
              <a:t>Eat and sleep well</a:t>
            </a:r>
          </a:p>
          <a:p>
            <a:pPr marL="285750" indent="-285750">
              <a:lnSpc>
                <a:spcPct val="200000"/>
              </a:lnSpc>
              <a:buFont typeface="Wingdings" pitchFamily="2" charset="2"/>
              <a:buChar char="ü"/>
            </a:pPr>
            <a:r>
              <a:rPr lang="en-US" sz="2800">
                <a:solidFill>
                  <a:schemeClr val="bg1"/>
                </a:solidFill>
              </a:rPr>
              <a:t>Make lists and give yourself some easy wins</a:t>
            </a:r>
          </a:p>
        </p:txBody>
      </p:sp>
    </p:spTree>
    <p:extLst>
      <p:ext uri="{BB962C8B-B14F-4D97-AF65-F5344CB8AC3E}">
        <p14:creationId xmlns:p14="http://schemas.microsoft.com/office/powerpoint/2010/main" val="32863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0" y="516854"/>
            <a:ext cx="8318103" cy="2327839"/>
            <a:chOff x="0" y="0"/>
            <a:chExt cx="2190776" cy="613093"/>
          </a:xfrm>
        </p:grpSpPr>
        <p:sp>
          <p:nvSpPr>
            <p:cNvPr id="4" name="Freeform 4"/>
            <p:cNvSpPr/>
            <p:nvPr/>
          </p:nvSpPr>
          <p:spPr>
            <a:xfrm>
              <a:off x="0" y="0"/>
              <a:ext cx="2190776" cy="613093"/>
            </a:xfrm>
            <a:custGeom>
              <a:avLst/>
              <a:gdLst/>
              <a:ahLst/>
              <a:cxnLst/>
              <a:rect l="l" t="t" r="r" b="b"/>
              <a:pathLst>
                <a:path w="2190776" h="613093">
                  <a:moveTo>
                    <a:pt x="0" y="0"/>
                  </a:moveTo>
                  <a:lnTo>
                    <a:pt x="2190776" y="0"/>
                  </a:lnTo>
                  <a:lnTo>
                    <a:pt x="2190776" y="613093"/>
                  </a:lnTo>
                  <a:lnTo>
                    <a:pt x="0" y="613093"/>
                  </a:lnTo>
                  <a:close/>
                </a:path>
              </a:pathLst>
            </a:custGeom>
            <a:solidFill>
              <a:srgbClr val="5B7F95">
                <a:alpha val="81961"/>
              </a:srgbClr>
            </a:solidFill>
          </p:spPr>
          <p:txBody>
            <a:bodyPr/>
            <a:lstStyle/>
            <a:p>
              <a:endParaRPr lang="en-US"/>
            </a:p>
          </p:txBody>
        </p:sp>
        <p:sp>
          <p:nvSpPr>
            <p:cNvPr id="5" name="TextBox 5"/>
            <p:cNvSpPr txBox="1"/>
            <p:nvPr/>
          </p:nvSpPr>
          <p:spPr>
            <a:xfrm>
              <a:off x="0" y="-47625"/>
              <a:ext cx="2190776" cy="66071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381000" y="1324119"/>
            <a:ext cx="6781800" cy="704295"/>
          </a:xfrm>
          <a:prstGeom prst="rect">
            <a:avLst/>
          </a:prstGeom>
        </p:spPr>
        <p:txBody>
          <a:bodyPr wrap="square" lIns="0" tIns="0" rIns="0" bIns="0" rtlCol="0" anchor="t">
            <a:spAutoFit/>
          </a:bodyPr>
          <a:lstStyle/>
          <a:p>
            <a:pPr>
              <a:lnSpc>
                <a:spcPts val="4959"/>
              </a:lnSpc>
            </a:pPr>
            <a:r>
              <a:rPr lang="en-US" sz="6600">
                <a:solidFill>
                  <a:srgbClr val="FFFFFF"/>
                </a:solidFill>
                <a:ea typeface="Museo Sans 700"/>
                <a:cs typeface="Museo Sans 700"/>
                <a:sym typeface="Museo Sans 700"/>
              </a:rPr>
              <a:t>Safety while abroad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10C82-B252-BEB8-F3BA-74FFCE0C92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D92E089-387D-AF44-0EE0-0EA7A849BF99}"/>
              </a:ext>
            </a:extLst>
          </p:cNvPr>
          <p:cNvSpPr/>
          <p:nvPr/>
        </p:nvSpPr>
        <p:spPr>
          <a:xfrm>
            <a:off x="-2102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a:extLst>
              <a:ext uri="{FF2B5EF4-FFF2-40B4-BE49-F238E27FC236}">
                <a16:creationId xmlns:a16="http://schemas.microsoft.com/office/drawing/2014/main" id="{31580C54-9914-1E48-003B-DC61D0654B5A}"/>
              </a:ext>
            </a:extLst>
          </p:cNvPr>
          <p:cNvGrpSpPr/>
          <p:nvPr/>
        </p:nvGrpSpPr>
        <p:grpSpPr>
          <a:xfrm>
            <a:off x="22412" y="1942242"/>
            <a:ext cx="12801600" cy="8360446"/>
            <a:chOff x="0" y="0"/>
            <a:chExt cx="2190776" cy="613093"/>
          </a:xfrm>
        </p:grpSpPr>
        <p:sp>
          <p:nvSpPr>
            <p:cNvPr id="4" name="Freeform 4">
              <a:extLst>
                <a:ext uri="{FF2B5EF4-FFF2-40B4-BE49-F238E27FC236}">
                  <a16:creationId xmlns:a16="http://schemas.microsoft.com/office/drawing/2014/main" id="{8C5C5DBC-8A06-532E-A961-A0D245B07481}"/>
                </a:ext>
              </a:extLst>
            </p:cNvPr>
            <p:cNvSpPr/>
            <p:nvPr/>
          </p:nvSpPr>
          <p:spPr>
            <a:xfrm>
              <a:off x="0" y="0"/>
              <a:ext cx="2190776" cy="613093"/>
            </a:xfrm>
            <a:custGeom>
              <a:avLst/>
              <a:gdLst/>
              <a:ahLst/>
              <a:cxnLst/>
              <a:rect l="l" t="t" r="r" b="b"/>
              <a:pathLst>
                <a:path w="2190776" h="613093">
                  <a:moveTo>
                    <a:pt x="0" y="0"/>
                  </a:moveTo>
                  <a:lnTo>
                    <a:pt x="2190776" y="0"/>
                  </a:lnTo>
                  <a:lnTo>
                    <a:pt x="2190776" y="613093"/>
                  </a:lnTo>
                  <a:lnTo>
                    <a:pt x="0" y="613093"/>
                  </a:lnTo>
                  <a:close/>
                </a:path>
              </a:pathLst>
            </a:custGeom>
            <a:solidFill>
              <a:srgbClr val="5B7F95">
                <a:alpha val="81961"/>
              </a:srgbClr>
            </a:solidFill>
          </p:spPr>
          <p:txBody>
            <a:bodyPr/>
            <a:lstStyle/>
            <a:p>
              <a:pPr lvl="1"/>
              <a:r>
                <a:rPr lang="en-US" sz="3600">
                  <a:solidFill>
                    <a:schemeClr val="bg1"/>
                  </a:solidFill>
                </a:rPr>
                <a:t>Remember that you are a guest in a new university, in a new country, and in a new culture. The best guest are those who are appreciative, respectful, engaged, and gracious. </a:t>
              </a:r>
              <a:br>
                <a:rPr lang="en-US" sz="3600">
                  <a:solidFill>
                    <a:schemeClr val="bg1"/>
                  </a:solidFill>
                </a:rPr>
              </a:br>
              <a:endParaRPr lang="en-US" sz="3600">
                <a:solidFill>
                  <a:schemeClr val="bg1"/>
                </a:solidFill>
              </a:endParaRPr>
            </a:p>
            <a:p>
              <a:pPr marL="1028700" lvl="1" indent="-571500">
                <a:buFontTx/>
                <a:buChar char="-"/>
              </a:pPr>
              <a:r>
                <a:rPr lang="en-US" sz="3600">
                  <a:solidFill>
                    <a:schemeClr val="bg1"/>
                  </a:solidFill>
                </a:rPr>
                <a:t>Adhere to local laws (even if you disagree with them)</a:t>
              </a:r>
              <a:br>
                <a:rPr lang="en-US" sz="3600">
                  <a:solidFill>
                    <a:schemeClr val="bg1"/>
                  </a:solidFill>
                </a:rPr>
              </a:br>
              <a:endParaRPr lang="en-US" sz="3600">
                <a:solidFill>
                  <a:schemeClr val="bg1"/>
                </a:solidFill>
              </a:endParaRPr>
            </a:p>
            <a:p>
              <a:pPr marL="1028700" lvl="1" indent="-571500">
                <a:buFontTx/>
                <a:buChar char="-"/>
              </a:pPr>
              <a:r>
                <a:rPr lang="en-US" sz="3600">
                  <a:solidFill>
                    <a:schemeClr val="bg1"/>
                  </a:solidFill>
                </a:rPr>
                <a:t>Respect local customs (even if you disagree with them)</a:t>
              </a:r>
              <a:br>
                <a:rPr lang="en-US" sz="3600">
                  <a:solidFill>
                    <a:schemeClr val="bg1"/>
                  </a:solidFill>
                </a:rPr>
              </a:br>
              <a:endParaRPr lang="en-US" sz="3600">
                <a:solidFill>
                  <a:schemeClr val="bg1"/>
                </a:solidFill>
              </a:endParaRPr>
            </a:p>
            <a:p>
              <a:pPr marL="1028700" lvl="1" indent="-571500">
                <a:buFontTx/>
                <a:buChar char="-"/>
              </a:pPr>
              <a:r>
                <a:rPr lang="en-US" sz="3600">
                  <a:solidFill>
                    <a:schemeClr val="bg1"/>
                  </a:solidFill>
                </a:rPr>
                <a:t>Ask questions rooted in curiosity, not judgement.</a:t>
              </a:r>
              <a:br>
                <a:rPr lang="en-US" sz="3600">
                  <a:solidFill>
                    <a:schemeClr val="bg1"/>
                  </a:solidFill>
                </a:rPr>
              </a:br>
              <a:endParaRPr lang="en-US" sz="3600">
                <a:solidFill>
                  <a:schemeClr val="bg1"/>
                </a:solidFill>
              </a:endParaRPr>
            </a:p>
            <a:p>
              <a:pPr marL="1028700" lvl="1" indent="-571500">
                <a:buFontTx/>
                <a:buChar char="-"/>
              </a:pPr>
              <a:r>
                <a:rPr lang="en-US" sz="3600">
                  <a:solidFill>
                    <a:schemeClr val="bg1"/>
                  </a:solidFill>
                </a:rPr>
                <a:t>Be true to yourself, but not reckless.  Nobody wants to find themselves in a conflict or in a foreign jail!</a:t>
              </a:r>
            </a:p>
            <a:p>
              <a:pPr marL="742950" lvl="1" indent="-285750">
                <a:buFontTx/>
                <a:buChar char="-"/>
              </a:pPr>
              <a:endParaRPr lang="en-US" sz="3600">
                <a:solidFill>
                  <a:schemeClr val="bg1"/>
                </a:solidFill>
              </a:endParaRPr>
            </a:p>
            <a:p>
              <a:pPr marL="742950" lvl="1" indent="-285750">
                <a:buFontTx/>
                <a:buChar char="-"/>
              </a:pPr>
              <a:endParaRPr lang="en-US" sz="3600">
                <a:solidFill>
                  <a:schemeClr val="bg1"/>
                </a:solidFill>
              </a:endParaRPr>
            </a:p>
            <a:p>
              <a:pPr marL="742950" lvl="1" indent="-285750">
                <a:buFontTx/>
                <a:buChar char="-"/>
              </a:pPr>
              <a:endParaRPr lang="en-US" sz="3600">
                <a:solidFill>
                  <a:schemeClr val="bg1"/>
                </a:solidFill>
              </a:endParaRPr>
            </a:p>
            <a:p>
              <a:pPr lvl="1"/>
              <a:endParaRPr lang="en-US" sz="3600">
                <a:solidFill>
                  <a:schemeClr val="bg1"/>
                </a:solidFill>
              </a:endParaRPr>
            </a:p>
            <a:p>
              <a:pPr marL="742950" lvl="1" indent="-285750">
                <a:buFontTx/>
                <a:buChar char="-"/>
              </a:pPr>
              <a:endParaRPr lang="en-US" sz="3600">
                <a:solidFill>
                  <a:schemeClr val="bg1"/>
                </a:solidFill>
              </a:endParaRPr>
            </a:p>
            <a:p>
              <a:pPr marL="742950" lvl="1" indent="-285750">
                <a:buFontTx/>
                <a:buChar char="-"/>
              </a:pPr>
              <a:endParaRPr lang="en-US">
                <a:solidFill>
                  <a:schemeClr val="bg1"/>
                </a:solidFill>
              </a:endParaRPr>
            </a:p>
            <a:p>
              <a:pPr marL="742950" lvl="1" indent="-285750">
                <a:buFontTx/>
                <a:buChar char="-"/>
              </a:pPr>
              <a:endParaRPr lang="en-US">
                <a:solidFill>
                  <a:schemeClr val="bg1"/>
                </a:solidFill>
              </a:endParaRPr>
            </a:p>
            <a:p>
              <a:pPr marL="742950" lvl="1" indent="-285750">
                <a:buFontTx/>
                <a:buChar char="-"/>
              </a:pPr>
              <a:endParaRPr lang="en-US">
                <a:solidFill>
                  <a:schemeClr val="bg1"/>
                </a:solidFill>
              </a:endParaRPr>
            </a:p>
          </p:txBody>
        </p:sp>
        <p:sp>
          <p:nvSpPr>
            <p:cNvPr id="5" name="TextBox 5">
              <a:extLst>
                <a:ext uri="{FF2B5EF4-FFF2-40B4-BE49-F238E27FC236}">
                  <a16:creationId xmlns:a16="http://schemas.microsoft.com/office/drawing/2014/main" id="{EB71CBB6-ABCA-F471-9140-510D08D5D346}"/>
                </a:ext>
              </a:extLst>
            </p:cNvPr>
            <p:cNvSpPr txBox="1"/>
            <p:nvPr/>
          </p:nvSpPr>
          <p:spPr>
            <a:xfrm>
              <a:off x="0" y="-47625"/>
              <a:ext cx="2190776" cy="660718"/>
            </a:xfrm>
            <a:prstGeom prst="rect">
              <a:avLst/>
            </a:prstGeom>
          </p:spPr>
          <p:txBody>
            <a:bodyPr lIns="50800" tIns="50800" rIns="50800" bIns="50800" rtlCol="0" anchor="ctr"/>
            <a:lstStyle/>
            <a:p>
              <a:pPr algn="ctr">
                <a:lnSpc>
                  <a:spcPts val="2659"/>
                </a:lnSpc>
              </a:pPr>
              <a:endParaRPr/>
            </a:p>
          </p:txBody>
        </p:sp>
      </p:grpSp>
      <p:sp>
        <p:nvSpPr>
          <p:cNvPr id="7" name="TextBox 7">
            <a:extLst>
              <a:ext uri="{FF2B5EF4-FFF2-40B4-BE49-F238E27FC236}">
                <a16:creationId xmlns:a16="http://schemas.microsoft.com/office/drawing/2014/main" id="{717C3CE1-F9CE-09E5-8196-54595EBE1AC5}"/>
              </a:ext>
            </a:extLst>
          </p:cNvPr>
          <p:cNvSpPr txBox="1"/>
          <p:nvPr/>
        </p:nvSpPr>
        <p:spPr>
          <a:xfrm>
            <a:off x="457200" y="495300"/>
            <a:ext cx="6781800" cy="599010"/>
          </a:xfrm>
          <a:prstGeom prst="rect">
            <a:avLst/>
          </a:prstGeom>
        </p:spPr>
        <p:txBody>
          <a:bodyPr wrap="square" lIns="0" tIns="0" rIns="0" bIns="0" rtlCol="0" anchor="t">
            <a:spAutoFit/>
          </a:bodyPr>
          <a:lstStyle/>
          <a:p>
            <a:pPr>
              <a:lnSpc>
                <a:spcPts val="4959"/>
              </a:lnSpc>
            </a:pPr>
            <a:r>
              <a:rPr lang="en-US" sz="3542">
                <a:latin typeface="Museo Sans 700"/>
                <a:ea typeface="Museo Sans 700"/>
                <a:cs typeface="Museo Sans 700"/>
                <a:sym typeface="Museo Sans 700"/>
              </a:rPr>
              <a:t>Some tips and reminders…</a:t>
            </a:r>
          </a:p>
        </p:txBody>
      </p:sp>
    </p:spTree>
    <p:extLst>
      <p:ext uri="{BB962C8B-B14F-4D97-AF65-F5344CB8AC3E}">
        <p14:creationId xmlns:p14="http://schemas.microsoft.com/office/powerpoint/2010/main" val="55533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5588A-D3E1-3F78-A4E5-DAB1553553A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F1270E-B0AC-7E7F-DF6A-BB67AF81F871}"/>
              </a:ext>
            </a:extLst>
          </p:cNvPr>
          <p:cNvSpPr/>
          <p:nvPr/>
        </p:nvSpPr>
        <p:spPr>
          <a:xfrm>
            <a:off x="0" y="-224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a:extLst>
              <a:ext uri="{FF2B5EF4-FFF2-40B4-BE49-F238E27FC236}">
                <a16:creationId xmlns:a16="http://schemas.microsoft.com/office/drawing/2014/main" id="{790F4959-E360-F9EE-769D-B936AEC2B9D1}"/>
              </a:ext>
            </a:extLst>
          </p:cNvPr>
          <p:cNvGrpSpPr/>
          <p:nvPr/>
        </p:nvGrpSpPr>
        <p:grpSpPr>
          <a:xfrm>
            <a:off x="0" y="1912489"/>
            <a:ext cx="12801600" cy="8360446"/>
            <a:chOff x="0" y="0"/>
            <a:chExt cx="2190776" cy="613093"/>
          </a:xfrm>
        </p:grpSpPr>
        <p:sp>
          <p:nvSpPr>
            <p:cNvPr id="4" name="Freeform 4">
              <a:extLst>
                <a:ext uri="{FF2B5EF4-FFF2-40B4-BE49-F238E27FC236}">
                  <a16:creationId xmlns:a16="http://schemas.microsoft.com/office/drawing/2014/main" id="{BF368F44-610D-1C57-7A98-E8EE66510B48}"/>
                </a:ext>
              </a:extLst>
            </p:cNvPr>
            <p:cNvSpPr/>
            <p:nvPr/>
          </p:nvSpPr>
          <p:spPr>
            <a:xfrm>
              <a:off x="0" y="0"/>
              <a:ext cx="2190776" cy="613093"/>
            </a:xfrm>
            <a:custGeom>
              <a:avLst/>
              <a:gdLst/>
              <a:ahLst/>
              <a:cxnLst/>
              <a:rect l="l" t="t" r="r" b="b"/>
              <a:pathLst>
                <a:path w="2190776" h="613093">
                  <a:moveTo>
                    <a:pt x="0" y="0"/>
                  </a:moveTo>
                  <a:lnTo>
                    <a:pt x="2190776" y="0"/>
                  </a:lnTo>
                  <a:lnTo>
                    <a:pt x="2190776" y="613093"/>
                  </a:lnTo>
                  <a:lnTo>
                    <a:pt x="0" y="613093"/>
                  </a:lnTo>
                  <a:close/>
                </a:path>
              </a:pathLst>
            </a:custGeom>
            <a:solidFill>
              <a:srgbClr val="5B7F95">
                <a:alpha val="81961"/>
              </a:srgbClr>
            </a:solidFill>
          </p:spPr>
          <p:txBody>
            <a:bodyPr/>
            <a:lstStyle/>
            <a:p>
              <a:pPr marL="742950" lvl="1" indent="-285750">
                <a:buFontTx/>
                <a:buChar char="-"/>
              </a:pPr>
              <a:endParaRPr lang="en-US" sz="3600">
                <a:solidFill>
                  <a:schemeClr val="bg1"/>
                </a:solidFill>
              </a:endParaRPr>
            </a:p>
            <a:p>
              <a:pPr marL="742950" lvl="1" indent="-285750">
                <a:buFontTx/>
                <a:buChar char="-"/>
              </a:pPr>
              <a:endParaRPr lang="en-US">
                <a:solidFill>
                  <a:schemeClr val="bg1"/>
                </a:solidFill>
              </a:endParaRPr>
            </a:p>
            <a:p>
              <a:pPr marL="742950" lvl="1" indent="-285750">
                <a:buFontTx/>
                <a:buChar char="-"/>
              </a:pPr>
              <a:endParaRPr lang="en-US">
                <a:solidFill>
                  <a:schemeClr val="bg1"/>
                </a:solidFill>
              </a:endParaRPr>
            </a:p>
            <a:p>
              <a:pPr marL="742950" lvl="1" indent="-285750">
                <a:buFontTx/>
                <a:buChar char="-"/>
              </a:pPr>
              <a:endParaRPr lang="en-US">
                <a:solidFill>
                  <a:schemeClr val="bg1"/>
                </a:solidFill>
              </a:endParaRPr>
            </a:p>
          </p:txBody>
        </p:sp>
        <p:sp>
          <p:nvSpPr>
            <p:cNvPr id="5" name="TextBox 5">
              <a:extLst>
                <a:ext uri="{FF2B5EF4-FFF2-40B4-BE49-F238E27FC236}">
                  <a16:creationId xmlns:a16="http://schemas.microsoft.com/office/drawing/2014/main" id="{C3BE376F-66C2-2C91-0F48-8EAF8EFFC2A3}"/>
                </a:ext>
              </a:extLst>
            </p:cNvPr>
            <p:cNvSpPr txBox="1"/>
            <p:nvPr/>
          </p:nvSpPr>
          <p:spPr>
            <a:xfrm>
              <a:off x="0" y="-47625"/>
              <a:ext cx="2190776" cy="660718"/>
            </a:xfrm>
            <a:prstGeom prst="rect">
              <a:avLst/>
            </a:prstGeom>
          </p:spPr>
          <p:txBody>
            <a:bodyPr lIns="50800" tIns="50800" rIns="50800" bIns="50800" rtlCol="0" anchor="ctr"/>
            <a:lstStyle/>
            <a:p>
              <a:pPr algn="ctr">
                <a:lnSpc>
                  <a:spcPts val="2659"/>
                </a:lnSpc>
              </a:pPr>
              <a:endParaRPr/>
            </a:p>
          </p:txBody>
        </p:sp>
      </p:grpSp>
      <p:sp>
        <p:nvSpPr>
          <p:cNvPr id="7" name="TextBox 7">
            <a:extLst>
              <a:ext uri="{FF2B5EF4-FFF2-40B4-BE49-F238E27FC236}">
                <a16:creationId xmlns:a16="http://schemas.microsoft.com/office/drawing/2014/main" id="{699B2567-6134-8F9C-5066-4250F76032EA}"/>
              </a:ext>
            </a:extLst>
          </p:cNvPr>
          <p:cNvSpPr txBox="1"/>
          <p:nvPr/>
        </p:nvSpPr>
        <p:spPr>
          <a:xfrm>
            <a:off x="457200" y="495300"/>
            <a:ext cx="6781800" cy="597803"/>
          </a:xfrm>
          <a:prstGeom prst="rect">
            <a:avLst/>
          </a:prstGeom>
        </p:spPr>
        <p:txBody>
          <a:bodyPr wrap="square" lIns="0" tIns="0" rIns="0" bIns="0" rtlCol="0" anchor="t">
            <a:spAutoFit/>
          </a:bodyPr>
          <a:lstStyle/>
          <a:p>
            <a:pPr>
              <a:lnSpc>
                <a:spcPts val="4959"/>
              </a:lnSpc>
            </a:pPr>
            <a:r>
              <a:rPr lang="en-US" sz="3542">
                <a:latin typeface="Museo Sans 700"/>
                <a:ea typeface="Museo Sans 700"/>
                <a:cs typeface="Museo Sans 700"/>
                <a:sym typeface="Museo Sans 700"/>
              </a:rPr>
              <a:t>Some tips and reminders…</a:t>
            </a:r>
          </a:p>
        </p:txBody>
      </p:sp>
      <p:sp>
        <p:nvSpPr>
          <p:cNvPr id="8" name="TextBox 7">
            <a:extLst>
              <a:ext uri="{FF2B5EF4-FFF2-40B4-BE49-F238E27FC236}">
                <a16:creationId xmlns:a16="http://schemas.microsoft.com/office/drawing/2014/main" id="{C32C175F-5912-ADC5-77EB-6D62F1E3228B}"/>
              </a:ext>
            </a:extLst>
          </p:cNvPr>
          <p:cNvSpPr txBox="1"/>
          <p:nvPr/>
        </p:nvSpPr>
        <p:spPr>
          <a:xfrm>
            <a:off x="609600" y="2552701"/>
            <a:ext cx="11430000" cy="6863417"/>
          </a:xfrm>
          <a:prstGeom prst="rect">
            <a:avLst/>
          </a:prstGeom>
          <a:noFill/>
        </p:spPr>
        <p:txBody>
          <a:bodyPr wrap="square">
            <a:spAutoFit/>
          </a:bodyPr>
          <a:lstStyle/>
          <a:p>
            <a:pPr marL="742950" lvl="1" indent="-285750">
              <a:buFontTx/>
              <a:buChar char="-"/>
            </a:pPr>
            <a:r>
              <a:rPr lang="en-US" sz="4000">
                <a:solidFill>
                  <a:schemeClr val="bg1"/>
                </a:solidFill>
              </a:rPr>
              <a:t>Use common sense, trust your gut feelings</a:t>
            </a:r>
          </a:p>
          <a:p>
            <a:pPr marL="742950" lvl="1" indent="-285750">
              <a:buFontTx/>
              <a:buChar char="-"/>
            </a:pPr>
            <a:r>
              <a:rPr lang="en-US" sz="4000">
                <a:solidFill>
                  <a:schemeClr val="bg1"/>
                </a:solidFill>
              </a:rPr>
              <a:t>Don’t wander alone late at night</a:t>
            </a:r>
          </a:p>
          <a:p>
            <a:pPr marL="742950" lvl="1" indent="-285750">
              <a:buFontTx/>
              <a:buChar char="-"/>
            </a:pPr>
            <a:r>
              <a:rPr lang="en-US" sz="4000">
                <a:solidFill>
                  <a:schemeClr val="bg1"/>
                </a:solidFill>
              </a:rPr>
              <a:t>Learn your surroundings</a:t>
            </a:r>
          </a:p>
          <a:p>
            <a:pPr marL="742950" lvl="1" indent="-285750">
              <a:buFontTx/>
              <a:buChar char="-"/>
            </a:pPr>
            <a:r>
              <a:rPr lang="en-US" sz="4000">
                <a:solidFill>
                  <a:schemeClr val="bg1"/>
                </a:solidFill>
              </a:rPr>
              <a:t>Tell a friend where you are going and when you plan to return</a:t>
            </a:r>
          </a:p>
          <a:p>
            <a:pPr marL="742950" lvl="1" indent="-285750">
              <a:buFontTx/>
              <a:buChar char="-"/>
            </a:pPr>
            <a:r>
              <a:rPr lang="en-US" sz="4000">
                <a:solidFill>
                  <a:schemeClr val="bg1"/>
                </a:solidFill>
              </a:rPr>
              <a:t>Share you location with someone you trust</a:t>
            </a:r>
          </a:p>
          <a:p>
            <a:pPr marL="742950" lvl="1" indent="-285750">
              <a:buFontTx/>
              <a:buChar char="-"/>
            </a:pPr>
            <a:r>
              <a:rPr lang="en-US" sz="4000">
                <a:solidFill>
                  <a:schemeClr val="bg1"/>
                </a:solidFill>
              </a:rPr>
              <a:t>If an offer seems too good to be true, be cautions</a:t>
            </a:r>
          </a:p>
          <a:p>
            <a:pPr marL="742950" lvl="1" indent="-285750">
              <a:buFontTx/>
              <a:buChar char="-"/>
            </a:pPr>
            <a:r>
              <a:rPr lang="en-US" sz="4000">
                <a:solidFill>
                  <a:schemeClr val="bg1"/>
                </a:solidFill>
              </a:rPr>
              <a:t>Keep your valuables close to you, or locked in your room</a:t>
            </a:r>
          </a:p>
          <a:p>
            <a:pPr marL="742950" lvl="1" indent="-285750">
              <a:buFontTx/>
              <a:buChar char="-"/>
            </a:pPr>
            <a:r>
              <a:rPr lang="en-US" sz="4000">
                <a:solidFill>
                  <a:schemeClr val="bg1"/>
                </a:solidFill>
              </a:rPr>
              <a:t>Make a copy of your important documents</a:t>
            </a:r>
          </a:p>
          <a:p>
            <a:pPr marL="742950" lvl="1" indent="-285750">
              <a:buFontTx/>
              <a:buChar char="-"/>
            </a:pPr>
            <a:r>
              <a:rPr lang="en-US" sz="4000">
                <a:solidFill>
                  <a:schemeClr val="bg1"/>
                </a:solidFill>
              </a:rPr>
              <a:t>Drink responsibly</a:t>
            </a:r>
          </a:p>
        </p:txBody>
      </p:sp>
    </p:spTree>
    <p:extLst>
      <p:ext uri="{BB962C8B-B14F-4D97-AF65-F5344CB8AC3E}">
        <p14:creationId xmlns:p14="http://schemas.microsoft.com/office/powerpoint/2010/main" val="216944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2" name="Freeform 2"/>
          <p:cNvSpPr/>
          <p:nvPr/>
        </p:nvSpPr>
        <p:spPr>
          <a:xfrm>
            <a:off x="0" y="0"/>
            <a:ext cx="7710583" cy="10287000"/>
          </a:xfrm>
          <a:custGeom>
            <a:avLst/>
            <a:gdLst/>
            <a:ahLst/>
            <a:cxnLst/>
            <a:rect l="l" t="t" r="r" b="b"/>
            <a:pathLst>
              <a:path w="7710583" h="10287000">
                <a:moveTo>
                  <a:pt x="0" y="0"/>
                </a:moveTo>
                <a:lnTo>
                  <a:pt x="7710583" y="0"/>
                </a:lnTo>
                <a:lnTo>
                  <a:pt x="7710583" y="10287000"/>
                </a:lnTo>
                <a:lnTo>
                  <a:pt x="0" y="10287000"/>
                </a:lnTo>
                <a:lnTo>
                  <a:pt x="0" y="0"/>
                </a:lnTo>
                <a:close/>
              </a:path>
            </a:pathLst>
          </a:custGeom>
          <a:blipFill>
            <a:blip r:embed="rId3"/>
            <a:stretch>
              <a:fillRect/>
            </a:stretch>
          </a:blipFill>
        </p:spPr>
        <p:txBody>
          <a:bodyPr/>
          <a:lstStyle/>
          <a:p>
            <a:endParaRPr lang="en-US"/>
          </a:p>
        </p:txBody>
      </p:sp>
      <p:sp>
        <p:nvSpPr>
          <p:cNvPr id="4" name="AutoShape 4"/>
          <p:cNvSpPr/>
          <p:nvPr/>
        </p:nvSpPr>
        <p:spPr>
          <a:xfrm rot="5400000">
            <a:off x="2628900" y="5143500"/>
            <a:ext cx="10287000" cy="0"/>
          </a:xfrm>
          <a:prstGeom prst="line">
            <a:avLst/>
          </a:prstGeom>
          <a:ln w="152400" cap="flat">
            <a:solidFill>
              <a:srgbClr val="B15533"/>
            </a:solidFill>
            <a:prstDash val="solid"/>
            <a:headEnd type="none" w="sm" len="sm"/>
            <a:tailEnd type="none" w="sm" len="sm"/>
          </a:ln>
        </p:spPr>
        <p:txBody>
          <a:bodyPr/>
          <a:lstStyle/>
          <a:p>
            <a:endParaRPr lang="en-US"/>
          </a:p>
        </p:txBody>
      </p:sp>
      <p:sp>
        <p:nvSpPr>
          <p:cNvPr id="6" name="TextBox 5">
            <a:extLst>
              <a:ext uri="{FF2B5EF4-FFF2-40B4-BE49-F238E27FC236}">
                <a16:creationId xmlns:a16="http://schemas.microsoft.com/office/drawing/2014/main" id="{546E19F5-B1D7-0F74-ABBC-48826AFC291D}"/>
              </a:ext>
            </a:extLst>
          </p:cNvPr>
          <p:cNvSpPr txBox="1"/>
          <p:nvPr/>
        </p:nvSpPr>
        <p:spPr>
          <a:xfrm>
            <a:off x="8458206" y="1714500"/>
            <a:ext cx="9067794" cy="6247864"/>
          </a:xfrm>
          <a:prstGeom prst="rect">
            <a:avLst/>
          </a:prstGeom>
          <a:noFill/>
        </p:spPr>
        <p:txBody>
          <a:bodyPr wrap="square">
            <a:spAutoFit/>
          </a:bodyPr>
          <a:lstStyle/>
          <a:p>
            <a:pPr algn="ctr"/>
            <a:r>
              <a:rPr lang="en-CA" sz="8000" b="1">
                <a:solidFill>
                  <a:schemeClr val="bg1"/>
                </a:solidFill>
                <a:cs typeface="Arial" panose="020B0604020202020204" pitchFamily="34" charset="0"/>
              </a:rPr>
              <a:t>New Country, Culture, and Classroom: </a:t>
            </a:r>
          </a:p>
          <a:p>
            <a:pPr algn="ctr"/>
            <a:r>
              <a:rPr lang="en-CA" sz="8000" b="1">
                <a:solidFill>
                  <a:schemeClr val="bg1"/>
                </a:solidFill>
                <a:cs typeface="Arial" panose="020B0604020202020204" pitchFamily="34" charset="0"/>
              </a:rPr>
              <a:t>Tips to Thrive while Studying Abroad </a:t>
            </a:r>
            <a:endParaRPr lang="en-US" sz="8000">
              <a:solidFill>
                <a:schemeClr val="bg1"/>
              </a:solidFill>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38"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43" b="-16643"/>
            </a:stretch>
          </a:blipFill>
        </p:spPr>
        <p:txBody>
          <a:bodyPr/>
          <a:lstStyle/>
          <a:p>
            <a:r>
              <a:rPr lang="en-US"/>
              <a:t> </a:t>
            </a:r>
          </a:p>
        </p:txBody>
      </p:sp>
      <p:grpSp>
        <p:nvGrpSpPr>
          <p:cNvPr id="3" name="Group 3"/>
          <p:cNvGrpSpPr/>
          <p:nvPr/>
        </p:nvGrpSpPr>
        <p:grpSpPr>
          <a:xfrm>
            <a:off x="5626418" y="952500"/>
            <a:ext cx="7035163" cy="7035163"/>
            <a:chOff x="-1" y="-607834"/>
            <a:chExt cx="6350000" cy="6350000"/>
          </a:xfrm>
        </p:grpSpPr>
        <p:sp>
          <p:nvSpPr>
            <p:cNvPr id="4" name="Freeform 4"/>
            <p:cNvSpPr/>
            <p:nvPr/>
          </p:nvSpPr>
          <p:spPr>
            <a:xfrm>
              <a:off x="-1" y="-607834"/>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54734">
                <a:alpha val="80784"/>
              </a:srgbClr>
            </a:solidFill>
          </p:spPr>
          <p:txBody>
            <a:bodyPr/>
            <a:lstStyle/>
            <a:p>
              <a:endParaRPr lang="en-US"/>
            </a:p>
          </p:txBody>
        </p:sp>
      </p:grpSp>
      <p:sp>
        <p:nvSpPr>
          <p:cNvPr id="11" name="TextBox 10">
            <a:extLst>
              <a:ext uri="{FF2B5EF4-FFF2-40B4-BE49-F238E27FC236}">
                <a16:creationId xmlns:a16="http://schemas.microsoft.com/office/drawing/2014/main" id="{92485A80-1CF4-1A8E-AE58-FF8D70903A1B}"/>
              </a:ext>
            </a:extLst>
          </p:cNvPr>
          <p:cNvSpPr txBox="1"/>
          <p:nvPr/>
        </p:nvSpPr>
        <p:spPr>
          <a:xfrm>
            <a:off x="5219699" y="2095500"/>
            <a:ext cx="7848600" cy="5201424"/>
          </a:xfrm>
          <a:prstGeom prst="rect">
            <a:avLst/>
          </a:prstGeom>
          <a:noFill/>
        </p:spPr>
        <p:txBody>
          <a:bodyPr wrap="square" rtlCol="0">
            <a:spAutoFit/>
          </a:bodyPr>
          <a:lstStyle/>
          <a:p>
            <a:pPr algn="ctr"/>
            <a:r>
              <a:rPr lang="en-US" sz="16600">
                <a:solidFill>
                  <a:schemeClr val="bg1"/>
                </a:solidFill>
                <a:latin typeface="Northwell Alt"/>
                <a:ea typeface="Northwell Alt"/>
                <a:cs typeface="Northwell Alt"/>
                <a:sym typeface="Northwell Alt"/>
              </a:rPr>
              <a:t>Safe</a:t>
            </a:r>
          </a:p>
          <a:p>
            <a:pPr algn="ctr"/>
            <a:r>
              <a:rPr lang="en-US" sz="16600">
                <a:solidFill>
                  <a:schemeClr val="bg1"/>
                </a:solidFill>
                <a:latin typeface="Northwell Alt"/>
                <a:ea typeface="Northwell Alt"/>
                <a:cs typeface="Northwell Alt"/>
                <a:sym typeface="Northwell Alt"/>
              </a:rPr>
              <a:t>Travels!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3" name="Freeform 3"/>
          <p:cNvSpPr/>
          <p:nvPr/>
        </p:nvSpPr>
        <p:spPr>
          <a:xfrm>
            <a:off x="11201400" y="-32845"/>
            <a:ext cx="7086600" cy="10319845"/>
          </a:xfrm>
          <a:custGeom>
            <a:avLst/>
            <a:gdLst/>
            <a:ahLst/>
            <a:cxnLst/>
            <a:rect l="l" t="t" r="r" b="b"/>
            <a:pathLst>
              <a:path w="8114611" h="14219869">
                <a:moveTo>
                  <a:pt x="0" y="0"/>
                </a:moveTo>
                <a:lnTo>
                  <a:pt x="8114611" y="0"/>
                </a:lnTo>
                <a:lnTo>
                  <a:pt x="8114611" y="14219869"/>
                </a:lnTo>
                <a:lnTo>
                  <a:pt x="0" y="14219869"/>
                </a:lnTo>
                <a:lnTo>
                  <a:pt x="0" y="0"/>
                </a:lnTo>
                <a:close/>
              </a:path>
            </a:pathLst>
          </a:custGeom>
          <a:blipFill>
            <a:blip r:embed="rId3"/>
            <a:stretch>
              <a:fillRect t="-11533" b="-12069"/>
            </a:stretch>
          </a:blipFill>
        </p:spPr>
        <p:txBody>
          <a:bodyPr/>
          <a:lstStyle/>
          <a:p>
            <a:endParaRPr lang="en-US"/>
          </a:p>
        </p:txBody>
      </p:sp>
      <p:grpSp>
        <p:nvGrpSpPr>
          <p:cNvPr id="7" name="Group 7"/>
          <p:cNvGrpSpPr/>
          <p:nvPr/>
        </p:nvGrpSpPr>
        <p:grpSpPr>
          <a:xfrm>
            <a:off x="0" y="3413089"/>
            <a:ext cx="10081485" cy="1339190"/>
            <a:chOff x="0" y="0"/>
            <a:chExt cx="3410280" cy="453010"/>
          </a:xfrm>
        </p:grpSpPr>
        <p:sp>
          <p:nvSpPr>
            <p:cNvPr id="8" name="Freeform 8"/>
            <p:cNvSpPr/>
            <p:nvPr/>
          </p:nvSpPr>
          <p:spPr>
            <a:xfrm>
              <a:off x="0" y="0"/>
              <a:ext cx="3410280" cy="453010"/>
            </a:xfrm>
            <a:custGeom>
              <a:avLst/>
              <a:gdLst/>
              <a:ahLst/>
              <a:cxnLst/>
              <a:rect l="l" t="t" r="r" b="b"/>
              <a:pathLst>
                <a:path w="3410280" h="453010">
                  <a:moveTo>
                    <a:pt x="0" y="0"/>
                  </a:moveTo>
                  <a:lnTo>
                    <a:pt x="3410280" y="0"/>
                  </a:lnTo>
                  <a:lnTo>
                    <a:pt x="3410280" y="453010"/>
                  </a:lnTo>
                  <a:lnTo>
                    <a:pt x="0" y="453010"/>
                  </a:lnTo>
                  <a:close/>
                </a:path>
              </a:pathLst>
            </a:custGeom>
            <a:solidFill>
              <a:srgbClr val="154734">
                <a:alpha val="80000"/>
              </a:srgbClr>
            </a:solidFill>
          </p:spPr>
          <p:txBody>
            <a:bodyPr/>
            <a:lstStyle/>
            <a:p>
              <a:endParaRPr lang="en-US"/>
            </a:p>
          </p:txBody>
        </p:sp>
      </p:grpSp>
      <p:grpSp>
        <p:nvGrpSpPr>
          <p:cNvPr id="9" name="Group 9"/>
          <p:cNvGrpSpPr/>
          <p:nvPr/>
        </p:nvGrpSpPr>
        <p:grpSpPr>
          <a:xfrm>
            <a:off x="91904" y="5178972"/>
            <a:ext cx="10081485" cy="1378114"/>
            <a:chOff x="0" y="0"/>
            <a:chExt cx="3410280" cy="466177"/>
          </a:xfrm>
        </p:grpSpPr>
        <p:sp>
          <p:nvSpPr>
            <p:cNvPr id="10" name="Freeform 10"/>
            <p:cNvSpPr/>
            <p:nvPr/>
          </p:nvSpPr>
          <p:spPr>
            <a:xfrm>
              <a:off x="0" y="0"/>
              <a:ext cx="3410280" cy="466177"/>
            </a:xfrm>
            <a:custGeom>
              <a:avLst/>
              <a:gdLst/>
              <a:ahLst/>
              <a:cxnLst/>
              <a:rect l="l" t="t" r="r" b="b"/>
              <a:pathLst>
                <a:path w="3410280" h="466177">
                  <a:moveTo>
                    <a:pt x="0" y="0"/>
                  </a:moveTo>
                  <a:lnTo>
                    <a:pt x="3410280" y="0"/>
                  </a:lnTo>
                  <a:lnTo>
                    <a:pt x="3410280" y="466177"/>
                  </a:lnTo>
                  <a:lnTo>
                    <a:pt x="0" y="466177"/>
                  </a:lnTo>
                  <a:close/>
                </a:path>
              </a:pathLst>
            </a:custGeom>
            <a:solidFill>
              <a:srgbClr val="154734">
                <a:alpha val="80000"/>
              </a:srgbClr>
            </a:solidFill>
          </p:spPr>
          <p:txBody>
            <a:bodyPr/>
            <a:lstStyle/>
            <a:p>
              <a:endParaRPr lang="en-US"/>
            </a:p>
          </p:txBody>
        </p:sp>
      </p:grpSp>
      <p:grpSp>
        <p:nvGrpSpPr>
          <p:cNvPr id="13" name="Group 13"/>
          <p:cNvGrpSpPr/>
          <p:nvPr/>
        </p:nvGrpSpPr>
        <p:grpSpPr>
          <a:xfrm>
            <a:off x="-1416" y="7002134"/>
            <a:ext cx="10082901" cy="1378114"/>
            <a:chOff x="0" y="0"/>
            <a:chExt cx="3410759" cy="466177"/>
          </a:xfrm>
        </p:grpSpPr>
        <p:sp>
          <p:nvSpPr>
            <p:cNvPr id="14" name="Freeform 14"/>
            <p:cNvSpPr/>
            <p:nvPr/>
          </p:nvSpPr>
          <p:spPr>
            <a:xfrm>
              <a:off x="0" y="0"/>
              <a:ext cx="3410759" cy="466177"/>
            </a:xfrm>
            <a:custGeom>
              <a:avLst/>
              <a:gdLst/>
              <a:ahLst/>
              <a:cxnLst/>
              <a:rect l="l" t="t" r="r" b="b"/>
              <a:pathLst>
                <a:path w="3410759" h="466177">
                  <a:moveTo>
                    <a:pt x="0" y="0"/>
                  </a:moveTo>
                  <a:lnTo>
                    <a:pt x="3410759" y="0"/>
                  </a:lnTo>
                  <a:lnTo>
                    <a:pt x="3410759" y="466177"/>
                  </a:lnTo>
                  <a:lnTo>
                    <a:pt x="0" y="466177"/>
                  </a:lnTo>
                  <a:close/>
                </a:path>
              </a:pathLst>
            </a:custGeom>
            <a:solidFill>
              <a:srgbClr val="154734">
                <a:alpha val="80000"/>
              </a:srgbClr>
            </a:solidFill>
          </p:spPr>
          <p:txBody>
            <a:bodyPr/>
            <a:lstStyle/>
            <a:p>
              <a:endParaRPr lang="en-US"/>
            </a:p>
          </p:txBody>
        </p:sp>
      </p:grpSp>
      <p:grpSp>
        <p:nvGrpSpPr>
          <p:cNvPr id="15" name="Group 15"/>
          <p:cNvGrpSpPr/>
          <p:nvPr/>
        </p:nvGrpSpPr>
        <p:grpSpPr>
          <a:xfrm>
            <a:off x="0" y="8737436"/>
            <a:ext cx="10081485" cy="1378114"/>
            <a:chOff x="0" y="0"/>
            <a:chExt cx="3410280" cy="466177"/>
          </a:xfrm>
        </p:grpSpPr>
        <p:sp>
          <p:nvSpPr>
            <p:cNvPr id="16" name="Freeform 16"/>
            <p:cNvSpPr/>
            <p:nvPr/>
          </p:nvSpPr>
          <p:spPr>
            <a:xfrm>
              <a:off x="0" y="0"/>
              <a:ext cx="3410280" cy="466177"/>
            </a:xfrm>
            <a:custGeom>
              <a:avLst/>
              <a:gdLst/>
              <a:ahLst/>
              <a:cxnLst/>
              <a:rect l="l" t="t" r="r" b="b"/>
              <a:pathLst>
                <a:path w="3410280" h="466177">
                  <a:moveTo>
                    <a:pt x="0" y="0"/>
                  </a:moveTo>
                  <a:lnTo>
                    <a:pt x="3410280" y="0"/>
                  </a:lnTo>
                  <a:lnTo>
                    <a:pt x="3410280" y="466177"/>
                  </a:lnTo>
                  <a:lnTo>
                    <a:pt x="0" y="466177"/>
                  </a:lnTo>
                  <a:close/>
                </a:path>
              </a:pathLst>
            </a:custGeom>
            <a:solidFill>
              <a:srgbClr val="154734">
                <a:alpha val="80000"/>
              </a:srgbClr>
            </a:solidFill>
          </p:spPr>
          <p:txBody>
            <a:bodyPr/>
            <a:lstStyle/>
            <a:p>
              <a:endParaRPr lang="en-US"/>
            </a:p>
          </p:txBody>
        </p:sp>
      </p:grpSp>
      <p:sp>
        <p:nvSpPr>
          <p:cNvPr id="19" name="TextBox 19"/>
          <p:cNvSpPr txBox="1"/>
          <p:nvPr/>
        </p:nvSpPr>
        <p:spPr>
          <a:xfrm>
            <a:off x="708757" y="4138577"/>
            <a:ext cx="8847778" cy="2009846"/>
          </a:xfrm>
          <a:prstGeom prst="rect">
            <a:avLst/>
          </a:prstGeom>
        </p:spPr>
        <p:txBody>
          <a:bodyPr lIns="0" tIns="0" rIns="0" bIns="0" rtlCol="0" anchor="t">
            <a:spAutoFit/>
          </a:bodyPr>
          <a:lstStyle/>
          <a:p>
            <a:pPr algn="ctr">
              <a:lnSpc>
                <a:spcPts val="8063"/>
              </a:lnSpc>
            </a:pPr>
            <a:r>
              <a:rPr lang="en-US" sz="5759" b="1">
                <a:solidFill>
                  <a:srgbClr val="FFFFFF"/>
                </a:solidFill>
                <a:ea typeface="Museo Sans 2"/>
                <a:cs typeface="Museo Sans 2"/>
                <a:sym typeface="Museo Sans 2"/>
              </a:rPr>
              <a:t>Ways to Understand Culture Shock</a:t>
            </a:r>
          </a:p>
        </p:txBody>
      </p:sp>
      <p:sp>
        <p:nvSpPr>
          <p:cNvPr id="20" name="TextBox 20"/>
          <p:cNvSpPr txBox="1"/>
          <p:nvPr/>
        </p:nvSpPr>
        <p:spPr>
          <a:xfrm>
            <a:off x="379567" y="1457061"/>
            <a:ext cx="9453607" cy="974049"/>
          </a:xfrm>
          <a:prstGeom prst="rect">
            <a:avLst/>
          </a:prstGeom>
        </p:spPr>
        <p:txBody>
          <a:bodyPr lIns="0" tIns="0" rIns="0" bIns="0" rtlCol="0" anchor="t">
            <a:spAutoFit/>
          </a:bodyPr>
          <a:lstStyle/>
          <a:p>
            <a:pPr algn="ctr">
              <a:lnSpc>
                <a:spcPts val="8063"/>
              </a:lnSpc>
            </a:pPr>
            <a:r>
              <a:rPr lang="en-US" sz="5759" b="1">
                <a:solidFill>
                  <a:srgbClr val="FFFFFF"/>
                </a:solidFill>
                <a:ea typeface="Museo Sans 2"/>
                <a:cs typeface="Museo Sans 2"/>
                <a:sym typeface="Museo Sans 2"/>
              </a:rPr>
              <a:t>Ways to Understand Culture</a:t>
            </a:r>
          </a:p>
        </p:txBody>
      </p:sp>
      <p:sp>
        <p:nvSpPr>
          <p:cNvPr id="21" name="TextBox 21"/>
          <p:cNvSpPr txBox="1"/>
          <p:nvPr/>
        </p:nvSpPr>
        <p:spPr>
          <a:xfrm>
            <a:off x="207849" y="7002134"/>
            <a:ext cx="9757691" cy="2009846"/>
          </a:xfrm>
          <a:prstGeom prst="rect">
            <a:avLst/>
          </a:prstGeom>
        </p:spPr>
        <p:txBody>
          <a:bodyPr lIns="0" tIns="0" rIns="0" bIns="0" rtlCol="0" anchor="t">
            <a:spAutoFit/>
          </a:bodyPr>
          <a:lstStyle/>
          <a:p>
            <a:pPr algn="ctr">
              <a:lnSpc>
                <a:spcPts val="8063"/>
              </a:lnSpc>
            </a:pPr>
            <a:r>
              <a:rPr lang="en-US" sz="5759" b="1">
                <a:solidFill>
                  <a:srgbClr val="FFFFFF"/>
                </a:solidFill>
                <a:ea typeface="Museo Sans 2"/>
                <a:cs typeface="Museo Sans 2"/>
                <a:sym typeface="Museo Sans 2"/>
              </a:rPr>
              <a:t>Tips &amp; Reminders for Staying Safe While Abroad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9" b="-9279"/>
            </a:stretch>
          </a:blipFill>
        </p:spPr>
        <p:txBody>
          <a:bodyPr/>
          <a:lstStyle/>
          <a:p>
            <a:endParaRPr lang="en-US"/>
          </a:p>
        </p:txBody>
      </p:sp>
      <p:grpSp>
        <p:nvGrpSpPr>
          <p:cNvPr id="3" name="Group 3"/>
          <p:cNvGrpSpPr/>
          <p:nvPr/>
        </p:nvGrpSpPr>
        <p:grpSpPr>
          <a:xfrm>
            <a:off x="12087770" y="571500"/>
            <a:ext cx="5503041" cy="509594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4734">
                <a:alpha val="80000"/>
              </a:srgbClr>
            </a:solidFill>
          </p:spPr>
          <p:txBody>
            <a:bodyPr/>
            <a:lstStyle/>
            <a:p>
              <a:endParaRPr lang="en-US"/>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2217410" y="1485900"/>
            <a:ext cx="5243759" cy="4901342"/>
          </a:xfrm>
          <a:prstGeom prst="rect">
            <a:avLst/>
          </a:prstGeom>
        </p:spPr>
        <p:txBody>
          <a:bodyPr wrap="square" lIns="0" tIns="0" rIns="0" bIns="0" rtlCol="0" anchor="t">
            <a:spAutoFit/>
          </a:bodyPr>
          <a:lstStyle/>
          <a:p>
            <a:pPr algn="ctr">
              <a:lnSpc>
                <a:spcPts val="8999"/>
              </a:lnSpc>
            </a:pPr>
            <a:r>
              <a:rPr lang="en-US" sz="14900">
                <a:solidFill>
                  <a:srgbClr val="FFFFFF"/>
                </a:solidFill>
                <a:latin typeface="Northwell Alt"/>
                <a:ea typeface="Northwell Alt"/>
                <a:cs typeface="Northwell Alt"/>
                <a:sym typeface="Northwell Alt"/>
              </a:rPr>
              <a:t>What</a:t>
            </a:r>
            <a:br>
              <a:rPr lang="en-US" sz="14900">
                <a:solidFill>
                  <a:srgbClr val="FFFFFF"/>
                </a:solidFill>
                <a:latin typeface="Northwell Alt"/>
                <a:ea typeface="Northwell Alt"/>
                <a:cs typeface="Northwell Alt"/>
                <a:sym typeface="Northwell Alt"/>
              </a:rPr>
            </a:br>
            <a:r>
              <a:rPr lang="en-US" sz="14900">
                <a:solidFill>
                  <a:srgbClr val="FFFFFF"/>
                </a:solidFill>
                <a:latin typeface="Northwell Alt"/>
                <a:ea typeface="Northwell Alt"/>
                <a:cs typeface="Northwell Alt"/>
                <a:sym typeface="Northwell Alt"/>
              </a:rPr>
              <a:t>is</a:t>
            </a:r>
          </a:p>
          <a:p>
            <a:pPr algn="ctr">
              <a:lnSpc>
                <a:spcPts val="8999"/>
              </a:lnSpc>
            </a:pPr>
            <a:br>
              <a:rPr lang="en-US" sz="14900">
                <a:solidFill>
                  <a:srgbClr val="FFFFFF"/>
                </a:solidFill>
                <a:latin typeface="Northwell Alt"/>
                <a:ea typeface="Northwell Alt"/>
                <a:cs typeface="Northwell Alt"/>
                <a:sym typeface="Northwell Alt"/>
              </a:rPr>
            </a:br>
            <a:r>
              <a:rPr lang="en-US" sz="14900">
                <a:solidFill>
                  <a:srgbClr val="FFFFFF"/>
                </a:solidFill>
                <a:latin typeface="Northwell Alt"/>
                <a:ea typeface="Northwell Alt"/>
                <a:cs typeface="Northwell Alt"/>
                <a:sym typeface="Northwell Alt"/>
              </a:rPr>
              <a:t>Culture?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948" b="-8948"/>
            </a:stretch>
          </a:blipFill>
        </p:spPr>
        <p:txBody>
          <a:bodyPr/>
          <a:lstStyle/>
          <a:p>
            <a:endParaRPr lang="en-US"/>
          </a:p>
        </p:txBody>
      </p:sp>
      <p:grpSp>
        <p:nvGrpSpPr>
          <p:cNvPr id="3" name="Group 3"/>
          <p:cNvGrpSpPr/>
          <p:nvPr/>
        </p:nvGrpSpPr>
        <p:grpSpPr>
          <a:xfrm>
            <a:off x="10439400" y="547852"/>
            <a:ext cx="7197250" cy="8558048"/>
            <a:chOff x="0" y="0"/>
            <a:chExt cx="1413913" cy="1914833"/>
          </a:xfrm>
        </p:grpSpPr>
        <p:sp>
          <p:nvSpPr>
            <p:cNvPr id="4" name="Freeform 4"/>
            <p:cNvSpPr/>
            <p:nvPr/>
          </p:nvSpPr>
          <p:spPr>
            <a:xfrm>
              <a:off x="0" y="0"/>
              <a:ext cx="1413913" cy="1914833"/>
            </a:xfrm>
            <a:custGeom>
              <a:avLst/>
              <a:gdLst/>
              <a:ahLst/>
              <a:cxnLst/>
              <a:rect l="l" t="t" r="r" b="b"/>
              <a:pathLst>
                <a:path w="1413913" h="1914833">
                  <a:moveTo>
                    <a:pt x="0" y="0"/>
                  </a:moveTo>
                  <a:lnTo>
                    <a:pt x="1413913" y="0"/>
                  </a:lnTo>
                  <a:lnTo>
                    <a:pt x="1413913" y="1914833"/>
                  </a:lnTo>
                  <a:lnTo>
                    <a:pt x="0" y="1914833"/>
                  </a:lnTo>
                  <a:close/>
                </a:path>
              </a:pathLst>
            </a:custGeom>
            <a:solidFill>
              <a:srgbClr val="154734">
                <a:alpha val="88627"/>
              </a:srgbClr>
            </a:solidFill>
          </p:spPr>
          <p:txBody>
            <a:bodyPr/>
            <a:lstStyle/>
            <a:p>
              <a:endParaRPr lang="en-US"/>
            </a:p>
          </p:txBody>
        </p:sp>
        <p:sp>
          <p:nvSpPr>
            <p:cNvPr id="5" name="TextBox 5"/>
            <p:cNvSpPr txBox="1"/>
            <p:nvPr/>
          </p:nvSpPr>
          <p:spPr>
            <a:xfrm>
              <a:off x="0" y="-47625"/>
              <a:ext cx="1413913" cy="1962458"/>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1029813" y="1795843"/>
            <a:ext cx="5368450" cy="1166986"/>
          </a:xfrm>
          <a:prstGeom prst="rect">
            <a:avLst/>
          </a:prstGeom>
        </p:spPr>
        <p:txBody>
          <a:bodyPr lIns="0" tIns="0" rIns="0" bIns="0" rtlCol="0" anchor="t">
            <a:spAutoFit/>
          </a:bodyPr>
          <a:lstStyle/>
          <a:p>
            <a:pPr algn="ctr">
              <a:lnSpc>
                <a:spcPts val="9127"/>
              </a:lnSpc>
            </a:pPr>
            <a:endParaRPr lang="en-US" sz="7670">
              <a:solidFill>
                <a:srgbClr val="FFFFFF"/>
              </a:solidFill>
              <a:latin typeface=""/>
              <a:ea typeface=""/>
              <a:cs typeface=""/>
              <a:sym typeface=""/>
            </a:endParaRPr>
          </a:p>
        </p:txBody>
      </p:sp>
      <p:sp>
        <p:nvSpPr>
          <p:cNvPr id="12" name="TextBox 12"/>
          <p:cNvSpPr txBox="1"/>
          <p:nvPr/>
        </p:nvSpPr>
        <p:spPr>
          <a:xfrm>
            <a:off x="11029813" y="4112526"/>
            <a:ext cx="5368450" cy="682944"/>
          </a:xfrm>
          <a:prstGeom prst="rect">
            <a:avLst/>
          </a:prstGeom>
        </p:spPr>
        <p:txBody>
          <a:bodyPr lIns="0" tIns="0" rIns="0" bIns="0" rtlCol="0" anchor="t">
            <a:spAutoFit/>
          </a:bodyPr>
          <a:lstStyle/>
          <a:p>
            <a:pPr marL="872499" lvl="1" indent="-436249" algn="l">
              <a:lnSpc>
                <a:spcPts val="5657"/>
              </a:lnSpc>
              <a:buFont typeface="Arial"/>
              <a:buChar char="•"/>
            </a:pPr>
            <a:endParaRPr lang="en-US" sz="4041">
              <a:solidFill>
                <a:srgbClr val="FFFFFF"/>
              </a:solidFill>
              <a:latin typeface="Museo Sans 1"/>
              <a:ea typeface="Museo Sans 1"/>
              <a:cs typeface="Museo Sans 1"/>
              <a:sym typeface="Museo Sans 1"/>
            </a:endParaRPr>
          </a:p>
        </p:txBody>
      </p:sp>
      <p:sp>
        <p:nvSpPr>
          <p:cNvPr id="14" name="TextBox 13">
            <a:extLst>
              <a:ext uri="{FF2B5EF4-FFF2-40B4-BE49-F238E27FC236}">
                <a16:creationId xmlns:a16="http://schemas.microsoft.com/office/drawing/2014/main" id="{B8B549F6-22DF-7276-1BC2-9050A9BB8B0C}"/>
              </a:ext>
            </a:extLst>
          </p:cNvPr>
          <p:cNvSpPr txBox="1"/>
          <p:nvPr/>
        </p:nvSpPr>
        <p:spPr>
          <a:xfrm>
            <a:off x="11201400" y="871319"/>
            <a:ext cx="6147343" cy="7848302"/>
          </a:xfrm>
          <a:prstGeom prst="rect">
            <a:avLst/>
          </a:prstGeom>
          <a:noFill/>
        </p:spPr>
        <p:txBody>
          <a:bodyPr wrap="square">
            <a:spAutoFit/>
          </a:bodyPr>
          <a:lstStyle/>
          <a:p>
            <a:pPr algn="r"/>
            <a:r>
              <a:rPr lang="en-US" sz="3600">
                <a:solidFill>
                  <a:schemeClr val="bg1"/>
                </a:solidFill>
              </a:rPr>
              <a:t>“</a:t>
            </a:r>
            <a:r>
              <a:rPr lang="en-US" sz="3600" i="1">
                <a:solidFill>
                  <a:schemeClr val="bg1"/>
                </a:solidFill>
              </a:rPr>
              <a:t>Culture is a fuzzy set of basic assumptions and values, orientations to life, beliefs, policies, procedures and behavioral conventions that are shared by a group of people, and that influence (but do not determine) each member’s behavior and his/her interpretations of the ‘meaning’ of other people’s behavior.”</a:t>
            </a:r>
            <a:br>
              <a:rPr lang="en-US" sz="3600">
                <a:solidFill>
                  <a:schemeClr val="bg1"/>
                </a:solidFill>
              </a:rPr>
            </a:br>
            <a:r>
              <a:rPr lang="en-US" sz="3600">
                <a:solidFill>
                  <a:schemeClr val="bg1"/>
                </a:solidFill>
              </a:rPr>
              <a:t> </a:t>
            </a:r>
            <a:br>
              <a:rPr lang="en-US" sz="3600">
                <a:solidFill>
                  <a:schemeClr val="bg1"/>
                </a:solidFill>
              </a:rPr>
            </a:br>
            <a:r>
              <a:rPr lang="en-US" sz="2800">
                <a:solidFill>
                  <a:schemeClr val="bg1"/>
                </a:solidFill>
              </a:rPr>
              <a:t>Helen Spencer-Oatey (2008) </a:t>
            </a:r>
            <a:br>
              <a:rPr lang="en-US" sz="2800">
                <a:solidFill>
                  <a:schemeClr val="bg1"/>
                </a:solidFill>
              </a:rPr>
            </a:br>
            <a:r>
              <a:rPr lang="en-US" sz="2800">
                <a:solidFill>
                  <a:schemeClr val="bg1"/>
                </a:solidFill>
              </a:rPr>
              <a:t>Linguist and social psychologist</a:t>
            </a:r>
            <a:endParaRPr lang="en-US" sz="36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435"/>
            </a:stretch>
          </a:blipFill>
        </p:spPr>
        <p:txBody>
          <a:bodyPr/>
          <a:lstStyle/>
          <a:p>
            <a:endParaRPr lang="en-US"/>
          </a:p>
        </p:txBody>
      </p:sp>
      <p:sp>
        <p:nvSpPr>
          <p:cNvPr id="3" name="TextBox 3"/>
          <p:cNvSpPr txBox="1"/>
          <p:nvPr/>
        </p:nvSpPr>
        <p:spPr>
          <a:xfrm>
            <a:off x="152400" y="495300"/>
            <a:ext cx="18135600" cy="3744615"/>
          </a:xfrm>
          <a:prstGeom prst="rect">
            <a:avLst/>
          </a:prstGeom>
        </p:spPr>
        <p:txBody>
          <a:bodyPr wrap="square" lIns="0" tIns="0" rIns="0" bIns="0" rtlCol="0" anchor="t">
            <a:spAutoFit/>
          </a:bodyPr>
          <a:lstStyle/>
          <a:p>
            <a:pPr algn="ctr">
              <a:lnSpc>
                <a:spcPts val="29162"/>
              </a:lnSpc>
            </a:pPr>
            <a:r>
              <a:rPr lang="en-US" sz="20830">
                <a:solidFill>
                  <a:srgbClr val="000000"/>
                </a:solidFill>
                <a:latin typeface="Northwell Alt"/>
                <a:ea typeface="Northwell Alt"/>
                <a:cs typeface="Northwell Alt"/>
                <a:sym typeface="Northwell Alt"/>
              </a:rPr>
              <a:t>The Cultural Iceberg!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a:extLst>
            <a:ext uri="{FF2B5EF4-FFF2-40B4-BE49-F238E27FC236}">
              <a16:creationId xmlns:a16="http://schemas.microsoft.com/office/drawing/2014/main" id="{84C80EE6-7279-F433-BBD9-C5614F89D41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7D888D3-9D60-6EA0-2A95-C047CF14CE2E}"/>
              </a:ext>
            </a:extLst>
          </p:cNvPr>
          <p:cNvSpPr txBox="1"/>
          <p:nvPr/>
        </p:nvSpPr>
        <p:spPr>
          <a:xfrm>
            <a:off x="930207" y="952500"/>
            <a:ext cx="8001000" cy="859210"/>
          </a:xfrm>
          <a:prstGeom prst="rect">
            <a:avLst/>
          </a:prstGeom>
        </p:spPr>
        <p:txBody>
          <a:bodyPr lIns="0" tIns="0" rIns="0" bIns="0" rtlCol="0" anchor="t">
            <a:spAutoFit/>
          </a:bodyPr>
          <a:lstStyle/>
          <a:p>
            <a:pPr marL="516179" lvl="1" algn="l">
              <a:lnSpc>
                <a:spcPts val="6694"/>
              </a:lnSpc>
            </a:pPr>
            <a:r>
              <a:rPr lang="en-US" sz="6000">
                <a:solidFill>
                  <a:srgbClr val="FFFFFF"/>
                </a:solidFill>
                <a:ea typeface="Museo Sans 1"/>
                <a:cs typeface="Museo Sans 1"/>
                <a:sym typeface="Museo Sans 1"/>
              </a:rPr>
              <a:t>The Cultural Iceberg</a:t>
            </a:r>
          </a:p>
        </p:txBody>
      </p:sp>
      <p:sp>
        <p:nvSpPr>
          <p:cNvPr id="5" name="TextBox 5">
            <a:extLst>
              <a:ext uri="{FF2B5EF4-FFF2-40B4-BE49-F238E27FC236}">
                <a16:creationId xmlns:a16="http://schemas.microsoft.com/office/drawing/2014/main" id="{A20FF797-5EB9-1959-661C-9F0D8A59AB83}"/>
              </a:ext>
            </a:extLst>
          </p:cNvPr>
          <p:cNvSpPr txBox="1"/>
          <p:nvPr/>
        </p:nvSpPr>
        <p:spPr>
          <a:xfrm>
            <a:off x="9412610" y="3314700"/>
            <a:ext cx="7835499" cy="827214"/>
          </a:xfrm>
          <a:prstGeom prst="rect">
            <a:avLst/>
          </a:prstGeom>
        </p:spPr>
        <p:txBody>
          <a:bodyPr lIns="0" tIns="0" rIns="0" bIns="0" rtlCol="0" anchor="t">
            <a:spAutoFit/>
          </a:bodyPr>
          <a:lstStyle/>
          <a:p>
            <a:pPr marL="1032001" lvl="1" indent="-516001" algn="l">
              <a:lnSpc>
                <a:spcPts val="6691"/>
              </a:lnSpc>
              <a:buFont typeface="Arial"/>
              <a:buChar char="•"/>
            </a:pPr>
            <a:r>
              <a:rPr lang="en-US" sz="5400">
                <a:solidFill>
                  <a:srgbClr val="FFFFFF"/>
                </a:solidFill>
                <a:ea typeface="Museo Sans 1"/>
                <a:cs typeface="Museo Sans 1"/>
                <a:sym typeface="Museo Sans 1"/>
              </a:rPr>
              <a:t>10% Surface</a:t>
            </a:r>
          </a:p>
        </p:txBody>
      </p:sp>
      <p:sp>
        <p:nvSpPr>
          <p:cNvPr id="6" name="TextBox 6">
            <a:extLst>
              <a:ext uri="{FF2B5EF4-FFF2-40B4-BE49-F238E27FC236}">
                <a16:creationId xmlns:a16="http://schemas.microsoft.com/office/drawing/2014/main" id="{1B852FC0-5613-52D6-F5E1-350A97EF956D}"/>
              </a:ext>
            </a:extLst>
          </p:cNvPr>
          <p:cNvSpPr txBox="1"/>
          <p:nvPr/>
        </p:nvSpPr>
        <p:spPr>
          <a:xfrm>
            <a:off x="9620148" y="6972300"/>
            <a:ext cx="7420421" cy="821563"/>
          </a:xfrm>
          <a:prstGeom prst="rect">
            <a:avLst/>
          </a:prstGeom>
        </p:spPr>
        <p:txBody>
          <a:bodyPr lIns="0" tIns="0" rIns="0" bIns="0" rtlCol="0" anchor="t">
            <a:spAutoFit/>
          </a:bodyPr>
          <a:lstStyle/>
          <a:p>
            <a:pPr marL="1032001" lvl="1" indent="-516001" algn="l">
              <a:lnSpc>
                <a:spcPts val="6691"/>
              </a:lnSpc>
              <a:buFont typeface="Arial"/>
              <a:buChar char="•"/>
            </a:pPr>
            <a:r>
              <a:rPr lang="en-US" sz="5400">
                <a:solidFill>
                  <a:srgbClr val="FFFFFF"/>
                </a:solidFill>
                <a:ea typeface="Museo Sans 1"/>
                <a:cs typeface="Museo Sans 1"/>
                <a:sym typeface="Museo Sans 1"/>
              </a:rPr>
              <a:t>90% Hidden/Deep</a:t>
            </a:r>
          </a:p>
        </p:txBody>
      </p:sp>
      <p:sp>
        <p:nvSpPr>
          <p:cNvPr id="7" name="AutoShape 7">
            <a:extLst>
              <a:ext uri="{FF2B5EF4-FFF2-40B4-BE49-F238E27FC236}">
                <a16:creationId xmlns:a16="http://schemas.microsoft.com/office/drawing/2014/main" id="{8CE58CDA-28EB-C3DD-FDD8-A8E6D1250360}"/>
              </a:ext>
            </a:extLst>
          </p:cNvPr>
          <p:cNvSpPr/>
          <p:nvPr/>
        </p:nvSpPr>
        <p:spPr>
          <a:xfrm rot="5400000">
            <a:off x="4172905" y="5103158"/>
            <a:ext cx="10210800" cy="4483"/>
          </a:xfrm>
          <a:prstGeom prst="line">
            <a:avLst/>
          </a:prstGeom>
          <a:ln w="152400" cap="flat">
            <a:solidFill>
              <a:srgbClr val="B15533"/>
            </a:solidFill>
            <a:prstDash val="solid"/>
            <a:headEnd type="none" w="sm" len="sm"/>
            <a:tailEnd type="none" w="sm" len="sm"/>
          </a:ln>
        </p:spPr>
        <p:txBody>
          <a:bodyPr/>
          <a:lstStyle/>
          <a:p>
            <a:endParaRPr lang="en-US"/>
          </a:p>
        </p:txBody>
      </p:sp>
      <p:pic>
        <p:nvPicPr>
          <p:cNvPr id="8" name="Google Shape;228;p34" descr="https://openlab.ncl.ac.uk/hci-digitalcivics-2015/files/2015/11/glacier_iceberg_under_water.jpg">
            <a:extLst>
              <a:ext uri="{FF2B5EF4-FFF2-40B4-BE49-F238E27FC236}">
                <a16:creationId xmlns:a16="http://schemas.microsoft.com/office/drawing/2014/main" id="{EE668ED6-E2DC-C01F-E92D-0F414C109998}"/>
              </a:ext>
            </a:extLst>
          </p:cNvPr>
          <p:cNvPicPr preferRelativeResize="0"/>
          <p:nvPr/>
        </p:nvPicPr>
        <p:blipFill rotWithShape="1">
          <a:blip r:embed="rId3">
            <a:alphaModFix/>
          </a:blip>
          <a:srcRect/>
          <a:stretch/>
        </p:blipFill>
        <p:spPr>
          <a:xfrm>
            <a:off x="1" y="2781300"/>
            <a:ext cx="9143999" cy="7556050"/>
          </a:xfrm>
          <a:prstGeom prst="rect">
            <a:avLst/>
          </a:prstGeom>
          <a:noFill/>
          <a:ln>
            <a:noFill/>
          </a:ln>
        </p:spPr>
      </p:pic>
    </p:spTree>
    <p:extLst>
      <p:ext uri="{BB962C8B-B14F-4D97-AF65-F5344CB8AC3E}">
        <p14:creationId xmlns:p14="http://schemas.microsoft.com/office/powerpoint/2010/main" val="3752980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4" name="TextBox 4"/>
          <p:cNvSpPr txBox="1"/>
          <p:nvPr/>
        </p:nvSpPr>
        <p:spPr>
          <a:xfrm>
            <a:off x="898676" y="571500"/>
            <a:ext cx="8001000" cy="1718419"/>
          </a:xfrm>
          <a:prstGeom prst="rect">
            <a:avLst/>
          </a:prstGeom>
        </p:spPr>
        <p:txBody>
          <a:bodyPr lIns="0" tIns="0" rIns="0" bIns="0" rtlCol="0" anchor="t">
            <a:spAutoFit/>
          </a:bodyPr>
          <a:lstStyle/>
          <a:p>
            <a:pPr marL="516179" lvl="1" algn="l">
              <a:lnSpc>
                <a:spcPts val="6694"/>
              </a:lnSpc>
            </a:pPr>
            <a:r>
              <a:rPr lang="en-US" sz="6000">
                <a:solidFill>
                  <a:srgbClr val="FFFFFF"/>
                </a:solidFill>
                <a:ea typeface="Museo Sans 1"/>
                <a:cs typeface="Museo Sans 1"/>
                <a:sym typeface="Museo Sans 1"/>
              </a:rPr>
              <a:t>What does Surface Culture include?</a:t>
            </a:r>
          </a:p>
        </p:txBody>
      </p:sp>
      <p:sp>
        <p:nvSpPr>
          <p:cNvPr id="5" name="TextBox 5"/>
          <p:cNvSpPr txBox="1"/>
          <p:nvPr/>
        </p:nvSpPr>
        <p:spPr>
          <a:xfrm>
            <a:off x="9656934" y="1069836"/>
            <a:ext cx="7835499" cy="9140964"/>
          </a:xfrm>
          <a:prstGeom prst="rect">
            <a:avLst/>
          </a:prstGeom>
        </p:spPr>
        <p:txBody>
          <a:bodyPr lIns="0" tIns="0" rIns="0" bIns="0" rtlCol="0" anchor="t">
            <a:spAutoFit/>
          </a:bodyPr>
          <a:lstStyle/>
          <a:p>
            <a:pPr marL="457200" marR="0" lvl="0" indent="-381000" algn="l" rtl="0">
              <a:lnSpc>
                <a:spcPct val="100000"/>
              </a:lnSpc>
              <a:spcBef>
                <a:spcPts val="0"/>
              </a:spcBef>
              <a:spcAft>
                <a:spcPts val="0"/>
              </a:spcAft>
              <a:buSzPts val="2400"/>
              <a:buChar char="•"/>
            </a:pPr>
            <a:r>
              <a:rPr lang="en-US" sz="5400">
                <a:solidFill>
                  <a:schemeClr val="bg1"/>
                </a:solidFill>
              </a:rPr>
              <a:t>Language</a:t>
            </a:r>
          </a:p>
          <a:p>
            <a:pPr marL="457200" marR="0" lvl="0" indent="-381000" algn="l" rtl="0">
              <a:lnSpc>
                <a:spcPct val="100000"/>
              </a:lnSpc>
              <a:spcBef>
                <a:spcPts val="0"/>
              </a:spcBef>
              <a:spcAft>
                <a:spcPts val="0"/>
              </a:spcAft>
              <a:buSzPts val="2400"/>
              <a:buChar char="•"/>
            </a:pPr>
            <a:r>
              <a:rPr lang="en-US" sz="5400">
                <a:solidFill>
                  <a:schemeClr val="bg1"/>
                </a:solidFill>
              </a:rPr>
              <a:t>Food</a:t>
            </a:r>
          </a:p>
          <a:p>
            <a:pPr marL="457200" marR="0" lvl="0" indent="-381000" algn="l" rtl="0">
              <a:lnSpc>
                <a:spcPct val="100000"/>
              </a:lnSpc>
              <a:spcBef>
                <a:spcPts val="0"/>
              </a:spcBef>
              <a:spcAft>
                <a:spcPts val="0"/>
              </a:spcAft>
              <a:buSzPts val="2400"/>
              <a:buChar char="•"/>
            </a:pPr>
            <a:r>
              <a:rPr lang="en-US" sz="5400">
                <a:solidFill>
                  <a:schemeClr val="bg1"/>
                </a:solidFill>
              </a:rPr>
              <a:t>Architecture</a:t>
            </a:r>
          </a:p>
          <a:p>
            <a:pPr marL="457200" marR="0" lvl="0" indent="-381000" algn="l" rtl="0">
              <a:lnSpc>
                <a:spcPct val="100000"/>
              </a:lnSpc>
              <a:spcBef>
                <a:spcPts val="0"/>
              </a:spcBef>
              <a:spcAft>
                <a:spcPts val="0"/>
              </a:spcAft>
              <a:buSzPts val="2400"/>
              <a:buChar char="•"/>
            </a:pPr>
            <a:r>
              <a:rPr lang="en-US" sz="5400">
                <a:solidFill>
                  <a:schemeClr val="bg1"/>
                </a:solidFill>
              </a:rPr>
              <a:t>Fashion</a:t>
            </a:r>
          </a:p>
          <a:p>
            <a:pPr marL="457200" marR="0" lvl="0" indent="-381000" algn="l" rtl="0">
              <a:lnSpc>
                <a:spcPct val="100000"/>
              </a:lnSpc>
              <a:spcBef>
                <a:spcPts val="0"/>
              </a:spcBef>
              <a:spcAft>
                <a:spcPts val="0"/>
              </a:spcAft>
              <a:buSzPts val="2400"/>
              <a:buChar char="•"/>
            </a:pPr>
            <a:r>
              <a:rPr lang="en-US" sz="5400">
                <a:solidFill>
                  <a:schemeClr val="bg1"/>
                </a:solidFill>
              </a:rPr>
              <a:t>Holidays</a:t>
            </a:r>
          </a:p>
          <a:p>
            <a:pPr marL="457200" marR="0" lvl="0" indent="-381000" algn="l" rtl="0">
              <a:lnSpc>
                <a:spcPct val="100000"/>
              </a:lnSpc>
              <a:spcBef>
                <a:spcPts val="0"/>
              </a:spcBef>
              <a:spcAft>
                <a:spcPts val="0"/>
              </a:spcAft>
              <a:buSzPts val="2400"/>
              <a:buChar char="•"/>
            </a:pPr>
            <a:r>
              <a:rPr lang="en-US" sz="5400">
                <a:solidFill>
                  <a:schemeClr val="bg1"/>
                </a:solidFill>
              </a:rPr>
              <a:t>Games</a:t>
            </a:r>
          </a:p>
          <a:p>
            <a:pPr marL="457200" marR="0" lvl="0" indent="-381000" algn="l" rtl="0">
              <a:lnSpc>
                <a:spcPct val="100000"/>
              </a:lnSpc>
              <a:spcBef>
                <a:spcPts val="0"/>
              </a:spcBef>
              <a:spcAft>
                <a:spcPts val="0"/>
              </a:spcAft>
              <a:buSzPts val="2400"/>
              <a:buChar char="•"/>
            </a:pPr>
            <a:r>
              <a:rPr lang="en-US" sz="5400">
                <a:solidFill>
                  <a:schemeClr val="bg1"/>
                </a:solidFill>
              </a:rPr>
              <a:t>Literature</a:t>
            </a:r>
          </a:p>
          <a:p>
            <a:pPr marL="457200" marR="0" lvl="0" indent="-381000" algn="l" rtl="0">
              <a:lnSpc>
                <a:spcPct val="100000"/>
              </a:lnSpc>
              <a:spcBef>
                <a:spcPts val="0"/>
              </a:spcBef>
              <a:spcAft>
                <a:spcPts val="0"/>
              </a:spcAft>
              <a:buSzPts val="2400"/>
              <a:buChar char="•"/>
            </a:pPr>
            <a:r>
              <a:rPr lang="en-US" sz="5400">
                <a:solidFill>
                  <a:schemeClr val="bg1"/>
                </a:solidFill>
              </a:rPr>
              <a:t>Religion</a:t>
            </a:r>
          </a:p>
          <a:p>
            <a:pPr marL="457200" marR="0" lvl="0" indent="-381000" algn="l" rtl="0">
              <a:lnSpc>
                <a:spcPct val="100000"/>
              </a:lnSpc>
              <a:spcBef>
                <a:spcPts val="0"/>
              </a:spcBef>
              <a:spcAft>
                <a:spcPts val="0"/>
              </a:spcAft>
              <a:buSzPts val="2400"/>
              <a:buChar char="•"/>
            </a:pPr>
            <a:r>
              <a:rPr lang="en-US" sz="5400">
                <a:solidFill>
                  <a:schemeClr val="bg1"/>
                </a:solidFill>
              </a:rPr>
              <a:t>Traditions</a:t>
            </a:r>
          </a:p>
          <a:p>
            <a:pPr marL="457200" marR="0" lvl="0" indent="-381000" algn="l" rtl="0">
              <a:lnSpc>
                <a:spcPct val="100000"/>
              </a:lnSpc>
              <a:spcBef>
                <a:spcPts val="0"/>
              </a:spcBef>
              <a:spcAft>
                <a:spcPts val="0"/>
              </a:spcAft>
              <a:buSzPts val="2400"/>
              <a:buChar char="•"/>
            </a:pPr>
            <a:r>
              <a:rPr lang="en-US" sz="5400">
                <a:solidFill>
                  <a:schemeClr val="bg1"/>
                </a:solidFill>
              </a:rPr>
              <a:t>And more…</a:t>
            </a:r>
          </a:p>
          <a:p>
            <a:pPr marL="457200" marR="0" lvl="0" indent="-381000" algn="l" rtl="0">
              <a:lnSpc>
                <a:spcPct val="100000"/>
              </a:lnSpc>
              <a:spcBef>
                <a:spcPts val="0"/>
              </a:spcBef>
              <a:spcAft>
                <a:spcPts val="0"/>
              </a:spcAft>
              <a:buSzPts val="2400"/>
              <a:buChar char="•"/>
            </a:pPr>
            <a:endParaRPr lang="en-US" sz="5400">
              <a:solidFill>
                <a:schemeClr val="bg1"/>
              </a:solidFill>
            </a:endParaRPr>
          </a:p>
        </p:txBody>
      </p:sp>
      <p:sp>
        <p:nvSpPr>
          <p:cNvPr id="7" name="AutoShape 7"/>
          <p:cNvSpPr/>
          <p:nvPr/>
        </p:nvSpPr>
        <p:spPr>
          <a:xfrm rot="5400000">
            <a:off x="4172905" y="5103158"/>
            <a:ext cx="10210800" cy="4483"/>
          </a:xfrm>
          <a:prstGeom prst="line">
            <a:avLst/>
          </a:prstGeom>
          <a:ln w="152400" cap="flat">
            <a:solidFill>
              <a:srgbClr val="B15533"/>
            </a:solidFill>
            <a:prstDash val="solid"/>
            <a:headEnd type="none" w="sm" len="sm"/>
            <a:tailEnd type="none" w="sm" len="sm"/>
          </a:ln>
        </p:spPr>
        <p:txBody>
          <a:bodyPr/>
          <a:lstStyle/>
          <a:p>
            <a:endParaRPr lang="en-US"/>
          </a:p>
        </p:txBody>
      </p:sp>
      <p:pic>
        <p:nvPicPr>
          <p:cNvPr id="8" name="Google Shape;228;p34" descr="https://openlab.ncl.ac.uk/hci-digitalcivics-2015/files/2015/11/glacier_iceberg_under_water.jpg">
            <a:extLst>
              <a:ext uri="{FF2B5EF4-FFF2-40B4-BE49-F238E27FC236}">
                <a16:creationId xmlns:a16="http://schemas.microsoft.com/office/drawing/2014/main" id="{090588C0-C748-6EE2-D834-C2AB5E818B3D}"/>
              </a:ext>
            </a:extLst>
          </p:cNvPr>
          <p:cNvPicPr preferRelativeResize="0"/>
          <p:nvPr/>
        </p:nvPicPr>
        <p:blipFill rotWithShape="1">
          <a:blip r:embed="rId3">
            <a:alphaModFix/>
          </a:blip>
          <a:srcRect/>
          <a:stretch/>
        </p:blipFill>
        <p:spPr>
          <a:xfrm>
            <a:off x="1" y="2781300"/>
            <a:ext cx="9143999" cy="7556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a:extLst>
            <a:ext uri="{FF2B5EF4-FFF2-40B4-BE49-F238E27FC236}">
              <a16:creationId xmlns:a16="http://schemas.microsoft.com/office/drawing/2014/main" id="{27AEDD1E-F2E3-1C8A-888D-C1CC2031D3A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D75119C-B88C-1611-413A-2033A680BB79}"/>
              </a:ext>
            </a:extLst>
          </p:cNvPr>
          <p:cNvSpPr txBox="1"/>
          <p:nvPr/>
        </p:nvSpPr>
        <p:spPr>
          <a:xfrm>
            <a:off x="898676" y="571500"/>
            <a:ext cx="8001000" cy="1718419"/>
          </a:xfrm>
          <a:prstGeom prst="rect">
            <a:avLst/>
          </a:prstGeom>
        </p:spPr>
        <p:txBody>
          <a:bodyPr lIns="0" tIns="0" rIns="0" bIns="0" rtlCol="0" anchor="t">
            <a:spAutoFit/>
          </a:bodyPr>
          <a:lstStyle/>
          <a:p>
            <a:pPr marL="516179" lvl="1" algn="l">
              <a:lnSpc>
                <a:spcPts val="6694"/>
              </a:lnSpc>
            </a:pPr>
            <a:r>
              <a:rPr lang="en-US" sz="6000">
                <a:solidFill>
                  <a:srgbClr val="FFFFFF"/>
                </a:solidFill>
                <a:ea typeface="Museo Sans 1"/>
                <a:cs typeface="Museo Sans 1"/>
                <a:sym typeface="Museo Sans 1"/>
              </a:rPr>
              <a:t>What does Deep Culture include?</a:t>
            </a:r>
          </a:p>
        </p:txBody>
      </p:sp>
      <p:sp>
        <p:nvSpPr>
          <p:cNvPr id="5" name="TextBox 5">
            <a:extLst>
              <a:ext uri="{FF2B5EF4-FFF2-40B4-BE49-F238E27FC236}">
                <a16:creationId xmlns:a16="http://schemas.microsoft.com/office/drawing/2014/main" id="{F30B0743-E354-7AA4-A116-86B2963FF5DB}"/>
              </a:ext>
            </a:extLst>
          </p:cNvPr>
          <p:cNvSpPr txBox="1"/>
          <p:nvPr/>
        </p:nvSpPr>
        <p:spPr>
          <a:xfrm>
            <a:off x="9656934" y="1069836"/>
            <a:ext cx="7835499" cy="9787295"/>
          </a:xfrm>
          <a:prstGeom prst="rect">
            <a:avLst/>
          </a:prstGeom>
        </p:spPr>
        <p:txBody>
          <a:bodyPr lIns="0" tIns="0" rIns="0" bIns="0" rtlCol="0" anchor="t">
            <a:spAutoFit/>
          </a:bodyPr>
          <a:lstStyle/>
          <a:p>
            <a:pPr marL="457200" marR="0" lvl="0" indent="-381000" algn="l" rtl="0">
              <a:lnSpc>
                <a:spcPct val="100000"/>
              </a:lnSpc>
              <a:spcBef>
                <a:spcPts val="0"/>
              </a:spcBef>
              <a:spcAft>
                <a:spcPts val="0"/>
              </a:spcAft>
              <a:buSzPts val="2400"/>
              <a:buChar char="•"/>
            </a:pPr>
            <a:r>
              <a:rPr lang="en-US" sz="4400">
                <a:solidFill>
                  <a:schemeClr val="bg1"/>
                </a:solidFill>
              </a:rPr>
              <a:t>Gestures/body language/facial expressions</a:t>
            </a:r>
          </a:p>
          <a:p>
            <a:pPr marL="457200" marR="0" lvl="0" indent="-381000" algn="l" rtl="0">
              <a:lnSpc>
                <a:spcPct val="100000"/>
              </a:lnSpc>
              <a:spcBef>
                <a:spcPts val="0"/>
              </a:spcBef>
              <a:spcAft>
                <a:spcPts val="0"/>
              </a:spcAft>
              <a:buSzPts val="2400"/>
              <a:buChar char="•"/>
            </a:pPr>
            <a:r>
              <a:rPr lang="en-US" sz="4400">
                <a:solidFill>
                  <a:schemeClr val="bg1"/>
                </a:solidFill>
              </a:rPr>
              <a:t>Eye contact</a:t>
            </a:r>
          </a:p>
          <a:p>
            <a:pPr marL="457200" marR="0" lvl="0" indent="-381000" algn="l" rtl="0">
              <a:lnSpc>
                <a:spcPct val="100000"/>
              </a:lnSpc>
              <a:spcBef>
                <a:spcPts val="0"/>
              </a:spcBef>
              <a:spcAft>
                <a:spcPts val="0"/>
              </a:spcAft>
              <a:buSzPts val="2400"/>
              <a:buChar char="•"/>
            </a:pPr>
            <a:r>
              <a:rPr lang="en-US" sz="4400">
                <a:solidFill>
                  <a:schemeClr val="bg1"/>
                </a:solidFill>
              </a:rPr>
              <a:t>Personal space</a:t>
            </a:r>
          </a:p>
          <a:p>
            <a:pPr marL="457200" marR="0" lvl="0" indent="-381000" algn="l" rtl="0">
              <a:lnSpc>
                <a:spcPct val="100000"/>
              </a:lnSpc>
              <a:spcBef>
                <a:spcPts val="0"/>
              </a:spcBef>
              <a:spcAft>
                <a:spcPts val="0"/>
              </a:spcAft>
              <a:buSzPts val="2400"/>
              <a:buChar char="•"/>
            </a:pPr>
            <a:r>
              <a:rPr lang="en-US" sz="4400">
                <a:solidFill>
                  <a:schemeClr val="bg1"/>
                </a:solidFill>
              </a:rPr>
              <a:t>Tone of voice</a:t>
            </a:r>
          </a:p>
          <a:p>
            <a:pPr marL="457200" marR="0" lvl="0" indent="-381000" algn="l" rtl="0">
              <a:lnSpc>
                <a:spcPct val="100000"/>
              </a:lnSpc>
              <a:spcBef>
                <a:spcPts val="0"/>
              </a:spcBef>
              <a:spcAft>
                <a:spcPts val="0"/>
              </a:spcAft>
              <a:buSzPts val="2400"/>
              <a:buChar char="•"/>
            </a:pPr>
            <a:r>
              <a:rPr lang="en-US" sz="4400">
                <a:solidFill>
                  <a:schemeClr val="bg1"/>
                </a:solidFill>
              </a:rPr>
              <a:t>Displays of emotion/affection</a:t>
            </a:r>
          </a:p>
          <a:p>
            <a:pPr marL="457200" marR="0" lvl="0" indent="-381000" algn="l" rtl="0">
              <a:lnSpc>
                <a:spcPct val="100000"/>
              </a:lnSpc>
              <a:spcBef>
                <a:spcPts val="0"/>
              </a:spcBef>
              <a:spcAft>
                <a:spcPts val="0"/>
              </a:spcAft>
              <a:buSzPts val="2400"/>
              <a:buChar char="•"/>
            </a:pPr>
            <a:r>
              <a:rPr lang="en-US" sz="4400" err="1">
                <a:solidFill>
                  <a:schemeClr val="bg1"/>
                </a:solidFill>
              </a:rPr>
              <a:t>Metaconcepts</a:t>
            </a:r>
            <a:r>
              <a:rPr lang="en-US" sz="4400">
                <a:solidFill>
                  <a:schemeClr val="bg1"/>
                </a:solidFill>
              </a:rPr>
              <a:t>:</a:t>
            </a:r>
          </a:p>
          <a:p>
            <a:pPr marL="914400" lvl="1" indent="-381000">
              <a:buSzPts val="2400"/>
              <a:buChar char="•"/>
            </a:pPr>
            <a:r>
              <a:rPr lang="en-US" sz="4400">
                <a:solidFill>
                  <a:schemeClr val="bg1"/>
                </a:solidFill>
              </a:rPr>
              <a:t>Self</a:t>
            </a:r>
          </a:p>
          <a:p>
            <a:pPr marL="914400" lvl="1" indent="-381000">
              <a:buSzPts val="2400"/>
              <a:buChar char="•"/>
            </a:pPr>
            <a:r>
              <a:rPr lang="en-US" sz="4400">
                <a:solidFill>
                  <a:schemeClr val="bg1"/>
                </a:solidFill>
              </a:rPr>
              <a:t>Time</a:t>
            </a:r>
          </a:p>
          <a:p>
            <a:pPr marL="914400" lvl="1" indent="-381000">
              <a:buSzPts val="2400"/>
              <a:buChar char="•"/>
            </a:pPr>
            <a:r>
              <a:rPr lang="en-US" sz="4400">
                <a:solidFill>
                  <a:schemeClr val="bg1"/>
                </a:solidFill>
              </a:rPr>
              <a:t>Fairness &amp; Justice</a:t>
            </a:r>
          </a:p>
          <a:p>
            <a:pPr marL="914400" lvl="1" indent="-381000">
              <a:buSzPts val="2400"/>
              <a:buChar char="•"/>
            </a:pPr>
            <a:r>
              <a:rPr lang="en-US" sz="4400">
                <a:solidFill>
                  <a:schemeClr val="bg1"/>
                </a:solidFill>
              </a:rPr>
              <a:t>Roles related to gender, class, family</a:t>
            </a:r>
          </a:p>
          <a:p>
            <a:pPr marL="76200" marR="0" lvl="0" algn="l" rtl="0">
              <a:lnSpc>
                <a:spcPct val="100000"/>
              </a:lnSpc>
              <a:spcBef>
                <a:spcPts val="0"/>
              </a:spcBef>
              <a:spcAft>
                <a:spcPts val="0"/>
              </a:spcAft>
              <a:buSzPts val="2400"/>
            </a:pPr>
            <a:endParaRPr lang="en-US" sz="5400">
              <a:solidFill>
                <a:schemeClr val="bg1"/>
              </a:solidFill>
            </a:endParaRPr>
          </a:p>
          <a:p>
            <a:pPr marL="457200" marR="0" lvl="0" indent="-381000" algn="l" rtl="0">
              <a:lnSpc>
                <a:spcPct val="100000"/>
              </a:lnSpc>
              <a:spcBef>
                <a:spcPts val="0"/>
              </a:spcBef>
              <a:spcAft>
                <a:spcPts val="0"/>
              </a:spcAft>
              <a:buSzPts val="2400"/>
              <a:buChar char="•"/>
            </a:pPr>
            <a:endParaRPr lang="en-US" sz="5400">
              <a:solidFill>
                <a:schemeClr val="bg1"/>
              </a:solidFill>
            </a:endParaRPr>
          </a:p>
        </p:txBody>
      </p:sp>
      <p:sp>
        <p:nvSpPr>
          <p:cNvPr id="7" name="AutoShape 7">
            <a:extLst>
              <a:ext uri="{FF2B5EF4-FFF2-40B4-BE49-F238E27FC236}">
                <a16:creationId xmlns:a16="http://schemas.microsoft.com/office/drawing/2014/main" id="{A425F2EE-ED1B-3D54-F517-70FE4115D7C5}"/>
              </a:ext>
            </a:extLst>
          </p:cNvPr>
          <p:cNvSpPr/>
          <p:nvPr/>
        </p:nvSpPr>
        <p:spPr>
          <a:xfrm rot="5400000">
            <a:off x="4172905" y="5103158"/>
            <a:ext cx="10210800" cy="4483"/>
          </a:xfrm>
          <a:prstGeom prst="line">
            <a:avLst/>
          </a:prstGeom>
          <a:ln w="152400" cap="flat">
            <a:solidFill>
              <a:srgbClr val="B15533"/>
            </a:solidFill>
            <a:prstDash val="solid"/>
            <a:headEnd type="none" w="sm" len="sm"/>
            <a:tailEnd type="none" w="sm" len="sm"/>
          </a:ln>
        </p:spPr>
        <p:txBody>
          <a:bodyPr/>
          <a:lstStyle/>
          <a:p>
            <a:endParaRPr lang="en-US"/>
          </a:p>
        </p:txBody>
      </p:sp>
      <p:pic>
        <p:nvPicPr>
          <p:cNvPr id="8" name="Google Shape;228;p34" descr="https://openlab.ncl.ac.uk/hci-digitalcivics-2015/files/2015/11/glacier_iceberg_under_water.jpg">
            <a:extLst>
              <a:ext uri="{FF2B5EF4-FFF2-40B4-BE49-F238E27FC236}">
                <a16:creationId xmlns:a16="http://schemas.microsoft.com/office/drawing/2014/main" id="{C322FE53-5BCB-9297-9556-CB1C7AD77F6C}"/>
              </a:ext>
            </a:extLst>
          </p:cNvPr>
          <p:cNvPicPr preferRelativeResize="0"/>
          <p:nvPr/>
        </p:nvPicPr>
        <p:blipFill rotWithShape="1">
          <a:blip r:embed="rId3">
            <a:alphaModFix/>
          </a:blip>
          <a:srcRect/>
          <a:stretch/>
        </p:blipFill>
        <p:spPr>
          <a:xfrm>
            <a:off x="1" y="2781300"/>
            <a:ext cx="9143999" cy="7556050"/>
          </a:xfrm>
          <a:prstGeom prst="rect">
            <a:avLst/>
          </a:prstGeom>
          <a:noFill/>
          <a:ln>
            <a:noFill/>
          </a:ln>
        </p:spPr>
      </p:pic>
    </p:spTree>
    <p:extLst>
      <p:ext uri="{BB962C8B-B14F-4D97-AF65-F5344CB8AC3E}">
        <p14:creationId xmlns:p14="http://schemas.microsoft.com/office/powerpoint/2010/main" val="247791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685</Words>
  <Application>Microsoft Macintosh PowerPoint</Application>
  <PresentationFormat>Custom</PresentationFormat>
  <Paragraphs>141</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Museo Sans 1</vt:lpstr>
      <vt:lpstr>Museo Sans 700</vt:lpstr>
      <vt:lpstr>Northwell Alt</vt:lpstr>
      <vt:lpstr>Calibri</vt:lpstr>
      <vt:lpstr>Museo Sans 2</vt:lpstr>
      <vt:lpstr>Wingdings</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Abroad</dc:title>
  <cp:lastModifiedBy>Trinity Vandeloo</cp:lastModifiedBy>
  <cp:revision>3</cp:revision>
  <dcterms:created xsi:type="dcterms:W3CDTF">2006-08-16T00:00:00Z</dcterms:created>
  <dcterms:modified xsi:type="dcterms:W3CDTF">2025-04-07T16:39:34Z</dcterms:modified>
  <dc:identifier>DAFBQkjsZjk</dc:identifier>
</cp:coreProperties>
</file>