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233DC-A25E-4268-FA19-5DF5DEE855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EC4428-83B3-D54B-A75C-EA4D0FBB7B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C84266-20AD-CAD8-4A25-D73E1B0DE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1C3B9-93FC-499C-8D0C-723589CC537E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F5B015-7D82-6987-298D-893C734FB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A5512B-BBC4-D358-820B-56C3D0BC3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85C7A-6B5A-41D7-9828-38D22F8B9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968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93FE4-1CD7-C0E8-9602-C1CD02471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C7FE41-0336-1F4D-7F15-EEC03038D6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FF3D6E-D52A-7386-BF58-AAD4F1BC8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1C3B9-93FC-499C-8D0C-723589CC537E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AC9DA-24A9-B265-82A7-AA2426CEA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EDA3B2-51A9-D0B1-C4CF-0E7BC377C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85C7A-6B5A-41D7-9828-38D22F8B9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362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240AD0-1B6D-026C-E31C-19B9B076AB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24FF24-6ED4-EAE6-DBD0-708C634728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52C02E-4CA2-9871-8C6A-BED514A26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1C3B9-93FC-499C-8D0C-723589CC537E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84886-359D-EA9C-B975-34BDA4E01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6E17B3-EF13-A238-0669-F10ABF907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85C7A-6B5A-41D7-9828-38D22F8B9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384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41969-0431-FA25-F141-87A564DE7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31D47-172C-7EAB-1321-9BA7A6465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CD170-05B3-1887-12CD-CBE2B1BF6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1C3B9-93FC-499C-8D0C-723589CC537E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FB90A-EC56-64F4-A794-CB9C400B9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DE1CC9-693B-29D8-CACF-1E5D7ACD0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85C7A-6B5A-41D7-9828-38D22F8B9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961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45558-37E4-B71E-46CC-DE59E48FC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0A8448-7813-8A03-E62C-2500606365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339BB4-7515-3707-A8D3-51C5A472C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1C3B9-93FC-499C-8D0C-723589CC537E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82F5C2-A51B-5D8D-BCF2-B968B85F4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2F03F-1330-FEAB-FC59-D407ABB5E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85C7A-6B5A-41D7-9828-38D22F8B9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951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7DEA6-4929-D438-D895-F251719DC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3D6B2-A1C4-6C85-AE86-AD8A9E3492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8CCFE-0893-1FA6-5C37-CFA544E60C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0DFC3B-8C79-587D-4FC2-8B8352EB7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1C3B9-93FC-499C-8D0C-723589CC537E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D7EA45-4312-2DB9-7EC5-F25B70020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7419B-98B1-A87B-D685-707AE0A3F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85C7A-6B5A-41D7-9828-38D22F8B9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931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983CA-4DFA-4A8F-FA22-AEB9A3C87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1F36EB-591B-DEC0-2B9E-7A1729224D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A20170-33A1-6DBE-8E4F-91E4E860E3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35BDE3-AAC7-40EE-BF93-EFAE6FF30A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A42375-6FC1-DECD-497B-9908862EDE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F605B2-3CEF-8211-3CB9-F8C585012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1C3B9-93FC-499C-8D0C-723589CC537E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A77B29-0690-083A-7C0D-94ACF5F18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DE16A4-1FED-08B8-735A-7F9266EBB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85C7A-6B5A-41D7-9828-38D22F8B9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132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ACDD0-D9FF-6932-7DF2-ECAE47BB7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FB0DB2-E642-F4E0-4D0C-BFA62CE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1C3B9-93FC-499C-8D0C-723589CC537E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4D57EB-EEB4-8642-BAE1-564E908FA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D2E7AD-0670-089C-14E1-DD61FA3E8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85C7A-6B5A-41D7-9828-38D22F8B9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282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E5306D-7116-B704-C546-E71C27F9C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1C3B9-93FC-499C-8D0C-723589CC537E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CD399A-A036-C1F7-F868-43AA56015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2D4662-DB9B-61B5-C676-A870C6259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85C7A-6B5A-41D7-9828-38D22F8B9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490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EC80A-B1CC-E0DA-B1AD-E943741BF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3E0AC-8863-85BD-8489-28D824E244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26E484-9B4E-B491-C58D-0D918E887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9A637D-EA85-3AE8-C641-29DF37E94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1C3B9-93FC-499C-8D0C-723589CC537E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23CF1B-E1BA-8439-F65D-863BFF152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C1E9FB-5CF8-DD89-1CC2-DBD7A599F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85C7A-6B5A-41D7-9828-38D22F8B9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106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3536E-295D-7E6C-69AD-32CB6EA82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F12A0D-71D5-4082-7034-2B34201506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1AE023-C22F-8814-65C6-685633F8E2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425665-23F9-5373-35EA-8F00F7EFA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1C3B9-93FC-499C-8D0C-723589CC537E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7F9F85-0E3C-DE2D-4904-BE6404B0B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131858-22CA-DAF3-6B47-96B3E2529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85C7A-6B5A-41D7-9828-38D22F8B9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039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A6C23C-40EA-A150-641B-62396A6D2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C68803-184C-C472-66CB-EE1B38678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F0A14-C6BB-3FD8-F394-17EC043265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1C3B9-93FC-499C-8D0C-723589CC537E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3F13B9-9B2F-75DF-0277-351852B416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AA261-1FBF-AD30-9C2B-49A937CF8F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85C7A-6B5A-41D7-9828-38D22F8B9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301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Healthandsafety@trentu.ca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rocess 3">
            <a:extLst>
              <a:ext uri="{FF2B5EF4-FFF2-40B4-BE49-F238E27FC236}">
                <a16:creationId xmlns:a16="http://schemas.microsoft.com/office/drawing/2014/main" id="{3D7BB104-285A-CF9F-0B40-5A0AB57453D2}"/>
              </a:ext>
            </a:extLst>
          </p:cNvPr>
          <p:cNvSpPr/>
          <p:nvPr/>
        </p:nvSpPr>
        <p:spPr>
          <a:xfrm>
            <a:off x="4337264" y="127369"/>
            <a:ext cx="4181666" cy="1025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Process for reporting of a teaching lab incident resulting in an undergraduate student injury for lab TA’s and staff</a:t>
            </a:r>
          </a:p>
        </p:txBody>
      </p:sp>
      <p:sp>
        <p:nvSpPr>
          <p:cNvPr id="5" name="Flowchart: Process 4">
            <a:extLst>
              <a:ext uri="{FF2B5EF4-FFF2-40B4-BE49-F238E27FC236}">
                <a16:creationId xmlns:a16="http://schemas.microsoft.com/office/drawing/2014/main" id="{C1F483CC-F32B-F049-7C04-69282E2EEA2D}"/>
              </a:ext>
            </a:extLst>
          </p:cNvPr>
          <p:cNvSpPr/>
          <p:nvPr/>
        </p:nvSpPr>
        <p:spPr>
          <a:xfrm>
            <a:off x="2385251" y="905613"/>
            <a:ext cx="1460665" cy="438735"/>
          </a:xfrm>
          <a:prstGeom prst="flowChartProces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Major</a:t>
            </a:r>
            <a:r>
              <a:rPr lang="en-US" sz="1200" dirty="0"/>
              <a:t> </a:t>
            </a:r>
            <a:r>
              <a:rPr lang="en-US" sz="1200" b="1" dirty="0"/>
              <a:t>injury</a:t>
            </a:r>
          </a:p>
        </p:txBody>
      </p:sp>
      <p:sp>
        <p:nvSpPr>
          <p:cNvPr id="6" name="Flowchart: Process 5">
            <a:extLst>
              <a:ext uri="{FF2B5EF4-FFF2-40B4-BE49-F238E27FC236}">
                <a16:creationId xmlns:a16="http://schemas.microsoft.com/office/drawing/2014/main" id="{936986EA-EFD3-6C65-2174-D8920B2CFF8A}"/>
              </a:ext>
            </a:extLst>
          </p:cNvPr>
          <p:cNvSpPr/>
          <p:nvPr/>
        </p:nvSpPr>
        <p:spPr>
          <a:xfrm>
            <a:off x="8772013" y="905613"/>
            <a:ext cx="3349777" cy="822962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Minor injury </a:t>
            </a:r>
          </a:p>
          <a:p>
            <a:pPr algn="ctr"/>
            <a:r>
              <a:rPr lang="en-US" sz="1200" b="1" dirty="0">
                <a:solidFill>
                  <a:schemeClr val="tx1"/>
                </a:solidFill>
              </a:rPr>
              <a:t>Small cut not requiring medical attention, minor burn not requiring medical attention, minor sprain</a:t>
            </a:r>
          </a:p>
        </p:txBody>
      </p:sp>
      <p:sp>
        <p:nvSpPr>
          <p:cNvPr id="7" name="Flowchart: Process 6">
            <a:extLst>
              <a:ext uri="{FF2B5EF4-FFF2-40B4-BE49-F238E27FC236}">
                <a16:creationId xmlns:a16="http://schemas.microsoft.com/office/drawing/2014/main" id="{E19F3665-C474-2942-FC78-61C12E4DC012}"/>
              </a:ext>
            </a:extLst>
          </p:cNvPr>
          <p:cNvSpPr/>
          <p:nvPr/>
        </p:nvSpPr>
        <p:spPr>
          <a:xfrm>
            <a:off x="1690200" y="2743795"/>
            <a:ext cx="2403124" cy="571115"/>
          </a:xfrm>
          <a:prstGeom prst="flowChartProces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Contact Campus Security and TUEFRT (705 748 1333)   </a:t>
            </a:r>
          </a:p>
          <a:p>
            <a:pPr algn="ctr"/>
            <a:r>
              <a:rPr lang="en-US" sz="1200" b="1" dirty="0"/>
              <a:t>Continue First Aid</a:t>
            </a:r>
          </a:p>
        </p:txBody>
      </p:sp>
      <p:sp>
        <p:nvSpPr>
          <p:cNvPr id="8" name="Flowchart: Process 7">
            <a:extLst>
              <a:ext uri="{FF2B5EF4-FFF2-40B4-BE49-F238E27FC236}">
                <a16:creationId xmlns:a16="http://schemas.microsoft.com/office/drawing/2014/main" id="{37CED883-0CC7-340C-A4EC-BA501E252E3C}"/>
              </a:ext>
            </a:extLst>
          </p:cNvPr>
          <p:cNvSpPr/>
          <p:nvPr/>
        </p:nvSpPr>
        <p:spPr>
          <a:xfrm>
            <a:off x="270165" y="3349829"/>
            <a:ext cx="1363482" cy="576943"/>
          </a:xfrm>
          <a:prstGeom prst="flowChartProces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Serious but not </a:t>
            </a:r>
            <a:r>
              <a:rPr lang="en-US" sz="1200" b="1" dirty="0">
                <a:highlight>
                  <a:srgbClr val="FF0000"/>
                </a:highlight>
              </a:rPr>
              <a:t>Critical </a:t>
            </a:r>
            <a:r>
              <a:rPr lang="en-US" sz="1200" b="1" dirty="0"/>
              <a:t> Injury</a:t>
            </a:r>
          </a:p>
        </p:txBody>
      </p:sp>
      <p:sp>
        <p:nvSpPr>
          <p:cNvPr id="9" name="Flowchart: Process 8">
            <a:extLst>
              <a:ext uri="{FF2B5EF4-FFF2-40B4-BE49-F238E27FC236}">
                <a16:creationId xmlns:a16="http://schemas.microsoft.com/office/drawing/2014/main" id="{C5D39162-CA63-1B03-C712-0E7F4291A649}"/>
              </a:ext>
            </a:extLst>
          </p:cNvPr>
          <p:cNvSpPr/>
          <p:nvPr/>
        </p:nvSpPr>
        <p:spPr>
          <a:xfrm>
            <a:off x="4337264" y="3349829"/>
            <a:ext cx="2651760" cy="963102"/>
          </a:xfrm>
          <a:prstGeom prst="flowChartProces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Critical Injury</a:t>
            </a:r>
          </a:p>
          <a:p>
            <a:pPr algn="ctr"/>
            <a:r>
              <a:rPr lang="en-US" sz="1200" b="1" dirty="0"/>
              <a:t>Heavy bleeding, loss of consciousness (irrespective of the suspected cause), loss of limb, fractures of arm and leg, eye injury and major burns</a:t>
            </a:r>
          </a:p>
        </p:txBody>
      </p:sp>
      <p:sp>
        <p:nvSpPr>
          <p:cNvPr id="10" name="Flowchart: Process 9">
            <a:extLst>
              <a:ext uri="{FF2B5EF4-FFF2-40B4-BE49-F238E27FC236}">
                <a16:creationId xmlns:a16="http://schemas.microsoft.com/office/drawing/2014/main" id="{3619B254-CFAD-63E1-9CBF-8266C0B9ECF3}"/>
              </a:ext>
            </a:extLst>
          </p:cNvPr>
          <p:cNvSpPr/>
          <p:nvPr/>
        </p:nvSpPr>
        <p:spPr>
          <a:xfrm>
            <a:off x="4093324" y="4715994"/>
            <a:ext cx="2974630" cy="880752"/>
          </a:xfrm>
          <a:prstGeom prst="flowChartProces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Contact Health &amp; Safety,  Lab Demonstrator/Technician/Faculty Instructor and department Chair, if required H &amp; S will contact Ministry of Labour</a:t>
            </a:r>
          </a:p>
        </p:txBody>
      </p:sp>
      <p:sp>
        <p:nvSpPr>
          <p:cNvPr id="11" name="Flowchart: Process 10">
            <a:extLst>
              <a:ext uri="{FF2B5EF4-FFF2-40B4-BE49-F238E27FC236}">
                <a16:creationId xmlns:a16="http://schemas.microsoft.com/office/drawing/2014/main" id="{C45AE364-E0AB-578A-6283-4B91EF6AE873}"/>
              </a:ext>
            </a:extLst>
          </p:cNvPr>
          <p:cNvSpPr/>
          <p:nvPr/>
        </p:nvSpPr>
        <p:spPr>
          <a:xfrm>
            <a:off x="658092" y="5986488"/>
            <a:ext cx="5909526" cy="738508"/>
          </a:xfrm>
          <a:prstGeom prst="flowChartProces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Complete Trent University Undergraduate Student Lab Injury Incident Report and submit to </a:t>
            </a:r>
            <a:r>
              <a:rPr lang="en-US" sz="1200" b="1" u="sng" dirty="0"/>
              <a:t>healthandsafety@trentu.ca </a:t>
            </a:r>
            <a:r>
              <a:rPr lang="en-US" sz="1200" b="1" dirty="0"/>
              <a:t> and department Chair within </a:t>
            </a:r>
            <a:r>
              <a:rPr lang="en-US" sz="1200" b="1" u="sng" dirty="0"/>
              <a:t>24</a:t>
            </a:r>
            <a:r>
              <a:rPr lang="en-US" sz="1200" b="1" dirty="0"/>
              <a:t> hours of incident.  Additional information may be required by the Health and Safety Office in follow-up communications</a:t>
            </a:r>
            <a:r>
              <a:rPr lang="en-US" sz="1200" dirty="0"/>
              <a:t>.</a:t>
            </a:r>
            <a:endParaRPr lang="en-US" sz="1200" dirty="0">
              <a:highlight>
                <a:srgbClr val="000080"/>
              </a:highlight>
            </a:endParaRPr>
          </a:p>
        </p:txBody>
      </p:sp>
      <p:sp>
        <p:nvSpPr>
          <p:cNvPr id="14" name="Arrow: Bent 13">
            <a:extLst>
              <a:ext uri="{FF2B5EF4-FFF2-40B4-BE49-F238E27FC236}">
                <a16:creationId xmlns:a16="http://schemas.microsoft.com/office/drawing/2014/main" id="{780F89C9-92F7-9DA5-12EF-25E1BB7968DE}"/>
              </a:ext>
            </a:extLst>
          </p:cNvPr>
          <p:cNvSpPr/>
          <p:nvPr/>
        </p:nvSpPr>
        <p:spPr>
          <a:xfrm rot="5400000">
            <a:off x="9427174" y="-319232"/>
            <a:ext cx="473230" cy="1804348"/>
          </a:xfrm>
          <a:prstGeom prst="bentArrow">
            <a:avLst>
              <a:gd name="adj1" fmla="val 25000"/>
              <a:gd name="adj2" fmla="val 24178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Flowchart: Process 14">
            <a:extLst>
              <a:ext uri="{FF2B5EF4-FFF2-40B4-BE49-F238E27FC236}">
                <a16:creationId xmlns:a16="http://schemas.microsoft.com/office/drawing/2014/main" id="{36A9B2D6-F9F4-44A8-0D75-5F604196525A}"/>
              </a:ext>
            </a:extLst>
          </p:cNvPr>
          <p:cNvSpPr/>
          <p:nvPr/>
        </p:nvSpPr>
        <p:spPr>
          <a:xfrm>
            <a:off x="8772013" y="2131387"/>
            <a:ext cx="3339378" cy="948629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Treat the injury as per First Aid Procedure.  Advise Student to seek medical attention should the injury get worse </a:t>
            </a:r>
          </a:p>
        </p:txBody>
      </p:sp>
      <p:sp>
        <p:nvSpPr>
          <p:cNvPr id="16" name="Flowchart: Process 15">
            <a:extLst>
              <a:ext uri="{FF2B5EF4-FFF2-40B4-BE49-F238E27FC236}">
                <a16:creationId xmlns:a16="http://schemas.microsoft.com/office/drawing/2014/main" id="{E70A81D8-6159-E891-542A-53F68872AE12}"/>
              </a:ext>
            </a:extLst>
          </p:cNvPr>
          <p:cNvSpPr/>
          <p:nvPr/>
        </p:nvSpPr>
        <p:spPr>
          <a:xfrm>
            <a:off x="8761614" y="3385823"/>
            <a:ext cx="3349777" cy="1351442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200" b="1" dirty="0">
                <a:solidFill>
                  <a:schemeClr val="tx1"/>
                </a:solidFill>
              </a:rPr>
              <a:t>Complete the “Trent University Undergraduate Student Lab Injury Incident Report” and give to </a:t>
            </a:r>
            <a:r>
              <a:rPr lang="en-US" sz="1200" b="1">
                <a:solidFill>
                  <a:schemeClr val="tx1"/>
                </a:solidFill>
              </a:rPr>
              <a:t>your Lab Demonstrator/</a:t>
            </a:r>
            <a:r>
              <a:rPr lang="en-US" sz="1200" b="1" dirty="0">
                <a:solidFill>
                  <a:schemeClr val="tx1"/>
                </a:solidFill>
              </a:rPr>
              <a:t>T</a:t>
            </a:r>
            <a:r>
              <a:rPr lang="en-US" sz="1200" b="1">
                <a:solidFill>
                  <a:schemeClr val="tx1"/>
                </a:solidFill>
              </a:rPr>
              <a:t>echnician</a:t>
            </a:r>
            <a:r>
              <a:rPr lang="en-US" sz="1200" b="1" dirty="0">
                <a:solidFill>
                  <a:schemeClr val="tx1"/>
                </a:solidFill>
              </a:rPr>
              <a:t>/Faculty Instructor.</a:t>
            </a:r>
          </a:p>
          <a:p>
            <a:pPr algn="just"/>
            <a:r>
              <a:rPr lang="en-US" sz="1200" b="1" dirty="0">
                <a:solidFill>
                  <a:schemeClr val="tx1"/>
                </a:solidFill>
              </a:rPr>
              <a:t>* Reminder if medical assistance beyond basic first-aid is required then the injury should be considered a major injury.*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7" name="Flowchart: Process 16">
            <a:extLst>
              <a:ext uri="{FF2B5EF4-FFF2-40B4-BE49-F238E27FC236}">
                <a16:creationId xmlns:a16="http://schemas.microsoft.com/office/drawing/2014/main" id="{D6B75D95-3C35-C3B0-F227-685F78985D11}"/>
              </a:ext>
            </a:extLst>
          </p:cNvPr>
          <p:cNvSpPr/>
          <p:nvPr/>
        </p:nvSpPr>
        <p:spPr>
          <a:xfrm>
            <a:off x="8761615" y="5026525"/>
            <a:ext cx="3349776" cy="880752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Lab demonstrator/technician  should scan or take a photo of report, send to h</a:t>
            </a:r>
            <a:r>
              <a:rPr lang="en-US" sz="1200" b="1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ealthandsafety@trentu.ca</a:t>
            </a:r>
            <a:r>
              <a:rPr lang="en-US" sz="1200" b="1" dirty="0">
                <a:solidFill>
                  <a:schemeClr val="tx1"/>
                </a:solidFill>
              </a:rPr>
              <a:t> and copy department chair within </a:t>
            </a:r>
            <a:r>
              <a:rPr lang="en-US" sz="1200" b="1" u="sng" dirty="0">
                <a:solidFill>
                  <a:schemeClr val="tx1"/>
                </a:solidFill>
              </a:rPr>
              <a:t>72 </a:t>
            </a:r>
            <a:r>
              <a:rPr lang="en-US" sz="1200" b="1" dirty="0">
                <a:solidFill>
                  <a:schemeClr val="tx1"/>
                </a:solidFill>
              </a:rPr>
              <a:t>hours of incident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A43F6844-1893-443B-3DEF-FB896F77E2F3}"/>
              </a:ext>
            </a:extLst>
          </p:cNvPr>
          <p:cNvSpPr/>
          <p:nvPr/>
        </p:nvSpPr>
        <p:spPr>
          <a:xfrm>
            <a:off x="10358270" y="1781795"/>
            <a:ext cx="156466" cy="3212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9D0A9304-39A8-356D-8351-EB9F38B184DD}"/>
              </a:ext>
            </a:extLst>
          </p:cNvPr>
          <p:cNvSpPr/>
          <p:nvPr/>
        </p:nvSpPr>
        <p:spPr>
          <a:xfrm>
            <a:off x="10366092" y="3106532"/>
            <a:ext cx="148643" cy="2627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B5D54B8B-8625-2AE4-2A92-40BC51E063EA}"/>
              </a:ext>
            </a:extLst>
          </p:cNvPr>
          <p:cNvSpPr/>
          <p:nvPr/>
        </p:nvSpPr>
        <p:spPr>
          <a:xfrm>
            <a:off x="10368669" y="4746212"/>
            <a:ext cx="156466" cy="2974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4ACC5ECC-1977-19ED-AE42-55FAF2E8769F}"/>
              </a:ext>
            </a:extLst>
          </p:cNvPr>
          <p:cNvSpPr/>
          <p:nvPr/>
        </p:nvSpPr>
        <p:spPr>
          <a:xfrm>
            <a:off x="2900394" y="1404852"/>
            <a:ext cx="156466" cy="3212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Process 21">
            <a:extLst>
              <a:ext uri="{FF2B5EF4-FFF2-40B4-BE49-F238E27FC236}">
                <a16:creationId xmlns:a16="http://schemas.microsoft.com/office/drawing/2014/main" id="{8E8DE186-B914-BE1F-D927-EAC1B0FB563A}"/>
              </a:ext>
            </a:extLst>
          </p:cNvPr>
          <p:cNvSpPr/>
          <p:nvPr/>
        </p:nvSpPr>
        <p:spPr>
          <a:xfrm>
            <a:off x="1863930" y="1785062"/>
            <a:ext cx="2229394" cy="559524"/>
          </a:xfrm>
          <a:prstGeom prst="flowChartProces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Treat injury as per First Aid Procedure</a:t>
            </a:r>
          </a:p>
        </p:txBody>
      </p:sp>
      <p:sp>
        <p:nvSpPr>
          <p:cNvPr id="23" name="Arrow: Down 22">
            <a:extLst>
              <a:ext uri="{FF2B5EF4-FFF2-40B4-BE49-F238E27FC236}">
                <a16:creationId xmlns:a16="http://schemas.microsoft.com/office/drawing/2014/main" id="{20776DCB-796E-3BEE-CB50-08CAC5A829AF}"/>
              </a:ext>
            </a:extLst>
          </p:cNvPr>
          <p:cNvSpPr/>
          <p:nvPr/>
        </p:nvSpPr>
        <p:spPr>
          <a:xfrm>
            <a:off x="2900394" y="2383577"/>
            <a:ext cx="156466" cy="3212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Bent 23">
            <a:extLst>
              <a:ext uri="{FF2B5EF4-FFF2-40B4-BE49-F238E27FC236}">
                <a16:creationId xmlns:a16="http://schemas.microsoft.com/office/drawing/2014/main" id="{F56A49B4-5B9A-7C40-210E-3BD8E8792265}"/>
              </a:ext>
            </a:extLst>
          </p:cNvPr>
          <p:cNvSpPr/>
          <p:nvPr/>
        </p:nvSpPr>
        <p:spPr>
          <a:xfrm rot="5400000">
            <a:off x="4800790" y="2410854"/>
            <a:ext cx="321229" cy="1426289"/>
          </a:xfrm>
          <a:prstGeom prst="bentArrow">
            <a:avLst>
              <a:gd name="adj1" fmla="val 25000"/>
              <a:gd name="adj2" fmla="val 24178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Arrow: Down 24">
            <a:extLst>
              <a:ext uri="{FF2B5EF4-FFF2-40B4-BE49-F238E27FC236}">
                <a16:creationId xmlns:a16="http://schemas.microsoft.com/office/drawing/2014/main" id="{D8F7DFDD-71B3-C0DB-3935-416C1179B0F1}"/>
              </a:ext>
            </a:extLst>
          </p:cNvPr>
          <p:cNvSpPr/>
          <p:nvPr/>
        </p:nvSpPr>
        <p:spPr>
          <a:xfrm>
            <a:off x="5501310" y="4353849"/>
            <a:ext cx="156466" cy="3212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Arrow: Down 25">
            <a:extLst>
              <a:ext uri="{FF2B5EF4-FFF2-40B4-BE49-F238E27FC236}">
                <a16:creationId xmlns:a16="http://schemas.microsoft.com/office/drawing/2014/main" id="{680628A6-5DB0-CC63-04F4-940EF226EE1C}"/>
              </a:ext>
            </a:extLst>
          </p:cNvPr>
          <p:cNvSpPr/>
          <p:nvPr/>
        </p:nvSpPr>
        <p:spPr>
          <a:xfrm>
            <a:off x="10368669" y="5916224"/>
            <a:ext cx="156466" cy="3212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Process 26">
            <a:extLst>
              <a:ext uri="{FF2B5EF4-FFF2-40B4-BE49-F238E27FC236}">
                <a16:creationId xmlns:a16="http://schemas.microsoft.com/office/drawing/2014/main" id="{3F44B537-FF20-6709-3F29-6215EC78166B}"/>
              </a:ext>
            </a:extLst>
          </p:cNvPr>
          <p:cNvSpPr/>
          <p:nvPr/>
        </p:nvSpPr>
        <p:spPr>
          <a:xfrm>
            <a:off x="8761615" y="6246398"/>
            <a:ext cx="3360175" cy="478598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No further action required by anyone</a:t>
            </a:r>
          </a:p>
        </p:txBody>
      </p:sp>
      <p:sp>
        <p:nvSpPr>
          <p:cNvPr id="2" name="Flowchart: Process 1">
            <a:extLst>
              <a:ext uri="{FF2B5EF4-FFF2-40B4-BE49-F238E27FC236}">
                <a16:creationId xmlns:a16="http://schemas.microsoft.com/office/drawing/2014/main" id="{965DF641-D130-400C-4B84-C737B3E0D4A0}"/>
              </a:ext>
            </a:extLst>
          </p:cNvPr>
          <p:cNvSpPr/>
          <p:nvPr/>
        </p:nvSpPr>
        <p:spPr>
          <a:xfrm>
            <a:off x="176645" y="4400554"/>
            <a:ext cx="2496442" cy="1020733"/>
          </a:xfrm>
          <a:prstGeom prst="flowChartProces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Contact</a:t>
            </a:r>
            <a:r>
              <a:rPr lang="en-US" b="1" dirty="0"/>
              <a:t> </a:t>
            </a:r>
            <a:r>
              <a:rPr lang="en-US" sz="1200" b="1" dirty="0"/>
              <a:t>Health and Safety, Lab Demonstrator/Technician/Faculty Instructor and department Chair </a:t>
            </a: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6959A424-A651-A33D-1DB6-F422EE8EC378}"/>
              </a:ext>
            </a:extLst>
          </p:cNvPr>
          <p:cNvSpPr/>
          <p:nvPr/>
        </p:nvSpPr>
        <p:spPr>
          <a:xfrm>
            <a:off x="803729" y="3990976"/>
            <a:ext cx="156466" cy="3848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BE6E2AC1-6077-3F7C-D450-041A4B15594D}"/>
              </a:ext>
            </a:extLst>
          </p:cNvPr>
          <p:cNvSpPr/>
          <p:nvPr/>
        </p:nvSpPr>
        <p:spPr>
          <a:xfrm>
            <a:off x="822960" y="5446052"/>
            <a:ext cx="156466" cy="4517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row: Down 27">
            <a:extLst>
              <a:ext uri="{FF2B5EF4-FFF2-40B4-BE49-F238E27FC236}">
                <a16:creationId xmlns:a16="http://schemas.microsoft.com/office/drawing/2014/main" id="{3F4B4C3F-6DB6-B4F8-7FEC-4FE5E07CF1C1}"/>
              </a:ext>
            </a:extLst>
          </p:cNvPr>
          <p:cNvSpPr/>
          <p:nvPr/>
        </p:nvSpPr>
        <p:spPr>
          <a:xfrm>
            <a:off x="5501310" y="5661672"/>
            <a:ext cx="156466" cy="3212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Bent 12">
            <a:extLst>
              <a:ext uri="{FF2B5EF4-FFF2-40B4-BE49-F238E27FC236}">
                <a16:creationId xmlns:a16="http://schemas.microsoft.com/office/drawing/2014/main" id="{36C5AB01-58AF-8D47-A519-B5891E43938B}"/>
              </a:ext>
            </a:extLst>
          </p:cNvPr>
          <p:cNvSpPr/>
          <p:nvPr/>
        </p:nvSpPr>
        <p:spPr>
          <a:xfrm rot="16200000" flipH="1">
            <a:off x="3279896" y="30336"/>
            <a:ext cx="473230" cy="1075769"/>
          </a:xfrm>
          <a:prstGeom prst="bentArrow">
            <a:avLst>
              <a:gd name="adj1" fmla="val 25000"/>
              <a:gd name="adj2" fmla="val 24178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Arrow: Bent 31">
            <a:extLst>
              <a:ext uri="{FF2B5EF4-FFF2-40B4-BE49-F238E27FC236}">
                <a16:creationId xmlns:a16="http://schemas.microsoft.com/office/drawing/2014/main" id="{2DB925C1-B049-3402-F6B0-903A59D47947}"/>
              </a:ext>
            </a:extLst>
          </p:cNvPr>
          <p:cNvSpPr/>
          <p:nvPr/>
        </p:nvSpPr>
        <p:spPr>
          <a:xfrm rot="16200000" flipH="1">
            <a:off x="1000579" y="2739335"/>
            <a:ext cx="321229" cy="771350"/>
          </a:xfrm>
          <a:prstGeom prst="bentArrow">
            <a:avLst>
              <a:gd name="adj1" fmla="val 25000"/>
              <a:gd name="adj2" fmla="val 24178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605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379E1CF567D74D9F90EB4B92BD00B1" ma:contentTypeVersion="4" ma:contentTypeDescription="Create a new document." ma:contentTypeScope="" ma:versionID="e06edf01f99e6d27106facedd4c10c06">
  <xsd:schema xmlns:xsd="http://www.w3.org/2001/XMLSchema" xmlns:xs="http://www.w3.org/2001/XMLSchema" xmlns:p="http://schemas.microsoft.com/office/2006/metadata/properties" xmlns:ns2="5d3903c9-9f5f-44bf-887c-8e10c0be8161" targetNamespace="http://schemas.microsoft.com/office/2006/metadata/properties" ma:root="true" ma:fieldsID="990c13808d4343f4ed68c63e6787e1d9" ns2:_="">
    <xsd:import namespace="5d3903c9-9f5f-44bf-887c-8e10c0be81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903c9-9f5f-44bf-887c-8e10c0be81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A3C879C-A28C-434B-BD6B-B1906211A4CA}">
  <ds:schemaRefs>
    <ds:schemaRef ds:uri="5d3903c9-9f5f-44bf-887c-8e10c0be816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0880761-B7C1-4C42-83B0-DB00EC146E5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BFC96C-74EF-4A19-88FF-52B42ECDEAB2}">
  <ds:schemaRefs>
    <ds:schemaRef ds:uri="http://schemas.microsoft.com/office/2006/metadata/properties"/>
    <ds:schemaRef ds:uri="5d3903c9-9f5f-44bf-887c-8e10c0be8161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2454</TotalTime>
  <Words>275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Trent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Williams</dc:creator>
  <cp:lastModifiedBy>Chris Williams</cp:lastModifiedBy>
  <cp:revision>12</cp:revision>
  <cp:lastPrinted>2023-04-05T17:50:59Z</cp:lastPrinted>
  <dcterms:created xsi:type="dcterms:W3CDTF">2023-03-30T18:05:24Z</dcterms:created>
  <dcterms:modified xsi:type="dcterms:W3CDTF">2023-09-01T16:11:30Z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0x01010084379E1CF567D74D9F90EB4B92BD00B1</vt:lpwstr>
  </property>
</Properties>
</file>