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9" r:id="rId8"/>
    <p:sldId id="263" r:id="rId9"/>
    <p:sldId id="264" r:id="rId10"/>
    <p:sldId id="265" r:id="rId11"/>
    <p:sldId id="266" r:id="rId12"/>
    <p:sldId id="258"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74" d="100"/>
          <a:sy n="74" d="100"/>
        </p:scale>
        <p:origin x="16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8878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F92CD-A7E3-49DD-9217-FEED77BE744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86527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27835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499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13466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97284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358648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4182515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500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395987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72077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BF92CD-A7E3-49DD-9217-FEED77BE744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352660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F92CD-A7E3-49DD-9217-FEED77BE7442}"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224998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242291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243154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BF92CD-A7E3-49DD-9217-FEED77BE7442}" type="datetimeFigureOut">
              <a:rPr lang="en-US" smtClean="0"/>
              <a:t>9/1/2023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196170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F92CD-A7E3-49DD-9217-FEED77BE7442}"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401E-79F1-455C-9C19-8CAC5E2456B9}" type="slidenum">
              <a:rPr lang="en-US" smtClean="0"/>
              <a:t>‹#›</a:t>
            </a:fld>
            <a:endParaRPr lang="en-US"/>
          </a:p>
        </p:txBody>
      </p:sp>
    </p:spTree>
    <p:extLst>
      <p:ext uri="{BB962C8B-B14F-4D97-AF65-F5344CB8AC3E}">
        <p14:creationId xmlns:p14="http://schemas.microsoft.com/office/powerpoint/2010/main" val="22938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BF92CD-A7E3-49DD-9217-FEED77BE7442}" type="datetimeFigureOut">
              <a:rPr lang="en-US" smtClean="0"/>
              <a:t>9/1/2023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DF4401E-79F1-455C-9C19-8CAC5E2456B9}" type="slidenum">
              <a:rPr lang="en-US" smtClean="0"/>
              <a:t>‹#›</a:t>
            </a:fld>
            <a:endParaRPr lang="en-US"/>
          </a:p>
        </p:txBody>
      </p:sp>
    </p:spTree>
    <p:extLst>
      <p:ext uri="{BB962C8B-B14F-4D97-AF65-F5344CB8AC3E}">
        <p14:creationId xmlns:p14="http://schemas.microsoft.com/office/powerpoint/2010/main" val="451285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cwilliams@trentu.ca" TargetMode="External"/><Relationship Id="rId2" Type="http://schemas.openxmlformats.org/officeDocument/2006/relationships/hyperlink" Target="https://www.trentu.ca/scienceservices/science-safety-program/chemical-safety-program-rev-2019" TargetMode="External"/><Relationship Id="rId1" Type="http://schemas.openxmlformats.org/officeDocument/2006/relationships/slideLayout" Target="../slideLayouts/slideLayout8.xml"/><Relationship Id="rId4" Type="http://schemas.openxmlformats.org/officeDocument/2006/relationships/hyperlink" Target="mailto:Angelasikma@trentu.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8.xml"/><Relationship Id="rId1" Type="http://schemas.openxmlformats.org/officeDocument/2006/relationships/video" Target="https://www.youtube.com/embed/oKEzH50Kb-8?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8B07-E09E-C000-62D1-337A216BD29A}"/>
              </a:ext>
            </a:extLst>
          </p:cNvPr>
          <p:cNvSpPr>
            <a:spLocks noGrp="1"/>
          </p:cNvSpPr>
          <p:nvPr>
            <p:ph type="ctrTitle"/>
          </p:nvPr>
        </p:nvSpPr>
        <p:spPr/>
        <p:txBody>
          <a:bodyPr/>
          <a:lstStyle/>
          <a:p>
            <a:r>
              <a:rPr lang="en-US" dirty="0"/>
              <a:t>Lab Hazard Poster Creation Tutorial</a:t>
            </a:r>
          </a:p>
        </p:txBody>
      </p:sp>
      <p:sp>
        <p:nvSpPr>
          <p:cNvPr id="3" name="Subtitle 2">
            <a:extLst>
              <a:ext uri="{FF2B5EF4-FFF2-40B4-BE49-F238E27FC236}">
                <a16:creationId xmlns:a16="http://schemas.microsoft.com/office/drawing/2014/main" id="{3E2EA2E8-C6CB-D809-1A0B-5D9A11B60A46}"/>
              </a:ext>
            </a:extLst>
          </p:cNvPr>
          <p:cNvSpPr>
            <a:spLocks noGrp="1"/>
          </p:cNvSpPr>
          <p:nvPr>
            <p:ph type="subTitle" idx="1"/>
          </p:nvPr>
        </p:nvSpPr>
        <p:spPr/>
        <p:txBody>
          <a:bodyPr/>
          <a:lstStyle/>
          <a:p>
            <a:r>
              <a:rPr lang="en-US" dirty="0"/>
              <a:t>Trent University Sciences</a:t>
            </a:r>
          </a:p>
        </p:txBody>
      </p:sp>
    </p:spTree>
    <p:extLst>
      <p:ext uri="{BB962C8B-B14F-4D97-AF65-F5344CB8AC3E}">
        <p14:creationId xmlns:p14="http://schemas.microsoft.com/office/powerpoint/2010/main" val="159679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F9DB-5146-B393-BA49-D09C99B91434}"/>
              </a:ext>
            </a:extLst>
          </p:cNvPr>
          <p:cNvSpPr>
            <a:spLocks noGrp="1"/>
          </p:cNvSpPr>
          <p:nvPr>
            <p:ph type="title"/>
          </p:nvPr>
        </p:nvSpPr>
        <p:spPr>
          <a:xfrm>
            <a:off x="1154953" y="980440"/>
            <a:ext cx="3401064" cy="1447800"/>
          </a:xfrm>
        </p:spPr>
        <p:txBody>
          <a:bodyPr/>
          <a:lstStyle/>
          <a:p>
            <a:r>
              <a:rPr lang="en-US" dirty="0"/>
              <a:t>Section 6.  PPE required to work in the lab.</a:t>
            </a:r>
          </a:p>
        </p:txBody>
      </p:sp>
      <p:pic>
        <p:nvPicPr>
          <p:cNvPr id="5" name="Content Placeholder 4">
            <a:extLst>
              <a:ext uri="{FF2B5EF4-FFF2-40B4-BE49-F238E27FC236}">
                <a16:creationId xmlns:a16="http://schemas.microsoft.com/office/drawing/2014/main" id="{1346CE0A-CAA8-5A65-D862-28A8D82FB213}"/>
              </a:ext>
            </a:extLst>
          </p:cNvPr>
          <p:cNvPicPr>
            <a:picLocks noGrp="1" noChangeAspect="1"/>
          </p:cNvPicPr>
          <p:nvPr>
            <p:ph idx="1"/>
          </p:nvPr>
        </p:nvPicPr>
        <p:blipFill rotWithShape="1">
          <a:blip r:embed="rId2"/>
          <a:srcRect l="27590" t="77733" r="24891" b="10870"/>
          <a:stretch/>
        </p:blipFill>
        <p:spPr>
          <a:xfrm>
            <a:off x="5332261" y="2792361"/>
            <a:ext cx="6345643" cy="1175119"/>
          </a:xfrm>
          <a:prstGeom prst="rect">
            <a:avLst/>
          </a:prstGeom>
        </p:spPr>
      </p:pic>
      <p:sp>
        <p:nvSpPr>
          <p:cNvPr id="4" name="Text Placeholder 3">
            <a:extLst>
              <a:ext uri="{FF2B5EF4-FFF2-40B4-BE49-F238E27FC236}">
                <a16:creationId xmlns:a16="http://schemas.microsoft.com/office/drawing/2014/main" id="{FF8C0A5D-B569-8F27-7A51-A2D15B2B3EBE}"/>
              </a:ext>
            </a:extLst>
          </p:cNvPr>
          <p:cNvSpPr>
            <a:spLocks noGrp="1"/>
          </p:cNvSpPr>
          <p:nvPr>
            <p:ph type="body" sz="half" idx="2"/>
          </p:nvPr>
        </p:nvSpPr>
        <p:spPr>
          <a:xfrm>
            <a:off x="1154953" y="2621280"/>
            <a:ext cx="3401063" cy="2895599"/>
          </a:xfrm>
        </p:spPr>
        <p:txBody>
          <a:bodyPr>
            <a:normAutofit lnSpcReduction="10000"/>
          </a:bodyPr>
          <a:lstStyle/>
          <a:p>
            <a:pPr marL="342900" indent="-342900">
              <a:buAutoNum type="arabicPeriod"/>
            </a:pPr>
            <a:r>
              <a:rPr lang="en-US" dirty="0"/>
              <a:t>Click on the Yes or No buttons to display the PPE  required to work in the lab.  </a:t>
            </a:r>
          </a:p>
          <a:p>
            <a:pPr marL="342900" indent="-342900">
              <a:buAutoNum type="arabicPeriod"/>
            </a:pPr>
            <a:r>
              <a:rPr lang="en-US" dirty="0"/>
              <a:t>Generally speaking for labs with chemical hazards,  Eye Protection, Lab Coat, Gloves and Closed Toed Footwear should be the minimum requirement.  </a:t>
            </a:r>
          </a:p>
          <a:p>
            <a:pPr marL="342900" indent="-342900">
              <a:buAutoNum type="arabicPeriod"/>
            </a:pPr>
            <a:r>
              <a:rPr lang="en-US" dirty="0"/>
              <a:t>Often the SDS will also give recommendations on PPE for various chemicals as well.</a:t>
            </a:r>
          </a:p>
          <a:p>
            <a:pPr marL="342900" indent="-342900">
              <a:buAutoNum type="arabicPeriod"/>
            </a:pPr>
            <a:endParaRPr lang="en-US" dirty="0"/>
          </a:p>
        </p:txBody>
      </p:sp>
    </p:spTree>
    <p:extLst>
      <p:ext uri="{BB962C8B-B14F-4D97-AF65-F5344CB8AC3E}">
        <p14:creationId xmlns:p14="http://schemas.microsoft.com/office/powerpoint/2010/main" val="303174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1F63-99C1-601C-8F50-CFF79615D66A}"/>
              </a:ext>
            </a:extLst>
          </p:cNvPr>
          <p:cNvSpPr>
            <a:spLocks noGrp="1"/>
          </p:cNvSpPr>
          <p:nvPr>
            <p:ph type="title"/>
          </p:nvPr>
        </p:nvSpPr>
        <p:spPr/>
        <p:txBody>
          <a:bodyPr/>
          <a:lstStyle/>
          <a:p>
            <a:r>
              <a:rPr lang="en-US" dirty="0"/>
              <a:t>Section 7.  Additional PPE Required</a:t>
            </a:r>
          </a:p>
        </p:txBody>
      </p:sp>
      <p:pic>
        <p:nvPicPr>
          <p:cNvPr id="5" name="Content Placeholder 4">
            <a:extLst>
              <a:ext uri="{FF2B5EF4-FFF2-40B4-BE49-F238E27FC236}">
                <a16:creationId xmlns:a16="http://schemas.microsoft.com/office/drawing/2014/main" id="{3EA6053E-0775-AA15-C0D4-31FA576F7D67}"/>
              </a:ext>
            </a:extLst>
          </p:cNvPr>
          <p:cNvPicPr>
            <a:picLocks noGrp="1" noChangeAspect="1"/>
          </p:cNvPicPr>
          <p:nvPr>
            <p:ph idx="1"/>
          </p:nvPr>
        </p:nvPicPr>
        <p:blipFill rotWithShape="1">
          <a:blip r:embed="rId2"/>
          <a:srcRect l="27579" t="88413" r="24904" b="191"/>
          <a:stretch/>
        </p:blipFill>
        <p:spPr>
          <a:xfrm>
            <a:off x="4679859" y="3244645"/>
            <a:ext cx="6673941" cy="1235915"/>
          </a:xfrm>
          <a:prstGeom prst="rect">
            <a:avLst/>
          </a:prstGeom>
        </p:spPr>
      </p:pic>
      <p:sp>
        <p:nvSpPr>
          <p:cNvPr id="4" name="Text Placeholder 3">
            <a:extLst>
              <a:ext uri="{FF2B5EF4-FFF2-40B4-BE49-F238E27FC236}">
                <a16:creationId xmlns:a16="http://schemas.microsoft.com/office/drawing/2014/main" id="{93B2C4C1-5B5F-D05F-F68B-CE065B006985}"/>
              </a:ext>
            </a:extLst>
          </p:cNvPr>
          <p:cNvSpPr>
            <a:spLocks noGrp="1"/>
          </p:cNvSpPr>
          <p:nvPr>
            <p:ph type="body" sz="half" idx="2"/>
          </p:nvPr>
        </p:nvSpPr>
        <p:spPr/>
        <p:txBody>
          <a:bodyPr/>
          <a:lstStyle/>
          <a:p>
            <a:r>
              <a:rPr lang="en-US" dirty="0"/>
              <a:t>1.  If the PPE you require (as lab supervisor) to be worn while working in the lab is not represented by one of the pictograms in Section 6., enter the required PPE  in this text box.</a:t>
            </a:r>
          </a:p>
        </p:txBody>
      </p:sp>
    </p:spTree>
    <p:extLst>
      <p:ext uri="{BB962C8B-B14F-4D97-AF65-F5344CB8AC3E}">
        <p14:creationId xmlns:p14="http://schemas.microsoft.com/office/powerpoint/2010/main" val="44331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
            <a:extLst>
              <a:ext uri="{FF2B5EF4-FFF2-40B4-BE49-F238E27FC236}">
                <a16:creationId xmlns:a16="http://schemas.microsoft.com/office/drawing/2014/main" id="{14D946DF-C956-1755-F87B-39AA986C99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537" t="15045" r="23810" b="2932"/>
          <a:stretch/>
        </p:blipFill>
        <p:spPr>
          <a:xfrm>
            <a:off x="6096000" y="464820"/>
            <a:ext cx="4236720" cy="5295900"/>
          </a:xfrm>
        </p:spPr>
      </p:pic>
      <p:sp>
        <p:nvSpPr>
          <p:cNvPr id="4" name="Text Placeholder 3">
            <a:extLst>
              <a:ext uri="{FF2B5EF4-FFF2-40B4-BE49-F238E27FC236}">
                <a16:creationId xmlns:a16="http://schemas.microsoft.com/office/drawing/2014/main" id="{DE26CA86-1873-6F05-B05A-915831BC59FC}"/>
              </a:ext>
            </a:extLst>
          </p:cNvPr>
          <p:cNvSpPr>
            <a:spLocks noGrp="1"/>
          </p:cNvSpPr>
          <p:nvPr>
            <p:ph type="body" sz="half" idx="2"/>
          </p:nvPr>
        </p:nvSpPr>
        <p:spPr/>
        <p:txBody>
          <a:bodyPr/>
          <a:lstStyle/>
          <a:p>
            <a:r>
              <a:rPr lang="en-US" dirty="0"/>
              <a:t>The Printed version of the poster will look something like the image on the right.  This is just an example and will depend on the choices you select and the information you enter.</a:t>
            </a:r>
          </a:p>
        </p:txBody>
      </p:sp>
    </p:spTree>
    <p:extLst>
      <p:ext uri="{BB962C8B-B14F-4D97-AF65-F5344CB8AC3E}">
        <p14:creationId xmlns:p14="http://schemas.microsoft.com/office/powerpoint/2010/main" val="336357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1F32-8BC1-8212-31F2-4C083CDF5904}"/>
              </a:ext>
            </a:extLst>
          </p:cNvPr>
          <p:cNvSpPr>
            <a:spLocks noGrp="1"/>
          </p:cNvSpPr>
          <p:nvPr>
            <p:ph type="title"/>
          </p:nvPr>
        </p:nvSpPr>
        <p:spPr>
          <a:xfrm>
            <a:off x="1269252" y="804848"/>
            <a:ext cx="3401064" cy="642952"/>
          </a:xfrm>
        </p:spPr>
        <p:txBody>
          <a:bodyPr/>
          <a:lstStyle/>
          <a:p>
            <a:r>
              <a:rPr lang="en-US" dirty="0"/>
              <a:t>Printing the Poster</a:t>
            </a:r>
          </a:p>
        </p:txBody>
      </p:sp>
      <p:sp>
        <p:nvSpPr>
          <p:cNvPr id="3" name="Content Placeholder 2">
            <a:extLst>
              <a:ext uri="{FF2B5EF4-FFF2-40B4-BE49-F238E27FC236}">
                <a16:creationId xmlns:a16="http://schemas.microsoft.com/office/drawing/2014/main" id="{179E1D82-521C-26FF-FAFE-D101A56BA959}"/>
              </a:ext>
            </a:extLst>
          </p:cNvPr>
          <p:cNvSpPr>
            <a:spLocks noGrp="1"/>
          </p:cNvSpPr>
          <p:nvPr>
            <p:ph idx="1"/>
          </p:nvPr>
        </p:nvSpPr>
        <p:spPr/>
        <p:txBody>
          <a:bodyPr/>
          <a:lstStyle/>
          <a:p>
            <a:r>
              <a:rPr lang="en-US" dirty="0"/>
              <a:t>Links to </a:t>
            </a:r>
            <a:r>
              <a:rPr lang="en-US" dirty="0" err="1"/>
              <a:t>Hechmet</a:t>
            </a:r>
            <a:r>
              <a:rPr lang="en-US" dirty="0"/>
              <a:t> and </a:t>
            </a:r>
            <a:r>
              <a:rPr lang="en-US" dirty="0" err="1"/>
              <a:t>Chemwatch</a:t>
            </a:r>
            <a:endParaRPr lang="en-US" dirty="0"/>
          </a:p>
          <a:p>
            <a:pPr marL="457200" lvl="1" indent="0">
              <a:buNone/>
            </a:pPr>
            <a:r>
              <a:rPr lang="en-US" dirty="0"/>
              <a:t>Both </a:t>
            </a:r>
            <a:r>
              <a:rPr lang="en-US" dirty="0" err="1"/>
              <a:t>Hechmet</a:t>
            </a:r>
            <a:r>
              <a:rPr lang="en-US" dirty="0"/>
              <a:t> and </a:t>
            </a:r>
            <a:r>
              <a:rPr lang="en-US" dirty="0" err="1"/>
              <a:t>Chemwatch</a:t>
            </a:r>
            <a:r>
              <a:rPr lang="en-US" dirty="0"/>
              <a:t> are available to access on the Chemical Safety Program Home page at:</a:t>
            </a:r>
          </a:p>
          <a:p>
            <a:pPr marL="457200" lvl="1" indent="0">
              <a:buNone/>
            </a:pPr>
            <a:r>
              <a:rPr lang="en-US" dirty="0">
                <a:hlinkClick r:id="rId2"/>
              </a:rPr>
              <a:t>https://www.trentu.ca/scienceservices/science-safety-program/chemical-safety-program-rev-2019</a:t>
            </a:r>
            <a:endParaRPr lang="en-US" dirty="0"/>
          </a:p>
          <a:p>
            <a:pPr marL="457200" lvl="1" indent="0">
              <a:buNone/>
            </a:pPr>
            <a:endParaRPr lang="en-US" dirty="0"/>
          </a:p>
        </p:txBody>
      </p:sp>
      <p:sp>
        <p:nvSpPr>
          <p:cNvPr id="4" name="Text Placeholder 3">
            <a:extLst>
              <a:ext uri="{FF2B5EF4-FFF2-40B4-BE49-F238E27FC236}">
                <a16:creationId xmlns:a16="http://schemas.microsoft.com/office/drawing/2014/main" id="{30CB8AC3-02CC-D6D3-4E3B-FA9447155913}"/>
              </a:ext>
            </a:extLst>
          </p:cNvPr>
          <p:cNvSpPr>
            <a:spLocks noGrp="1"/>
          </p:cNvSpPr>
          <p:nvPr>
            <p:ph type="body" sz="half" idx="2"/>
          </p:nvPr>
        </p:nvSpPr>
        <p:spPr>
          <a:xfrm>
            <a:off x="1067489" y="1635760"/>
            <a:ext cx="3401063" cy="3586479"/>
          </a:xfrm>
        </p:spPr>
        <p:txBody>
          <a:bodyPr>
            <a:normAutofit fontScale="92500" lnSpcReduction="20000"/>
          </a:bodyPr>
          <a:lstStyle/>
          <a:p>
            <a:pPr marL="342900" indent="-342900">
              <a:buAutoNum type="arabicPeriod"/>
            </a:pPr>
            <a:r>
              <a:rPr lang="en-US" dirty="0"/>
              <a:t>Once you complete the poster to your satisfaction, save the file to your computer.  Ensure it is saved as a pdf file.</a:t>
            </a:r>
          </a:p>
          <a:p>
            <a:pPr marL="342900" indent="-342900">
              <a:buAutoNum type="arabicPeriod"/>
            </a:pPr>
            <a:r>
              <a:rPr lang="en-US" dirty="0"/>
              <a:t>Send an email with the poster as an attached file to </a:t>
            </a:r>
            <a:r>
              <a:rPr lang="en-US" dirty="0">
                <a:hlinkClick r:id="rId3"/>
              </a:rPr>
              <a:t>cwilliams@trentu.ca</a:t>
            </a:r>
            <a:r>
              <a:rPr lang="en-US" dirty="0"/>
              <a:t> or </a:t>
            </a:r>
            <a:r>
              <a:rPr lang="en-US" dirty="0">
                <a:hlinkClick r:id="rId4"/>
              </a:rPr>
              <a:t>Angelasikma@trentu.ca</a:t>
            </a:r>
            <a:r>
              <a:rPr lang="en-US" dirty="0"/>
              <a:t> . In the subject line please include “Lab Hazard Poster”.  We will review before sending them on for printing.</a:t>
            </a:r>
          </a:p>
          <a:p>
            <a:pPr marL="342900" indent="-342900">
              <a:buAutoNum type="arabicPeriod"/>
            </a:pPr>
            <a:r>
              <a:rPr lang="en-US" dirty="0"/>
              <a:t>The poster will be sent to you within a couple of weeks.  It will be on an adhesive vinyl sheet.</a:t>
            </a:r>
          </a:p>
          <a:p>
            <a:pPr marL="342900" indent="-342900">
              <a:buAutoNum type="arabicPeriod"/>
            </a:pPr>
            <a:r>
              <a:rPr lang="en-US" dirty="0"/>
              <a:t>Once you receive the poster, install it over top of the existing poster.  If you have multiple labs, ensure the proper lab hazard poster for the correct lab room is installed. </a:t>
            </a:r>
          </a:p>
          <a:p>
            <a:endParaRPr lang="en-US" dirty="0"/>
          </a:p>
        </p:txBody>
      </p:sp>
    </p:spTree>
    <p:extLst>
      <p:ext uri="{BB962C8B-B14F-4D97-AF65-F5344CB8AC3E}">
        <p14:creationId xmlns:p14="http://schemas.microsoft.com/office/powerpoint/2010/main" val="407433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3B4D-2B10-D858-DB85-9B55CCA183A3}"/>
              </a:ext>
            </a:extLst>
          </p:cNvPr>
          <p:cNvSpPr>
            <a:spLocks noGrp="1"/>
          </p:cNvSpPr>
          <p:nvPr>
            <p:ph type="title"/>
          </p:nvPr>
        </p:nvSpPr>
        <p:spPr/>
        <p:txBody>
          <a:bodyPr/>
          <a:lstStyle/>
          <a:p>
            <a:r>
              <a:rPr lang="en-US" dirty="0"/>
              <a:t>Thank-you</a:t>
            </a:r>
          </a:p>
        </p:txBody>
      </p:sp>
      <p:pic>
        <p:nvPicPr>
          <p:cNvPr id="5" name="Online Media 4" title="Audience Clapping">
            <a:hlinkClick r:id="" action="ppaction://media"/>
            <a:extLst>
              <a:ext uri="{FF2B5EF4-FFF2-40B4-BE49-F238E27FC236}">
                <a16:creationId xmlns:a16="http://schemas.microsoft.com/office/drawing/2014/main" id="{F113B091-F5EC-98FA-EF82-C0DD159D641C}"/>
              </a:ext>
            </a:extLst>
          </p:cNvPr>
          <p:cNvPicPr>
            <a:picLocks noGrp="1" noRot="1" noChangeAspect="1"/>
          </p:cNvPicPr>
          <p:nvPr>
            <p:ph idx="1"/>
            <a:videoFile r:link="rId1"/>
          </p:nvPr>
        </p:nvPicPr>
        <p:blipFill>
          <a:blip r:embed="rId3"/>
          <a:stretch>
            <a:fillRect/>
          </a:stretch>
        </p:blipFill>
        <p:spPr>
          <a:xfrm>
            <a:off x="4784725" y="2266950"/>
            <a:ext cx="5195888" cy="2935288"/>
          </a:xfrm>
          <a:prstGeom prst="rect">
            <a:avLst/>
          </a:prstGeom>
        </p:spPr>
      </p:pic>
      <p:sp>
        <p:nvSpPr>
          <p:cNvPr id="4" name="Text Placeholder 3">
            <a:extLst>
              <a:ext uri="{FF2B5EF4-FFF2-40B4-BE49-F238E27FC236}">
                <a16:creationId xmlns:a16="http://schemas.microsoft.com/office/drawing/2014/main" id="{D5960B9D-91A8-F76F-FAEE-05FDCB35084C}"/>
              </a:ext>
            </a:extLst>
          </p:cNvPr>
          <p:cNvSpPr>
            <a:spLocks noGrp="1"/>
          </p:cNvSpPr>
          <p:nvPr>
            <p:ph type="body" sz="half" idx="2"/>
          </p:nvPr>
        </p:nvSpPr>
        <p:spPr/>
        <p:txBody>
          <a:bodyPr/>
          <a:lstStyle/>
          <a:p>
            <a:r>
              <a:rPr lang="en-US" dirty="0"/>
              <a:t>Thank you for completing this Safety Information Poster.</a:t>
            </a:r>
          </a:p>
        </p:txBody>
      </p:sp>
    </p:spTree>
    <p:extLst>
      <p:ext uri="{BB962C8B-B14F-4D97-AF65-F5344CB8AC3E}">
        <p14:creationId xmlns:p14="http://schemas.microsoft.com/office/powerpoint/2010/main" val="40448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9167-DB95-1EF7-5F52-EE31D85E3C2F}"/>
              </a:ext>
            </a:extLst>
          </p:cNvPr>
          <p:cNvSpPr>
            <a:spLocks noGrp="1"/>
          </p:cNvSpPr>
          <p:nvPr>
            <p:ph type="title"/>
          </p:nvPr>
        </p:nvSpPr>
        <p:spPr>
          <a:xfrm>
            <a:off x="1154953" y="558138"/>
            <a:ext cx="3401064" cy="549965"/>
          </a:xfrm>
        </p:spPr>
        <p:txBody>
          <a:bodyPr/>
          <a:lstStyle/>
          <a:p>
            <a:r>
              <a:rPr lang="en-US" dirty="0"/>
              <a:t>The New Poster</a:t>
            </a:r>
          </a:p>
        </p:txBody>
      </p:sp>
      <p:pic>
        <p:nvPicPr>
          <p:cNvPr id="6" name="Content Placeholder 5" descr="A screenshot of a computer&#10;&#10;Description automatically generated">
            <a:extLst>
              <a:ext uri="{FF2B5EF4-FFF2-40B4-BE49-F238E27FC236}">
                <a16:creationId xmlns:a16="http://schemas.microsoft.com/office/drawing/2014/main" id="{2FF622A6-EA5B-4CFF-A039-02F3D2747D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509" t="18980" r="26028" b="1269"/>
          <a:stretch/>
        </p:blipFill>
        <p:spPr>
          <a:xfrm>
            <a:off x="6675120" y="805661"/>
            <a:ext cx="3749040" cy="4863619"/>
          </a:xfrm>
        </p:spPr>
      </p:pic>
      <p:sp>
        <p:nvSpPr>
          <p:cNvPr id="4" name="Text Placeholder 3">
            <a:extLst>
              <a:ext uri="{FF2B5EF4-FFF2-40B4-BE49-F238E27FC236}">
                <a16:creationId xmlns:a16="http://schemas.microsoft.com/office/drawing/2014/main" id="{AA039608-3DE4-5CF2-D659-F4C9BCB0E038}"/>
              </a:ext>
            </a:extLst>
          </p:cNvPr>
          <p:cNvSpPr>
            <a:spLocks noGrp="1"/>
          </p:cNvSpPr>
          <p:nvPr>
            <p:ph type="body" sz="half" idx="2"/>
          </p:nvPr>
        </p:nvSpPr>
        <p:spPr>
          <a:xfrm>
            <a:off x="908463" y="1539019"/>
            <a:ext cx="3401063" cy="2895599"/>
          </a:xfrm>
        </p:spPr>
        <p:txBody>
          <a:bodyPr>
            <a:normAutofit fontScale="92500"/>
          </a:bodyPr>
          <a:lstStyle/>
          <a:p>
            <a:r>
              <a:rPr lang="en-US" dirty="0"/>
              <a:t>This is an updated version of the Lab Hazard Poster.  It is a fillable form.  It only works properly in Adobe Acrobat or Reader.  Other pdf readers may not work properly.  It has been tested with both Windows and Macintosh computers.</a:t>
            </a:r>
          </a:p>
          <a:p>
            <a:r>
              <a:rPr lang="en-US" dirty="0"/>
              <a:t>We are asking all faculty with labs to complete this form.   For those who may share a lab space please work together with your colleagues to create an accurate representation of the hazards and PPE required in the lab space.</a:t>
            </a:r>
          </a:p>
        </p:txBody>
      </p:sp>
    </p:spTree>
    <p:extLst>
      <p:ext uri="{BB962C8B-B14F-4D97-AF65-F5344CB8AC3E}">
        <p14:creationId xmlns:p14="http://schemas.microsoft.com/office/powerpoint/2010/main" val="60130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F2B55F-6C9B-268E-7FD1-B3F9A7B56097}"/>
              </a:ext>
            </a:extLst>
          </p:cNvPr>
          <p:cNvSpPr>
            <a:spLocks noGrp="1"/>
          </p:cNvSpPr>
          <p:nvPr>
            <p:ph type="body" sz="half" idx="2"/>
          </p:nvPr>
        </p:nvSpPr>
        <p:spPr>
          <a:xfrm>
            <a:off x="1119231" y="2149140"/>
            <a:ext cx="3401063" cy="2895599"/>
          </a:xfrm>
        </p:spPr>
        <p:txBody>
          <a:bodyPr>
            <a:normAutofit fontScale="85000" lnSpcReduction="20000"/>
          </a:bodyPr>
          <a:lstStyle/>
          <a:p>
            <a:r>
              <a:rPr lang="en-US" dirty="0"/>
              <a:t>There are seven sections to each poster. </a:t>
            </a:r>
          </a:p>
          <a:p>
            <a:pPr marL="342900" indent="-342900">
              <a:buFont typeface="+mj-lt"/>
              <a:buAutoNum type="arabicPeriod"/>
            </a:pPr>
            <a:r>
              <a:rPr lang="en-US" dirty="0"/>
              <a:t> Lab identification and supervisor information, </a:t>
            </a:r>
          </a:p>
          <a:p>
            <a:pPr marL="342900" indent="-342900">
              <a:buFont typeface="+mj-lt"/>
              <a:buAutoNum type="arabicPeriod"/>
            </a:pPr>
            <a:r>
              <a:rPr lang="en-US" dirty="0"/>
              <a:t> Hazardous chemicals, equipment or activities pictographs </a:t>
            </a:r>
          </a:p>
          <a:p>
            <a:pPr marL="342900" indent="-342900">
              <a:buFont typeface="+mj-lt"/>
              <a:buAutoNum type="arabicPeriod"/>
            </a:pPr>
            <a:r>
              <a:rPr lang="en-US" dirty="0"/>
              <a:t> NFPA rating most toxic material, </a:t>
            </a:r>
          </a:p>
          <a:p>
            <a:pPr marL="342900" indent="-342900">
              <a:buFont typeface="+mj-lt"/>
              <a:buAutoNum type="arabicPeriod"/>
            </a:pPr>
            <a:r>
              <a:rPr lang="en-US" dirty="0"/>
              <a:t> NFPA rating largest volume material,</a:t>
            </a:r>
          </a:p>
          <a:p>
            <a:pPr marL="342900" indent="-342900">
              <a:buFont typeface="+mj-lt"/>
              <a:buAutoNum type="arabicPeriod"/>
            </a:pPr>
            <a:r>
              <a:rPr lang="en-US" dirty="0"/>
              <a:t> Additional Hazards  (which are not indicated above),</a:t>
            </a:r>
          </a:p>
          <a:p>
            <a:pPr marL="342900" indent="-342900">
              <a:buFont typeface="+mj-lt"/>
              <a:buAutoNum type="arabicPeriod"/>
            </a:pPr>
            <a:r>
              <a:rPr lang="en-US" dirty="0"/>
              <a:t> Pictographs of PPE required to work in the lab,</a:t>
            </a:r>
          </a:p>
          <a:p>
            <a:pPr marL="342900" indent="-342900">
              <a:buFont typeface="+mj-lt"/>
              <a:buAutoNum type="arabicPeriod"/>
            </a:pPr>
            <a:r>
              <a:rPr lang="en-US" dirty="0"/>
              <a:t> A section for other PPE not indicated above.</a:t>
            </a:r>
          </a:p>
        </p:txBody>
      </p:sp>
      <p:pic>
        <p:nvPicPr>
          <p:cNvPr id="8" name="Content Placeholder 7">
            <a:extLst>
              <a:ext uri="{FF2B5EF4-FFF2-40B4-BE49-F238E27FC236}">
                <a16:creationId xmlns:a16="http://schemas.microsoft.com/office/drawing/2014/main" id="{F5B25964-E781-03E8-B492-A79F4E094380}"/>
              </a:ext>
            </a:extLst>
          </p:cNvPr>
          <p:cNvPicPr>
            <a:picLocks noGrp="1" noChangeAspect="1"/>
          </p:cNvPicPr>
          <p:nvPr>
            <p:ph idx="1"/>
          </p:nvPr>
        </p:nvPicPr>
        <p:blipFill>
          <a:blip r:embed="rId2"/>
          <a:stretch>
            <a:fillRect/>
          </a:stretch>
        </p:blipFill>
        <p:spPr>
          <a:xfrm>
            <a:off x="5638799" y="272341"/>
            <a:ext cx="4704735" cy="6104681"/>
          </a:xfrm>
          <a:prstGeom prst="rect">
            <a:avLst/>
          </a:prstGeom>
        </p:spPr>
      </p:pic>
      <p:pic>
        <p:nvPicPr>
          <p:cNvPr id="5" name="Graphic 4" descr="Badge 1 with solid fill">
            <a:extLst>
              <a:ext uri="{FF2B5EF4-FFF2-40B4-BE49-F238E27FC236}">
                <a16:creationId xmlns:a16="http://schemas.microsoft.com/office/drawing/2014/main" id="{62051AE0-1755-FB1E-D99A-E38AAF7C2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3146" y="635409"/>
            <a:ext cx="405581" cy="405581"/>
          </a:xfrm>
          <a:prstGeom prst="rect">
            <a:avLst/>
          </a:prstGeom>
        </p:spPr>
      </p:pic>
      <p:pic>
        <p:nvPicPr>
          <p:cNvPr id="7" name="Graphic 6" descr="Badge with solid fill">
            <a:extLst>
              <a:ext uri="{FF2B5EF4-FFF2-40B4-BE49-F238E27FC236}">
                <a16:creationId xmlns:a16="http://schemas.microsoft.com/office/drawing/2014/main" id="{BE6DC477-3E6E-F7FE-3283-A3AF7C4734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3077" y="2147911"/>
            <a:ext cx="405581" cy="405581"/>
          </a:xfrm>
          <a:prstGeom prst="rect">
            <a:avLst/>
          </a:prstGeom>
        </p:spPr>
      </p:pic>
      <p:pic>
        <p:nvPicPr>
          <p:cNvPr id="10" name="Graphic 9" descr="Badge 3 with solid fill">
            <a:extLst>
              <a:ext uri="{FF2B5EF4-FFF2-40B4-BE49-F238E27FC236}">
                <a16:creationId xmlns:a16="http://schemas.microsoft.com/office/drawing/2014/main" id="{65643080-C8DE-DF20-58CD-641F06C7A1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0906" y="1939412"/>
            <a:ext cx="416997" cy="416997"/>
          </a:xfrm>
          <a:prstGeom prst="rect">
            <a:avLst/>
          </a:prstGeom>
        </p:spPr>
      </p:pic>
      <p:pic>
        <p:nvPicPr>
          <p:cNvPr id="20" name="Graphic 19" descr="Badge 4 with solid fill">
            <a:extLst>
              <a:ext uri="{FF2B5EF4-FFF2-40B4-BE49-F238E27FC236}">
                <a16:creationId xmlns:a16="http://schemas.microsoft.com/office/drawing/2014/main" id="{5FB6A930-792C-1243-21F1-265F2B35F0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95016" y="3355476"/>
            <a:ext cx="416997" cy="416997"/>
          </a:xfrm>
          <a:prstGeom prst="rect">
            <a:avLst/>
          </a:prstGeom>
        </p:spPr>
      </p:pic>
      <p:pic>
        <p:nvPicPr>
          <p:cNvPr id="22" name="Graphic 21" descr="Badge 5 with solid fill">
            <a:extLst>
              <a:ext uri="{FF2B5EF4-FFF2-40B4-BE49-F238E27FC236}">
                <a16:creationId xmlns:a16="http://schemas.microsoft.com/office/drawing/2014/main" id="{92E49DE4-6C30-FBFF-3CF4-2CE66D0872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79003" y="4304509"/>
            <a:ext cx="416997" cy="416997"/>
          </a:xfrm>
          <a:prstGeom prst="rect">
            <a:avLst/>
          </a:prstGeom>
        </p:spPr>
      </p:pic>
      <p:pic>
        <p:nvPicPr>
          <p:cNvPr id="24" name="Graphic 23" descr="Badge 6 with solid fill">
            <a:extLst>
              <a:ext uri="{FF2B5EF4-FFF2-40B4-BE49-F238E27FC236}">
                <a16:creationId xmlns:a16="http://schemas.microsoft.com/office/drawing/2014/main" id="{C6E99684-8686-8510-AED8-AFABE77F2B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91661" y="5028017"/>
            <a:ext cx="416997" cy="416997"/>
          </a:xfrm>
          <a:prstGeom prst="rect">
            <a:avLst/>
          </a:prstGeom>
        </p:spPr>
      </p:pic>
      <p:pic>
        <p:nvPicPr>
          <p:cNvPr id="26" name="Graphic 25" descr="Badge 7 with solid fill">
            <a:extLst>
              <a:ext uri="{FF2B5EF4-FFF2-40B4-BE49-F238E27FC236}">
                <a16:creationId xmlns:a16="http://schemas.microsoft.com/office/drawing/2014/main" id="{367E8356-09F8-D83B-4728-BED0E2C4DF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59731" y="5669008"/>
            <a:ext cx="416997" cy="416997"/>
          </a:xfrm>
          <a:prstGeom prst="rect">
            <a:avLst/>
          </a:prstGeom>
        </p:spPr>
      </p:pic>
    </p:spTree>
    <p:extLst>
      <p:ext uri="{BB962C8B-B14F-4D97-AF65-F5344CB8AC3E}">
        <p14:creationId xmlns:p14="http://schemas.microsoft.com/office/powerpoint/2010/main" val="196106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2F17-84E8-1531-A84D-242F2C64E02F}"/>
              </a:ext>
            </a:extLst>
          </p:cNvPr>
          <p:cNvSpPr>
            <a:spLocks noGrp="1"/>
          </p:cNvSpPr>
          <p:nvPr>
            <p:ph type="title"/>
          </p:nvPr>
        </p:nvSpPr>
        <p:spPr>
          <a:xfrm>
            <a:off x="1154952" y="756920"/>
            <a:ext cx="3656647" cy="1447800"/>
          </a:xfrm>
        </p:spPr>
        <p:txBody>
          <a:bodyPr/>
          <a:lstStyle/>
          <a:p>
            <a:r>
              <a:rPr lang="en-US" dirty="0"/>
              <a:t>Section 1.  Lab Identification and Supervisor Information</a:t>
            </a:r>
          </a:p>
        </p:txBody>
      </p:sp>
      <p:pic>
        <p:nvPicPr>
          <p:cNvPr id="6" name="Content Placeholder 5" descr="A screenshot of a computer&#10;&#10;Description automatically generated">
            <a:extLst>
              <a:ext uri="{FF2B5EF4-FFF2-40B4-BE49-F238E27FC236}">
                <a16:creationId xmlns:a16="http://schemas.microsoft.com/office/drawing/2014/main" id="{FE752466-3CD4-4DB4-714F-AE09970B28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5598" r="3914" b="58500"/>
          <a:stretch/>
        </p:blipFill>
        <p:spPr>
          <a:xfrm>
            <a:off x="4811600" y="2920180"/>
            <a:ext cx="6902243" cy="920299"/>
          </a:xfrm>
        </p:spPr>
      </p:pic>
      <p:sp>
        <p:nvSpPr>
          <p:cNvPr id="4" name="Text Placeholder 3">
            <a:extLst>
              <a:ext uri="{FF2B5EF4-FFF2-40B4-BE49-F238E27FC236}">
                <a16:creationId xmlns:a16="http://schemas.microsoft.com/office/drawing/2014/main" id="{505126CC-EA93-ADF2-4FA0-0544A931776F}"/>
              </a:ext>
            </a:extLst>
          </p:cNvPr>
          <p:cNvSpPr>
            <a:spLocks noGrp="1"/>
          </p:cNvSpPr>
          <p:nvPr>
            <p:ph type="body" sz="half" idx="2"/>
          </p:nvPr>
        </p:nvSpPr>
        <p:spPr>
          <a:xfrm>
            <a:off x="1154953" y="2204720"/>
            <a:ext cx="3401063" cy="3896360"/>
          </a:xfrm>
        </p:spPr>
        <p:txBody>
          <a:bodyPr>
            <a:normAutofit fontScale="85000" lnSpcReduction="20000"/>
          </a:bodyPr>
          <a:lstStyle/>
          <a:p>
            <a:pPr marL="342900" indent="-342900">
              <a:buAutoNum type="arabicPeriod"/>
            </a:pPr>
            <a:r>
              <a:rPr lang="en-US" dirty="0"/>
              <a:t>Select the Building, from the drop down box, in which the lab resides.</a:t>
            </a:r>
          </a:p>
          <a:p>
            <a:pPr marL="342900" indent="-342900">
              <a:buAutoNum type="arabicPeriod"/>
            </a:pPr>
            <a:r>
              <a:rPr lang="en-US" dirty="0"/>
              <a:t>In the “Lab Room No.” box enter the wing (ESB and CSB) or block letter (DNA and LHS)  and room number.  SC and Physics don’t have anything but a number.</a:t>
            </a:r>
          </a:p>
          <a:p>
            <a:pPr marL="342900" indent="-342900">
              <a:buAutoNum type="arabicPeriod"/>
            </a:pPr>
            <a:r>
              <a:rPr lang="en-US" dirty="0"/>
              <a:t>In the text box “Supervisors Office”, Enter the 2 or 3 character Building identification (</a:t>
            </a:r>
            <a:r>
              <a:rPr lang="en-US" dirty="0" err="1"/>
              <a:t>eg</a:t>
            </a:r>
            <a:r>
              <a:rPr lang="en-US" dirty="0"/>
              <a:t>, ESB, CSB, DNA, LHS or SC) and room number the Supervisors office is in. (e.g., ESB A 202.3)  Please remember that Block A and B are DNA and Blocks C and D are in the LHS Building.</a:t>
            </a:r>
          </a:p>
          <a:p>
            <a:pPr marL="342900" indent="-342900">
              <a:buAutoNum type="arabicPeriod"/>
            </a:pPr>
            <a:r>
              <a:rPr lang="en-US" dirty="0"/>
              <a:t>In the box “Phone ext.”  Give the Supervisor’s Trent phone extension e.g.  7061.</a:t>
            </a:r>
          </a:p>
          <a:p>
            <a:pPr marL="342900" indent="-342900">
              <a:buAutoNum type="arabicPeriod"/>
            </a:pPr>
            <a:r>
              <a:rPr lang="en-US" dirty="0"/>
              <a:t>Enter the Supervisor’s full Trent Email address.  The font will adjust to accommodate.</a:t>
            </a:r>
          </a:p>
          <a:p>
            <a:pPr marL="342900" indent="-342900">
              <a:buAutoNum type="arabicPeriod"/>
            </a:pPr>
            <a:endParaRPr lang="en-US" dirty="0"/>
          </a:p>
        </p:txBody>
      </p:sp>
    </p:spTree>
    <p:extLst>
      <p:ext uri="{BB962C8B-B14F-4D97-AF65-F5344CB8AC3E}">
        <p14:creationId xmlns:p14="http://schemas.microsoft.com/office/powerpoint/2010/main" val="426807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917C-AC34-1755-CAE5-02203EDACBDD}"/>
              </a:ext>
            </a:extLst>
          </p:cNvPr>
          <p:cNvSpPr>
            <a:spLocks noGrp="1"/>
          </p:cNvSpPr>
          <p:nvPr>
            <p:ph type="title"/>
          </p:nvPr>
        </p:nvSpPr>
        <p:spPr>
          <a:xfrm>
            <a:off x="1154953" y="728051"/>
            <a:ext cx="3401064" cy="1447800"/>
          </a:xfrm>
        </p:spPr>
        <p:txBody>
          <a:bodyPr/>
          <a:lstStyle/>
          <a:p>
            <a:r>
              <a:rPr lang="en-US" dirty="0"/>
              <a:t>Section 2.  Hazardous Materials or activities Pictograms</a:t>
            </a:r>
          </a:p>
        </p:txBody>
      </p:sp>
      <p:pic>
        <p:nvPicPr>
          <p:cNvPr id="6" name="Content Placeholder 5" descr="A screenshot of a computer&#10;&#10;Description automatically generated">
            <a:extLst>
              <a:ext uri="{FF2B5EF4-FFF2-40B4-BE49-F238E27FC236}">
                <a16:creationId xmlns:a16="http://schemas.microsoft.com/office/drawing/2014/main" id="{01245709-3686-A488-B6E5-7AAF2A477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931" t="30934" r="47505" b="23481"/>
          <a:stretch/>
        </p:blipFill>
        <p:spPr>
          <a:xfrm>
            <a:off x="6164826" y="1011337"/>
            <a:ext cx="4167894" cy="5115143"/>
          </a:xfrm>
        </p:spPr>
      </p:pic>
      <p:sp>
        <p:nvSpPr>
          <p:cNvPr id="4" name="Text Placeholder 3">
            <a:extLst>
              <a:ext uri="{FF2B5EF4-FFF2-40B4-BE49-F238E27FC236}">
                <a16:creationId xmlns:a16="http://schemas.microsoft.com/office/drawing/2014/main" id="{234E3EF8-3746-9FC5-A1FE-B7A3B6A4F593}"/>
              </a:ext>
            </a:extLst>
          </p:cNvPr>
          <p:cNvSpPr>
            <a:spLocks noGrp="1"/>
          </p:cNvSpPr>
          <p:nvPr>
            <p:ph type="body" sz="half" idx="2"/>
          </p:nvPr>
        </p:nvSpPr>
        <p:spPr>
          <a:xfrm>
            <a:off x="766916" y="2340078"/>
            <a:ext cx="4365523" cy="3918328"/>
          </a:xfrm>
        </p:spPr>
        <p:txBody>
          <a:bodyPr>
            <a:normAutofit fontScale="85000" lnSpcReduction="10000"/>
          </a:bodyPr>
          <a:lstStyle/>
          <a:p>
            <a:pPr marL="342900" indent="-342900">
              <a:buAutoNum type="arabicPeriod"/>
            </a:pPr>
            <a:r>
              <a:rPr lang="en-US" dirty="0"/>
              <a:t>Chemical and Common Activity Hazards are represented by either the TDG symbols or commonly used hazardous activity pictographs.  TDG information is usually found in Section 14  (Transport) of an SDS for Chemical.</a:t>
            </a:r>
          </a:p>
          <a:p>
            <a:pPr marL="342900" indent="-342900">
              <a:buAutoNum type="arabicPeriod"/>
            </a:pPr>
            <a:r>
              <a:rPr lang="en-US" dirty="0"/>
              <a:t>To see an inventory of the chemicals in your lab you can access HECHMET, our chemical inventory system (for information on how to access HECHMET see slide 13).</a:t>
            </a:r>
          </a:p>
          <a:p>
            <a:pPr marL="342900" indent="-342900">
              <a:buAutoNum type="arabicPeriod"/>
            </a:pPr>
            <a:r>
              <a:rPr lang="en-US" dirty="0"/>
              <a:t>Select icons for “all” the hazardous chemicals or activities in your lab.</a:t>
            </a:r>
          </a:p>
          <a:p>
            <a:pPr marL="342900" indent="-342900">
              <a:buAutoNum type="arabicPeriod"/>
            </a:pPr>
            <a:r>
              <a:rPr lang="en-US" dirty="0"/>
              <a:t>To access an SDS for a chemical Use CHEMWATCH which is available free for Trent personnel (see slide 13 for information on how to access)</a:t>
            </a:r>
          </a:p>
          <a:p>
            <a:pPr marL="342900" indent="-342900">
              <a:buAutoNum type="arabicPeriod"/>
            </a:pPr>
            <a:r>
              <a:rPr lang="en-US" dirty="0"/>
              <a:t>To display a pictograph simply click on the Yes or No buttons.  The pictograph will toggle on or off depending on your selection.  </a:t>
            </a:r>
          </a:p>
          <a:p>
            <a:pPr marL="342900" indent="-342900">
              <a:buAutoNum type="arabicPeriod"/>
            </a:pPr>
            <a:r>
              <a:rPr lang="en-US" dirty="0"/>
              <a:t>If a pictograph for a hazard in your lab is not here, complete the “Additional Lab Hazards” (Section  5).</a:t>
            </a:r>
          </a:p>
        </p:txBody>
      </p:sp>
    </p:spTree>
    <p:extLst>
      <p:ext uri="{BB962C8B-B14F-4D97-AF65-F5344CB8AC3E}">
        <p14:creationId xmlns:p14="http://schemas.microsoft.com/office/powerpoint/2010/main" val="215853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FEC7-C780-CE43-A0D8-C890267D6E9B}"/>
              </a:ext>
            </a:extLst>
          </p:cNvPr>
          <p:cNvSpPr>
            <a:spLocks noGrp="1"/>
          </p:cNvSpPr>
          <p:nvPr>
            <p:ph type="title"/>
          </p:nvPr>
        </p:nvSpPr>
        <p:spPr>
          <a:xfrm>
            <a:off x="1012713" y="530942"/>
            <a:ext cx="4443207" cy="940947"/>
          </a:xfrm>
        </p:spPr>
        <p:txBody>
          <a:bodyPr/>
          <a:lstStyle/>
          <a:p>
            <a:r>
              <a:rPr lang="en-US" dirty="0"/>
              <a:t>Section 3.  NFPA Hazard Rating:  Most Toxic Chemical</a:t>
            </a:r>
          </a:p>
        </p:txBody>
      </p:sp>
      <p:pic>
        <p:nvPicPr>
          <p:cNvPr id="5" name="Content Placeholder 4">
            <a:extLst>
              <a:ext uri="{FF2B5EF4-FFF2-40B4-BE49-F238E27FC236}">
                <a16:creationId xmlns:a16="http://schemas.microsoft.com/office/drawing/2014/main" id="{2EEB17F6-A777-F2EB-B347-12F5B652AEB5}"/>
              </a:ext>
            </a:extLst>
          </p:cNvPr>
          <p:cNvPicPr>
            <a:picLocks noGrp="1" noChangeAspect="1"/>
          </p:cNvPicPr>
          <p:nvPr>
            <p:ph idx="1"/>
          </p:nvPr>
        </p:nvPicPr>
        <p:blipFill rotWithShape="1">
          <a:blip r:embed="rId2"/>
          <a:srcRect l="52417" t="30083" r="25785" b="49891"/>
          <a:stretch/>
        </p:blipFill>
        <p:spPr>
          <a:xfrm>
            <a:off x="5808896" y="330200"/>
            <a:ext cx="2749429" cy="1949025"/>
          </a:xfrm>
          <a:prstGeom prst="rect">
            <a:avLst/>
          </a:prstGeom>
        </p:spPr>
      </p:pic>
      <p:sp>
        <p:nvSpPr>
          <p:cNvPr id="4" name="Text Placeholder 3">
            <a:extLst>
              <a:ext uri="{FF2B5EF4-FFF2-40B4-BE49-F238E27FC236}">
                <a16:creationId xmlns:a16="http://schemas.microsoft.com/office/drawing/2014/main" id="{A4C0A35E-9320-779E-98C0-1E1ECAFD111A}"/>
              </a:ext>
            </a:extLst>
          </p:cNvPr>
          <p:cNvSpPr>
            <a:spLocks noGrp="1"/>
          </p:cNvSpPr>
          <p:nvPr>
            <p:ph type="body" sz="half" idx="2"/>
          </p:nvPr>
        </p:nvSpPr>
        <p:spPr>
          <a:xfrm>
            <a:off x="1012713" y="1681316"/>
            <a:ext cx="4636247" cy="4567084"/>
          </a:xfrm>
        </p:spPr>
        <p:txBody>
          <a:bodyPr>
            <a:normAutofit fontScale="92500" lnSpcReduction="10000"/>
          </a:bodyPr>
          <a:lstStyle/>
          <a:p>
            <a:pPr marL="342900" indent="-342900">
              <a:buAutoNum type="arabicPeriod"/>
            </a:pPr>
            <a:r>
              <a:rPr lang="en-US" dirty="0"/>
              <a:t>Review your  chemical inventory and determine the most toxic chemical in your lab and enter the name in text box.  You can use HECHMET to access an online inventory for your lab space  (see slide 13 for access to HECHMET)</a:t>
            </a:r>
          </a:p>
          <a:p>
            <a:pPr marL="342900" indent="-342900">
              <a:buAutoNum type="arabicPeriod"/>
            </a:pPr>
            <a:r>
              <a:rPr lang="en-US" dirty="0"/>
              <a:t>Enter the total quantity of the material in the lab including unit of measure.  The intent is to give personnel a sense of the amount of the most toxic chemical which is in the room (Figure 1).</a:t>
            </a:r>
          </a:p>
          <a:p>
            <a:pPr marL="342900" indent="-342900">
              <a:buAutoNum type="arabicPeriod"/>
            </a:pPr>
            <a:r>
              <a:rPr lang="en-US" dirty="0"/>
              <a:t>Open an SDS for that chemical using </a:t>
            </a:r>
            <a:r>
              <a:rPr lang="en-US" dirty="0" err="1"/>
              <a:t>Chemwatch</a:t>
            </a:r>
            <a:r>
              <a:rPr lang="en-US" dirty="0"/>
              <a:t>. (see slide 13 on how to access </a:t>
            </a:r>
            <a:r>
              <a:rPr lang="en-US" dirty="0" err="1"/>
              <a:t>Hechmet</a:t>
            </a:r>
            <a:r>
              <a:rPr lang="en-US" dirty="0"/>
              <a:t> and </a:t>
            </a:r>
            <a:r>
              <a:rPr lang="en-US" dirty="0" err="1"/>
              <a:t>Chemwatch</a:t>
            </a:r>
            <a:r>
              <a:rPr lang="en-US" dirty="0"/>
              <a:t>)</a:t>
            </a:r>
          </a:p>
          <a:p>
            <a:pPr marL="342900" indent="-342900">
              <a:buAutoNum type="arabicPeriod"/>
            </a:pPr>
            <a:r>
              <a:rPr lang="en-US" dirty="0"/>
              <a:t>In the SDS section 2 .”Hazard(s) Identification”  you will find the NFPA 704 rating ,  enter the values for the Health Hazard (blue), Flammability Hazard (red) and Reactivity Hazard (yellow)  into each text box in the diamond. (Figure 2)</a:t>
            </a:r>
          </a:p>
          <a:p>
            <a:pPr marL="342900" indent="-342900">
              <a:buAutoNum type="arabicPeriod"/>
            </a:pPr>
            <a:r>
              <a:rPr lang="en-US" dirty="0"/>
              <a:t>If the chemical has a “Special Hazard” (the white bottom square of the diamond)  Select the symbol by clicking yes next to the appropriate hazard.  If there is no special hazard according the SDS, leave this blank.</a:t>
            </a:r>
          </a:p>
          <a:p>
            <a:pPr marL="342900" indent="-342900">
              <a:buAutoNum type="arabicPeriod"/>
            </a:pPr>
            <a:endParaRPr lang="en-US" dirty="0"/>
          </a:p>
        </p:txBody>
      </p:sp>
      <p:pic>
        <p:nvPicPr>
          <p:cNvPr id="6" name="Picture 5" descr="A screenshot of a computer&#10;&#10;Description automatically generated">
            <a:extLst>
              <a:ext uri="{FF2B5EF4-FFF2-40B4-BE49-F238E27FC236}">
                <a16:creationId xmlns:a16="http://schemas.microsoft.com/office/drawing/2014/main" id="{3B48AF43-A96D-166A-789C-9A5FE74AE07F}"/>
              </a:ext>
            </a:extLst>
          </p:cNvPr>
          <p:cNvPicPr>
            <a:picLocks noChangeAspect="1"/>
          </p:cNvPicPr>
          <p:nvPr/>
        </p:nvPicPr>
        <p:blipFill rotWithShape="1">
          <a:blip r:embed="rId3">
            <a:extLst>
              <a:ext uri="{28A0092B-C50C-407E-A947-70E740481C1C}">
                <a14:useLocalDpi xmlns:a14="http://schemas.microsoft.com/office/drawing/2010/main" val="0"/>
              </a:ext>
            </a:extLst>
          </a:blip>
          <a:srcRect t="11384" b="-57"/>
          <a:stretch/>
        </p:blipFill>
        <p:spPr>
          <a:xfrm>
            <a:off x="5920656" y="2505750"/>
            <a:ext cx="5790646" cy="3931920"/>
          </a:xfrm>
          <a:prstGeom prst="rect">
            <a:avLst/>
          </a:prstGeom>
        </p:spPr>
      </p:pic>
      <p:sp>
        <p:nvSpPr>
          <p:cNvPr id="7" name="TextBox 6">
            <a:extLst>
              <a:ext uri="{FF2B5EF4-FFF2-40B4-BE49-F238E27FC236}">
                <a16:creationId xmlns:a16="http://schemas.microsoft.com/office/drawing/2014/main" id="{DEA079AB-C01E-6BF2-BCBA-87507113285A}"/>
              </a:ext>
            </a:extLst>
          </p:cNvPr>
          <p:cNvSpPr txBox="1"/>
          <p:nvPr/>
        </p:nvSpPr>
        <p:spPr>
          <a:xfrm>
            <a:off x="8815979" y="701040"/>
            <a:ext cx="1526901" cy="369332"/>
          </a:xfrm>
          <a:prstGeom prst="rect">
            <a:avLst/>
          </a:prstGeom>
          <a:noFill/>
        </p:spPr>
        <p:txBody>
          <a:bodyPr wrap="square" rtlCol="0">
            <a:spAutoFit/>
          </a:bodyPr>
          <a:lstStyle/>
          <a:p>
            <a:r>
              <a:rPr lang="en-US" dirty="0"/>
              <a:t>Figure 1</a:t>
            </a:r>
          </a:p>
        </p:txBody>
      </p:sp>
      <p:sp>
        <p:nvSpPr>
          <p:cNvPr id="8" name="TextBox 7">
            <a:extLst>
              <a:ext uri="{FF2B5EF4-FFF2-40B4-BE49-F238E27FC236}">
                <a16:creationId xmlns:a16="http://schemas.microsoft.com/office/drawing/2014/main" id="{144FF2C7-D216-E590-0B1F-E4DDD12A0970}"/>
              </a:ext>
            </a:extLst>
          </p:cNvPr>
          <p:cNvSpPr txBox="1"/>
          <p:nvPr/>
        </p:nvSpPr>
        <p:spPr>
          <a:xfrm>
            <a:off x="10444480" y="2011680"/>
            <a:ext cx="1351280" cy="369332"/>
          </a:xfrm>
          <a:prstGeom prst="rect">
            <a:avLst/>
          </a:prstGeom>
          <a:noFill/>
        </p:spPr>
        <p:txBody>
          <a:bodyPr wrap="square" rtlCol="0">
            <a:spAutoFit/>
          </a:bodyPr>
          <a:lstStyle/>
          <a:p>
            <a:r>
              <a:rPr lang="en-US" dirty="0"/>
              <a:t>Figure 2</a:t>
            </a:r>
          </a:p>
        </p:txBody>
      </p:sp>
    </p:spTree>
    <p:extLst>
      <p:ext uri="{BB962C8B-B14F-4D97-AF65-F5344CB8AC3E}">
        <p14:creationId xmlns:p14="http://schemas.microsoft.com/office/powerpoint/2010/main" val="19221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C2CC-15AE-702C-7A4E-8F7C1E0AC933}"/>
              </a:ext>
            </a:extLst>
          </p:cNvPr>
          <p:cNvSpPr>
            <a:spLocks noGrp="1"/>
          </p:cNvSpPr>
          <p:nvPr>
            <p:ph type="title"/>
          </p:nvPr>
        </p:nvSpPr>
        <p:spPr/>
        <p:txBody>
          <a:bodyPr/>
          <a:lstStyle/>
          <a:p>
            <a:r>
              <a:rPr lang="en-US" dirty="0"/>
              <a:t>Most Toxic Chemical?</a:t>
            </a:r>
          </a:p>
        </p:txBody>
      </p:sp>
      <p:sp>
        <p:nvSpPr>
          <p:cNvPr id="4" name="Text Placeholder 3">
            <a:extLst>
              <a:ext uri="{FF2B5EF4-FFF2-40B4-BE49-F238E27FC236}">
                <a16:creationId xmlns:a16="http://schemas.microsoft.com/office/drawing/2014/main" id="{2B24AFB1-DA42-657C-0A1C-FA067F750DDA}"/>
              </a:ext>
            </a:extLst>
          </p:cNvPr>
          <p:cNvSpPr>
            <a:spLocks noGrp="1"/>
          </p:cNvSpPr>
          <p:nvPr>
            <p:ph type="body" sz="half" idx="2"/>
          </p:nvPr>
        </p:nvSpPr>
        <p:spPr>
          <a:xfrm>
            <a:off x="1154953" y="3129280"/>
            <a:ext cx="9340769" cy="2895599"/>
          </a:xfrm>
        </p:spPr>
        <p:txBody>
          <a:bodyPr>
            <a:normAutofit/>
          </a:bodyPr>
          <a:lstStyle/>
          <a:p>
            <a:r>
              <a:rPr lang="en-US" dirty="0"/>
              <a:t>It is possible that you may have many chemicals that you consider to be very toxic </a:t>
            </a:r>
            <a:r>
              <a:rPr lang="en-US"/>
              <a:t>in your lab.  </a:t>
            </a:r>
            <a:r>
              <a:rPr lang="en-US" dirty="0"/>
              <a:t>Picking just one for the purposes of this poster may seem somewhat arbitrary.</a:t>
            </a:r>
          </a:p>
          <a:p>
            <a:r>
              <a:rPr lang="en-US" dirty="0"/>
              <a:t>The intent of the poster is to be able to give emergency response personnel a “picture” of the dangerous substances in your lab.  Since you are the one who knows the inventory best, ask yourself “if there was a problem in my lab what toxic chemical would I be worried about the most?”  Your initial response to that question is likely the biggest hazard.   </a:t>
            </a:r>
          </a:p>
          <a:p>
            <a:r>
              <a:rPr lang="en-US" dirty="0"/>
              <a:t>Remember the intent of the poster is to help keep those who are not familiar with your lab, as safe as possible during an emergency event.  </a:t>
            </a:r>
          </a:p>
          <a:p>
            <a:r>
              <a:rPr lang="en-US" dirty="0"/>
              <a:t>If after considering the above, you still aren’t sure, please feel free to contact Science Facilities or Trent Health and Safety for assistance.</a:t>
            </a:r>
          </a:p>
        </p:txBody>
      </p:sp>
    </p:spTree>
    <p:extLst>
      <p:ext uri="{BB962C8B-B14F-4D97-AF65-F5344CB8AC3E}">
        <p14:creationId xmlns:p14="http://schemas.microsoft.com/office/powerpoint/2010/main" val="6333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E86-5A9B-727A-3C66-DCE6CF5E69AE}"/>
              </a:ext>
            </a:extLst>
          </p:cNvPr>
          <p:cNvSpPr>
            <a:spLocks noGrp="1"/>
          </p:cNvSpPr>
          <p:nvPr>
            <p:ph type="title"/>
          </p:nvPr>
        </p:nvSpPr>
        <p:spPr/>
        <p:txBody>
          <a:bodyPr/>
          <a:lstStyle/>
          <a:p>
            <a:r>
              <a:rPr lang="en-US" dirty="0"/>
              <a:t>Section 4.  NFPA Hazard Identification</a:t>
            </a:r>
            <a:br>
              <a:rPr lang="en-US" dirty="0"/>
            </a:br>
            <a:r>
              <a:rPr lang="en-US" dirty="0"/>
              <a:t>Largest Quantity Substance</a:t>
            </a:r>
          </a:p>
        </p:txBody>
      </p:sp>
      <p:pic>
        <p:nvPicPr>
          <p:cNvPr id="5" name="Content Placeholder 4">
            <a:extLst>
              <a:ext uri="{FF2B5EF4-FFF2-40B4-BE49-F238E27FC236}">
                <a16:creationId xmlns:a16="http://schemas.microsoft.com/office/drawing/2014/main" id="{DE1F90F4-846A-44ED-C2CB-E0CA685F8743}"/>
              </a:ext>
            </a:extLst>
          </p:cNvPr>
          <p:cNvPicPr>
            <a:picLocks noGrp="1" noChangeAspect="1"/>
          </p:cNvPicPr>
          <p:nvPr>
            <p:ph idx="1"/>
          </p:nvPr>
        </p:nvPicPr>
        <p:blipFill rotWithShape="1">
          <a:blip r:embed="rId2"/>
          <a:srcRect l="52226" t="48102" r="23136" b="29092"/>
          <a:stretch/>
        </p:blipFill>
        <p:spPr>
          <a:xfrm>
            <a:off x="6715760" y="1442720"/>
            <a:ext cx="4380992" cy="3129280"/>
          </a:xfrm>
          <a:prstGeom prst="rect">
            <a:avLst/>
          </a:prstGeom>
        </p:spPr>
      </p:pic>
      <p:sp>
        <p:nvSpPr>
          <p:cNvPr id="4" name="Text Placeholder 3">
            <a:extLst>
              <a:ext uri="{FF2B5EF4-FFF2-40B4-BE49-F238E27FC236}">
                <a16:creationId xmlns:a16="http://schemas.microsoft.com/office/drawing/2014/main" id="{0BB86195-6240-5392-371E-E02F5B6AAB75}"/>
              </a:ext>
            </a:extLst>
          </p:cNvPr>
          <p:cNvSpPr>
            <a:spLocks noGrp="1"/>
          </p:cNvSpPr>
          <p:nvPr>
            <p:ph type="body" sz="half" idx="2"/>
          </p:nvPr>
        </p:nvSpPr>
        <p:spPr/>
        <p:txBody>
          <a:bodyPr>
            <a:normAutofit lnSpcReduction="10000"/>
          </a:bodyPr>
          <a:lstStyle/>
          <a:p>
            <a:pPr marL="342900" indent="-342900">
              <a:buAutoNum type="arabicPeriod"/>
            </a:pPr>
            <a:r>
              <a:rPr lang="en-US" dirty="0"/>
              <a:t>From your inventory, select the chemical which has the largest volume in your lab .</a:t>
            </a:r>
          </a:p>
          <a:p>
            <a:pPr marL="342900" indent="-342900">
              <a:buAutoNum type="arabicPeriod"/>
            </a:pPr>
            <a:r>
              <a:rPr lang="en-US" dirty="0"/>
              <a:t>Enter the name of the chemical and volume (including units).  The intent of this section is to identify the most common chemical  in the lab.</a:t>
            </a:r>
          </a:p>
          <a:p>
            <a:pPr marL="342900" indent="-342900">
              <a:buAutoNum type="arabicPeriod"/>
            </a:pPr>
            <a:r>
              <a:rPr lang="en-US" dirty="0"/>
              <a:t>Repeat the steps  3, 4 and 5 from the previous slide to complete the “Hazard Diamond” for that chemical.</a:t>
            </a:r>
          </a:p>
        </p:txBody>
      </p:sp>
    </p:spTree>
    <p:extLst>
      <p:ext uri="{BB962C8B-B14F-4D97-AF65-F5344CB8AC3E}">
        <p14:creationId xmlns:p14="http://schemas.microsoft.com/office/powerpoint/2010/main" val="80732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DF6D-4548-F75A-8EF8-F4DD0EE4D550}"/>
              </a:ext>
            </a:extLst>
          </p:cNvPr>
          <p:cNvSpPr>
            <a:spLocks noGrp="1"/>
          </p:cNvSpPr>
          <p:nvPr>
            <p:ph type="title"/>
          </p:nvPr>
        </p:nvSpPr>
        <p:spPr/>
        <p:txBody>
          <a:bodyPr/>
          <a:lstStyle/>
          <a:p>
            <a:r>
              <a:rPr lang="en-US" dirty="0"/>
              <a:t>Section 5.  Additional Hazards in the lab</a:t>
            </a:r>
          </a:p>
        </p:txBody>
      </p:sp>
      <p:pic>
        <p:nvPicPr>
          <p:cNvPr id="5" name="Content Placeholder 4">
            <a:extLst>
              <a:ext uri="{FF2B5EF4-FFF2-40B4-BE49-F238E27FC236}">
                <a16:creationId xmlns:a16="http://schemas.microsoft.com/office/drawing/2014/main" id="{431ECE89-862A-210E-B7F2-83B335A26507}"/>
              </a:ext>
            </a:extLst>
          </p:cNvPr>
          <p:cNvPicPr>
            <a:picLocks noGrp="1" noChangeAspect="1"/>
          </p:cNvPicPr>
          <p:nvPr>
            <p:ph idx="1"/>
          </p:nvPr>
        </p:nvPicPr>
        <p:blipFill rotWithShape="1">
          <a:blip r:embed="rId2"/>
          <a:srcRect l="29341" t="68624" r="26663" b="22258"/>
          <a:stretch/>
        </p:blipFill>
        <p:spPr>
          <a:xfrm>
            <a:off x="4566467" y="2346757"/>
            <a:ext cx="7455353" cy="1192856"/>
          </a:xfrm>
          <a:prstGeom prst="rect">
            <a:avLst/>
          </a:prstGeom>
        </p:spPr>
      </p:pic>
      <p:sp>
        <p:nvSpPr>
          <p:cNvPr id="4" name="Text Placeholder 3">
            <a:extLst>
              <a:ext uri="{FF2B5EF4-FFF2-40B4-BE49-F238E27FC236}">
                <a16:creationId xmlns:a16="http://schemas.microsoft.com/office/drawing/2014/main" id="{FD409F51-D9E9-5F82-F6B3-71588650C20E}"/>
              </a:ext>
            </a:extLst>
          </p:cNvPr>
          <p:cNvSpPr>
            <a:spLocks noGrp="1"/>
          </p:cNvSpPr>
          <p:nvPr>
            <p:ph type="body" sz="half" idx="2"/>
          </p:nvPr>
        </p:nvSpPr>
        <p:spPr/>
        <p:txBody>
          <a:bodyPr/>
          <a:lstStyle/>
          <a:p>
            <a:r>
              <a:rPr lang="en-US" dirty="0"/>
              <a:t>If an additional  chemical, equipment or activity hazard exists in the room but is not represented by the pictographs in Section 2 of the LHP, please type in the Hazard into this text box.  Examples of additional hazards might be something like  High Voltage above 240 Volt, or Ozone generator etc.</a:t>
            </a:r>
          </a:p>
          <a:p>
            <a:endParaRPr lang="en-US" dirty="0"/>
          </a:p>
        </p:txBody>
      </p:sp>
    </p:spTree>
    <p:extLst>
      <p:ext uri="{BB962C8B-B14F-4D97-AF65-F5344CB8AC3E}">
        <p14:creationId xmlns:p14="http://schemas.microsoft.com/office/powerpoint/2010/main" val="1292888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594</TotalTime>
  <Words>1340</Words>
  <Application>Microsoft Office PowerPoint</Application>
  <PresentationFormat>Widescreen</PresentationFormat>
  <Paragraphs>62</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Lab Hazard Poster Creation Tutorial</vt:lpstr>
      <vt:lpstr>The New Poster</vt:lpstr>
      <vt:lpstr>PowerPoint Presentation</vt:lpstr>
      <vt:lpstr>Section 1.  Lab Identification and Supervisor Information</vt:lpstr>
      <vt:lpstr>Section 2.  Hazardous Materials or activities Pictograms</vt:lpstr>
      <vt:lpstr>Section 3.  NFPA Hazard Rating:  Most Toxic Chemical</vt:lpstr>
      <vt:lpstr>Most Toxic Chemical?</vt:lpstr>
      <vt:lpstr>Section 4.  NFPA Hazard Identification Largest Quantity Substance</vt:lpstr>
      <vt:lpstr>Section 5.  Additional Hazards in the lab</vt:lpstr>
      <vt:lpstr>Section 6.  PPE required to work in the lab.</vt:lpstr>
      <vt:lpstr>Section 7.  Additional PPE Required</vt:lpstr>
      <vt:lpstr>PowerPoint Presentation</vt:lpstr>
      <vt:lpstr>Printing the Poster</vt:lpstr>
      <vt:lpstr>Thank-you</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Hazard Poster Tutorial</dc:title>
  <dc:creator>Chris Williams</dc:creator>
  <cp:lastModifiedBy>Chris Williams</cp:lastModifiedBy>
  <cp:revision>13</cp:revision>
  <dcterms:created xsi:type="dcterms:W3CDTF">2023-08-21T14:03:37Z</dcterms:created>
  <dcterms:modified xsi:type="dcterms:W3CDTF">2023-09-01T19:12:26Z</dcterms:modified>
</cp:coreProperties>
</file>