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7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7" r:id="rId6"/>
    <p:sldId id="257" r:id="rId7"/>
    <p:sldId id="258" r:id="rId8"/>
    <p:sldId id="276" r:id="rId9"/>
    <p:sldId id="259" r:id="rId10"/>
    <p:sldId id="275" r:id="rId11"/>
    <p:sldId id="261" r:id="rId12"/>
    <p:sldId id="269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9EDBD-F6AC-3D48-B405-D5179212CC94}" v="37" dt="2023-02-14T16:57:54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Objects="1"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955C397-2D9D-5E02-3FF7-5EF0AE5618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19A8D49-5812-DD1B-96D5-9F1A60C4AB8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4B42984D-51B3-429F-8DA7-BE092E889997}" type="datetime1">
              <a:rPr lang="en-CA"/>
              <a:pPr>
                <a:defRPr/>
              </a:pPr>
              <a:t>2023-02-14</a:t>
            </a:fld>
            <a:endParaRPr lang="en-CA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2F0581E0-6A1D-415B-C22F-0FD2EEA5BD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5184975C-D05E-48DE-EE0B-8FA604FFCCE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Book Antiqua" panose="02040602050305030304" pitchFamily="18" charset="0"/>
              </a:defRPr>
            </a:lvl1pPr>
          </a:lstStyle>
          <a:p>
            <a:pPr>
              <a:defRPr/>
            </a:pPr>
            <a:fld id="{E6B91CB7-11FC-409E-8C45-4A5FC508508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82DAF8-77E8-0307-E646-ABB88DCB25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DE9439-5DCF-C1FD-1E36-8A72EE2982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4AA91E-0364-4776-9B27-E92394AB4658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69D4C9-0696-6D7F-D9F6-99A03F32B9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FFA34C3-A29A-8B30-2763-EBF501CE4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CE83A-0AF9-493A-DDEC-484516B7FF6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E535D-484C-E6C9-B726-061E1A5D9C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7AB2EAC-82DB-49E8-8377-4EA724141C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17A548-838B-8387-8FA5-C829640F53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C04E1A0-D738-E536-9284-9410364C39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71E75B5-D05A-AFAA-F55C-6FD73314C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12DEB5-8320-42B8-ABE5-B377BD25A51F}" type="slidenum">
              <a:rPr lang="en-US" altLang="en-US" smtClean="0">
                <a:latin typeface="Calibri" panose="020F0502020204030204" pitchFamily="34" charset="0"/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46D16E9-EEB7-39F7-2915-7BB64912BE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ACD91A0-7840-DCF0-8091-547684B862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Talk about practicums reading courses etc. 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E91E46A3-B0D0-867F-1224-984A66DD9D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20BDA9-82DC-43A7-8E15-5E9D2D47B82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BB4CE1E2-B34D-0B1B-473D-CF51A00757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A4A45746-3FD4-7465-D82D-988408069B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Oshawa, students – Jeff, Laura, Ben &amp; Teresa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5B68380-D3CE-B962-61BD-E4D8422A3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D7F5E16-FCD1-416B-A28F-2CF71B39DF1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45387D66-7388-71E6-055B-D223638C667D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D54C2D7-8543-4443-FF67-192CED5BAE22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AE8BECE-1884-A250-65F4-911A018AA74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E0E239CA-D9D2-70FB-C0A4-DF25F0159DD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30E941BE-750C-B769-1CB5-C01B10196EC4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BF666534-E52F-82A8-A71B-C234794FD2BA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7CECF813-A69C-5B18-BD81-7FD819263634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66A26711-A060-BAF1-B693-B45E3544882A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8AABA956-C77F-7D5F-C8D3-683D4258BA63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7D14E7C1-7070-1050-E053-F9520AB1695A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E858E984-8444-80A8-8014-016B4221A4B6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434ED17-5D0B-AABC-EC7F-37DC50D9D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EF9E8-84B9-448C-817A-8B7C7A48EFFA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3242FA68-315B-EF1E-4E23-C616F8F7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2D1584D0-B0FB-61D5-DBAD-51905F8D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CAD99-ADE3-4751-8CC2-2907F5ECA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53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48B6-D00B-33D3-5D93-D6161103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A71F8-7D0A-4BD4-9FB1-98AD5EB853A9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3A52B-42F9-06C4-C47D-E70A7AB1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A68C3-A619-F8A2-C6D3-47FA7B4AE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F9D06-0839-45A3-BCD9-57C26E44F4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8350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7">
            <a:extLst>
              <a:ext uri="{FF2B5EF4-FFF2-40B4-BE49-F238E27FC236}">
                <a16:creationId xmlns:a16="http://schemas.microsoft.com/office/drawing/2014/main" id="{2E1617D1-9F86-C2E5-6FFA-B106B7147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18">
            <a:extLst>
              <a:ext uri="{FF2B5EF4-FFF2-40B4-BE49-F238E27FC236}">
                <a16:creationId xmlns:a16="http://schemas.microsoft.com/office/drawing/2014/main" id="{6987D98A-6B25-703C-D789-267C7649F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A9BCDBA-F99E-C57B-35E3-1E81650E057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BB6A8-67F5-46F5-A0AA-17C791923E48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D5907F-08C6-B9E7-684F-43803327BB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085704-3F8E-2868-BA76-9CB521C03D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20135-EA4D-44AC-91E1-A9A763C1B0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569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0BE76-23C4-9446-EB37-36D9DE3CD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9994F-427F-4D79-BABB-03C03181C1F2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FBAD5-4D78-A532-E4FC-E76F76916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8989-5504-FAAF-759C-9FC58BB3B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45181-C32E-49BA-ADD8-D8761B4835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418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7">
            <a:extLst>
              <a:ext uri="{FF2B5EF4-FFF2-40B4-BE49-F238E27FC236}">
                <a16:creationId xmlns:a16="http://schemas.microsoft.com/office/drawing/2014/main" id="{DE313CF7-19D5-CC22-BCC1-1DBC52D3C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18">
            <a:extLst>
              <a:ext uri="{FF2B5EF4-FFF2-40B4-BE49-F238E27FC236}">
                <a16:creationId xmlns:a16="http://schemas.microsoft.com/office/drawing/2014/main" id="{9BABBBE3-A281-CA11-20C7-5FE701CA8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45D4FB8-AE58-3E68-ED5B-835377EA515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1A07A-28D7-4CE0-9A0F-47BA88B5FD9F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4CCC38-76B9-5FAA-BEDA-94B4EE283D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513A5E-8635-A9AC-C5FF-5EA62356B5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8C042-0CA2-47F9-ADAD-D413E3977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39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B2A1B-6FDA-B7FC-FA72-66C0FD8713E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A3356-123B-4E38-938E-EE48A163EDB7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60898-106B-ABC3-0AA7-59DBBE15D3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91561-08F5-94B9-80C8-C53E74CB29D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94D6-5320-442D-AD32-7993DC73B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141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22E19-B978-0618-5FE2-B98749761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CAACB-A847-4F02-B817-0B7CD4EF8E4A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AD22-CB14-F77B-1649-C2446E946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A4F44-7E0A-C1F4-AE78-79E518E62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0F7E4-5B16-45BB-BD01-FF97D3638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6821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19216-2AB4-2482-D1FB-EC160387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46F8A-DFBE-4AA0-8C81-29BA5BD4290B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AC743-C994-3D8D-A683-BFB0973DB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7B7DA-83A8-82EE-00E3-26DC72F0D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7EA3D-A0C2-42E7-AC95-66AE2FE1D6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39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2C33B-DD34-AEDC-59F8-4F85C70F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C0CE9-1103-42D0-9E0A-1979797402EC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4090D-96E4-8ED0-B401-3C4E72DE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932C-0E5A-DC40-E16B-7CB4C3C2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75ABD-FC14-4BCE-A65C-15A3D83DFC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00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C65C4-F02E-E00E-81BF-FF98E1F52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196BC-960C-41EC-8CD7-BC79152CE00F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67DB1-F173-9AC9-8334-F4694D796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C73B4-F7E5-8EF9-4134-F7BF1181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82311-5C0B-4059-903B-E68685EBB3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1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DE81FC6-B561-818D-44C9-66833B81F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104A6-A222-4624-94CE-4E0BA95C252B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48717CE-AC2A-7179-B54A-43FD5ED7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76B8-7C47-4ECC-1ABC-A450E36F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9E3B3-27CC-4B16-B5E2-67251C51AD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31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1B44CF0-C8EF-9841-CDE5-E06D505B2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1CB00-4D0D-4D9A-9279-730B79BA45D2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0BDAE4-FC35-CC9E-8D32-E35DA856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58FDA4-1735-6FD4-7ADF-D23A07D56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30433-1B8D-4D5B-B65C-FFBAF2CEC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93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603BB8-2764-CC27-8C6E-44E0918ED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B097-21ED-4FCE-A804-4B47399DC5D6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22F9B7-A0AB-F02C-9547-7A707FB2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326B8B-626C-4016-F953-915B656FF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86AB3-5F13-4148-A753-4EC268726B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75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0AFD54-19F9-CD4C-D379-933DEF34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CCFAF-0CE3-4B2C-87EC-DF789318D903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2A2274-E3CE-8778-C6D8-44622525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297AF6-50B0-F05B-9A5B-FC3DE09F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B9372-D56C-4EEF-9486-5FB2787ACA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8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787030-E20A-3450-7D46-7AE45156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032D8-E62E-402C-9AB8-0F4E77CEDAD2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E7FBF6-6830-4CC6-9645-AAD0CC42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66F4B5-9119-56AD-29A7-4EF5A1CB2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B2FC-6E3B-4DFC-8DD8-BFA780E26B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70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B963DF-3295-482A-2B84-C92A22EE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BE0D-CFCB-454A-9F60-F108EB58B5B8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1509A9-CFA8-BD7B-E2AB-7A9B989BD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195A55-7490-3F05-439D-C1B1FAB4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79B5-7B6B-4FEA-896B-990FE6CBFB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42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2307458E-037C-E8AB-1264-87627593BEDA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BFD5EBF-29EF-AA1F-A542-A21F0C7EFD7B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D755E2-31B5-B24A-F06D-33310A25F00A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702FAC5-EFE0-CEF3-8C40-24BA7F2F9C79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FF83EB1-349B-81A8-EE2A-2725554FDB4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DF21F8F-6700-769C-A355-1FABC0FFA3BE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4BFEA8CE-3F1F-C0FF-A3EA-1036B2ABFA1C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62EA190-2EB7-3F2A-9BC4-F87A28948A9D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C0AE9DC-66D4-3C17-74DC-E646145F73FF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C3F872E-5729-83B6-66BE-97FDC301B399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CE5A67-6A21-BBAA-DAB6-89B42D5A9AEC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0A69C79B-00A3-F1A3-1A58-F1DFEED17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CB8209E3-2EFE-7378-CEFA-F78B39AEF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7ED01-A8FE-A36B-6FA5-F11E3D81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B6E0F1-13D3-480A-818B-C6A099B28ECD}" type="datetime1">
              <a:rPr lang="en-US"/>
              <a:pPr>
                <a:defRPr/>
              </a:pPr>
              <a:t>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3021D-B654-B492-6FE4-7115CA25E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4490A-2925-E3DD-3986-82ED40B39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B273CDDD-31FC-45CB-8A32-80AE85ED9B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51" r:id="rId11"/>
    <p:sldLayoutId id="2147483946" r:id="rId12"/>
    <p:sldLayoutId id="2147483952" r:id="rId13"/>
    <p:sldLayoutId id="2147483947" r:id="rId14"/>
    <p:sldLayoutId id="2147483948" r:id="rId15"/>
    <p:sldLayoutId id="2147483949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mcmaster@trentu.c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entu.ca/psychology/faculty-research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entu.ca/psychology/programs/undergraduate/honours-thesis-informa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mcmaster@trentu.ca" TargetMode="External"/><Relationship Id="rId2" Type="http://schemas.openxmlformats.org/officeDocument/2006/relationships/hyperlink" Target="mailto:kevinpeters@trentu.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sychology@trentu.c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BE44B6F-281C-2033-D2B0-B001E8EF91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30300" y="2405063"/>
            <a:ext cx="5827713" cy="1646237"/>
          </a:xfrm>
        </p:spPr>
        <p:txBody>
          <a:bodyPr/>
          <a:lstStyle/>
          <a:p>
            <a:r>
              <a:rPr lang="en-US" altLang="en-US" sz="3600">
                <a:solidFill>
                  <a:schemeClr val="tx1"/>
                </a:solidFill>
                <a:ea typeface="ＭＳ Ｐゴシック" panose="020B0600070205080204" pitchFamily="34" charset="-128"/>
              </a:rPr>
              <a:t>Psychology Honours Thesis </a:t>
            </a:r>
            <a:br>
              <a:rPr lang="en-US" altLang="en-US" sz="360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br>
              <a:rPr lang="en-US" altLang="en-US" sz="360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3600">
                <a:solidFill>
                  <a:schemeClr val="tx1"/>
                </a:solidFill>
                <a:ea typeface="ＭＳ Ｐゴシック" panose="020B0600070205080204" pitchFamily="34" charset="-128"/>
              </a:rPr>
              <a:t>Information Session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E41E3-636B-A855-F3B3-9A952463B4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5013325"/>
            <a:ext cx="6858000" cy="1655763"/>
          </a:xfrm>
        </p:spPr>
        <p:txBody>
          <a:bodyPr rtlCol="0">
            <a:normAutofit lnSpcReduction="10000"/>
          </a:bodyPr>
          <a:lstStyle/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ea typeface="ＭＳ Ｐゴシック" panose="020B0600070205080204" pitchFamily="34" charset="-128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dirty="0">
                <a:solidFill>
                  <a:schemeClr val="bg1"/>
                </a:solidFill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ACDC6D83-6B36-0619-E0E4-9D66D5F59C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168" y="5298281"/>
            <a:ext cx="2324100" cy="8778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55BE4F7-0675-160F-AAFE-2E497D033E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8FEF-5230-5DC9-A607-649EA848B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675"/>
            <a:ext cx="7058744" cy="38814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You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must apply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for the Psychology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Thesis Program.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Forms are available from the Psychology Office and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online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Limited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space.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Application deadline: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March 3rd, 2023, by 12:00 noon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email to </a:t>
            </a:r>
            <a:r>
              <a:rPr lang="en-US" sz="2200" b="1" dirty="0">
                <a:solidFill>
                  <a:srgbClr val="0070C0"/>
                </a:solidFill>
                <a:latin typeface="+mj-lt"/>
                <a:hlinkClick r:id="rId3"/>
              </a:rPr>
              <a:t>lauramcmaster@trentu.ca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the Psychology Office, 	DNA/LHS C 104.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6E4D4535-A278-7188-DF49-141BE1E39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Finding a potential faculty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1244-AF63-EF10-B2A2-AC1B4FF4D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60588"/>
            <a:ext cx="7274768" cy="3881437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Thoughts….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Your academic career begins in undergraduate studies,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Important - be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professional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respectful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with your colleagues and professors.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Networking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is an important skill.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life and in getting into graduate programs – start now!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Approach faculty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whose research work interests you.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FFE396A-159F-59F3-26CC-545BE3526A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6346825" cy="1320800"/>
          </a:xfrm>
        </p:spPr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Finding a potential faculty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09A9-2CE7-E6BE-0D0B-88BEC0E3D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484313"/>
            <a:ext cx="7200900" cy="4692650"/>
          </a:xfrm>
        </p:spPr>
        <p:txBody>
          <a:bodyPr rtlCol="0"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Specifics….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Identify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faculty members with whom you are most interested in working.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Look for a ‘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good fit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’ personally and professionally.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see online for faculty research interests.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Suggestion: Be 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open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to working with a faculty member whose research interests do not match with your present interests.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Faculty Research </a:t>
            </a:r>
            <a:r>
              <a:rPr lang="en-US" sz="2400" dirty="0">
                <a:solidFill>
                  <a:srgbClr val="0070C0"/>
                </a:solidFill>
                <a:latin typeface="+mj-lt"/>
                <a:hlinkClick r:id="rId2"/>
              </a:rPr>
              <a:t>https://www.trentu.ca/psychology/faculty-research</a:t>
            </a:r>
            <a:endParaRPr lang="en-US" sz="2400" dirty="0">
              <a:solidFill>
                <a:srgbClr val="0070C0"/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Contact potential faculty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to see if taking on new students.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prstClr val="black"/>
                </a:solidFill>
                <a:latin typeface="+mj-lt"/>
              </a:rPr>
              <a:t>email, make appointment during office hours, etc.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3D398D9B-0FF4-111E-2C19-9E2204FB51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Finding a potential faculty supervisor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CF77B-7CAA-96DB-4BF8-DB89F1DED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885950"/>
            <a:ext cx="7243018" cy="4351338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Finalizing application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to program….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Once you have a faculty member willing to supervise you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Complete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sign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and have the faculty member 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sign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 application form.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Submit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form to Laura McMaster in the Psychology Office.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This is your application to enter the thesis program. </a:t>
            </a:r>
          </a:p>
          <a:p>
            <a:pPr lvl="2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19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Acceptance is confirmed only after all course requirements are met.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658C7AD5-04C4-4011-C7CD-E609D8A2F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ED74-AD89-CDC3-CFA4-6B5C09323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0213"/>
            <a:ext cx="6348413" cy="3881437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Application forms are available as of today (in this meeting, from the Psychology Office or online).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000" dirty="0">
                <a:solidFill>
                  <a:srgbClr val="0070C0"/>
                </a:solidFill>
                <a:hlinkClick r:id="rId2"/>
              </a:rPr>
              <a:t>https://www.trentu.ca/psychology/programs/undergraduate/honours-thesis-information</a:t>
            </a:r>
            <a:endParaRPr lang="en-US" sz="1900" dirty="0">
              <a:solidFill>
                <a:srgbClr val="0070C0"/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Application deadline: </a:t>
            </a:r>
            <a:r>
              <a:rPr lang="en-US" sz="2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March 3rd, 2023, by 12:00 noon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(email to: lauramcmaster@trentu.ca in the Psychology Office, LHS C 104). 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If you meet course requirements, you will be notified 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late May 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when your marks become available.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If you are completing course requirements in the </a:t>
            </a:r>
            <a:r>
              <a:rPr lang="en-US" sz="22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summer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you may apply after the March 4</a:t>
            </a:r>
            <a:r>
              <a:rPr lang="en-US" sz="22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deadline and your application will be considered when summer final grades are available.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200600D-E6A7-DA1B-EFF3-4B7E49E7B3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sng">
                <a:solidFill>
                  <a:schemeClr val="tx1"/>
                </a:solidFill>
              </a:rPr>
              <a:t>Contact Information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64A75BF-3407-08F1-BD99-53E92E500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 thesis co-ordinator:  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Prof. Kevin Peters </a:t>
            </a: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2"/>
              </a:rPr>
              <a:t>kevinpeters@trentu.ca</a:t>
            </a:r>
            <a:endParaRPr lang="en-CA" altLang="en-US" sz="2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CA" altLang="en-US" sz="2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Psychology dept. coordinator:  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Laura McMaster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3"/>
              </a:rPr>
              <a:t>lauramcmaster@trentu.ca</a:t>
            </a:r>
            <a:endParaRPr lang="en-CA" altLang="en-US" sz="2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CA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4"/>
              </a:rPr>
              <a:t>psychology@trentu.ca</a:t>
            </a:r>
            <a:endParaRPr lang="en-CA" altLang="en-US" sz="2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CA" altLang="en-US" sz="2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en-CA" altLang="en-US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46C0AA2-C905-0B24-54C3-DE005387F3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To be discussed…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41176-AF35-B5CA-AA02-53AA280DF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Introductions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is an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thesis?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Why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do an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thesis?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Admission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requirements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Application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process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Finding a potential supervisor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Timeline</a:t>
            </a:r>
          </a:p>
        </p:txBody>
      </p:sp>
      <p:pic>
        <p:nvPicPr>
          <p:cNvPr id="9220" name="Picture 3">
            <a:extLst>
              <a:ext uri="{FF2B5EF4-FFF2-40B4-BE49-F238E27FC236}">
                <a16:creationId xmlns:a16="http://schemas.microsoft.com/office/drawing/2014/main" id="{EBE331DD-7A87-EDE2-5FAC-9EA7753328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860925"/>
            <a:ext cx="1782763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DAF88F6-B195-578C-EE09-7CBC940D46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What is an honours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6EE1-D672-CA6B-8393-C2E7F0524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138" y="1825625"/>
            <a:ext cx="6346825" cy="43513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Four-Year </a:t>
            </a:r>
            <a:r>
              <a:rPr lang="en-US" sz="2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Degree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Coursework vs. thesis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option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Thesis is more than just a ‘big paper’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Workload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is high! 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(PSYC 4020D = app. 16 hours per week for 2 semesters)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5AADA92-52AF-E9C1-98B7-8576199C5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What is an honours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BBD28-B17A-4FAC-A2BA-73DFDA30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7338"/>
            <a:ext cx="7399734" cy="4619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/>
                </a:solidFill>
                <a:latin typeface="+mj-lt"/>
              </a:rPr>
              <a:t>Thesis requires the student to: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/>
                </a:solidFill>
                <a:latin typeface="+mj-lt"/>
              </a:rPr>
              <a:t>Participate</a:t>
            </a:r>
            <a:r>
              <a:rPr lang="en-US" sz="2600" dirty="0">
                <a:solidFill>
                  <a:schemeClr val="tx1"/>
                </a:solidFill>
                <a:latin typeface="+mj-lt"/>
              </a:rPr>
              <a:t> in thesis seminars throughout year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Search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, </a:t>
            </a: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read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</a:t>
            </a: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review 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relevant literature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Plan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 empirical study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Write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 substantial thesis proposal 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Collect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and </a:t>
            </a: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analyze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data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Report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 results via written, oral and poster presentations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A8EAB25F-80BA-143C-2402-A2D0502675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PSYC 4010Y vs. 4020D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F5214-31C0-2E31-98DB-65FE75D72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PSYC 4010Y is only for students doing a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Joint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Honours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Thesis with Psychology and another program (1 credit from Psychology, 1 from the other program)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If you are interested in PSYC 4010Y contact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Laura McMaster in the Psychology Office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Note: You do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not have to do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 Joint Honours Thesis if you are a joint PSYC major, you are eligible to complete 4020D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545388A-C752-648C-1D3F-9FB3DEC8C7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Why do an honours thesis?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14789-BF42-7182-7B14-C470CAB9F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8775"/>
            <a:ext cx="6967538" cy="4548188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Good…</a:t>
            </a:r>
          </a:p>
          <a:p>
            <a:pPr marL="685800" lvl="2" indent="-3429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If you are planning to go on to a </a:t>
            </a:r>
            <a:r>
              <a:rPr lang="en-US" sz="2400" u="sng" dirty="0">
                <a:solidFill>
                  <a:schemeClr val="tx1"/>
                </a:solidFill>
                <a:latin typeface="+mj-lt"/>
              </a:rPr>
              <a:t>graduate program 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in psychology (or many other social science-based programs)</a:t>
            </a:r>
          </a:p>
          <a:p>
            <a:pPr marL="685800" lvl="2" indent="-3429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400" u="sng" dirty="0">
                <a:solidFill>
                  <a:schemeClr val="tx1"/>
                </a:solidFill>
                <a:latin typeface="+mj-lt"/>
              </a:rPr>
              <a:t>Competitive edge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in job market (shows marketable skills)</a:t>
            </a:r>
          </a:p>
          <a:p>
            <a:pPr marL="685800" lvl="2" indent="-3429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Are </a:t>
            </a:r>
            <a:r>
              <a:rPr lang="en-US" sz="2400" u="sng" dirty="0">
                <a:solidFill>
                  <a:schemeClr val="tx1"/>
                </a:solidFill>
                <a:latin typeface="+mj-lt"/>
              </a:rPr>
              <a:t>unsure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of future goals (don’t limit your options)</a:t>
            </a:r>
          </a:p>
          <a:p>
            <a:pPr marL="685800" lvl="2" indent="-3429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400" u="sng" dirty="0">
                <a:solidFill>
                  <a:schemeClr val="tx1"/>
                </a:solidFill>
                <a:latin typeface="+mj-lt"/>
              </a:rPr>
              <a:t>Networking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with professors, better letters of reference</a:t>
            </a:r>
          </a:p>
          <a:p>
            <a:pPr marL="685800" lvl="2" indent="-342900" fontAlgn="auto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Research is fun, educational and stimulating - the </a:t>
            </a:r>
            <a:r>
              <a:rPr lang="en-US" sz="2400" u="sng" dirty="0">
                <a:solidFill>
                  <a:schemeClr val="tx1"/>
                </a:solidFill>
                <a:latin typeface="+mj-lt"/>
              </a:rPr>
              <a:t>best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400" u="sng" dirty="0">
                <a:solidFill>
                  <a:schemeClr val="tx1"/>
                </a:solidFill>
                <a:latin typeface="+mj-lt"/>
              </a:rPr>
              <a:t>educational experience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we offer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2519C86C-386D-072E-258A-BF7701DE4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chemeClr val="tx1"/>
                </a:solidFill>
              </a:rPr>
              <a:t>Admission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471E0-B45F-9F22-1C54-3EE381C06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4675"/>
            <a:ext cx="6348413" cy="3881438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 admission to PSYC 4020D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Completed PSYC 3015Y with 75% final grade.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At least 0.5 credit from each of the A2, B2, A3, and B3 categories (see next slide).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75% average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over all Psychology courses.</a:t>
            </a:r>
          </a:p>
          <a:p>
            <a:pPr lvl="1"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Permission of Psychology Department.</a:t>
            </a:r>
          </a:p>
          <a:p>
            <a:pPr marL="342900" lvl="1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Some faculty supervisors have </a:t>
            </a:r>
            <a:r>
              <a:rPr lang="en-US" sz="24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specific pre-requisites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for content courses, etc.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8E3122A0-F4D4-29D8-2A60-6F20F2153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solidFill>
                  <a:schemeClr val="tx1"/>
                </a:solidFill>
              </a:rPr>
              <a:t>Page 404 of the Academic Calendar (2022-23)</a:t>
            </a:r>
          </a:p>
        </p:txBody>
      </p:sp>
      <p:pic>
        <p:nvPicPr>
          <p:cNvPr id="22531" name="Content Placeholder 1">
            <a:extLst>
              <a:ext uri="{FF2B5EF4-FFF2-40B4-BE49-F238E27FC236}">
                <a16:creationId xmlns:a16="http://schemas.microsoft.com/office/drawing/2014/main" id="{988D3211-1192-5075-0683-C533464A41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720850"/>
            <a:ext cx="7419975" cy="440531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ADF52304C66949B40A40B61D260AD2" ma:contentTypeVersion="6" ma:contentTypeDescription="Create a new document." ma:contentTypeScope="" ma:versionID="f6f0a49876db6ac78627379bd876d8e1">
  <xsd:schema xmlns:xsd="http://www.w3.org/2001/XMLSchema" xmlns:xs="http://www.w3.org/2001/XMLSchema" xmlns:p="http://schemas.microsoft.com/office/2006/metadata/properties" xmlns:ns2="3c18bd99-a485-4b2f-ab8e-a2ecc64d1074" xmlns:ns3="707e6017-e031-4e91-bb87-ff014c07272f" targetNamespace="http://schemas.microsoft.com/office/2006/metadata/properties" ma:root="true" ma:fieldsID="c7cf699a6c4b2166c4de8f5abf3ce8ee" ns2:_="" ns3:_="">
    <xsd:import namespace="3c18bd99-a485-4b2f-ab8e-a2ecc64d1074"/>
    <xsd:import namespace="707e6017-e031-4e91-bb87-ff014c0727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8bd99-a485-4b2f-ab8e-a2ecc64d10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7e6017-e031-4e91-bb87-ff014c0727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5B1B30-4521-4CF4-9425-5629C6E2BD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18bd99-a485-4b2f-ab8e-a2ecc64d1074"/>
    <ds:schemaRef ds:uri="707e6017-e031-4e91-bb87-ff014c0727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D517A8-A6FF-4F3F-9829-12E0ABEA061C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3c18bd99-a485-4b2f-ab8e-a2ecc64d1074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707e6017-e031-4e91-bb87-ff014c07272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505EAC-CBDC-4FA6-AF9B-F57BA89DEB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737</TotalTime>
  <Words>774</Words>
  <Application>Microsoft Office PowerPoint</Application>
  <PresentationFormat>On-screen Show (4:3)</PresentationFormat>
  <Paragraphs>99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Book Antiqua</vt:lpstr>
      <vt:lpstr>Calibri</vt:lpstr>
      <vt:lpstr>Trebuchet MS</vt:lpstr>
      <vt:lpstr>Wingdings</vt:lpstr>
      <vt:lpstr>Wingdings 2</vt:lpstr>
      <vt:lpstr>Wingdings 3</vt:lpstr>
      <vt:lpstr>Facet</vt:lpstr>
      <vt:lpstr>Psychology Honours Thesis   Information Session 2023</vt:lpstr>
      <vt:lpstr>Contact Information</vt:lpstr>
      <vt:lpstr>To be discussed…</vt:lpstr>
      <vt:lpstr>What is an honours thesis?</vt:lpstr>
      <vt:lpstr>What is an honours thesis?</vt:lpstr>
      <vt:lpstr>PSYC 4010Y vs. 4020D</vt:lpstr>
      <vt:lpstr>Why do an honours thesis?</vt:lpstr>
      <vt:lpstr>Admission Requirements</vt:lpstr>
      <vt:lpstr>Page 404 of the Academic Calendar (2022-23)</vt:lpstr>
      <vt:lpstr>Application process</vt:lpstr>
      <vt:lpstr>Finding a potential faculty supervisor</vt:lpstr>
      <vt:lpstr>Finding a potential faculty supervisor</vt:lpstr>
      <vt:lpstr>Finding a potential faculty supervisor</vt:lpstr>
      <vt:lpstr>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Honours Thesis Information Session</dc:title>
  <dc:creator>Geoff Navara User</dc:creator>
  <cp:lastModifiedBy>Laura McMaster</cp:lastModifiedBy>
  <cp:revision>91</cp:revision>
  <dcterms:created xsi:type="dcterms:W3CDTF">2008-02-14T16:27:09Z</dcterms:created>
  <dcterms:modified xsi:type="dcterms:W3CDTF">2023-02-14T18:36:18Z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0x01010021ADF52304C66949B40A40B61D260AD2</vt:lpwstr>
  </property>
</Properties>
</file>