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17" r:id="rId4"/>
  </p:sldMasterIdLst>
  <p:notesMasterIdLst>
    <p:notesMasterId r:id="rId18"/>
  </p:notesMasterIdLst>
  <p:handoutMasterIdLst>
    <p:handoutMasterId r:id="rId19"/>
  </p:handoutMasterIdLst>
  <p:sldIdLst>
    <p:sldId id="256" r:id="rId5"/>
    <p:sldId id="267" r:id="rId6"/>
    <p:sldId id="257" r:id="rId7"/>
    <p:sldId id="258" r:id="rId8"/>
    <p:sldId id="276" r:id="rId9"/>
    <p:sldId id="259" r:id="rId10"/>
    <p:sldId id="272" r:id="rId11"/>
    <p:sldId id="261" r:id="rId12"/>
    <p:sldId id="269" r:id="rId13"/>
    <p:sldId id="262" r:id="rId14"/>
    <p:sldId id="263" r:id="rId15"/>
    <p:sldId id="277" r:id="rId16"/>
    <p:sldId id="266" r:id="rId17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D7A87"/>
    <a:srgbClr val="3A3A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65"/>
    <p:restoredTop sz="94694"/>
  </p:normalViewPr>
  <p:slideViewPr>
    <p:cSldViewPr snapToObjects="1">
      <p:cViewPr>
        <p:scale>
          <a:sx n="84" d="100"/>
          <a:sy n="84" d="100"/>
        </p:scale>
        <p:origin x="3168" y="9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8125E3-5C1E-4291-8B7D-DE29A1DE7B53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29F2C45-6BE3-4007-9BE8-7A7CDE63F2B9}">
      <dgm:prSet/>
      <dgm:spPr/>
      <dgm:t>
        <a:bodyPr/>
        <a:lstStyle/>
        <a:p>
          <a:r>
            <a:rPr lang="en-CA" dirty="0"/>
            <a:t>Honours Thesis Coordinator:  </a:t>
          </a:r>
          <a:endParaRPr lang="en-US" dirty="0"/>
        </a:p>
      </dgm:t>
    </dgm:pt>
    <dgm:pt modelId="{DABDA9C7-B0E1-4FF4-8E2E-1A101179D050}" type="parTrans" cxnId="{4981E0C9-C484-4A49-AD18-F7AB503FBC39}">
      <dgm:prSet/>
      <dgm:spPr/>
      <dgm:t>
        <a:bodyPr/>
        <a:lstStyle/>
        <a:p>
          <a:endParaRPr lang="en-US"/>
        </a:p>
      </dgm:t>
    </dgm:pt>
    <dgm:pt modelId="{A9FC8309-EF35-4CB2-8C3C-63E9BCB190C5}" type="sibTrans" cxnId="{4981E0C9-C484-4A49-AD18-F7AB503FBC39}">
      <dgm:prSet/>
      <dgm:spPr/>
      <dgm:t>
        <a:bodyPr/>
        <a:lstStyle/>
        <a:p>
          <a:endParaRPr lang="en-US"/>
        </a:p>
      </dgm:t>
    </dgm:pt>
    <dgm:pt modelId="{E495CDFD-074C-495F-AE0E-079F90FAC192}">
      <dgm:prSet/>
      <dgm:spPr/>
      <dgm:t>
        <a:bodyPr/>
        <a:lstStyle/>
        <a:p>
          <a:r>
            <a:rPr lang="en-CA"/>
            <a:t>Dr. Kevin Peters </a:t>
          </a:r>
          <a:endParaRPr lang="en-US"/>
        </a:p>
      </dgm:t>
    </dgm:pt>
    <dgm:pt modelId="{86AA9F41-4A42-42FE-9A96-A2F66DC3D3FD}" type="parTrans" cxnId="{606671FD-EC80-401E-995E-BDBF3DDC2772}">
      <dgm:prSet/>
      <dgm:spPr/>
      <dgm:t>
        <a:bodyPr/>
        <a:lstStyle/>
        <a:p>
          <a:endParaRPr lang="en-US"/>
        </a:p>
      </dgm:t>
    </dgm:pt>
    <dgm:pt modelId="{DDE04795-0899-4D38-968B-17AF405ABB4C}" type="sibTrans" cxnId="{606671FD-EC80-401E-995E-BDBF3DDC2772}">
      <dgm:prSet/>
      <dgm:spPr/>
      <dgm:t>
        <a:bodyPr/>
        <a:lstStyle/>
        <a:p>
          <a:endParaRPr lang="en-US"/>
        </a:p>
      </dgm:t>
    </dgm:pt>
    <dgm:pt modelId="{352EE492-31DC-4F29-8E46-3C61F9554FB3}">
      <dgm:prSet/>
      <dgm:spPr/>
      <dgm:t>
        <a:bodyPr/>
        <a:lstStyle/>
        <a:p>
          <a:r>
            <a:rPr lang="en-CA"/>
            <a:t>kevinpeters@trentu.ca</a:t>
          </a:r>
          <a:endParaRPr lang="en-US"/>
        </a:p>
      </dgm:t>
    </dgm:pt>
    <dgm:pt modelId="{7F8CE7E1-5A7F-43A8-B878-327FB214E2B3}" type="parTrans" cxnId="{AD8D7D1C-0675-4ED6-A2F5-500C2E57C0D6}">
      <dgm:prSet/>
      <dgm:spPr/>
      <dgm:t>
        <a:bodyPr/>
        <a:lstStyle/>
        <a:p>
          <a:endParaRPr lang="en-US"/>
        </a:p>
      </dgm:t>
    </dgm:pt>
    <dgm:pt modelId="{FC0AA81E-C59C-4905-B52A-2A2E444D5C51}" type="sibTrans" cxnId="{AD8D7D1C-0675-4ED6-A2F5-500C2E57C0D6}">
      <dgm:prSet/>
      <dgm:spPr/>
      <dgm:t>
        <a:bodyPr/>
        <a:lstStyle/>
        <a:p>
          <a:endParaRPr lang="en-US"/>
        </a:p>
      </dgm:t>
    </dgm:pt>
    <dgm:pt modelId="{857F0A02-FBF5-4585-B5DF-63BA486B188A}">
      <dgm:prSet/>
      <dgm:spPr/>
      <dgm:t>
        <a:bodyPr/>
        <a:lstStyle/>
        <a:p>
          <a:r>
            <a:rPr lang="en-CA" dirty="0"/>
            <a:t>Psychology Department Coordinator:  </a:t>
          </a:r>
          <a:endParaRPr lang="en-US" dirty="0"/>
        </a:p>
      </dgm:t>
    </dgm:pt>
    <dgm:pt modelId="{48D4650D-B3A8-42F6-808A-0C7C8CCBF38A}" type="parTrans" cxnId="{7E230D87-211F-4B68-B80F-D968C7DA66CB}">
      <dgm:prSet/>
      <dgm:spPr/>
      <dgm:t>
        <a:bodyPr/>
        <a:lstStyle/>
        <a:p>
          <a:endParaRPr lang="en-US"/>
        </a:p>
      </dgm:t>
    </dgm:pt>
    <dgm:pt modelId="{33549651-A807-426F-83BC-60298096371B}" type="sibTrans" cxnId="{7E230D87-211F-4B68-B80F-D968C7DA66CB}">
      <dgm:prSet/>
      <dgm:spPr/>
      <dgm:t>
        <a:bodyPr/>
        <a:lstStyle/>
        <a:p>
          <a:endParaRPr lang="en-US"/>
        </a:p>
      </dgm:t>
    </dgm:pt>
    <dgm:pt modelId="{B95A816B-91CA-4532-9C24-FD0478562583}">
      <dgm:prSet/>
      <dgm:spPr/>
      <dgm:t>
        <a:bodyPr/>
        <a:lstStyle/>
        <a:p>
          <a:r>
            <a:rPr lang="en-CA"/>
            <a:t>Laura McMaster</a:t>
          </a:r>
          <a:endParaRPr lang="en-US"/>
        </a:p>
      </dgm:t>
    </dgm:pt>
    <dgm:pt modelId="{D409313C-D9DA-4A91-976F-C8F81CC51D19}" type="parTrans" cxnId="{8EDAAB7E-C3A1-4F19-82C9-6F31996BEAB1}">
      <dgm:prSet/>
      <dgm:spPr/>
      <dgm:t>
        <a:bodyPr/>
        <a:lstStyle/>
        <a:p>
          <a:endParaRPr lang="en-US"/>
        </a:p>
      </dgm:t>
    </dgm:pt>
    <dgm:pt modelId="{A4B8FB7D-27DF-4D79-A915-F6E48B93ECE3}" type="sibTrans" cxnId="{8EDAAB7E-C3A1-4F19-82C9-6F31996BEAB1}">
      <dgm:prSet/>
      <dgm:spPr/>
      <dgm:t>
        <a:bodyPr/>
        <a:lstStyle/>
        <a:p>
          <a:endParaRPr lang="en-US"/>
        </a:p>
      </dgm:t>
    </dgm:pt>
    <dgm:pt modelId="{0AD201EA-3935-494A-8095-F80D613D7CF4}">
      <dgm:prSet/>
      <dgm:spPr/>
      <dgm:t>
        <a:bodyPr/>
        <a:lstStyle/>
        <a:p>
          <a:r>
            <a:rPr lang="en-CA"/>
            <a:t>lauramcmaster@trentu.ca</a:t>
          </a:r>
          <a:endParaRPr lang="en-US"/>
        </a:p>
      </dgm:t>
    </dgm:pt>
    <dgm:pt modelId="{774E841F-E9A0-4AEF-A5D5-68D69A60B7CE}" type="parTrans" cxnId="{461931F4-6423-4A31-893F-D75EA389144B}">
      <dgm:prSet/>
      <dgm:spPr/>
      <dgm:t>
        <a:bodyPr/>
        <a:lstStyle/>
        <a:p>
          <a:endParaRPr lang="en-US"/>
        </a:p>
      </dgm:t>
    </dgm:pt>
    <dgm:pt modelId="{D9893E5B-5F7A-4210-A600-CAD75E50CA6A}" type="sibTrans" cxnId="{461931F4-6423-4A31-893F-D75EA389144B}">
      <dgm:prSet/>
      <dgm:spPr/>
      <dgm:t>
        <a:bodyPr/>
        <a:lstStyle/>
        <a:p>
          <a:endParaRPr lang="en-US"/>
        </a:p>
      </dgm:t>
    </dgm:pt>
    <dgm:pt modelId="{FDCFE90D-7199-40BD-8F96-74769C79FB16}">
      <dgm:prSet/>
      <dgm:spPr/>
      <dgm:t>
        <a:bodyPr/>
        <a:lstStyle/>
        <a:p>
          <a:r>
            <a:rPr lang="en-CA" dirty="0"/>
            <a:t>Associate Chair (Durham GTA):</a:t>
          </a:r>
          <a:endParaRPr lang="en-US" dirty="0"/>
        </a:p>
      </dgm:t>
    </dgm:pt>
    <dgm:pt modelId="{B7F9657C-0A8F-44BB-B632-F710587B0724}" type="parTrans" cxnId="{4AAB6402-A7C1-4D04-ACF6-18AE479461F9}">
      <dgm:prSet/>
      <dgm:spPr/>
      <dgm:t>
        <a:bodyPr/>
        <a:lstStyle/>
        <a:p>
          <a:endParaRPr lang="en-US"/>
        </a:p>
      </dgm:t>
    </dgm:pt>
    <dgm:pt modelId="{9F0AE758-3655-4233-9B0B-2081115D7C09}" type="sibTrans" cxnId="{4AAB6402-A7C1-4D04-ACF6-18AE479461F9}">
      <dgm:prSet/>
      <dgm:spPr/>
      <dgm:t>
        <a:bodyPr/>
        <a:lstStyle/>
        <a:p>
          <a:endParaRPr lang="en-US"/>
        </a:p>
      </dgm:t>
    </dgm:pt>
    <dgm:pt modelId="{2543F599-6009-40BC-962F-E5C51FF9C741}">
      <dgm:prSet/>
      <dgm:spPr/>
      <dgm:t>
        <a:bodyPr/>
        <a:lstStyle/>
        <a:p>
          <a:r>
            <a:rPr lang="en-CA"/>
            <a:t>Dr. Nancie Im-Bolter</a:t>
          </a:r>
          <a:endParaRPr lang="en-US"/>
        </a:p>
      </dgm:t>
    </dgm:pt>
    <dgm:pt modelId="{3F7AC400-2282-48D2-8F42-667FC9EF1891}" type="parTrans" cxnId="{BB3ED53A-1A27-4D37-BDDC-DD9152F1E7F6}">
      <dgm:prSet/>
      <dgm:spPr/>
      <dgm:t>
        <a:bodyPr/>
        <a:lstStyle/>
        <a:p>
          <a:endParaRPr lang="en-US"/>
        </a:p>
      </dgm:t>
    </dgm:pt>
    <dgm:pt modelId="{FDE0A4B3-D2BA-4143-BCBA-4EA4E348E75B}" type="sibTrans" cxnId="{BB3ED53A-1A27-4D37-BDDC-DD9152F1E7F6}">
      <dgm:prSet/>
      <dgm:spPr/>
      <dgm:t>
        <a:bodyPr/>
        <a:lstStyle/>
        <a:p>
          <a:endParaRPr lang="en-US"/>
        </a:p>
      </dgm:t>
    </dgm:pt>
    <dgm:pt modelId="{7A864C9D-8333-4E0B-A7C8-6CF276D4BDB8}">
      <dgm:prSet/>
      <dgm:spPr/>
      <dgm:t>
        <a:bodyPr/>
        <a:lstStyle/>
        <a:p>
          <a:r>
            <a:rPr lang="en-CA"/>
            <a:t>nimbolter@trentu.ca</a:t>
          </a:r>
          <a:endParaRPr lang="en-US"/>
        </a:p>
      </dgm:t>
    </dgm:pt>
    <dgm:pt modelId="{EFCF733E-9E33-4852-A8F1-64ECE3CF8993}" type="parTrans" cxnId="{25D9F074-6EC8-4789-9D2F-9E5586045571}">
      <dgm:prSet/>
      <dgm:spPr/>
      <dgm:t>
        <a:bodyPr/>
        <a:lstStyle/>
        <a:p>
          <a:endParaRPr lang="en-US"/>
        </a:p>
      </dgm:t>
    </dgm:pt>
    <dgm:pt modelId="{45FE4C8C-0C35-4E52-B593-B52859C18D31}" type="sibTrans" cxnId="{25D9F074-6EC8-4789-9D2F-9E5586045571}">
      <dgm:prSet/>
      <dgm:spPr/>
      <dgm:t>
        <a:bodyPr/>
        <a:lstStyle/>
        <a:p>
          <a:endParaRPr lang="en-US"/>
        </a:p>
      </dgm:t>
    </dgm:pt>
    <dgm:pt modelId="{6C20D42D-B701-6442-AA8A-53D3744E232C}" type="pres">
      <dgm:prSet presAssocID="{7D8125E3-5C1E-4291-8B7D-DE29A1DE7B53}" presName="linear" presStyleCnt="0">
        <dgm:presLayoutVars>
          <dgm:dir/>
          <dgm:animLvl val="lvl"/>
          <dgm:resizeHandles val="exact"/>
        </dgm:presLayoutVars>
      </dgm:prSet>
      <dgm:spPr/>
    </dgm:pt>
    <dgm:pt modelId="{DDAF939B-B300-F649-9540-A6F32408C6BC}" type="pres">
      <dgm:prSet presAssocID="{E29F2C45-6BE3-4007-9BE8-7A7CDE63F2B9}" presName="parentLin" presStyleCnt="0"/>
      <dgm:spPr/>
    </dgm:pt>
    <dgm:pt modelId="{622FBFC6-2E54-1A47-85D1-7CAF7CA1B2DC}" type="pres">
      <dgm:prSet presAssocID="{E29F2C45-6BE3-4007-9BE8-7A7CDE63F2B9}" presName="parentLeftMargin" presStyleLbl="node1" presStyleIdx="0" presStyleCnt="3"/>
      <dgm:spPr/>
    </dgm:pt>
    <dgm:pt modelId="{B4A35DC6-6854-A142-A017-16868FC44730}" type="pres">
      <dgm:prSet presAssocID="{E29F2C45-6BE3-4007-9BE8-7A7CDE63F2B9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23C5F359-065F-F34C-81E5-733A0B93C570}" type="pres">
      <dgm:prSet presAssocID="{E29F2C45-6BE3-4007-9BE8-7A7CDE63F2B9}" presName="negativeSpace" presStyleCnt="0"/>
      <dgm:spPr/>
    </dgm:pt>
    <dgm:pt modelId="{224A0147-A7DA-984C-ADD6-7B3D9968A5BB}" type="pres">
      <dgm:prSet presAssocID="{E29F2C45-6BE3-4007-9BE8-7A7CDE63F2B9}" presName="childText" presStyleLbl="conFgAcc1" presStyleIdx="0" presStyleCnt="3">
        <dgm:presLayoutVars>
          <dgm:bulletEnabled val="1"/>
        </dgm:presLayoutVars>
      </dgm:prSet>
      <dgm:spPr/>
    </dgm:pt>
    <dgm:pt modelId="{309C124F-B670-1342-9121-4DEFC5E55A85}" type="pres">
      <dgm:prSet presAssocID="{A9FC8309-EF35-4CB2-8C3C-63E9BCB190C5}" presName="spaceBetweenRectangles" presStyleCnt="0"/>
      <dgm:spPr/>
    </dgm:pt>
    <dgm:pt modelId="{3A39FE4A-C9BB-014E-87A9-95A174F183E0}" type="pres">
      <dgm:prSet presAssocID="{857F0A02-FBF5-4585-B5DF-63BA486B188A}" presName="parentLin" presStyleCnt="0"/>
      <dgm:spPr/>
    </dgm:pt>
    <dgm:pt modelId="{6D23A79F-1278-5E4F-9784-95BA446C51C0}" type="pres">
      <dgm:prSet presAssocID="{857F0A02-FBF5-4585-B5DF-63BA486B188A}" presName="parentLeftMargin" presStyleLbl="node1" presStyleIdx="0" presStyleCnt="3"/>
      <dgm:spPr/>
    </dgm:pt>
    <dgm:pt modelId="{39E8920D-9BEF-F640-8D22-109040EC494E}" type="pres">
      <dgm:prSet presAssocID="{857F0A02-FBF5-4585-B5DF-63BA486B188A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E787BD4B-EE1E-8A4B-8490-E50E0FA137FA}" type="pres">
      <dgm:prSet presAssocID="{857F0A02-FBF5-4585-B5DF-63BA486B188A}" presName="negativeSpace" presStyleCnt="0"/>
      <dgm:spPr/>
    </dgm:pt>
    <dgm:pt modelId="{7DF6E0BD-6AAC-F645-929A-AA5AC40E1611}" type="pres">
      <dgm:prSet presAssocID="{857F0A02-FBF5-4585-B5DF-63BA486B188A}" presName="childText" presStyleLbl="conFgAcc1" presStyleIdx="1" presStyleCnt="3">
        <dgm:presLayoutVars>
          <dgm:bulletEnabled val="1"/>
        </dgm:presLayoutVars>
      </dgm:prSet>
      <dgm:spPr/>
    </dgm:pt>
    <dgm:pt modelId="{43E631F0-691A-8C4D-8FFD-BEC79F613737}" type="pres">
      <dgm:prSet presAssocID="{33549651-A807-426F-83BC-60298096371B}" presName="spaceBetweenRectangles" presStyleCnt="0"/>
      <dgm:spPr/>
    </dgm:pt>
    <dgm:pt modelId="{1ED0230A-AE82-4B4D-8728-CCEEB7A027C5}" type="pres">
      <dgm:prSet presAssocID="{FDCFE90D-7199-40BD-8F96-74769C79FB16}" presName="parentLin" presStyleCnt="0"/>
      <dgm:spPr/>
    </dgm:pt>
    <dgm:pt modelId="{CD549D43-DCB7-F54E-812C-6E1678760F4C}" type="pres">
      <dgm:prSet presAssocID="{FDCFE90D-7199-40BD-8F96-74769C79FB16}" presName="parentLeftMargin" presStyleLbl="node1" presStyleIdx="1" presStyleCnt="3"/>
      <dgm:spPr/>
    </dgm:pt>
    <dgm:pt modelId="{4C842E2B-590C-5546-8E14-F7F3597FB3B0}" type="pres">
      <dgm:prSet presAssocID="{FDCFE90D-7199-40BD-8F96-74769C79FB16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50A759BB-DE78-C340-9756-470405DE4A60}" type="pres">
      <dgm:prSet presAssocID="{FDCFE90D-7199-40BD-8F96-74769C79FB16}" presName="negativeSpace" presStyleCnt="0"/>
      <dgm:spPr/>
    </dgm:pt>
    <dgm:pt modelId="{562D5D3E-A230-2547-810F-D77B66BE53F4}" type="pres">
      <dgm:prSet presAssocID="{FDCFE90D-7199-40BD-8F96-74769C79FB16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40E15D01-80AF-8B4E-A2A6-D912071CB457}" type="presOf" srcId="{0AD201EA-3935-494A-8095-F80D613D7CF4}" destId="{7DF6E0BD-6AAC-F645-929A-AA5AC40E1611}" srcOrd="0" destOrd="1" presId="urn:microsoft.com/office/officeart/2005/8/layout/list1"/>
    <dgm:cxn modelId="{1E646101-A3F8-F14D-927D-EA445BE76FFE}" type="presOf" srcId="{857F0A02-FBF5-4585-B5DF-63BA486B188A}" destId="{6D23A79F-1278-5E4F-9784-95BA446C51C0}" srcOrd="0" destOrd="0" presId="urn:microsoft.com/office/officeart/2005/8/layout/list1"/>
    <dgm:cxn modelId="{4AAB6402-A7C1-4D04-ACF6-18AE479461F9}" srcId="{7D8125E3-5C1E-4291-8B7D-DE29A1DE7B53}" destId="{FDCFE90D-7199-40BD-8F96-74769C79FB16}" srcOrd="2" destOrd="0" parTransId="{B7F9657C-0A8F-44BB-B632-F710587B0724}" sibTransId="{9F0AE758-3655-4233-9B0B-2081115D7C09}"/>
    <dgm:cxn modelId="{AD8D7D1C-0675-4ED6-A2F5-500C2E57C0D6}" srcId="{E29F2C45-6BE3-4007-9BE8-7A7CDE63F2B9}" destId="{352EE492-31DC-4F29-8E46-3C61F9554FB3}" srcOrd="1" destOrd="0" parTransId="{7F8CE7E1-5A7F-43A8-B878-327FB214E2B3}" sibTransId="{FC0AA81E-C59C-4905-B52A-2A2E444D5C51}"/>
    <dgm:cxn modelId="{7C2E021F-D405-AC46-B020-BCBFBE775545}" type="presOf" srcId="{7A864C9D-8333-4E0B-A7C8-6CF276D4BDB8}" destId="{562D5D3E-A230-2547-810F-D77B66BE53F4}" srcOrd="0" destOrd="1" presId="urn:microsoft.com/office/officeart/2005/8/layout/list1"/>
    <dgm:cxn modelId="{21C6C038-84E8-CF40-9C42-D7E359B99F5A}" type="presOf" srcId="{B95A816B-91CA-4532-9C24-FD0478562583}" destId="{7DF6E0BD-6AAC-F645-929A-AA5AC40E1611}" srcOrd="0" destOrd="0" presId="urn:microsoft.com/office/officeart/2005/8/layout/list1"/>
    <dgm:cxn modelId="{BB3ED53A-1A27-4D37-BDDC-DD9152F1E7F6}" srcId="{FDCFE90D-7199-40BD-8F96-74769C79FB16}" destId="{2543F599-6009-40BC-962F-E5C51FF9C741}" srcOrd="0" destOrd="0" parTransId="{3F7AC400-2282-48D2-8F42-667FC9EF1891}" sibTransId="{FDE0A4B3-D2BA-4143-BCBA-4EA4E348E75B}"/>
    <dgm:cxn modelId="{48904350-5E39-7B48-9F43-D3BEC97C2166}" type="presOf" srcId="{7D8125E3-5C1E-4291-8B7D-DE29A1DE7B53}" destId="{6C20D42D-B701-6442-AA8A-53D3744E232C}" srcOrd="0" destOrd="0" presId="urn:microsoft.com/office/officeart/2005/8/layout/list1"/>
    <dgm:cxn modelId="{F25C6450-5B35-6645-83DC-449E34916112}" type="presOf" srcId="{FDCFE90D-7199-40BD-8F96-74769C79FB16}" destId="{4C842E2B-590C-5546-8E14-F7F3597FB3B0}" srcOrd="1" destOrd="0" presId="urn:microsoft.com/office/officeart/2005/8/layout/list1"/>
    <dgm:cxn modelId="{5C32B970-BC65-0D40-8B2E-8BD4252208AE}" type="presOf" srcId="{352EE492-31DC-4F29-8E46-3C61F9554FB3}" destId="{224A0147-A7DA-984C-ADD6-7B3D9968A5BB}" srcOrd="0" destOrd="1" presId="urn:microsoft.com/office/officeart/2005/8/layout/list1"/>
    <dgm:cxn modelId="{25D9F074-6EC8-4789-9D2F-9E5586045571}" srcId="{FDCFE90D-7199-40BD-8F96-74769C79FB16}" destId="{7A864C9D-8333-4E0B-A7C8-6CF276D4BDB8}" srcOrd="1" destOrd="0" parTransId="{EFCF733E-9E33-4852-A8F1-64ECE3CF8993}" sibTransId="{45FE4C8C-0C35-4E52-B593-B52859C18D31}"/>
    <dgm:cxn modelId="{8EDAAB7E-C3A1-4F19-82C9-6F31996BEAB1}" srcId="{857F0A02-FBF5-4585-B5DF-63BA486B188A}" destId="{B95A816B-91CA-4532-9C24-FD0478562583}" srcOrd="0" destOrd="0" parTransId="{D409313C-D9DA-4A91-976F-C8F81CC51D19}" sibTransId="{A4B8FB7D-27DF-4D79-A915-F6E48B93ECE3}"/>
    <dgm:cxn modelId="{7E230D87-211F-4B68-B80F-D968C7DA66CB}" srcId="{7D8125E3-5C1E-4291-8B7D-DE29A1DE7B53}" destId="{857F0A02-FBF5-4585-B5DF-63BA486B188A}" srcOrd="1" destOrd="0" parTransId="{48D4650D-B3A8-42F6-808A-0C7C8CCBF38A}" sibTransId="{33549651-A807-426F-83BC-60298096371B}"/>
    <dgm:cxn modelId="{20804E95-7B0A-E647-B030-7B42C12E3760}" type="presOf" srcId="{E495CDFD-074C-495F-AE0E-079F90FAC192}" destId="{224A0147-A7DA-984C-ADD6-7B3D9968A5BB}" srcOrd="0" destOrd="0" presId="urn:microsoft.com/office/officeart/2005/8/layout/list1"/>
    <dgm:cxn modelId="{BDE1019C-60AE-394A-B3D4-7966CBEEA49F}" type="presOf" srcId="{FDCFE90D-7199-40BD-8F96-74769C79FB16}" destId="{CD549D43-DCB7-F54E-812C-6E1678760F4C}" srcOrd="0" destOrd="0" presId="urn:microsoft.com/office/officeart/2005/8/layout/list1"/>
    <dgm:cxn modelId="{2C56A6A9-09EC-2B43-8960-08DCD8A40288}" type="presOf" srcId="{2543F599-6009-40BC-962F-E5C51FF9C741}" destId="{562D5D3E-A230-2547-810F-D77B66BE53F4}" srcOrd="0" destOrd="0" presId="urn:microsoft.com/office/officeart/2005/8/layout/list1"/>
    <dgm:cxn modelId="{7F9C9DC8-EF25-CA4B-A02B-1D633AB73E14}" type="presOf" srcId="{E29F2C45-6BE3-4007-9BE8-7A7CDE63F2B9}" destId="{B4A35DC6-6854-A142-A017-16868FC44730}" srcOrd="1" destOrd="0" presId="urn:microsoft.com/office/officeart/2005/8/layout/list1"/>
    <dgm:cxn modelId="{4981E0C9-C484-4A49-AD18-F7AB503FBC39}" srcId="{7D8125E3-5C1E-4291-8B7D-DE29A1DE7B53}" destId="{E29F2C45-6BE3-4007-9BE8-7A7CDE63F2B9}" srcOrd="0" destOrd="0" parTransId="{DABDA9C7-B0E1-4FF4-8E2E-1A101179D050}" sibTransId="{A9FC8309-EF35-4CB2-8C3C-63E9BCB190C5}"/>
    <dgm:cxn modelId="{BA5069CE-FE95-2D48-B2D6-F16910F21AB5}" type="presOf" srcId="{857F0A02-FBF5-4585-B5DF-63BA486B188A}" destId="{39E8920D-9BEF-F640-8D22-109040EC494E}" srcOrd="1" destOrd="0" presId="urn:microsoft.com/office/officeart/2005/8/layout/list1"/>
    <dgm:cxn modelId="{E481E4DB-2DC0-4A4C-8492-19AADFB7D1A4}" type="presOf" srcId="{E29F2C45-6BE3-4007-9BE8-7A7CDE63F2B9}" destId="{622FBFC6-2E54-1A47-85D1-7CAF7CA1B2DC}" srcOrd="0" destOrd="0" presId="urn:microsoft.com/office/officeart/2005/8/layout/list1"/>
    <dgm:cxn modelId="{461931F4-6423-4A31-893F-D75EA389144B}" srcId="{857F0A02-FBF5-4585-B5DF-63BA486B188A}" destId="{0AD201EA-3935-494A-8095-F80D613D7CF4}" srcOrd="1" destOrd="0" parTransId="{774E841F-E9A0-4AEF-A5D5-68D69A60B7CE}" sibTransId="{D9893E5B-5F7A-4210-A600-CAD75E50CA6A}"/>
    <dgm:cxn modelId="{606671FD-EC80-401E-995E-BDBF3DDC2772}" srcId="{E29F2C45-6BE3-4007-9BE8-7A7CDE63F2B9}" destId="{E495CDFD-074C-495F-AE0E-079F90FAC192}" srcOrd="0" destOrd="0" parTransId="{86AA9F41-4A42-42FE-9A96-A2F66DC3D3FD}" sibTransId="{DDE04795-0899-4D38-968B-17AF405ABB4C}"/>
    <dgm:cxn modelId="{38BB6728-3715-0749-9EAC-22A65141B75D}" type="presParOf" srcId="{6C20D42D-B701-6442-AA8A-53D3744E232C}" destId="{DDAF939B-B300-F649-9540-A6F32408C6BC}" srcOrd="0" destOrd="0" presId="urn:microsoft.com/office/officeart/2005/8/layout/list1"/>
    <dgm:cxn modelId="{43967369-B9E1-984D-97E9-69282DD193DA}" type="presParOf" srcId="{DDAF939B-B300-F649-9540-A6F32408C6BC}" destId="{622FBFC6-2E54-1A47-85D1-7CAF7CA1B2DC}" srcOrd="0" destOrd="0" presId="urn:microsoft.com/office/officeart/2005/8/layout/list1"/>
    <dgm:cxn modelId="{9AAA4238-AEAE-6F4F-B448-5187E24654BF}" type="presParOf" srcId="{DDAF939B-B300-F649-9540-A6F32408C6BC}" destId="{B4A35DC6-6854-A142-A017-16868FC44730}" srcOrd="1" destOrd="0" presId="urn:microsoft.com/office/officeart/2005/8/layout/list1"/>
    <dgm:cxn modelId="{D5972187-BAB7-034B-AAFF-2F84D17566D4}" type="presParOf" srcId="{6C20D42D-B701-6442-AA8A-53D3744E232C}" destId="{23C5F359-065F-F34C-81E5-733A0B93C570}" srcOrd="1" destOrd="0" presId="urn:microsoft.com/office/officeart/2005/8/layout/list1"/>
    <dgm:cxn modelId="{AD6E03B5-EA6C-4A4B-9CC2-60128CBB4460}" type="presParOf" srcId="{6C20D42D-B701-6442-AA8A-53D3744E232C}" destId="{224A0147-A7DA-984C-ADD6-7B3D9968A5BB}" srcOrd="2" destOrd="0" presId="urn:microsoft.com/office/officeart/2005/8/layout/list1"/>
    <dgm:cxn modelId="{61B2F36E-3B39-0645-A6EA-4EC07D2E5543}" type="presParOf" srcId="{6C20D42D-B701-6442-AA8A-53D3744E232C}" destId="{309C124F-B670-1342-9121-4DEFC5E55A85}" srcOrd="3" destOrd="0" presId="urn:microsoft.com/office/officeart/2005/8/layout/list1"/>
    <dgm:cxn modelId="{C5429893-B2DE-084E-894B-072FA2D05806}" type="presParOf" srcId="{6C20D42D-B701-6442-AA8A-53D3744E232C}" destId="{3A39FE4A-C9BB-014E-87A9-95A174F183E0}" srcOrd="4" destOrd="0" presId="urn:microsoft.com/office/officeart/2005/8/layout/list1"/>
    <dgm:cxn modelId="{D7890E6B-7EB9-8740-B3BA-AE024BF4D99D}" type="presParOf" srcId="{3A39FE4A-C9BB-014E-87A9-95A174F183E0}" destId="{6D23A79F-1278-5E4F-9784-95BA446C51C0}" srcOrd="0" destOrd="0" presId="urn:microsoft.com/office/officeart/2005/8/layout/list1"/>
    <dgm:cxn modelId="{F55F0E1F-FD18-3442-8FAA-CD97F1E2FFD0}" type="presParOf" srcId="{3A39FE4A-C9BB-014E-87A9-95A174F183E0}" destId="{39E8920D-9BEF-F640-8D22-109040EC494E}" srcOrd="1" destOrd="0" presId="urn:microsoft.com/office/officeart/2005/8/layout/list1"/>
    <dgm:cxn modelId="{F1F1595E-D44B-3746-83C8-C93C56EB9C9E}" type="presParOf" srcId="{6C20D42D-B701-6442-AA8A-53D3744E232C}" destId="{E787BD4B-EE1E-8A4B-8490-E50E0FA137FA}" srcOrd="5" destOrd="0" presId="urn:microsoft.com/office/officeart/2005/8/layout/list1"/>
    <dgm:cxn modelId="{A8832687-F744-1B4F-BBF9-8E9C3F291E45}" type="presParOf" srcId="{6C20D42D-B701-6442-AA8A-53D3744E232C}" destId="{7DF6E0BD-6AAC-F645-929A-AA5AC40E1611}" srcOrd="6" destOrd="0" presId="urn:microsoft.com/office/officeart/2005/8/layout/list1"/>
    <dgm:cxn modelId="{FAEC1D6A-6BF4-7A4C-87F5-A88E1CD292DE}" type="presParOf" srcId="{6C20D42D-B701-6442-AA8A-53D3744E232C}" destId="{43E631F0-691A-8C4D-8FFD-BEC79F613737}" srcOrd="7" destOrd="0" presId="urn:microsoft.com/office/officeart/2005/8/layout/list1"/>
    <dgm:cxn modelId="{FEAB43D0-E55E-B841-8351-5405E2C1C6E0}" type="presParOf" srcId="{6C20D42D-B701-6442-AA8A-53D3744E232C}" destId="{1ED0230A-AE82-4B4D-8728-CCEEB7A027C5}" srcOrd="8" destOrd="0" presId="urn:microsoft.com/office/officeart/2005/8/layout/list1"/>
    <dgm:cxn modelId="{946F250A-37AC-8643-A52D-29FFEBC3F82A}" type="presParOf" srcId="{1ED0230A-AE82-4B4D-8728-CCEEB7A027C5}" destId="{CD549D43-DCB7-F54E-812C-6E1678760F4C}" srcOrd="0" destOrd="0" presId="urn:microsoft.com/office/officeart/2005/8/layout/list1"/>
    <dgm:cxn modelId="{4C126592-5CAE-5A43-A935-F6B278C7370B}" type="presParOf" srcId="{1ED0230A-AE82-4B4D-8728-CCEEB7A027C5}" destId="{4C842E2B-590C-5546-8E14-F7F3597FB3B0}" srcOrd="1" destOrd="0" presId="urn:microsoft.com/office/officeart/2005/8/layout/list1"/>
    <dgm:cxn modelId="{3F8CE996-2E7D-6F4A-AC41-11AAFA06EA79}" type="presParOf" srcId="{6C20D42D-B701-6442-AA8A-53D3744E232C}" destId="{50A759BB-DE78-C340-9756-470405DE4A60}" srcOrd="9" destOrd="0" presId="urn:microsoft.com/office/officeart/2005/8/layout/list1"/>
    <dgm:cxn modelId="{92C7DFE6-41B1-4D45-A3E8-2DD1BDFD4055}" type="presParOf" srcId="{6C20D42D-B701-6442-AA8A-53D3744E232C}" destId="{562D5D3E-A230-2547-810F-D77B66BE53F4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4A0147-A7DA-984C-ADD6-7B3D9968A5BB}">
      <dsp:nvSpPr>
        <dsp:cNvPr id="0" name=""/>
        <dsp:cNvSpPr/>
      </dsp:nvSpPr>
      <dsp:spPr>
        <a:xfrm>
          <a:off x="0" y="380595"/>
          <a:ext cx="7127875" cy="1247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3202" tIns="458216" rIns="553202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2200" kern="1200"/>
            <a:t>Dr. Kevin Peters </a:t>
          </a: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2200" kern="1200"/>
            <a:t>kevinpeters@trentu.ca</a:t>
          </a:r>
          <a:endParaRPr lang="en-US" sz="2200" kern="1200"/>
        </a:p>
      </dsp:txBody>
      <dsp:txXfrm>
        <a:off x="0" y="380595"/>
        <a:ext cx="7127875" cy="1247400"/>
      </dsp:txXfrm>
    </dsp:sp>
    <dsp:sp modelId="{B4A35DC6-6854-A142-A017-16868FC44730}">
      <dsp:nvSpPr>
        <dsp:cNvPr id="0" name=""/>
        <dsp:cNvSpPr/>
      </dsp:nvSpPr>
      <dsp:spPr>
        <a:xfrm>
          <a:off x="356393" y="55875"/>
          <a:ext cx="4989512" cy="649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8592" tIns="0" rIns="188592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200" kern="1200" dirty="0"/>
            <a:t>Honours Thesis Coordinator:  </a:t>
          </a:r>
          <a:endParaRPr lang="en-US" sz="2200" kern="1200" dirty="0"/>
        </a:p>
      </dsp:txBody>
      <dsp:txXfrm>
        <a:off x="388096" y="87578"/>
        <a:ext cx="4926106" cy="586034"/>
      </dsp:txXfrm>
    </dsp:sp>
    <dsp:sp modelId="{7DF6E0BD-6AAC-F645-929A-AA5AC40E1611}">
      <dsp:nvSpPr>
        <dsp:cNvPr id="0" name=""/>
        <dsp:cNvSpPr/>
      </dsp:nvSpPr>
      <dsp:spPr>
        <a:xfrm>
          <a:off x="0" y="2071515"/>
          <a:ext cx="7127875" cy="1247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3202" tIns="458216" rIns="553202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2200" kern="1200"/>
            <a:t>Laura McMaster</a:t>
          </a: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2200" kern="1200"/>
            <a:t>lauramcmaster@trentu.ca</a:t>
          </a:r>
          <a:endParaRPr lang="en-US" sz="2200" kern="1200"/>
        </a:p>
      </dsp:txBody>
      <dsp:txXfrm>
        <a:off x="0" y="2071515"/>
        <a:ext cx="7127875" cy="1247400"/>
      </dsp:txXfrm>
    </dsp:sp>
    <dsp:sp modelId="{39E8920D-9BEF-F640-8D22-109040EC494E}">
      <dsp:nvSpPr>
        <dsp:cNvPr id="0" name=""/>
        <dsp:cNvSpPr/>
      </dsp:nvSpPr>
      <dsp:spPr>
        <a:xfrm>
          <a:off x="356393" y="1746795"/>
          <a:ext cx="4989512" cy="649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8592" tIns="0" rIns="188592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200" kern="1200" dirty="0"/>
            <a:t>Psychology Department Coordinator:  </a:t>
          </a:r>
          <a:endParaRPr lang="en-US" sz="2200" kern="1200" dirty="0"/>
        </a:p>
      </dsp:txBody>
      <dsp:txXfrm>
        <a:off x="388096" y="1778498"/>
        <a:ext cx="4926106" cy="586034"/>
      </dsp:txXfrm>
    </dsp:sp>
    <dsp:sp modelId="{562D5D3E-A230-2547-810F-D77B66BE53F4}">
      <dsp:nvSpPr>
        <dsp:cNvPr id="0" name=""/>
        <dsp:cNvSpPr/>
      </dsp:nvSpPr>
      <dsp:spPr>
        <a:xfrm>
          <a:off x="0" y="3762436"/>
          <a:ext cx="7127875" cy="1247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3202" tIns="458216" rIns="553202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2200" kern="1200"/>
            <a:t>Dr. Nancie Im-Bolter</a:t>
          </a: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2200" kern="1200"/>
            <a:t>nimbolter@trentu.ca</a:t>
          </a:r>
          <a:endParaRPr lang="en-US" sz="2200" kern="1200"/>
        </a:p>
      </dsp:txBody>
      <dsp:txXfrm>
        <a:off x="0" y="3762436"/>
        <a:ext cx="7127875" cy="1247400"/>
      </dsp:txXfrm>
    </dsp:sp>
    <dsp:sp modelId="{4C842E2B-590C-5546-8E14-F7F3597FB3B0}">
      <dsp:nvSpPr>
        <dsp:cNvPr id="0" name=""/>
        <dsp:cNvSpPr/>
      </dsp:nvSpPr>
      <dsp:spPr>
        <a:xfrm>
          <a:off x="356393" y="3437715"/>
          <a:ext cx="4989512" cy="649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8592" tIns="0" rIns="188592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200" kern="1200" dirty="0"/>
            <a:t>Associate Chair (Durham GTA):</a:t>
          </a:r>
          <a:endParaRPr lang="en-US" sz="2200" kern="1200" dirty="0"/>
        </a:p>
      </dsp:txBody>
      <dsp:txXfrm>
        <a:off x="388096" y="3469418"/>
        <a:ext cx="4926106" cy="5860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0955C397-2D9D-5E02-3FF7-5EF0AE5618F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Book Antiqua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319A8D49-5812-DD1B-96D5-9F1A60C4AB8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Book Antiqua" panose="02040602050305030304" pitchFamily="18" charset="0"/>
              </a:defRPr>
            </a:lvl1pPr>
          </a:lstStyle>
          <a:p>
            <a:pPr>
              <a:defRPr/>
            </a:pPr>
            <a:fld id="{4B42984D-51B3-429F-8DA7-BE092E889997}" type="datetime1">
              <a:rPr lang="en-CA"/>
              <a:pPr>
                <a:defRPr/>
              </a:pPr>
              <a:t>2023-02-14</a:t>
            </a:fld>
            <a:endParaRPr lang="en-CA"/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2F0581E0-6A1D-415B-C22F-0FD2EEA5BDF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Book Antiqua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7893" name="Rectangle 5">
            <a:extLst>
              <a:ext uri="{FF2B5EF4-FFF2-40B4-BE49-F238E27FC236}">
                <a16:creationId xmlns:a16="http://schemas.microsoft.com/office/drawing/2014/main" id="{5184975C-D05E-48DE-EE0B-8FA604FFCCE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Book Antiqua" panose="02040602050305030304" pitchFamily="18" charset="0"/>
              </a:defRPr>
            </a:lvl1pPr>
          </a:lstStyle>
          <a:p>
            <a:pPr>
              <a:defRPr/>
            </a:pPr>
            <a:fld id="{E6B91CB7-11FC-409E-8C45-4A5FC508508A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B82DAF8-77E8-0307-E646-ABB88DCB255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Calibri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DE9439-5DCF-C1FD-1E36-8A72EE2982E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D4AA91E-0364-4776-9B27-E92394AB4658}" type="datetime1">
              <a:rPr lang="en-US"/>
              <a:pPr>
                <a:defRPr/>
              </a:pPr>
              <a:t>2/14/23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EC69D4C9-0696-6D7F-D9F6-99A03F32B96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CA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8FFA34C3-A29A-8B30-2763-EBF501CE40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CA" noProof="0"/>
              <a:t>Click to edit Master text styles</a:t>
            </a:r>
          </a:p>
          <a:p>
            <a:pPr lvl="1"/>
            <a:r>
              <a:rPr lang="en-CA" noProof="0"/>
              <a:t>Second level</a:t>
            </a:r>
          </a:p>
          <a:p>
            <a:pPr lvl="2"/>
            <a:r>
              <a:rPr lang="en-CA" noProof="0"/>
              <a:t>Third level</a:t>
            </a:r>
          </a:p>
          <a:p>
            <a:pPr lvl="3"/>
            <a:r>
              <a:rPr lang="en-CA" noProof="0"/>
              <a:t>Fourth level</a:t>
            </a:r>
          </a:p>
          <a:p>
            <a:pPr lvl="4"/>
            <a:r>
              <a:rPr lang="en-CA" noProof="0"/>
              <a:t>Fifth level</a:t>
            </a:r>
            <a:endParaRPr lang="en-US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5CE83A-0AF9-493A-DDEC-484516B7FF6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Calibri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EE535D-484C-E6C9-B726-061E1A5D9C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7AB2EAC-82DB-49E8-8377-4EA724141C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AC17A548-838B-8387-8FA5-C829640F531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4C04E1A0-D738-E536-9284-9410364C393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071E75B5-D05A-AFAA-F55C-6FD73314CD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912DEB5-8320-42B8-ABE5-B377BD25A51F}" type="slidenum">
              <a:rPr lang="en-US" altLang="en-US" smtClean="0">
                <a:latin typeface="Calibri" panose="020F0502020204030204" pitchFamily="34" charset="0"/>
                <a:ea typeface="ＭＳ Ｐゴシック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altLang="en-US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746D16E9-EEB7-39F7-2915-7BB64912BE2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9ACD91A0-7840-DCF0-8091-547684B862A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Talk about practicums reading courses etc. </a:t>
            </a:r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E91E46A3-B0D0-867F-1224-984A66DD9D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D20BDA9-82DC-43A7-8E15-5E9D2D47B82C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BB4CE1E2-B34D-0B1B-473D-CF51A007574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A4A45746-3FD4-7465-D82D-988408069B8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Oshawa, students – Jeff, Laura, Ben &amp; Teresa</a:t>
            </a:r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15B68380-D3CE-B962-61BD-E4D8422A30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D7F5E16-FCD1-416B-A28F-2CF71B39DF12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>
            <a:extLst>
              <a:ext uri="{FF2B5EF4-FFF2-40B4-BE49-F238E27FC236}">
                <a16:creationId xmlns:a16="http://schemas.microsoft.com/office/drawing/2014/main" id="{45387D66-7388-71E6-055B-D223638C667D}"/>
              </a:ext>
            </a:extLst>
          </p:cNvPr>
          <p:cNvGrpSpPr>
            <a:grpSpLocks/>
          </p:cNvGrpSpPr>
          <p:nvPr/>
        </p:nvGrpSpPr>
        <p:grpSpPr bwMode="auto">
          <a:xfrm>
            <a:off x="-7938" y="-7938"/>
            <a:ext cx="9169401" cy="6873876"/>
            <a:chOff x="-8466" y="-8468"/>
            <a:chExt cx="9169804" cy="6874935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ED54C2D7-8543-4443-FF67-192CED5BAE22}"/>
                </a:ext>
              </a:extLst>
            </p:cNvPr>
            <p:cNvCxnSpPr/>
            <p:nvPr/>
          </p:nvCxnSpPr>
          <p:spPr>
            <a:xfrm flipV="1">
              <a:off x="5130498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8AE8BECE-1884-A250-65F4-911A018AA743}"/>
                </a:ext>
              </a:extLst>
            </p:cNvPr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 18">
              <a:extLst>
                <a:ext uri="{FF2B5EF4-FFF2-40B4-BE49-F238E27FC236}">
                  <a16:creationId xmlns:a16="http://schemas.microsoft.com/office/drawing/2014/main" id="{E0E239CA-D9D2-70FB-C0A4-DF25F0159DDD}"/>
                </a:ext>
              </a:extLst>
            </p:cNvPr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19">
              <a:extLst>
                <a:ext uri="{FF2B5EF4-FFF2-40B4-BE49-F238E27FC236}">
                  <a16:creationId xmlns:a16="http://schemas.microsoft.com/office/drawing/2014/main" id="{30E941BE-750C-B769-1CB5-C01B10196EC4}"/>
                </a:ext>
              </a:extLst>
            </p:cNvPr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20">
              <a:extLst>
                <a:ext uri="{FF2B5EF4-FFF2-40B4-BE49-F238E27FC236}">
                  <a16:creationId xmlns:a16="http://schemas.microsoft.com/office/drawing/2014/main" id="{BF666534-E52F-82A8-A71B-C234794FD2BA}"/>
                </a:ext>
              </a:extLst>
            </p:cNvPr>
            <p:cNvSpPr/>
            <p:nvPr/>
          </p:nvSpPr>
          <p:spPr>
            <a:xfrm>
              <a:off x="6638689" y="3919613"/>
              <a:ext cx="2513123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21">
              <a:extLst>
                <a:ext uri="{FF2B5EF4-FFF2-40B4-BE49-F238E27FC236}">
                  <a16:creationId xmlns:a16="http://schemas.microsoft.com/office/drawing/2014/main" id="{7CECF813-A69C-5B18-BD81-7FD819263634}"/>
                </a:ext>
              </a:extLst>
            </p:cNvPr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22">
              <a:extLst>
                <a:ext uri="{FF2B5EF4-FFF2-40B4-BE49-F238E27FC236}">
                  <a16:creationId xmlns:a16="http://schemas.microsoft.com/office/drawing/2014/main" id="{66A26711-A060-BAF1-B693-B45E3544882A}"/>
                </a:ext>
              </a:extLst>
            </p:cNvPr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23">
              <a:extLst>
                <a:ext uri="{FF2B5EF4-FFF2-40B4-BE49-F238E27FC236}">
                  <a16:creationId xmlns:a16="http://schemas.microsoft.com/office/drawing/2014/main" id="{8AABA956-C77F-7D5F-C8D3-683D4258BA63}"/>
                </a:ext>
              </a:extLst>
            </p:cNvPr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24">
              <a:extLst>
                <a:ext uri="{FF2B5EF4-FFF2-40B4-BE49-F238E27FC236}">
                  <a16:creationId xmlns:a16="http://schemas.microsoft.com/office/drawing/2014/main" id="{7D14E7C1-7070-1050-E053-F9520AB1695A}"/>
                </a:ext>
              </a:extLst>
            </p:cNvPr>
            <p:cNvSpPr/>
            <p:nvPr/>
          </p:nvSpPr>
          <p:spPr>
            <a:xfrm>
              <a:off x="8059565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27">
              <a:extLst>
                <a:ext uri="{FF2B5EF4-FFF2-40B4-BE49-F238E27FC236}">
                  <a16:creationId xmlns:a16="http://schemas.microsoft.com/office/drawing/2014/main" id="{E858E984-8444-80A8-8014-016B4221A4B6}"/>
                </a:ext>
              </a:extLst>
            </p:cNvPr>
            <p:cNvSpPr/>
            <p:nvPr/>
          </p:nvSpPr>
          <p:spPr>
            <a:xfrm>
              <a:off x="-8466" y="-8468"/>
              <a:ext cx="863639" cy="5698416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B434ED17-5D0B-AABC-EC7F-37DC50D9D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2EF9E8-84B9-448C-817A-8B7C7A48EFFA}" type="datetime1">
              <a:rPr lang="en-US"/>
              <a:pPr>
                <a:defRPr/>
              </a:pPr>
              <a:t>2/14/23</a:t>
            </a:fld>
            <a:endParaRPr lang="en-US"/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3242FA68-315B-EF1E-4E23-C616F8F75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2D1584D0-B0FB-61D5-DBAD-51905F8DF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9CAD99-ADE3-4751-8CC2-2907F5ECA9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7538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7848B6-D00B-33D3-5D93-D61611039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FA71F8-7D0A-4BD4-9FB1-98AD5EB853A9}" type="datetime1">
              <a:rPr lang="en-US"/>
              <a:pPr>
                <a:defRPr/>
              </a:pPr>
              <a:t>2/14/23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3A52B-42F9-06C4-C47D-E70A7AB1B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7A68C3-A619-F8A2-C6D3-47FA7B4AE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F9D06-0839-45A3-BCD9-57C26E44F4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8350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7">
            <a:extLst>
              <a:ext uri="{FF2B5EF4-FFF2-40B4-BE49-F238E27FC236}">
                <a16:creationId xmlns:a16="http://schemas.microsoft.com/office/drawing/2014/main" id="{2E1617D1-9F86-C2E5-6FFA-B106B71471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/>
            <a:r>
              <a:rPr lang="en-US" altLang="en-US" sz="8000">
                <a:solidFill>
                  <a:srgbClr val="C0E474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5" name="TextBox 18">
            <a:extLst>
              <a:ext uri="{FF2B5EF4-FFF2-40B4-BE49-F238E27FC236}">
                <a16:creationId xmlns:a16="http://schemas.microsoft.com/office/drawing/2014/main" id="{6987D98A-6B25-703C-D789-267C7649F3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/>
            <a:r>
              <a:rPr lang="en-US" altLang="en-US" sz="8000">
                <a:solidFill>
                  <a:srgbClr val="C0E474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CA9BCDBA-F99E-C57B-35E3-1E81650E057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FBB6A8-67F5-46F5-A0AA-17C791923E48}" type="datetime1">
              <a:rPr lang="en-US"/>
              <a:pPr>
                <a:defRPr/>
              </a:pPr>
              <a:t>2/14/23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7D5907F-08C6-B9E7-684F-43803327BBA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2085704-3F8E-2868-BA76-9CB521C03D8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20135-EA4D-44AC-91E1-A9A763C1B0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45695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A0BE76-23C4-9446-EB37-36D9DE3CD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59994F-427F-4D79-BABB-03C03181C1F2}" type="datetime1">
              <a:rPr lang="en-US"/>
              <a:pPr>
                <a:defRPr/>
              </a:pPr>
              <a:t>2/14/23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3FBAD5-4D78-A532-E4FC-E76F76916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D8989-5504-FAAF-759C-9FC58BB3B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45181-C32E-49BA-ADD8-D8761B4835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14187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7">
            <a:extLst>
              <a:ext uri="{FF2B5EF4-FFF2-40B4-BE49-F238E27FC236}">
                <a16:creationId xmlns:a16="http://schemas.microsoft.com/office/drawing/2014/main" id="{DE313CF7-19D5-CC22-BCC1-1DBC52D3C0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/>
            <a:r>
              <a:rPr lang="en-US" altLang="en-US" sz="8000">
                <a:solidFill>
                  <a:srgbClr val="C0E474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5" name="TextBox 18">
            <a:extLst>
              <a:ext uri="{FF2B5EF4-FFF2-40B4-BE49-F238E27FC236}">
                <a16:creationId xmlns:a16="http://schemas.microsoft.com/office/drawing/2014/main" id="{9BABBBE3-A281-CA11-20C7-5FE701CA80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/>
            <a:r>
              <a:rPr lang="en-US" altLang="en-US" sz="8000">
                <a:solidFill>
                  <a:srgbClr val="C0E474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045D4FB8-AE58-3E68-ED5B-835377EA515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31A07A-28D7-4CE0-9A0F-47BA88B5FD9F}" type="datetime1">
              <a:rPr lang="en-US"/>
              <a:pPr>
                <a:defRPr/>
              </a:pPr>
              <a:t>2/14/23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34CCC38-76B9-5FAA-BEDA-94B4EE283D9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7513A5E-8635-A9AC-C5FF-5EA62356B5F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B8C042-0CA2-47F9-ADAD-D413E39779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7397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8B2A1B-6FDA-B7FC-FA72-66C0FD8713E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FA3356-123B-4E38-938E-EE48A163EDB7}" type="datetime1">
              <a:rPr lang="en-US"/>
              <a:pPr>
                <a:defRPr/>
              </a:pPr>
              <a:t>2/14/23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160898-106B-ABC3-0AA7-59DBBE15D3A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E91561-08F5-94B9-80C8-C53E74CB29D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C94D6-5320-442D-AD32-7993DC73B2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71411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722E19-B978-0618-5FE2-B98749761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2CAACB-A847-4F02-B817-0B7CD4EF8E4A}" type="datetime1">
              <a:rPr lang="en-US"/>
              <a:pPr>
                <a:defRPr/>
              </a:pPr>
              <a:t>2/14/23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26AD22-CB14-F77B-1649-C2446E946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BA4F44-7E0A-C1F4-AE78-79E518E62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0F7E4-5B16-45BB-BD01-FF97D36388A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68213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219216-2AB4-2482-D1FB-EC1603871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46F8A-DFBE-4AA0-8C81-29BA5BD4290B}" type="datetime1">
              <a:rPr lang="en-US"/>
              <a:pPr>
                <a:defRPr/>
              </a:pPr>
              <a:t>2/14/23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7AC743-C994-3D8D-A683-BFB0973DB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47B7DA-83A8-82EE-00E3-26DC72F0D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27EA3D-A0C2-42E7-AC95-66AE2FE1D6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3391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7128792" cy="792088"/>
          </a:xfrm>
        </p:spPr>
        <p:txBody>
          <a:bodyPr/>
          <a:lstStyle>
            <a:lvl1pPr>
              <a:defRPr sz="3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340768"/>
            <a:ext cx="7128792" cy="506638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32C33B-DD34-AEDC-59F8-4F85C70F0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BC0CE9-1103-42D0-9E0A-1979797402EC}" type="datetime1">
              <a:rPr lang="en-US"/>
              <a:pPr>
                <a:defRPr/>
              </a:pPr>
              <a:t>2/14/23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4090D-96E4-8ED0-B401-3C4E72DE6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89932C-0E5A-DC40-E16B-7CB4C3C24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D75ABD-FC14-4BCE-A65C-15A3D83DFC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005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1C65C4-F02E-E00E-81BF-FF98E1F52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196BC-960C-41EC-8CD7-BC79152CE00F}" type="datetime1">
              <a:rPr lang="en-US"/>
              <a:pPr>
                <a:defRPr/>
              </a:pPr>
              <a:t>2/14/23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267DB1-F173-9AC9-8334-F4694D796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CC73B4-F7E5-8EF9-4134-F7BF11810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482311-5C0B-4059-903B-E68685EBB3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5315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DE81FC6-B561-818D-44C9-66833B81F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9104A6-A222-4624-94CE-4E0BA95C252B}" type="datetime1">
              <a:rPr lang="en-US"/>
              <a:pPr>
                <a:defRPr/>
              </a:pPr>
              <a:t>2/14/23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48717CE-AC2A-7179-B54A-43FD5ED7B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676B8-7C47-4ECC-1ABC-A450E36F5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9E3B3-27CC-4B16-B5E2-67251C51AD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6312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1B44CF0-C8EF-9841-CDE5-E06D505B2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1CB00-4D0D-4D9A-9279-730B79BA45D2}" type="datetime1">
              <a:rPr lang="en-US"/>
              <a:pPr>
                <a:defRPr/>
              </a:pPr>
              <a:t>2/14/23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00BDAE4-FC35-CC9E-8D32-E35DA8567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C58FDA4-1735-6FD4-7ADF-D23A07D56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030433-1B8D-4D5B-B65C-FFBAF2CECE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9930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6603BB8-2764-CC27-8C6E-44E0918ED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DB097-21ED-4FCE-A804-4B47399DC5D6}" type="datetime1">
              <a:rPr lang="en-US"/>
              <a:pPr>
                <a:defRPr/>
              </a:pPr>
              <a:t>2/14/23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922F9B7-A0AB-F02C-9547-7A707FB2D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B326B8B-626C-4016-F953-915B656FF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A86AB3-5F13-4148-A753-4EC268726B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4757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A0AFD54-19F9-CD4C-D379-933DEF344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CCFAF-0CE3-4B2C-87EC-DF789318D903}" type="datetime1">
              <a:rPr lang="en-US"/>
              <a:pPr>
                <a:defRPr/>
              </a:pPr>
              <a:t>2/14/23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82A2274-E3CE-8778-C6D8-446225259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7297AF6-50B0-F05B-9A5B-FC3DE09F4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FB9372-D56C-4EEF-9486-5FB2787ACA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948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9787030-E20A-3450-7D46-7AE451567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032D8-E62E-402C-9AB8-0F4E77CEDAD2}" type="datetime1">
              <a:rPr lang="en-US"/>
              <a:pPr>
                <a:defRPr/>
              </a:pPr>
              <a:t>2/14/23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4E7FBF6-6830-4CC6-9645-AAD0CC423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F66F4B5-9119-56AD-29A7-4EF5A1CB2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8EB2FC-6E3B-4DFC-8DD8-BFA780E26B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2705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FB963DF-3295-482A-2B84-C92A22EE3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81BE0D-CFCB-454A-9F60-F108EB58B5B8}" type="datetime1">
              <a:rPr lang="en-US"/>
              <a:pPr>
                <a:defRPr/>
              </a:pPr>
              <a:t>2/14/23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B1509A9-CFA8-BD7B-E2AB-7A9B989BD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D195A55-7490-3F05-439D-C1B1FAB48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6379B5-7B6B-4FEA-896B-990FE6CBFB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8427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6">
            <a:extLst>
              <a:ext uri="{FF2B5EF4-FFF2-40B4-BE49-F238E27FC236}">
                <a16:creationId xmlns:a16="http://schemas.microsoft.com/office/drawing/2014/main" id="{2307458E-037C-E8AB-1264-87627593BEDA}"/>
              </a:ext>
            </a:extLst>
          </p:cNvPr>
          <p:cNvGrpSpPr>
            <a:grpSpLocks/>
          </p:cNvGrpSpPr>
          <p:nvPr/>
        </p:nvGrpSpPr>
        <p:grpSpPr bwMode="auto">
          <a:xfrm>
            <a:off x="-7938" y="-7938"/>
            <a:ext cx="9169401" cy="6873876"/>
            <a:chOff x="-8467" y="-8468"/>
            <a:chExt cx="9169805" cy="6874935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2BFD5EBF-29EF-AA1F-A542-A21F0C7EFD7B}"/>
                </a:ext>
              </a:extLst>
            </p:cNvPr>
            <p:cNvSpPr/>
            <p:nvPr/>
          </p:nvSpPr>
          <p:spPr>
            <a:xfrm>
              <a:off x="-8467" y="4013290"/>
              <a:ext cx="457221" cy="285317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54D755E2-31B5-B24A-F06D-33310A25F00A}"/>
                </a:ext>
              </a:extLst>
            </p:cNvPr>
            <p:cNvCxnSpPr/>
            <p:nvPr/>
          </p:nvCxnSpPr>
          <p:spPr>
            <a:xfrm flipV="1">
              <a:off x="5130497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9702FAC5-EFE0-CEF3-8C40-24BA7F2F9C79}"/>
                </a:ext>
              </a:extLst>
            </p:cNvPr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FF83EB1-349B-81A8-EE2A-2725554FDB4D}"/>
                </a:ext>
              </a:extLst>
            </p:cNvPr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3DF21F8F-6700-769C-A355-1FABC0FFA3BE}"/>
                </a:ext>
              </a:extLst>
            </p:cNvPr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4BFEA8CE-3F1F-C0FF-A3EA-1036B2ABFA1C}"/>
                </a:ext>
              </a:extLst>
            </p:cNvPr>
            <p:cNvSpPr/>
            <p:nvPr/>
          </p:nvSpPr>
          <p:spPr>
            <a:xfrm>
              <a:off x="6638689" y="3919613"/>
              <a:ext cx="2513124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C62EA190-2EB7-3F2A-9BC4-F87A28948A9D}"/>
                </a:ext>
              </a:extLst>
            </p:cNvPr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1C0AE9DC-66D4-3C17-74DC-E646145F73FF}"/>
                </a:ext>
              </a:extLst>
            </p:cNvPr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6C3F872E-5729-83B6-66BE-97FDC301B399}"/>
                </a:ext>
              </a:extLst>
            </p:cNvPr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B0CE5A67-6A21-BBAA-DAB6-89B42D5A9AEC}"/>
                </a:ext>
              </a:extLst>
            </p:cNvPr>
            <p:cNvSpPr/>
            <p:nvPr/>
          </p:nvSpPr>
          <p:spPr>
            <a:xfrm>
              <a:off x="8059564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0A69C79B-00A3-F1A3-1A58-F1DFEED174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609600"/>
            <a:ext cx="6348413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CB8209E3-2EFE-7378-CEFA-F78B39AEF0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2160588"/>
            <a:ext cx="6348413" cy="388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07ED01-A8FE-A36B-6FA5-F11E3D814E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0B6E0F1-13D3-480A-818B-C6A099B28ECD}" type="datetime1">
              <a:rPr lang="en-US"/>
              <a:pPr>
                <a:defRPr/>
              </a:pPr>
              <a:t>2/14/23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73021D-B654-B492-6FE4-7115CA25EC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F4490A-2925-E3DD-3986-82ED40B39B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fld id="{B273CDDD-31FC-45CB-8A32-80AE85ED9B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0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44" r:id="rId9"/>
    <p:sldLayoutId id="2147483945" r:id="rId10"/>
    <p:sldLayoutId id="2147483951" r:id="rId11"/>
    <p:sldLayoutId id="2147483946" r:id="rId12"/>
    <p:sldLayoutId id="2147483952" r:id="rId13"/>
    <p:sldLayoutId id="2147483947" r:id="rId14"/>
    <p:sldLayoutId id="2147483948" r:id="rId15"/>
    <p:sldLayoutId id="2147483949" r:id="rId16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lauramcmaster@trentu.ca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rentu.ca/psychology/faculty-research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rentu.ca/psychology/programs/undergraduate/honours-thesis-informatio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5" name="Group 7174">
            <a:extLst>
              <a:ext uri="{FF2B5EF4-FFF2-40B4-BE49-F238E27FC236}">
                <a16:creationId xmlns:a16="http://schemas.microsoft.com/office/drawing/2014/main" id="{0884F175-9D23-496E-80AC-F3D2FD5410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9144001" cy="6866467"/>
            <a:chOff x="0" y="-8467"/>
            <a:chExt cx="12192000" cy="6866467"/>
          </a:xfrm>
        </p:grpSpPr>
        <p:cxnSp>
          <p:nvCxnSpPr>
            <p:cNvPr id="7176" name="Straight Connector 7175">
              <a:extLst>
                <a:ext uri="{FF2B5EF4-FFF2-40B4-BE49-F238E27FC236}">
                  <a16:creationId xmlns:a16="http://schemas.microsoft.com/office/drawing/2014/main" id="{22D4B7B8-5AFE-4B32-A805-72EC571E6F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77" name="Straight Connector 7176">
              <a:extLst>
                <a:ext uri="{FF2B5EF4-FFF2-40B4-BE49-F238E27FC236}">
                  <a16:creationId xmlns:a16="http://schemas.microsoft.com/office/drawing/2014/main" id="{757D13B2-7A74-4788-8689-5EDB2DA868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178" name="Rectangle 23">
              <a:extLst>
                <a:ext uri="{FF2B5EF4-FFF2-40B4-BE49-F238E27FC236}">
                  <a16:creationId xmlns:a16="http://schemas.microsoft.com/office/drawing/2014/main" id="{66964837-B2CC-483D-BEDA-4BB1901BCC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179" name="Rectangle 25">
              <a:extLst>
                <a:ext uri="{FF2B5EF4-FFF2-40B4-BE49-F238E27FC236}">
                  <a16:creationId xmlns:a16="http://schemas.microsoft.com/office/drawing/2014/main" id="{77D4E216-8B6C-4A3B-AF75-3016320F62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180" name="Isosceles Triangle 7179">
              <a:extLst>
                <a:ext uri="{FF2B5EF4-FFF2-40B4-BE49-F238E27FC236}">
                  <a16:creationId xmlns:a16="http://schemas.microsoft.com/office/drawing/2014/main" id="{CDD4EA12-82D2-47D7-8742-8F4746AA6F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181" name="Rectangle 27">
              <a:extLst>
                <a:ext uri="{FF2B5EF4-FFF2-40B4-BE49-F238E27FC236}">
                  <a16:creationId xmlns:a16="http://schemas.microsoft.com/office/drawing/2014/main" id="{115B7F7E-4C23-429B-A947-A5B436DB2D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182" name="Rectangle 28">
              <a:extLst>
                <a:ext uri="{FF2B5EF4-FFF2-40B4-BE49-F238E27FC236}">
                  <a16:creationId xmlns:a16="http://schemas.microsoft.com/office/drawing/2014/main" id="{A6B03A29-0A21-40D4-87E4-3C41D6F54C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183" name="Rectangle 29">
              <a:extLst>
                <a:ext uri="{FF2B5EF4-FFF2-40B4-BE49-F238E27FC236}">
                  <a16:creationId xmlns:a16="http://schemas.microsoft.com/office/drawing/2014/main" id="{6C871F60-4E5A-449A-B6D8-1F58C12EE3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184" name="Isosceles Triangle 7183">
              <a:extLst>
                <a:ext uri="{FF2B5EF4-FFF2-40B4-BE49-F238E27FC236}">
                  <a16:creationId xmlns:a16="http://schemas.microsoft.com/office/drawing/2014/main" id="{3182795B-2BFA-4D7B-BE85-701A73E253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185" name="Isosceles Triangle 7184">
              <a:extLst>
                <a:ext uri="{FF2B5EF4-FFF2-40B4-BE49-F238E27FC236}">
                  <a16:creationId xmlns:a16="http://schemas.microsoft.com/office/drawing/2014/main" id="{810B9E5C-2AE2-4B4E-916F-F954F2AA8A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7170" name="Title 1">
            <a:extLst>
              <a:ext uri="{FF2B5EF4-FFF2-40B4-BE49-F238E27FC236}">
                <a16:creationId xmlns:a16="http://schemas.microsoft.com/office/drawing/2014/main" id="{FBE44B6F-281C-2033-D2B0-B001E8EF91F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35480" y="4509120"/>
            <a:ext cx="5160656" cy="206609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altLang="en-US" sz="3200" dirty="0">
                <a:solidFill>
                  <a:srgbClr val="5D7A87"/>
                </a:solidFill>
              </a:rPr>
              <a:t>Psychology </a:t>
            </a:r>
            <a:r>
              <a:rPr lang="en-US" altLang="en-US" sz="3200" dirty="0" err="1">
                <a:solidFill>
                  <a:srgbClr val="5D7A87"/>
                </a:solidFill>
              </a:rPr>
              <a:t>Honours</a:t>
            </a:r>
            <a:r>
              <a:rPr lang="en-US" altLang="en-US" sz="3200" dirty="0">
                <a:solidFill>
                  <a:srgbClr val="5D7A87"/>
                </a:solidFill>
              </a:rPr>
              <a:t> Thesis </a:t>
            </a:r>
            <a:br>
              <a:rPr lang="en-US" altLang="en-US" sz="3200" dirty="0">
                <a:solidFill>
                  <a:srgbClr val="5D7A87"/>
                </a:solidFill>
              </a:rPr>
            </a:br>
            <a:br>
              <a:rPr lang="en-US" altLang="en-US" sz="1400" dirty="0">
                <a:solidFill>
                  <a:srgbClr val="5D7A87"/>
                </a:solidFill>
              </a:rPr>
            </a:br>
            <a:r>
              <a:rPr lang="en-US" altLang="en-US" sz="3200" dirty="0">
                <a:solidFill>
                  <a:srgbClr val="5D7A87"/>
                </a:solidFill>
              </a:rPr>
              <a:t>Information Session 2023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0509691-47E3-E413-FA70-DC14BCD132F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654" t="1082" r="5069" b="85806"/>
          <a:stretch/>
        </p:blipFill>
        <p:spPr>
          <a:xfrm>
            <a:off x="4898429" y="1055914"/>
            <a:ext cx="2268000" cy="172801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E55BE4F7-0675-160F-AAFE-2E497D033E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Application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8FEF-5230-5DC9-A607-649EA848B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340768"/>
            <a:ext cx="7344816" cy="5066382"/>
          </a:xfrm>
        </p:spPr>
        <p:txBody>
          <a:bodyPr>
            <a:normAutofit/>
          </a:bodyPr>
          <a:lstStyle/>
          <a:p>
            <a:r>
              <a:rPr lang="en-US" dirty="0"/>
              <a:t>You must apply for the Psychology </a:t>
            </a:r>
            <a:r>
              <a:rPr lang="en-US" dirty="0" err="1"/>
              <a:t>Honours</a:t>
            </a:r>
            <a:r>
              <a:rPr lang="en-US" dirty="0"/>
              <a:t> Thesis Program</a:t>
            </a:r>
          </a:p>
          <a:p>
            <a:r>
              <a:rPr lang="en-US" dirty="0"/>
              <a:t>Forms are available from the Psychology Office and online</a:t>
            </a:r>
          </a:p>
          <a:p>
            <a:r>
              <a:rPr lang="en-US" dirty="0"/>
              <a:t>Limited space</a:t>
            </a:r>
          </a:p>
          <a:p>
            <a:r>
              <a:rPr lang="en-US" dirty="0"/>
              <a:t>Application deadline: March 3rd, 2023, by 12:00 noon </a:t>
            </a:r>
          </a:p>
          <a:p>
            <a:r>
              <a:rPr lang="en-US" dirty="0"/>
              <a:t>email to </a:t>
            </a:r>
            <a:r>
              <a:rPr lang="en-US" dirty="0">
                <a:hlinkClick r:id="rId3"/>
              </a:rPr>
              <a:t>lauramcmaster@trentu.ca</a:t>
            </a:r>
            <a:endParaRPr lang="en-US" dirty="0"/>
          </a:p>
          <a:p>
            <a:pPr lvl="1"/>
            <a:r>
              <a:rPr lang="en-US" dirty="0"/>
              <a:t>PSYC Office, DNA/LHS C 104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6E4D4535-A278-7188-DF49-141BE1E392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3528" y="404664"/>
            <a:ext cx="7344816" cy="792088"/>
          </a:xfrm>
        </p:spPr>
        <p:txBody>
          <a:bodyPr>
            <a:normAutofit/>
          </a:bodyPr>
          <a:lstStyle/>
          <a:p>
            <a:r>
              <a:rPr lang="en-US" altLang="en-US" dirty="0"/>
              <a:t>Finding a Faculty Supervisor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51244-AF63-EF10-B2A2-AC1B4FF4D2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340768"/>
            <a:ext cx="6768752" cy="5066382"/>
          </a:xfrm>
        </p:spPr>
        <p:txBody>
          <a:bodyPr>
            <a:normAutofit/>
          </a:bodyPr>
          <a:lstStyle/>
          <a:p>
            <a:r>
              <a:rPr lang="en-US" dirty="0"/>
              <a:t>In general:</a:t>
            </a:r>
          </a:p>
          <a:p>
            <a:pPr lvl="1"/>
            <a:r>
              <a:rPr lang="en-US" dirty="0"/>
              <a:t>Your academic career begins in undergraduate studies </a:t>
            </a:r>
          </a:p>
          <a:p>
            <a:pPr lvl="2"/>
            <a:r>
              <a:rPr lang="en-US" dirty="0"/>
              <a:t>Important - be professional and respectful with colleagues and professors</a:t>
            </a:r>
          </a:p>
          <a:p>
            <a:pPr lvl="1"/>
            <a:r>
              <a:rPr lang="en-US" dirty="0"/>
              <a:t>Networking is an important 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/>
              <a:t>   skill</a:t>
            </a:r>
          </a:p>
          <a:p>
            <a:pPr lvl="2"/>
            <a:r>
              <a:rPr lang="en-US" dirty="0"/>
              <a:t>In life and in getting into graduate programs – start now!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7FFE396A-159F-59F3-26CC-545BE3526A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3528" y="404664"/>
            <a:ext cx="8208912" cy="792088"/>
          </a:xfrm>
        </p:spPr>
        <p:txBody>
          <a:bodyPr/>
          <a:lstStyle/>
          <a:p>
            <a:r>
              <a:rPr lang="en-US" altLang="en-US" dirty="0"/>
              <a:t>Finding a Faculty Supervisor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E509A9-2CE7-E6BE-0D0B-88BEC0E3D0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340768"/>
            <a:ext cx="7344816" cy="54006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en-US" dirty="0"/>
              <a:t>Specifically: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Identify who you are </a:t>
            </a: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/>
              <a:t>   interested in working with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Look for a ‘good fit’ 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Go online for faculty research</a:t>
            </a: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/>
              <a:t>   interests</a:t>
            </a:r>
          </a:p>
          <a:p>
            <a:pPr marL="51435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>
                <a:hlinkClick r:id="rId2"/>
              </a:rPr>
              <a:t>https://www.trentu.ca/psychology/faculty-research</a:t>
            </a:r>
            <a:endParaRPr lang="en-US" sz="2400" dirty="0"/>
          </a:p>
          <a:p>
            <a:pPr lvl="2">
              <a:lnSpc>
                <a:spcPct val="110000"/>
              </a:lnSpc>
            </a:pPr>
            <a:r>
              <a:rPr lang="en-US" dirty="0"/>
              <a:t>Drs. Jeff Adams, Ben Bauer, </a:t>
            </a:r>
            <a:r>
              <a:rPr lang="en-US" dirty="0" err="1"/>
              <a:t>Korri</a:t>
            </a:r>
            <a:r>
              <a:rPr lang="en-US" dirty="0"/>
              <a:t> </a:t>
            </a:r>
            <a:r>
              <a:rPr lang="en-US" dirty="0" err="1"/>
              <a:t>Bickle</a:t>
            </a:r>
            <a:r>
              <a:rPr lang="en-US" dirty="0"/>
              <a:t>, &amp; Jennifer </a:t>
            </a:r>
            <a:r>
              <a:rPr lang="en-US" dirty="0" err="1"/>
              <a:t>Eastabrook</a:t>
            </a:r>
            <a:r>
              <a:rPr lang="en-US" dirty="0"/>
              <a:t> (OR Peterborough faculty)</a:t>
            </a:r>
          </a:p>
          <a:p>
            <a:pPr lvl="1">
              <a:lnSpc>
                <a:spcPct val="110000"/>
              </a:lnSpc>
            </a:pPr>
            <a:r>
              <a:rPr lang="en-US" dirty="0">
                <a:solidFill>
                  <a:srgbClr val="C00000"/>
                </a:solidFill>
              </a:rPr>
              <a:t>Suggestion</a:t>
            </a:r>
            <a:r>
              <a:rPr lang="en-US" dirty="0"/>
              <a:t>: Be open to working with faculty whose research does not match your current interests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Contact faculty to see if they’re taking students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7387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658C7AD5-04C4-4011-C7CD-E609D8A2F7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F5ED74-AD89-CDC3-CFA4-6B5C09323D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340768"/>
            <a:ext cx="7488832" cy="5328592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en-US" dirty="0"/>
              <a:t>Find a faculty supervisor now!</a:t>
            </a:r>
          </a:p>
          <a:p>
            <a:pPr>
              <a:lnSpc>
                <a:spcPct val="110000"/>
              </a:lnSpc>
            </a:pPr>
            <a:r>
              <a:rPr lang="en-US" dirty="0"/>
              <a:t>Application forms available </a:t>
            </a:r>
            <a:r>
              <a:rPr lang="en-US" sz="2400" dirty="0"/>
              <a:t>(in this meeting, from PSYC Office or online)</a:t>
            </a:r>
            <a:endParaRPr lang="en-US" sz="2800" dirty="0"/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>
                <a:hlinkClick r:id="rId2"/>
              </a:rPr>
              <a:t>https://www.trentu.ca/psychology/programs/undergraduate/honours-thesis-information</a:t>
            </a:r>
            <a:endParaRPr lang="en-US" sz="2000" dirty="0"/>
          </a:p>
          <a:p>
            <a:pPr>
              <a:lnSpc>
                <a:spcPct val="110000"/>
              </a:lnSpc>
            </a:pPr>
            <a:r>
              <a:rPr lang="en-US" dirty="0"/>
              <a:t>Submit application by noon on March 3</a:t>
            </a:r>
            <a:r>
              <a:rPr lang="en-US" baseline="30000" dirty="0"/>
              <a:t>rd</a:t>
            </a:r>
            <a:r>
              <a:rPr lang="en-US" dirty="0"/>
              <a:t> </a:t>
            </a:r>
            <a:r>
              <a:rPr lang="en-US" sz="2400" dirty="0"/>
              <a:t>(email to: </a:t>
            </a:r>
            <a:r>
              <a:rPr lang="en-US" sz="2400" dirty="0" err="1"/>
              <a:t>lauramcmaster@trentu.ca</a:t>
            </a:r>
            <a:r>
              <a:rPr lang="en-US" sz="2400" dirty="0"/>
              <a:t> or send to PSYC office, LHS C104)</a:t>
            </a:r>
            <a:endParaRPr lang="en-US" dirty="0"/>
          </a:p>
          <a:p>
            <a:pPr>
              <a:lnSpc>
                <a:spcPct val="110000"/>
              </a:lnSpc>
            </a:pPr>
            <a:r>
              <a:rPr lang="en-US" dirty="0"/>
              <a:t>Notified in late May </a:t>
            </a:r>
            <a:r>
              <a:rPr lang="en-US" sz="2100" dirty="0"/>
              <a:t>(when marks are available to ensure you meet course requirements)</a:t>
            </a:r>
          </a:p>
          <a:p>
            <a:pPr>
              <a:lnSpc>
                <a:spcPct val="110000"/>
              </a:lnSpc>
            </a:pPr>
            <a:r>
              <a:rPr lang="en-US" dirty="0"/>
              <a:t>If completing course requirements in the summer, can apply after March 3</a:t>
            </a:r>
            <a:r>
              <a:rPr lang="en-US" baseline="30000" dirty="0"/>
              <a:t>rd</a:t>
            </a:r>
            <a:r>
              <a:rPr lang="en-US" dirty="0"/>
              <a:t> deadline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Application considered when summer final grades are available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9200600D-E6A7-DA1B-EFF3-4B7E49E7B3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dirty="0"/>
              <a:t>Contact Information</a:t>
            </a:r>
          </a:p>
        </p:txBody>
      </p:sp>
      <p:graphicFrame>
        <p:nvGraphicFramePr>
          <p:cNvPr id="8196" name="Rectangle 3">
            <a:extLst>
              <a:ext uri="{FF2B5EF4-FFF2-40B4-BE49-F238E27FC236}">
                <a16:creationId xmlns:a16="http://schemas.microsoft.com/office/drawing/2014/main" id="{3F6BACE2-3DC9-0B35-DA3C-3CCA146E47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1717791"/>
              </p:ext>
            </p:extLst>
          </p:nvPr>
        </p:nvGraphicFramePr>
        <p:xfrm>
          <a:off x="323850" y="1341438"/>
          <a:ext cx="7127875" cy="5065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146C0AA2-C905-0B24-54C3-DE005387F3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F41176-AF35-B5CA-AA02-53AA280DF5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Honours</a:t>
            </a:r>
            <a:r>
              <a:rPr lang="en-US" dirty="0"/>
              <a:t> Thesis</a:t>
            </a:r>
          </a:p>
          <a:p>
            <a:r>
              <a:rPr lang="en-US" dirty="0"/>
              <a:t>Admission Requirements</a:t>
            </a:r>
          </a:p>
          <a:p>
            <a:r>
              <a:rPr lang="en-US" dirty="0"/>
              <a:t>Application Process</a:t>
            </a:r>
          </a:p>
          <a:p>
            <a:r>
              <a:rPr lang="en-US" dirty="0"/>
              <a:t>Finding a Potential Supervisor</a:t>
            </a:r>
          </a:p>
          <a:p>
            <a:r>
              <a:rPr lang="en-US" dirty="0"/>
              <a:t>Timeline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EDAF88F6-B195-578C-EE09-7CBC940D46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</a:t>
            </a:r>
            <a:r>
              <a:rPr lang="en-US" altLang="en-US" dirty="0" err="1"/>
              <a:t>Honours</a:t>
            </a:r>
            <a:r>
              <a:rPr lang="en-US" altLang="en-US" dirty="0"/>
              <a:t> Thesis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EE6EE1-D672-CA6B-8393-C2E7F05241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340768"/>
            <a:ext cx="5328592" cy="5066382"/>
          </a:xfrm>
        </p:spPr>
        <p:txBody>
          <a:bodyPr/>
          <a:lstStyle/>
          <a:p>
            <a:r>
              <a:rPr lang="en-US" dirty="0"/>
              <a:t>Coursework vs. Thesis option for the </a:t>
            </a:r>
            <a:r>
              <a:rPr lang="en-US" dirty="0" err="1"/>
              <a:t>Honours</a:t>
            </a:r>
            <a:r>
              <a:rPr lang="en-US" dirty="0"/>
              <a:t> degree</a:t>
            </a:r>
          </a:p>
          <a:p>
            <a:r>
              <a:rPr lang="en-US" dirty="0" err="1"/>
              <a:t>Honours</a:t>
            </a:r>
            <a:r>
              <a:rPr lang="en-US" dirty="0"/>
              <a:t> thesis is more than just a ‘big paper’</a:t>
            </a:r>
          </a:p>
          <a:p>
            <a:r>
              <a:rPr lang="en-US" dirty="0"/>
              <a:t>Workload is high! </a:t>
            </a:r>
          </a:p>
          <a:p>
            <a:pPr lvl="1"/>
            <a:r>
              <a:rPr lang="en-US" dirty="0"/>
              <a:t>PSYC 4020D = ~16 hours per week for two semesters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B5AADA92-52AF-E9C1-98B7-8576199C58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3528" y="404664"/>
            <a:ext cx="7992888" cy="792088"/>
          </a:xfrm>
        </p:spPr>
        <p:txBody>
          <a:bodyPr>
            <a:normAutofit/>
          </a:bodyPr>
          <a:lstStyle/>
          <a:p>
            <a:r>
              <a:rPr lang="en-US" altLang="en-US" sz="3600" dirty="0"/>
              <a:t>An </a:t>
            </a:r>
            <a:r>
              <a:rPr lang="en-US" altLang="en-US" sz="3600" dirty="0" err="1"/>
              <a:t>Honours</a:t>
            </a:r>
            <a:r>
              <a:rPr lang="en-US" altLang="en-US" sz="3600" dirty="0"/>
              <a:t> Thesis Student Must: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FBBD28-B17A-4FAC-A2BA-73DFDA30E5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340768"/>
            <a:ext cx="5760640" cy="5066382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Participate in thesis seminars throughout year</a:t>
            </a:r>
          </a:p>
          <a:p>
            <a:endParaRPr lang="en-US" sz="900" dirty="0"/>
          </a:p>
          <a:p>
            <a:r>
              <a:rPr lang="en-US" dirty="0"/>
              <a:t>Search for, read, and review relevant literature</a:t>
            </a:r>
          </a:p>
          <a:p>
            <a:endParaRPr lang="en-US" sz="900" dirty="0"/>
          </a:p>
          <a:p>
            <a:r>
              <a:rPr lang="en-US" dirty="0"/>
              <a:t>Plan an empirical study</a:t>
            </a:r>
          </a:p>
          <a:p>
            <a:endParaRPr lang="en-US" sz="900" dirty="0"/>
          </a:p>
          <a:p>
            <a:r>
              <a:rPr lang="en-US" dirty="0"/>
              <a:t>Write a substantial thesis proposal</a:t>
            </a:r>
          </a:p>
          <a:p>
            <a:pPr marL="0" indent="0">
              <a:buNone/>
            </a:pPr>
            <a:endParaRPr lang="en-US" sz="900" dirty="0"/>
          </a:p>
          <a:p>
            <a:r>
              <a:rPr lang="en-US" dirty="0"/>
              <a:t>Collect and analyze data</a:t>
            </a:r>
          </a:p>
          <a:p>
            <a:endParaRPr lang="en-US" sz="1000" dirty="0"/>
          </a:p>
          <a:p>
            <a:r>
              <a:rPr lang="en-US" dirty="0"/>
              <a:t>Report results via written, oral, and poster presentations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A8EAB25F-80BA-143C-2402-A2D0502675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PSYC 4010Y vs. 4020D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8F5214-31C0-2E31-98DB-65FE75D721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340768"/>
            <a:ext cx="7128792" cy="506638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PSYC 4010Y</a:t>
            </a:r>
          </a:p>
          <a:p>
            <a:pPr lvl="1"/>
            <a:r>
              <a:rPr lang="en-US" dirty="0"/>
              <a:t>Students doing a Joint Honours Thesis with Psychology and another program</a:t>
            </a:r>
          </a:p>
          <a:p>
            <a:pPr lvl="2"/>
            <a:r>
              <a:rPr lang="en-US" dirty="0"/>
              <a:t>1 credit from Psychology, 1 from the other program</a:t>
            </a:r>
          </a:p>
          <a:p>
            <a:pPr lvl="1"/>
            <a:r>
              <a:rPr lang="en-US" dirty="0"/>
              <a:t>Contact Laura McMaster in the PSYC Office if interested</a:t>
            </a:r>
          </a:p>
          <a:p>
            <a:endParaRPr lang="en-US" dirty="0"/>
          </a:p>
          <a:p>
            <a:r>
              <a:rPr lang="en-US" dirty="0">
                <a:solidFill>
                  <a:srgbClr val="C00000"/>
                </a:solidFill>
              </a:rPr>
              <a:t>Note</a:t>
            </a:r>
            <a:r>
              <a:rPr lang="en-US" dirty="0"/>
              <a:t>: Joint Honours Thesis not required if you are joint PSYC major</a:t>
            </a:r>
          </a:p>
          <a:p>
            <a:pPr lvl="1"/>
            <a:r>
              <a:rPr lang="en-US" dirty="0"/>
              <a:t>You can complete 4020D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BF4C28D7-695A-7202-8BE0-0495C0FD3F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</a:t>
            </a:r>
            <a:r>
              <a:rPr lang="en-US" altLang="en-US" dirty="0" err="1"/>
              <a:t>Honours</a:t>
            </a:r>
            <a:r>
              <a:rPr lang="en-US" altLang="en-US" dirty="0"/>
              <a:t> Thesis </a:t>
            </a:r>
            <a:r>
              <a:rPr lang="en-US" altLang="en-US" sz="2800" dirty="0"/>
              <a:t>(cont’d)</a:t>
            </a:r>
            <a:endParaRPr lang="en-US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C3946-69FA-F503-0C5C-920C52D1B8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340768"/>
            <a:ext cx="7128792" cy="506638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Is a must if you are applying to a </a:t>
            </a:r>
            <a:r>
              <a:rPr lang="en-US" i="1" dirty="0">
                <a:solidFill>
                  <a:srgbClr val="C00000"/>
                </a:solidFill>
              </a:rPr>
              <a:t>graduate program </a:t>
            </a:r>
            <a:r>
              <a:rPr lang="en-US" dirty="0"/>
              <a:t>in psychology </a:t>
            </a:r>
            <a:r>
              <a:rPr lang="en-US" sz="2400" dirty="0"/>
              <a:t>(or other social science-based programs)</a:t>
            </a:r>
            <a:endParaRPr lang="en-US" sz="2800" dirty="0"/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endParaRPr lang="en-US" sz="800" dirty="0"/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If you are </a:t>
            </a:r>
            <a:r>
              <a:rPr lang="en-US" i="1" dirty="0">
                <a:solidFill>
                  <a:srgbClr val="C00000"/>
                </a:solidFill>
              </a:rPr>
              <a:t>unsure</a:t>
            </a:r>
            <a:r>
              <a:rPr lang="en-US" dirty="0"/>
              <a:t> of future goals </a:t>
            </a:r>
            <a:r>
              <a:rPr lang="en-US" sz="2400" dirty="0"/>
              <a:t>(keep options open)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endParaRPr lang="en-US" sz="800" dirty="0"/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Not necessary for a professional program</a:t>
            </a:r>
            <a:r>
              <a:rPr lang="en-US" sz="3600" dirty="0"/>
              <a:t> </a:t>
            </a:r>
            <a:r>
              <a:rPr lang="en-US" sz="2400" dirty="0"/>
              <a:t>(but it depends)</a:t>
            </a:r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2519C86C-386D-072E-258A-BF7701DE47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Admission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C471E0-B45F-9F22-1C54-3EE381C06F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340768"/>
            <a:ext cx="7416824" cy="506638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For PSYC 4020D</a:t>
            </a:r>
          </a:p>
          <a:p>
            <a:pPr lvl="1"/>
            <a:r>
              <a:rPr lang="en-US" dirty="0"/>
              <a:t>Completed PSYC 3015Y with 75%</a:t>
            </a:r>
          </a:p>
          <a:p>
            <a:pPr lvl="1"/>
            <a:r>
              <a:rPr lang="en-US" dirty="0"/>
              <a:t>At least 0.5 credit from each of A2, B2, A3, B3 categories </a:t>
            </a:r>
            <a:r>
              <a:rPr lang="en-US" sz="2200" dirty="0"/>
              <a:t>(see next slide)</a:t>
            </a:r>
            <a:endParaRPr lang="en-US" sz="2600" dirty="0"/>
          </a:p>
          <a:p>
            <a:pPr lvl="1"/>
            <a:r>
              <a:rPr lang="en-US" dirty="0"/>
              <a:t>75% average over all PSYC courses</a:t>
            </a:r>
          </a:p>
          <a:p>
            <a:pPr lvl="1"/>
            <a:r>
              <a:rPr lang="en-US" dirty="0"/>
              <a:t>Permission of Psychology Department</a:t>
            </a:r>
          </a:p>
          <a:p>
            <a:pPr lvl="1"/>
            <a:endParaRPr lang="en-US" dirty="0"/>
          </a:p>
          <a:p>
            <a:r>
              <a:rPr lang="en-US" dirty="0"/>
              <a:t>Some faculty supervisors have specific pre-requisites for content courses, etc.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1" name="Content Placeholder 1">
            <a:extLst>
              <a:ext uri="{FF2B5EF4-FFF2-40B4-BE49-F238E27FC236}">
                <a16:creationId xmlns:a16="http://schemas.microsoft.com/office/drawing/2014/main" id="{988D3211-1192-5075-0683-C533464A418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99" r="8817"/>
          <a:stretch/>
        </p:blipFill>
        <p:spPr>
          <a:xfrm>
            <a:off x="107504" y="1556792"/>
            <a:ext cx="7560840" cy="5184000"/>
          </a:xfrm>
        </p:spPr>
      </p:pic>
      <p:sp>
        <p:nvSpPr>
          <p:cNvPr id="22530" name="Title 1">
            <a:extLst>
              <a:ext uri="{FF2B5EF4-FFF2-40B4-BE49-F238E27FC236}">
                <a16:creationId xmlns:a16="http://schemas.microsoft.com/office/drawing/2014/main" id="{8E3122A0-F4D4-29D8-2A60-6F20F21535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Page 404 of the Academic Calendar (2022-23)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ADF52304C66949B40A40B61D260AD2" ma:contentTypeVersion="6" ma:contentTypeDescription="Create a new document." ma:contentTypeScope="" ma:versionID="f6f0a49876db6ac78627379bd876d8e1">
  <xsd:schema xmlns:xsd="http://www.w3.org/2001/XMLSchema" xmlns:xs="http://www.w3.org/2001/XMLSchema" xmlns:p="http://schemas.microsoft.com/office/2006/metadata/properties" xmlns:ns2="3c18bd99-a485-4b2f-ab8e-a2ecc64d1074" xmlns:ns3="707e6017-e031-4e91-bb87-ff014c07272f" targetNamespace="http://schemas.microsoft.com/office/2006/metadata/properties" ma:root="true" ma:fieldsID="c7cf699a6c4b2166c4de8f5abf3ce8ee" ns2:_="" ns3:_="">
    <xsd:import namespace="3c18bd99-a485-4b2f-ab8e-a2ecc64d1074"/>
    <xsd:import namespace="707e6017-e031-4e91-bb87-ff014c07272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18bd99-a485-4b2f-ab8e-a2ecc64d10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7e6017-e031-4e91-bb87-ff014c07272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0505EAC-CBDC-4FA6-AF9B-F57BA89DEBD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35B1B30-4521-4CF4-9425-5629C6E2BDF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18bd99-a485-4b2f-ab8e-a2ecc64d1074"/>
    <ds:schemaRef ds:uri="707e6017-e031-4e91-bb87-ff014c07272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DD517A8-A6FF-4F3F-9829-12E0ABEA061C}">
  <ds:schemaRefs>
    <ds:schemaRef ds:uri="http://purl.org/dc/elements/1.1/"/>
    <ds:schemaRef ds:uri="707e6017-e031-4e91-bb87-ff014c07272f"/>
    <ds:schemaRef ds:uri="http://purl.org/dc/terms/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3c18bd99-a485-4b2f-ab8e-a2ecc64d1074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11864</TotalTime>
  <Words>604</Words>
  <Application>Microsoft Macintosh PowerPoint</Application>
  <PresentationFormat>On-screen Show (4:3)</PresentationFormat>
  <Paragraphs>95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Book Antiqua</vt:lpstr>
      <vt:lpstr>Calibri</vt:lpstr>
      <vt:lpstr>Trebuchet MS</vt:lpstr>
      <vt:lpstr>Wingdings 3</vt:lpstr>
      <vt:lpstr>Facet</vt:lpstr>
      <vt:lpstr>Psychology Honours Thesis   Information Session 2023</vt:lpstr>
      <vt:lpstr>Contact Information</vt:lpstr>
      <vt:lpstr>The Plan</vt:lpstr>
      <vt:lpstr>The Honours Thesis</vt:lpstr>
      <vt:lpstr>An Honours Thesis Student Must:</vt:lpstr>
      <vt:lpstr>PSYC 4010Y vs. 4020D</vt:lpstr>
      <vt:lpstr>The Honours Thesis (cont’d)</vt:lpstr>
      <vt:lpstr>Admission Requirements</vt:lpstr>
      <vt:lpstr>Page 404 of the Academic Calendar (2022-23)</vt:lpstr>
      <vt:lpstr>Application Process</vt:lpstr>
      <vt:lpstr>Finding a Faculty Supervisor</vt:lpstr>
      <vt:lpstr>Finding a Faculty Supervisor</vt:lpstr>
      <vt:lpstr>Timeline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Honours Thesis Information Session</dc:title>
  <dc:creator>Geoff Navara User</dc:creator>
  <cp:lastModifiedBy>Nancie Im-Bolter</cp:lastModifiedBy>
  <cp:revision>117</cp:revision>
  <dcterms:created xsi:type="dcterms:W3CDTF">2008-02-14T16:27:09Z</dcterms:created>
  <dcterms:modified xsi:type="dcterms:W3CDTF">2023-02-14T21:13:43Z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0x01010021ADF52304C66949B40A40B61D260AD2</vt:lpwstr>
  </property>
</Properties>
</file>