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15"/>
  </p:notesMasterIdLst>
  <p:handoutMasterIdLst>
    <p:handoutMasterId r:id="rId16"/>
  </p:handoutMasterIdLst>
  <p:sldIdLst>
    <p:sldId id="256" r:id="rId2"/>
    <p:sldId id="263" r:id="rId3"/>
    <p:sldId id="278" r:id="rId4"/>
    <p:sldId id="257" r:id="rId5"/>
    <p:sldId id="261" r:id="rId6"/>
    <p:sldId id="258" r:id="rId7"/>
    <p:sldId id="259" r:id="rId8"/>
    <p:sldId id="269" r:id="rId9"/>
    <p:sldId id="270" r:id="rId10"/>
    <p:sldId id="272" r:id="rId11"/>
    <p:sldId id="276" r:id="rId12"/>
    <p:sldId id="273" r:id="rId13"/>
    <p:sldId id="277" r:id="rId14"/>
  </p:sldIdLst>
  <p:sldSz cx="10058400" cy="7772400"/>
  <p:notesSz cx="7315200" cy="9601200"/>
  <p:defaultTextStyle>
    <a:defPPr>
      <a:defRPr lang="en-US"/>
    </a:defPPr>
    <a:lvl1pPr algn="l" rtl="0" eaLnBrk="0" fontAlgn="base" hangingPunct="0">
      <a:spcBef>
        <a:spcPct val="0"/>
      </a:spcBef>
      <a:spcAft>
        <a:spcPct val="0"/>
      </a:spcAft>
      <a:defRPr sz="2000" kern="1200">
        <a:solidFill>
          <a:schemeClr val="tx1"/>
        </a:solidFill>
        <a:latin typeface="Verdana" panose="020B060403050404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Verdana" panose="020B060403050404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Verdana" panose="020B060403050404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Verdana" panose="020B060403050404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Verdana" panose="020B060403050404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Verdana" panose="020B060403050404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Verdana" panose="020B060403050404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Verdana" panose="020B060403050404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Verdana" panose="020B060403050404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5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680"/>
    <p:restoredTop sz="72752"/>
  </p:normalViewPr>
  <p:slideViewPr>
    <p:cSldViewPr>
      <p:cViewPr varScale="1">
        <p:scale>
          <a:sx n="79" d="100"/>
          <a:sy n="79" d="100"/>
        </p:scale>
        <p:origin x="2784" y="200"/>
      </p:cViewPr>
      <p:guideLst>
        <p:guide orient="horz" pos="2448"/>
        <p:guide pos="3168"/>
      </p:guideLst>
    </p:cSldViewPr>
  </p:slideViewPr>
  <p:notesTextViewPr>
    <p:cViewPr>
      <p:scale>
        <a:sx n="100" d="100"/>
        <a:sy n="100" d="100"/>
      </p:scale>
      <p:origin x="0" y="0"/>
    </p:cViewPr>
  </p:notesTextViewPr>
  <p:sorterViewPr>
    <p:cViewPr>
      <p:scale>
        <a:sx n="1" d="1"/>
        <a:sy n="1" d="1"/>
      </p:scale>
      <p:origin x="0" y="6144"/>
    </p:cViewPr>
  </p:sorterViewPr>
  <p:notesViewPr>
    <p:cSldViewPr>
      <p:cViewPr varScale="1">
        <p:scale>
          <a:sx n="91" d="100"/>
          <a:sy n="91" d="100"/>
        </p:scale>
        <p:origin x="4320" y="2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82284482-7037-307B-CD29-904F5FECEC3A}"/>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eaLnBrk="1" hangingPunct="1">
              <a:defRPr sz="1300">
                <a:latin typeface="Arial" charset="0"/>
                <a:ea typeface="ＭＳ Ｐゴシック" charset="0"/>
                <a:cs typeface="+mn-cs"/>
              </a:defRPr>
            </a:lvl1pPr>
          </a:lstStyle>
          <a:p>
            <a:pPr>
              <a:defRPr/>
            </a:pPr>
            <a:endParaRPr lang="en-US"/>
          </a:p>
        </p:txBody>
      </p:sp>
      <p:sp>
        <p:nvSpPr>
          <p:cNvPr id="67587" name="Rectangle 3">
            <a:extLst>
              <a:ext uri="{FF2B5EF4-FFF2-40B4-BE49-F238E27FC236}">
                <a16:creationId xmlns:a16="http://schemas.microsoft.com/office/drawing/2014/main" id="{1BA07205-1747-AAF8-A5B0-F3D7F606B4E5}"/>
              </a:ext>
            </a:extLst>
          </p:cNvPr>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r" defTabSz="966788" eaLnBrk="1" hangingPunct="1">
              <a:defRPr sz="1300">
                <a:latin typeface="Arial" charset="0"/>
                <a:ea typeface="ＭＳ Ｐゴシック" charset="0"/>
                <a:cs typeface="+mn-cs"/>
              </a:defRPr>
            </a:lvl1pPr>
          </a:lstStyle>
          <a:p>
            <a:pPr>
              <a:defRPr/>
            </a:pPr>
            <a:endParaRPr lang="en-US"/>
          </a:p>
        </p:txBody>
      </p:sp>
      <p:sp>
        <p:nvSpPr>
          <p:cNvPr id="67588" name="Rectangle 4">
            <a:extLst>
              <a:ext uri="{FF2B5EF4-FFF2-40B4-BE49-F238E27FC236}">
                <a16:creationId xmlns:a16="http://schemas.microsoft.com/office/drawing/2014/main" id="{79B39F53-FE83-FE5E-19B9-1595FBA5C99D}"/>
              </a:ext>
            </a:extLst>
          </p:cNvPr>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eaLnBrk="1" hangingPunct="1">
              <a:defRPr sz="1300">
                <a:latin typeface="Arial" charset="0"/>
                <a:ea typeface="ＭＳ Ｐゴシック" charset="0"/>
                <a:cs typeface="+mn-cs"/>
              </a:defRPr>
            </a:lvl1pPr>
          </a:lstStyle>
          <a:p>
            <a:pPr>
              <a:defRPr/>
            </a:pPr>
            <a:endParaRPr lang="en-US"/>
          </a:p>
        </p:txBody>
      </p:sp>
      <p:sp>
        <p:nvSpPr>
          <p:cNvPr id="67589" name="Rectangle 5">
            <a:extLst>
              <a:ext uri="{FF2B5EF4-FFF2-40B4-BE49-F238E27FC236}">
                <a16:creationId xmlns:a16="http://schemas.microsoft.com/office/drawing/2014/main" id="{4AAD2E07-99E4-77A9-9ECA-74B874E82083}"/>
              </a:ext>
            </a:extLst>
          </p:cNvPr>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r" defTabSz="966788" eaLnBrk="1" hangingPunct="1">
              <a:defRPr sz="1300">
                <a:latin typeface="Arial" panose="020B0604020202020204" pitchFamily="34" charset="0"/>
              </a:defRPr>
            </a:lvl1pPr>
          </a:lstStyle>
          <a:p>
            <a:fld id="{959C8853-6D18-9047-93D7-E9FA7C7B4D9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1F2524A-476C-C326-47CE-5A25AFD78DE0}"/>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defTabSz="966788" eaLnBrk="1" hangingPunct="1">
              <a:defRPr sz="1300">
                <a:latin typeface="Arial" charset="0"/>
                <a:ea typeface="ＭＳ Ｐゴシック" charset="0"/>
                <a:cs typeface="+mn-cs"/>
              </a:defRPr>
            </a:lvl1pPr>
          </a:lstStyle>
          <a:p>
            <a:pPr>
              <a:defRPr/>
            </a:pPr>
            <a:endParaRPr lang="en-US"/>
          </a:p>
        </p:txBody>
      </p:sp>
      <p:sp>
        <p:nvSpPr>
          <p:cNvPr id="33795" name="Rectangle 3">
            <a:extLst>
              <a:ext uri="{FF2B5EF4-FFF2-40B4-BE49-F238E27FC236}">
                <a16:creationId xmlns:a16="http://schemas.microsoft.com/office/drawing/2014/main" id="{D90AD16A-91F6-4BD7-5F72-61282514A889}"/>
              </a:ext>
            </a:extLst>
          </p:cNvPr>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lvl1pPr algn="r" defTabSz="966788" eaLnBrk="1" hangingPunct="1">
              <a:defRPr sz="1300">
                <a:latin typeface="Arial" charset="0"/>
                <a:ea typeface="ＭＳ Ｐゴシック" charset="0"/>
                <a:cs typeface="+mn-cs"/>
              </a:defRPr>
            </a:lvl1pPr>
          </a:lstStyle>
          <a:p>
            <a:pPr>
              <a:defRPr/>
            </a:pPr>
            <a:endParaRPr lang="en-US"/>
          </a:p>
        </p:txBody>
      </p:sp>
      <p:sp>
        <p:nvSpPr>
          <p:cNvPr id="33796" name="Rectangle 4">
            <a:extLst>
              <a:ext uri="{FF2B5EF4-FFF2-40B4-BE49-F238E27FC236}">
                <a16:creationId xmlns:a16="http://schemas.microsoft.com/office/drawing/2014/main" id="{9E5ADE5A-706B-193B-0D9A-8D23BB14E669}"/>
              </a:ext>
            </a:extLst>
          </p:cNvPr>
          <p:cNvSpPr>
            <a:spLocks noGrp="1" noRot="1" noChangeAspect="1" noChangeArrowheads="1" noTextEdit="1"/>
          </p:cNvSpPr>
          <p:nvPr>
            <p:ph type="sldImg" idx="2"/>
          </p:nvPr>
        </p:nvSpPr>
        <p:spPr bwMode="auto">
          <a:xfrm>
            <a:off x="1327150" y="479425"/>
            <a:ext cx="46609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3797" name="Rectangle 5">
            <a:extLst>
              <a:ext uri="{FF2B5EF4-FFF2-40B4-BE49-F238E27FC236}">
                <a16:creationId xmlns:a16="http://schemas.microsoft.com/office/drawing/2014/main" id="{7D53ED8A-A102-DBB0-0849-3ACF848B308B}"/>
              </a:ext>
            </a:extLst>
          </p:cNvPr>
          <p:cNvSpPr>
            <a:spLocks noGrp="1" noChangeArrowheads="1"/>
          </p:cNvSpPr>
          <p:nvPr>
            <p:ph type="body" sz="quarter" idx="3"/>
          </p:nvPr>
        </p:nvSpPr>
        <p:spPr bwMode="auto">
          <a:xfrm>
            <a:off x="838201" y="4240213"/>
            <a:ext cx="5791200" cy="48815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3798" name="Rectangle 6">
            <a:extLst>
              <a:ext uri="{FF2B5EF4-FFF2-40B4-BE49-F238E27FC236}">
                <a16:creationId xmlns:a16="http://schemas.microsoft.com/office/drawing/2014/main" id="{92705D4B-0BDA-854A-AC13-CE9F64E3F3A5}"/>
              </a:ext>
            </a:extLst>
          </p:cNvPr>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defTabSz="966788" eaLnBrk="1" hangingPunct="1">
              <a:defRPr sz="1300">
                <a:latin typeface="Arial" charset="0"/>
                <a:ea typeface="ＭＳ Ｐゴシック" charset="0"/>
                <a:cs typeface="+mn-cs"/>
              </a:defRPr>
            </a:lvl1pPr>
          </a:lstStyle>
          <a:p>
            <a:pPr>
              <a:defRPr/>
            </a:pPr>
            <a:endParaRPr lang="en-US"/>
          </a:p>
        </p:txBody>
      </p:sp>
      <p:sp>
        <p:nvSpPr>
          <p:cNvPr id="33799" name="Rectangle 7">
            <a:extLst>
              <a:ext uri="{FF2B5EF4-FFF2-40B4-BE49-F238E27FC236}">
                <a16:creationId xmlns:a16="http://schemas.microsoft.com/office/drawing/2014/main" id="{AD3013D5-CED9-5763-9BE5-C01149994FAD}"/>
              </a:ext>
            </a:extLst>
          </p:cNvPr>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6661" tIns="48331" rIns="96661" bIns="48331" numCol="1" anchor="b" anchorCtr="0" compatLnSpc="1">
            <a:prstTxWarp prst="textNoShape">
              <a:avLst/>
            </a:prstTxWarp>
          </a:bodyPr>
          <a:lstStyle>
            <a:lvl1pPr algn="r" defTabSz="966788" eaLnBrk="1" hangingPunct="1">
              <a:defRPr sz="1300">
                <a:latin typeface="Arial" panose="020B0604020202020204" pitchFamily="34" charset="0"/>
              </a:defRPr>
            </a:lvl1pPr>
          </a:lstStyle>
          <a:p>
            <a:fld id="{6162D62D-473A-1B49-B722-0BF4DB0E04D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Char char="•"/>
      <a:defRPr sz="14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buChar char="•"/>
      <a:defRPr sz="14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buChar char="•"/>
      <a:defRPr sz="14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buChar char="•"/>
      <a:defRPr sz="14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buChar char="•"/>
      <a:defRPr sz="14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FAB9209-402D-82A3-4C0D-FC9AE8DB5E96}"/>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1F855823-3028-9C4D-A613-B6A3BEF260DD}" type="slidenum">
              <a:rPr lang="en-US" altLang="en-US" sz="1300">
                <a:latin typeface="Arial" panose="020B0604020202020204" pitchFamily="34" charset="0"/>
              </a:rPr>
              <a:pPr/>
              <a:t>1</a:t>
            </a:fld>
            <a:endParaRPr lang="en-US" altLang="en-US" sz="1300">
              <a:latin typeface="Arial" panose="020B0604020202020204" pitchFamily="34" charset="0"/>
            </a:endParaRPr>
          </a:p>
        </p:txBody>
      </p:sp>
      <p:sp>
        <p:nvSpPr>
          <p:cNvPr id="37890" name="Rectangle 2">
            <a:extLst>
              <a:ext uri="{FF2B5EF4-FFF2-40B4-BE49-F238E27FC236}">
                <a16:creationId xmlns:a16="http://schemas.microsoft.com/office/drawing/2014/main" id="{9B47F010-DBB0-156C-C8DD-B1E8E6713AB8}"/>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37891" name="Rectangle 3">
            <a:extLst>
              <a:ext uri="{FF2B5EF4-FFF2-40B4-BE49-F238E27FC236}">
                <a16:creationId xmlns:a16="http://schemas.microsoft.com/office/drawing/2014/main" id="{963D27DF-3F88-2424-2A50-DE425563A1D7}"/>
              </a:ext>
            </a:extLst>
          </p:cNvPr>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38B6FF4-4950-47A6-D67E-460AA5E08635}"/>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2EE10674-CD1D-3D45-B832-C42015E41C25}" type="slidenum">
              <a:rPr lang="en-US" altLang="en-US" sz="1300">
                <a:latin typeface="Arial" panose="020B0604020202020204" pitchFamily="34" charset="0"/>
              </a:rPr>
              <a:pPr/>
              <a:t>2</a:t>
            </a:fld>
            <a:endParaRPr lang="en-US" altLang="en-US" sz="1300">
              <a:latin typeface="Arial" panose="020B0604020202020204" pitchFamily="34" charset="0"/>
            </a:endParaRPr>
          </a:p>
        </p:txBody>
      </p:sp>
      <p:sp>
        <p:nvSpPr>
          <p:cNvPr id="43010" name="Rectangle 2">
            <a:extLst>
              <a:ext uri="{FF2B5EF4-FFF2-40B4-BE49-F238E27FC236}">
                <a16:creationId xmlns:a16="http://schemas.microsoft.com/office/drawing/2014/main" id="{C362827E-D2C5-1090-0469-82D0EE71986F}"/>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43011" name="Rectangle 3">
            <a:extLst>
              <a:ext uri="{FF2B5EF4-FFF2-40B4-BE49-F238E27FC236}">
                <a16:creationId xmlns:a16="http://schemas.microsoft.com/office/drawing/2014/main" id="{EBA47AEA-91F6-7DEC-C6CC-88E0F6445C4F}"/>
              </a:ext>
            </a:extLst>
          </p:cNvPr>
          <p:cNvSpPr>
            <a:spLocks noGrp="1" noChangeArrowheads="1"/>
          </p:cNvSpPr>
          <p:nvPr>
            <p:ph type="body" idx="1"/>
          </p:nvPr>
        </p:nvSpPr>
        <p:spPr>
          <a:xfrm>
            <a:off x="762000" y="4240213"/>
            <a:ext cx="5791201" cy="4881562"/>
          </a:xfrm>
        </p:spPr>
        <p:txBody>
          <a:bodyPr/>
          <a:lstStyle/>
          <a:p>
            <a:pPr eaLnBrk="1" hangingPunct="1">
              <a:defRPr/>
            </a:pPr>
            <a:r>
              <a:rPr lang="en-US" sz="1400" dirty="0">
                <a:cs typeface="+mn-cs"/>
              </a:rPr>
              <a:t>If you want to go to graduate school </a:t>
            </a:r>
            <a:r>
              <a:rPr lang="en-US" sz="1400" b="1" dirty="0">
                <a:cs typeface="+mn-cs"/>
              </a:rPr>
              <a:t>you should be asking yourself these questions </a:t>
            </a:r>
          </a:p>
          <a:p>
            <a:pPr eaLnBrk="1" hangingPunct="1">
              <a:defRPr/>
            </a:pPr>
            <a:endParaRPr lang="en-US" sz="1400" b="1" dirty="0">
              <a:cs typeface="+mn-cs"/>
            </a:endParaRPr>
          </a:p>
          <a:p>
            <a:pPr eaLnBrk="1" hangingPunct="1">
              <a:defRPr/>
            </a:pPr>
            <a:r>
              <a:rPr lang="en-US" sz="1400" dirty="0">
                <a:cs typeface="+mn-cs"/>
              </a:rPr>
              <a:t>Graduate school is </a:t>
            </a:r>
            <a:r>
              <a:rPr lang="en-US" sz="1400" b="1" dirty="0">
                <a:cs typeface="+mn-cs"/>
              </a:rPr>
              <a:t>extremely time consuming and is expensive</a:t>
            </a:r>
          </a:p>
          <a:p>
            <a:pPr eaLnBrk="1" hangingPunct="1">
              <a:defRPr/>
            </a:pPr>
            <a:endParaRPr lang="en-US" sz="1400" b="1" dirty="0">
              <a:cs typeface="+mn-cs"/>
            </a:endParaRPr>
          </a:p>
          <a:p>
            <a:pPr eaLnBrk="1" hangingPunct="1">
              <a:defRPr/>
            </a:pPr>
            <a:r>
              <a:rPr lang="en-US" sz="1400" dirty="0">
                <a:cs typeface="+mn-cs"/>
              </a:rPr>
              <a:t>Though graduate schools provide research and teaching assistantships, and you can apply for scholarships, most graduate students work</a:t>
            </a:r>
          </a:p>
          <a:p>
            <a:pPr eaLnBrk="1" hangingPunct="1">
              <a:defRPr/>
            </a:pPr>
            <a:endParaRPr lang="en-US" sz="1400" dirty="0">
              <a:cs typeface="+mn-cs"/>
            </a:endParaRPr>
          </a:p>
          <a:p>
            <a:pPr eaLnBrk="1" hangingPunct="1">
              <a:defRPr/>
            </a:pPr>
            <a:r>
              <a:rPr lang="en-US" sz="1400" dirty="0">
                <a:cs typeface="+mn-cs"/>
              </a:rPr>
              <a:t>I know a lot of you work now, and if you think it is difficult working and doing undergraduate work that is nothing compared to working and doing graduate work</a:t>
            </a:r>
          </a:p>
          <a:p>
            <a:pPr eaLnBrk="1" hangingPunct="1">
              <a:defRPr/>
            </a:pPr>
            <a:r>
              <a:rPr lang="en-US" sz="1400" dirty="0">
                <a:cs typeface="+mn-cs"/>
              </a:rPr>
              <a:t>Working can have a significant impact on your ability to complete your graduate degree in a timely manner</a:t>
            </a:r>
          </a:p>
          <a:p>
            <a:pPr eaLnBrk="1" hangingPunct="1">
              <a:buNone/>
              <a:defRPr/>
            </a:pPr>
            <a:endParaRPr lang="en-US" sz="1400" dirty="0">
              <a:cs typeface="+mn-cs"/>
            </a:endParaRPr>
          </a:p>
          <a:p>
            <a:pPr eaLnBrk="1" hangingPunct="1">
              <a:buFontTx/>
              <a:buNone/>
              <a:defRPr/>
            </a:pPr>
            <a:endParaRPr lang="en-US" sz="1400" dirty="0">
              <a:cs typeface="+mn-cs"/>
            </a:endParaRPr>
          </a:p>
          <a:p>
            <a:pPr eaLnBrk="1" hangingPunct="1">
              <a:defRPr/>
            </a:pPr>
            <a:endParaRPr lang="en-US" sz="1400" dirty="0">
              <a:cs typeface="+mn-cs"/>
            </a:endParaRPr>
          </a:p>
          <a:p>
            <a:pPr eaLnBrk="1" hangingPunct="1">
              <a:defRPr/>
            </a:pPr>
            <a:endParaRPr lang="en-US" sz="1400" dirty="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F42E9C3-28A1-7D39-21F0-0E60DD62F757}"/>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59FA5DE7-A755-3147-B6CC-95009FB5F976}" type="slidenum">
              <a:rPr lang="en-US" altLang="en-US" sz="1300">
                <a:latin typeface="Arial" panose="020B0604020202020204" pitchFamily="34" charset="0"/>
              </a:rPr>
              <a:pPr/>
              <a:t>3</a:t>
            </a:fld>
            <a:endParaRPr lang="en-US" altLang="en-US" sz="1300">
              <a:latin typeface="Arial" panose="020B0604020202020204" pitchFamily="34" charset="0"/>
            </a:endParaRPr>
          </a:p>
        </p:txBody>
      </p:sp>
      <p:sp>
        <p:nvSpPr>
          <p:cNvPr id="70658" name="Rectangle 2">
            <a:extLst>
              <a:ext uri="{FF2B5EF4-FFF2-40B4-BE49-F238E27FC236}">
                <a16:creationId xmlns:a16="http://schemas.microsoft.com/office/drawing/2014/main" id="{14DCD83E-7938-3E3D-6B7A-CF26FC3BB604}"/>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0659" name="Rectangle 3">
            <a:extLst>
              <a:ext uri="{FF2B5EF4-FFF2-40B4-BE49-F238E27FC236}">
                <a16:creationId xmlns:a16="http://schemas.microsoft.com/office/drawing/2014/main" id="{308A0F6C-75FC-0587-C26D-04FA48334A67}"/>
              </a:ext>
            </a:extLst>
          </p:cNvPr>
          <p:cNvSpPr>
            <a:spLocks noGrp="1" noChangeArrowheads="1"/>
          </p:cNvSpPr>
          <p:nvPr>
            <p:ph type="body" idx="1"/>
          </p:nvPr>
        </p:nvSpPr>
        <p:spPr/>
        <p:txBody>
          <a:bodyPr/>
          <a:lstStyle/>
          <a:p>
            <a:pPr eaLnBrk="1" hangingPunct="1">
              <a:defRPr/>
            </a:pPr>
            <a:r>
              <a:rPr lang="en-US" dirty="0" err="1">
                <a:cs typeface="+mn-cs"/>
              </a:rPr>
              <a:t>caslpo.com</a:t>
            </a:r>
            <a:endParaRPr lang="en-US" dirty="0">
              <a:cs typeface="+mn-cs"/>
            </a:endParaRPr>
          </a:p>
          <a:p>
            <a:pPr eaLnBrk="1" hangingPunct="1">
              <a:defRPr/>
            </a:pPr>
            <a:r>
              <a:rPr lang="en-US" dirty="0">
                <a:cs typeface="+mn-cs"/>
              </a:rPr>
              <a:t>College of Audiologists and Speech Language Pathologists of Ontario</a:t>
            </a:r>
          </a:p>
          <a:p>
            <a:pPr eaLnBrk="1" hangingPunct="1">
              <a:defRPr/>
            </a:pPr>
            <a:r>
              <a:rPr lang="en-US" dirty="0">
                <a:cs typeface="+mn-cs"/>
              </a:rPr>
              <a:t>Regulates audiologists and SLPs in Ontario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97739D8-4244-F275-CF77-292D002509D2}"/>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AC4591B6-4C33-D24C-A2AB-67FAD2ADBC42}" type="slidenum">
              <a:rPr lang="en-US" altLang="en-US" sz="1300">
                <a:latin typeface="Arial" panose="020B0604020202020204" pitchFamily="34" charset="0"/>
              </a:rPr>
              <a:pPr/>
              <a:t>4</a:t>
            </a:fld>
            <a:endParaRPr lang="en-US" altLang="en-US" sz="1300">
              <a:latin typeface="Arial" panose="020B0604020202020204" pitchFamily="34" charset="0"/>
            </a:endParaRPr>
          </a:p>
        </p:txBody>
      </p:sp>
      <p:sp>
        <p:nvSpPr>
          <p:cNvPr id="36866" name="Rectangle 2">
            <a:extLst>
              <a:ext uri="{FF2B5EF4-FFF2-40B4-BE49-F238E27FC236}">
                <a16:creationId xmlns:a16="http://schemas.microsoft.com/office/drawing/2014/main" id="{3C8F8D63-9F4A-F506-31C9-F979409C9A7D}"/>
              </a:ext>
            </a:extLst>
          </p:cNvPr>
          <p:cNvSpPr>
            <a:spLocks noGrp="1" noRot="1" noChangeAspect="1" noChangeArrowheads="1" noTextEdit="1"/>
          </p:cNvSpPr>
          <p:nvPr>
            <p:ph type="sldImg"/>
          </p:nvPr>
        </p:nvSpPr>
        <p:spPr>
          <a:xfrm>
            <a:off x="1327150" y="160338"/>
            <a:ext cx="4660900" cy="3600450"/>
          </a:xfrm>
          <a:ln/>
          <a:extLst>
            <a:ext uri="{FAA26D3D-D897-4be2-8F04-BA451C77F1D7}">
              <ma14:placeholderFlag xmlns:ma14="http://schemas.microsoft.com/office/mac/drawingml/2011/main" xmlns="" val="1"/>
            </a:ext>
          </a:extLst>
        </p:spPr>
      </p:sp>
      <p:sp>
        <p:nvSpPr>
          <p:cNvPr id="36867" name="Rectangle 3">
            <a:extLst>
              <a:ext uri="{FF2B5EF4-FFF2-40B4-BE49-F238E27FC236}">
                <a16:creationId xmlns:a16="http://schemas.microsoft.com/office/drawing/2014/main" id="{B443A6DC-BCA1-A00C-0DF2-A70378B57A92}"/>
              </a:ext>
            </a:extLst>
          </p:cNvPr>
          <p:cNvSpPr>
            <a:spLocks noGrp="1" noChangeArrowheads="1"/>
          </p:cNvSpPr>
          <p:nvPr>
            <p:ph type="body" idx="1"/>
          </p:nvPr>
        </p:nvSpPr>
        <p:spPr>
          <a:xfrm>
            <a:off x="533400" y="3962401"/>
            <a:ext cx="6324600" cy="5157788"/>
          </a:xfrm>
        </p:spPr>
        <p:txBody>
          <a:bodyPr/>
          <a:lstStyle/>
          <a:p>
            <a:pPr eaLnBrk="1" hangingPunct="1"/>
            <a:r>
              <a:rPr lang="en-US" altLang="en-US" dirty="0">
                <a:latin typeface="Arial" panose="020B0604020202020204" pitchFamily="34" charset="0"/>
                <a:ea typeface="ＭＳ Ｐゴシック" panose="020B0600070205080204" pitchFamily="34" charset="-128"/>
              </a:rPr>
              <a:t>Your interests will dictate your choice of program.</a:t>
            </a:r>
          </a:p>
          <a:p>
            <a:pPr eaLnBrk="1" hangingPunct="1"/>
            <a:r>
              <a:rPr lang="en-US" altLang="en-US" dirty="0">
                <a:latin typeface="Arial" panose="020B0604020202020204" pitchFamily="34" charset="0"/>
                <a:ea typeface="ＭＳ Ｐゴシック" panose="020B0600070205080204" pitchFamily="34" charset="-128"/>
              </a:rPr>
              <a:t>NOTE that many Masters in Counselling programs require having taken a </a:t>
            </a:r>
            <a:r>
              <a:rPr lang="en-US" altLang="en-US" b="1" dirty="0">
                <a:latin typeface="Arial" panose="020B0604020202020204" pitchFamily="34" charset="0"/>
                <a:ea typeface="ＭＳ Ｐゴシック" panose="020B0600070205080204" pitchFamily="34" charset="-128"/>
              </a:rPr>
              <a:t>developmental psychology course </a:t>
            </a:r>
            <a:r>
              <a:rPr lang="en-US" altLang="en-US" dirty="0">
                <a:latin typeface="Arial" panose="020B0604020202020204" pitchFamily="34" charset="0"/>
                <a:ea typeface="ＭＳ Ｐゴシック" panose="020B0600070205080204" pitchFamily="34" charset="-128"/>
              </a:rPr>
              <a:t>even if you are focused on adults</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b="1" dirty="0">
                <a:latin typeface="Arial" panose="020B0604020202020204" pitchFamily="34" charset="0"/>
                <a:ea typeface="ＭＳ Ｐゴシック" panose="020B0600070205080204" pitchFamily="34" charset="-128"/>
              </a:rPr>
              <a:t>BIG MISTAKE </a:t>
            </a:r>
            <a:r>
              <a:rPr lang="en-US" altLang="en-US" dirty="0">
                <a:latin typeface="Arial" panose="020B0604020202020204" pitchFamily="34" charset="0"/>
                <a:ea typeface="ＭＳ Ｐゴシック" panose="020B0600070205080204" pitchFamily="34" charset="-128"/>
              </a:rPr>
              <a:t>to think a clinical program does not involve research</a:t>
            </a:r>
          </a:p>
          <a:p>
            <a:pPr eaLnBrk="1" hangingPunct="1"/>
            <a:r>
              <a:rPr lang="en-US" altLang="en-US" dirty="0">
                <a:latin typeface="Arial" panose="020B0604020202020204" pitchFamily="34" charset="0"/>
                <a:ea typeface="ＭＳ Ｐゴシック" panose="020B0600070205080204" pitchFamily="34" charset="-128"/>
              </a:rPr>
              <a:t>Most clinical programs follow some version of the </a:t>
            </a:r>
            <a:r>
              <a:rPr lang="en-US" altLang="en-US" b="1" dirty="0">
                <a:latin typeface="Arial" panose="020B0604020202020204" pitchFamily="34" charset="0"/>
                <a:ea typeface="ＭＳ Ｐゴシック" panose="020B0600070205080204" pitchFamily="34" charset="-128"/>
              </a:rPr>
              <a:t>scientist-practitioner model</a:t>
            </a:r>
            <a:r>
              <a:rPr lang="en-US" altLang="ja-JP" dirty="0">
                <a:latin typeface="Arial" panose="020B0604020202020204" pitchFamily="34" charset="0"/>
                <a:ea typeface="ＭＳ Ｐゴシック" panose="020B0600070205080204" pitchFamily="34" charset="-128"/>
              </a:rPr>
              <a:t>, which emphasizes both the development of research skills/independent scholarship and clinical skills.  This model advocates training as clinicians and scientists </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Most clinical programs from MA to PhD average 6 years or more due to </a:t>
            </a:r>
            <a:r>
              <a:rPr lang="en-US" altLang="en-US" b="1" dirty="0">
                <a:latin typeface="Arial" panose="020B0604020202020204" pitchFamily="34" charset="0"/>
                <a:ea typeface="ＭＳ Ｐゴシック" panose="020B0600070205080204" pitchFamily="34" charset="-128"/>
              </a:rPr>
              <a:t>internship requirements</a:t>
            </a:r>
          </a:p>
          <a:p>
            <a:pPr eaLnBrk="1" hangingPunct="1"/>
            <a:r>
              <a:rPr lang="en-US" altLang="en-US" dirty="0">
                <a:latin typeface="Arial" panose="020B0604020202020204" pitchFamily="34" charset="0"/>
                <a:ea typeface="ＭＳ Ｐゴシック" panose="020B0600070205080204" pitchFamily="34" charset="-128"/>
              </a:rPr>
              <a:t>Becoming registered as a Clinical Psychologist will take </a:t>
            </a:r>
            <a:r>
              <a:rPr lang="en-US" altLang="en-US" b="1" dirty="0">
                <a:latin typeface="Arial" panose="020B0604020202020204" pitchFamily="34" charset="0"/>
                <a:ea typeface="ＭＳ Ｐゴシック" panose="020B0600070205080204" pitchFamily="34" charset="-128"/>
              </a:rPr>
              <a:t>another 1 year of supervised practice and then the process of both written and oral exams</a:t>
            </a:r>
          </a:p>
          <a:p>
            <a:pPr eaLnBrk="1" hangingPunct="1"/>
            <a:r>
              <a:rPr lang="en-US" altLang="en-US" dirty="0">
                <a:latin typeface="Arial" panose="020B0604020202020204" pitchFamily="34" charset="0"/>
                <a:ea typeface="ＭＳ Ｐゴシック" panose="020B0600070205080204" pitchFamily="34" charset="-128"/>
              </a:rPr>
              <a:t>This allows employment in school settings, hospitals, clinics, mental health centers, or private practice</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b="1" dirty="0">
                <a:latin typeface="Arial" panose="020B0604020202020204" pitchFamily="34" charset="0"/>
                <a:ea typeface="ＭＳ Ｐゴシック" panose="020B0600070205080204" pitchFamily="34" charset="-128"/>
              </a:rPr>
              <a:t>Academic positions are different </a:t>
            </a:r>
            <a:r>
              <a:rPr lang="en-US" altLang="en-US" dirty="0">
                <a:latin typeface="Arial" panose="020B0604020202020204" pitchFamily="34" charset="0"/>
                <a:ea typeface="ＭＳ Ｐゴシック" panose="020B0600070205080204" pitchFamily="34" charset="-128"/>
              </a:rPr>
              <a:t>and the training is research intensive, can take a shorter period of time depending on the requirements and </a:t>
            </a:r>
            <a:r>
              <a:rPr lang="en-US" altLang="en-US" b="1" dirty="0">
                <a:latin typeface="Arial" panose="020B0604020202020204" pitchFamily="34" charset="0"/>
                <a:ea typeface="ＭＳ Ｐゴシック" panose="020B0600070205080204" pitchFamily="34" charset="-128"/>
              </a:rPr>
              <a:t>emphasize research and publications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098EFED-95A3-E307-BEC7-CA12D2CCB724}"/>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4E1AFBE3-2EF4-9040-BB63-099FA78D0C50}" type="slidenum">
              <a:rPr lang="en-US" altLang="en-US" sz="1300">
                <a:latin typeface="Arial" panose="020B0604020202020204" pitchFamily="34" charset="0"/>
              </a:rPr>
              <a:pPr/>
              <a:t>5</a:t>
            </a:fld>
            <a:endParaRPr lang="en-US" altLang="en-US" sz="1300">
              <a:latin typeface="Arial" panose="020B0604020202020204" pitchFamily="34" charset="0"/>
            </a:endParaRPr>
          </a:p>
        </p:txBody>
      </p:sp>
      <p:sp>
        <p:nvSpPr>
          <p:cNvPr id="38914" name="Rectangle 2">
            <a:extLst>
              <a:ext uri="{FF2B5EF4-FFF2-40B4-BE49-F238E27FC236}">
                <a16:creationId xmlns:a16="http://schemas.microsoft.com/office/drawing/2014/main" id="{46CE9443-8EA2-AAA4-DBF7-8DBFFC89B955}"/>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38915" name="Rectangle 3">
            <a:extLst>
              <a:ext uri="{FF2B5EF4-FFF2-40B4-BE49-F238E27FC236}">
                <a16:creationId xmlns:a16="http://schemas.microsoft.com/office/drawing/2014/main" id="{ACE07814-0978-82E2-3FF1-424CDE2962EB}"/>
              </a:ext>
            </a:extLst>
          </p:cNvPr>
          <p:cNvSpPr>
            <a:spLocks noGrp="1" noChangeArrowheads="1"/>
          </p:cNvSpPr>
          <p:nvPr>
            <p:ph type="body" idx="1"/>
          </p:nvPr>
        </p:nvSpPr>
        <p:spPr/>
        <p:txBody>
          <a:bodyPr/>
          <a:lstStyle/>
          <a:p>
            <a:pPr eaLnBrk="1" hangingPunct="1"/>
            <a:r>
              <a:rPr lang="en-US" altLang="en-US" dirty="0">
                <a:latin typeface="Arial" panose="020B0604020202020204" pitchFamily="34" charset="0"/>
                <a:ea typeface="ＭＳ Ｐゴシック" panose="020B0600070205080204" pitchFamily="34" charset="-128"/>
              </a:rPr>
              <a:t>If you want to know about different </a:t>
            </a:r>
            <a:r>
              <a:rPr lang="en-US" altLang="en-US" dirty="0" err="1">
                <a:latin typeface="Arial" panose="020B0604020202020204" pitchFamily="34" charset="0"/>
                <a:ea typeface="ＭＳ Ｐゴシック" panose="020B0600070205080204" pitchFamily="34" charset="-128"/>
              </a:rPr>
              <a:t>programmes</a:t>
            </a:r>
            <a:r>
              <a:rPr lang="en-US" altLang="en-US" dirty="0">
                <a:latin typeface="Arial" panose="020B0604020202020204" pitchFamily="34" charset="0"/>
                <a:ea typeface="ＭＳ Ｐゴシック" panose="020B0600070205080204" pitchFamily="34" charset="-128"/>
              </a:rPr>
              <a:t> the internet is a valuable resource</a:t>
            </a:r>
          </a:p>
          <a:p>
            <a:pPr eaLnBrk="1" hangingPunct="1"/>
            <a:r>
              <a:rPr lang="en-US" altLang="en-US" dirty="0">
                <a:latin typeface="Arial" panose="020B0604020202020204" pitchFamily="34" charset="0"/>
                <a:ea typeface="ＭＳ Ｐゴシック" panose="020B0600070205080204" pitchFamily="34" charset="-128"/>
              </a:rPr>
              <a:t>Go to the website of the university you are interested in and look at their information</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Two websites which are useful are the APA grad students website and the CPA students</a:t>
            </a:r>
            <a:r>
              <a:rPr lang="ja-JP" altLang="en-US">
                <a:latin typeface="Arial" panose="020B0604020202020204" pitchFamily="34" charset="0"/>
                <a:ea typeface="ＭＳ Ｐゴシック" panose="020B0600070205080204" pitchFamily="34" charset="-128"/>
              </a:rPr>
              <a:t>’</a:t>
            </a:r>
            <a:r>
              <a:rPr lang="en-US" altLang="ja-JP" dirty="0">
                <a:latin typeface="Arial" panose="020B0604020202020204" pitchFamily="34" charset="0"/>
                <a:ea typeface="ＭＳ Ｐゴシック" panose="020B0600070205080204" pitchFamily="34" charset="-128"/>
              </a:rPr>
              <a:t> website</a:t>
            </a:r>
          </a:p>
          <a:p>
            <a:pPr eaLnBrk="1" hangingPunct="1"/>
            <a:r>
              <a:rPr lang="en-US" altLang="en-US" dirty="0">
                <a:latin typeface="Arial" panose="020B0604020202020204" pitchFamily="34" charset="0"/>
                <a:ea typeface="ＭＳ Ｐゴシック" panose="020B0600070205080204" pitchFamily="34" charset="-128"/>
              </a:rPr>
              <a:t>At the CPA students</a:t>
            </a:r>
            <a:r>
              <a:rPr lang="ja-JP" altLang="en-US">
                <a:latin typeface="Arial" panose="020B0604020202020204" pitchFamily="34" charset="0"/>
                <a:ea typeface="ＭＳ Ｐゴシック" panose="020B0600070205080204" pitchFamily="34" charset="-128"/>
              </a:rPr>
              <a:t>’</a:t>
            </a:r>
            <a:r>
              <a:rPr lang="en-US" altLang="ja-JP" dirty="0">
                <a:latin typeface="Arial" panose="020B0604020202020204" pitchFamily="34" charset="0"/>
                <a:ea typeface="ＭＳ Ｐゴシック" panose="020B0600070205080204" pitchFamily="34" charset="-128"/>
              </a:rPr>
              <a:t> website, there is a Canadian Universities link which provides links for psychology </a:t>
            </a:r>
            <a:r>
              <a:rPr lang="en-US" altLang="ja-JP" dirty="0" err="1">
                <a:latin typeface="Arial" panose="020B0604020202020204" pitchFamily="34" charset="0"/>
                <a:ea typeface="ＭＳ Ｐゴシック" panose="020B0600070205080204" pitchFamily="34" charset="-128"/>
              </a:rPr>
              <a:t>programmes</a:t>
            </a:r>
            <a:r>
              <a:rPr lang="en-US" altLang="ja-JP" dirty="0">
                <a:latin typeface="Arial" panose="020B0604020202020204" pitchFamily="34" charset="0"/>
                <a:ea typeface="ＭＳ Ｐゴシック" panose="020B0600070205080204" pitchFamily="34" charset="-128"/>
              </a:rPr>
              <a:t> across Canada as well as a link for a graduate guide </a:t>
            </a:r>
          </a:p>
          <a:p>
            <a:pPr eaLnBrk="1" hangingPunct="1"/>
            <a:r>
              <a:rPr lang="en-US" altLang="en-US" dirty="0">
                <a:latin typeface="Arial" panose="020B0604020202020204" pitchFamily="34" charset="0"/>
                <a:ea typeface="ＭＳ Ｐゴシック" panose="020B0600070205080204" pitchFamily="34" charset="-128"/>
              </a:rPr>
              <a:t>The third is for the Canadian Association for Graduate Studies, if you follow the links for publications there are some that might be helpful resources</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If you want to know about a </a:t>
            </a:r>
            <a:r>
              <a:rPr lang="en-US" altLang="en-US" b="1" dirty="0">
                <a:latin typeface="Arial" panose="020B0604020202020204" pitchFamily="34" charset="0"/>
                <a:ea typeface="ＭＳ Ｐゴシック" panose="020B0600070205080204" pitchFamily="34" charset="-128"/>
              </a:rPr>
              <a:t>particular </a:t>
            </a:r>
            <a:r>
              <a:rPr lang="en-US" altLang="en-US" b="1" dirty="0" err="1">
                <a:latin typeface="Arial" panose="020B0604020202020204" pitchFamily="34" charset="0"/>
                <a:ea typeface="ＭＳ Ｐゴシック" panose="020B0600070205080204" pitchFamily="34" charset="-128"/>
              </a:rPr>
              <a:t>programme</a:t>
            </a:r>
            <a:r>
              <a:rPr lang="en-US" altLang="en-US" b="1" dirty="0">
                <a:latin typeface="Arial" panose="020B0604020202020204" pitchFamily="34" charset="0"/>
                <a:ea typeface="ＭＳ Ｐゴシック" panose="020B0600070205080204" pitchFamily="34" charset="-128"/>
              </a:rPr>
              <a:t> </a:t>
            </a:r>
            <a:r>
              <a:rPr lang="en-US" altLang="en-US" dirty="0">
                <a:latin typeface="Arial" panose="020B0604020202020204" pitchFamily="34" charset="0"/>
                <a:ea typeface="ＭＳ Ｐゴシック" panose="020B0600070205080204" pitchFamily="34" charset="-128"/>
              </a:rPr>
              <a:t>it is also useful to </a:t>
            </a:r>
            <a:r>
              <a:rPr lang="en-US" altLang="en-US" b="1" dirty="0">
                <a:latin typeface="Arial" panose="020B0604020202020204" pitchFamily="34" charset="0"/>
                <a:ea typeface="ＭＳ Ｐゴシック" panose="020B0600070205080204" pitchFamily="34" charset="-128"/>
              </a:rPr>
              <a:t>approach faculty who have attended the University </a:t>
            </a:r>
            <a:r>
              <a:rPr lang="en-US" altLang="en-US" dirty="0">
                <a:latin typeface="Arial" panose="020B0604020202020204" pitchFamily="34" charset="0"/>
                <a:ea typeface="ＭＳ Ｐゴシック" panose="020B0600070205080204" pitchFamily="34" charset="-128"/>
              </a:rPr>
              <a:t>you are interested in going to and talk to them about the application process and the graduate school experience.  </a:t>
            </a:r>
          </a:p>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FF0D777-4D40-F69C-00BB-79F47270FE7A}"/>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8778119A-C415-764B-AA80-60206C2A927A}" type="slidenum">
              <a:rPr lang="en-US" altLang="en-US" sz="1300">
                <a:latin typeface="Arial" panose="020B0604020202020204" pitchFamily="34" charset="0"/>
              </a:rPr>
              <a:pPr/>
              <a:t>6</a:t>
            </a:fld>
            <a:endParaRPr lang="en-US" altLang="en-US" sz="1300">
              <a:latin typeface="Arial" panose="020B0604020202020204" pitchFamily="34" charset="0"/>
            </a:endParaRPr>
          </a:p>
        </p:txBody>
      </p:sp>
      <p:sp>
        <p:nvSpPr>
          <p:cNvPr id="34818" name="Rectangle 2">
            <a:extLst>
              <a:ext uri="{FF2B5EF4-FFF2-40B4-BE49-F238E27FC236}">
                <a16:creationId xmlns:a16="http://schemas.microsoft.com/office/drawing/2014/main" id="{04247387-A856-677F-1680-A2EC1AD8039C}"/>
              </a:ext>
            </a:extLst>
          </p:cNvPr>
          <p:cNvSpPr>
            <a:spLocks noGrp="1" noRot="1" noChangeAspect="1" noChangeArrowheads="1" noTextEdit="1"/>
          </p:cNvSpPr>
          <p:nvPr>
            <p:ph type="sldImg"/>
          </p:nvPr>
        </p:nvSpPr>
        <p:spPr>
          <a:xfrm>
            <a:off x="1327150" y="160338"/>
            <a:ext cx="4660900" cy="3600450"/>
          </a:xfrm>
          <a:ln/>
          <a:extLst>
            <a:ext uri="{FAA26D3D-D897-4be2-8F04-BA451C77F1D7}">
              <ma14:placeholderFlag xmlns:ma14="http://schemas.microsoft.com/office/mac/drawingml/2011/main" xmlns="" val="1"/>
            </a:ext>
          </a:extLst>
        </p:spPr>
      </p:sp>
      <p:sp>
        <p:nvSpPr>
          <p:cNvPr id="34819" name="Rectangle 3">
            <a:extLst>
              <a:ext uri="{FF2B5EF4-FFF2-40B4-BE49-F238E27FC236}">
                <a16:creationId xmlns:a16="http://schemas.microsoft.com/office/drawing/2014/main" id="{4E2186EF-54FC-3CD8-3A77-09B09F2376DD}"/>
              </a:ext>
            </a:extLst>
          </p:cNvPr>
          <p:cNvSpPr>
            <a:spLocks noGrp="1" noChangeArrowheads="1"/>
          </p:cNvSpPr>
          <p:nvPr>
            <p:ph type="body" idx="1"/>
          </p:nvPr>
        </p:nvSpPr>
        <p:spPr>
          <a:xfrm>
            <a:off x="325438" y="3921125"/>
            <a:ext cx="6583362" cy="5359400"/>
          </a:xfrm>
        </p:spPr>
        <p:txBody>
          <a:bodyPr/>
          <a:lstStyle/>
          <a:p>
            <a:pPr eaLnBrk="1" hangingPunct="1"/>
            <a:r>
              <a:rPr lang="en-US" altLang="en-US" dirty="0">
                <a:latin typeface="Arial" panose="020B0604020202020204" pitchFamily="34" charset="0"/>
                <a:ea typeface="ＭＳ Ｐゴシック" panose="020B0600070205080204" pitchFamily="34" charset="-128"/>
              </a:rPr>
              <a:t>Here I have a list of </a:t>
            </a:r>
            <a:r>
              <a:rPr lang="en-US" altLang="en-US" b="1" dirty="0">
                <a:latin typeface="Arial" panose="020B0604020202020204" pitchFamily="34" charset="0"/>
                <a:ea typeface="ＭＳ Ｐゴシック" panose="020B0600070205080204" pitchFamily="34" charset="-128"/>
              </a:rPr>
              <a:t>some of the major areas of study in psychology </a:t>
            </a:r>
            <a:r>
              <a:rPr lang="en-US" altLang="en-US" dirty="0">
                <a:latin typeface="Arial" panose="020B0604020202020204" pitchFamily="34" charset="0"/>
                <a:ea typeface="ＭＳ Ｐゴシック" panose="020B0600070205080204" pitchFamily="34" charset="-128"/>
              </a:rPr>
              <a:t>in Canada, though I have </a:t>
            </a:r>
            <a:r>
              <a:rPr lang="en-US" altLang="en-US" b="1" dirty="0">
                <a:latin typeface="Arial" panose="020B0604020202020204" pitchFamily="34" charset="0"/>
                <a:ea typeface="ＭＳ Ｐゴシック" panose="020B0600070205080204" pitchFamily="34" charset="-128"/>
              </a:rPr>
              <a:t>only listed Ontario Universities</a:t>
            </a:r>
          </a:p>
          <a:p>
            <a:pPr eaLnBrk="1" hangingPunct="1"/>
            <a:r>
              <a:rPr lang="en-US" altLang="en-US" dirty="0">
                <a:latin typeface="Arial" panose="020B0604020202020204" pitchFamily="34" charset="0"/>
                <a:ea typeface="ＭＳ Ｐゴシック" panose="020B0600070205080204" pitchFamily="34" charset="-128"/>
              </a:rPr>
              <a:t>The Brain, </a:t>
            </a:r>
            <a:r>
              <a:rPr lang="en-US" altLang="en-US" dirty="0" err="1">
                <a:latin typeface="Arial" panose="020B0604020202020204" pitchFamily="34" charset="0"/>
                <a:ea typeface="ＭＳ Ｐゴシック" panose="020B0600070205080204" pitchFamily="34" charset="-128"/>
              </a:rPr>
              <a:t>Behaviour</a:t>
            </a:r>
            <a:r>
              <a:rPr lang="en-US" altLang="en-US" dirty="0">
                <a:latin typeface="Arial" panose="020B0604020202020204" pitchFamily="34" charset="0"/>
                <a:ea typeface="ＭＳ Ｐゴシック" panose="020B0600070205080204" pitchFamily="34" charset="-128"/>
              </a:rPr>
              <a:t> and Cognitive Sciences Area trains students in the fields of perception, sensory motor control, animal </a:t>
            </a:r>
            <a:r>
              <a:rPr lang="en-US" altLang="en-US" dirty="0" err="1">
                <a:latin typeface="Arial" panose="020B0604020202020204" pitchFamily="34" charset="0"/>
                <a:ea typeface="ＭＳ Ｐゴシック" panose="020B0600070205080204" pitchFamily="34" charset="-128"/>
              </a:rPr>
              <a:t>behaviour</a:t>
            </a:r>
            <a:r>
              <a:rPr lang="en-US" altLang="en-US" dirty="0">
                <a:latin typeface="Arial" panose="020B0604020202020204" pitchFamily="34" charset="0"/>
                <a:ea typeface="ＭＳ Ｐゴシック" panose="020B0600070205080204" pitchFamily="34" charset="-128"/>
              </a:rPr>
              <a:t>, cognition, measurement theory, neuropsychology and biomedical sciences. </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Clinical </a:t>
            </a:r>
            <a:r>
              <a:rPr lang="en-US" altLang="en-US" dirty="0" err="1">
                <a:latin typeface="Arial" panose="020B0604020202020204" pitchFamily="34" charset="0"/>
                <a:ea typeface="ＭＳ Ｐゴシック" panose="020B0600070205080204" pitchFamily="34" charset="-128"/>
              </a:rPr>
              <a:t>programmes</a:t>
            </a:r>
            <a:r>
              <a:rPr lang="en-US" altLang="en-US" dirty="0">
                <a:latin typeface="Arial" panose="020B0604020202020204" pitchFamily="34" charset="0"/>
                <a:ea typeface="ＭＳ Ｐゴシック" panose="020B0600070205080204" pitchFamily="34" charset="-128"/>
              </a:rPr>
              <a:t> require each student to take a one-year (1800 hours) internship at an accredited internship setting (anywhere in Canada or the U.S.) as part of the Ph.D. requirements. </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Social and Personality -  different areas in social and personality psychology includes attitudes, stereotypes, personality traits, relationships, groups, culture, and the self.  Research conducted on a variety of topics related to important social issues and real-world applications, such as, coworker relations, hostility and road-rage, stress and coping, jury decision-making and sexual assault, romantic relationships and sexual health, depression and self-esteem, cross-cultural psychology, stereotyping and prejudice </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Industrial and Organizational Psychology deals with psychology in organization, corporations; furthers welfare of people by: (a) helping organizations effectively manage their human resources, (b) scientifically investigating human </a:t>
            </a:r>
            <a:r>
              <a:rPr lang="en-US" altLang="en-US" dirty="0" err="1">
                <a:latin typeface="Arial" panose="020B0604020202020204" pitchFamily="34" charset="0"/>
                <a:ea typeface="ＭＳ Ｐゴシック" panose="020B0600070205080204" pitchFamily="34" charset="-128"/>
              </a:rPr>
              <a:t>behaviour</a:t>
            </a:r>
            <a:r>
              <a:rPr lang="en-US" altLang="en-US" dirty="0">
                <a:latin typeface="Arial" panose="020B0604020202020204" pitchFamily="34" charset="0"/>
                <a:ea typeface="ＭＳ Ｐゴシック" panose="020B0600070205080204" pitchFamily="34" charset="-128"/>
              </a:rPr>
              <a:t> and cognition at work, and (c) helping individuals realize their work goals, including helping them to maximize job satisfaction and minimize work stress.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255B87B-A7AF-AB74-B6DB-60BF67D42C02}"/>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4F723FDD-52D4-C940-9851-EE171CDC0212}" type="slidenum">
              <a:rPr lang="en-US" altLang="en-US" sz="1300">
                <a:latin typeface="Arial" panose="020B0604020202020204" pitchFamily="34" charset="0"/>
              </a:rPr>
              <a:pPr/>
              <a:t>7</a:t>
            </a:fld>
            <a:endParaRPr lang="en-US" altLang="en-US" sz="1300">
              <a:latin typeface="Arial" panose="020B0604020202020204" pitchFamily="34" charset="0"/>
            </a:endParaRPr>
          </a:p>
        </p:txBody>
      </p:sp>
      <p:sp>
        <p:nvSpPr>
          <p:cNvPr id="35842" name="Rectangle 2">
            <a:extLst>
              <a:ext uri="{FF2B5EF4-FFF2-40B4-BE49-F238E27FC236}">
                <a16:creationId xmlns:a16="http://schemas.microsoft.com/office/drawing/2014/main" id="{432AA1FB-36B8-A8C4-E5CB-0336AEA8F42A}"/>
              </a:ext>
            </a:extLst>
          </p:cNvPr>
          <p:cNvSpPr>
            <a:spLocks noGrp="1" noRot="1" noChangeAspect="1" noChangeArrowheads="1" noTextEdit="1"/>
          </p:cNvSpPr>
          <p:nvPr>
            <p:ph type="sldImg"/>
          </p:nvPr>
        </p:nvSpPr>
        <p:spPr>
          <a:xfrm>
            <a:off x="1327150" y="160338"/>
            <a:ext cx="4660900" cy="3600450"/>
          </a:xfrm>
          <a:ln/>
          <a:extLst>
            <a:ext uri="{FAA26D3D-D897-4be2-8F04-BA451C77F1D7}">
              <ma14:placeholderFlag xmlns:ma14="http://schemas.microsoft.com/office/mac/drawingml/2011/main" xmlns="" val="1"/>
            </a:ext>
          </a:extLst>
        </p:spPr>
      </p:sp>
      <p:sp>
        <p:nvSpPr>
          <p:cNvPr id="35843" name="Rectangle 3">
            <a:extLst>
              <a:ext uri="{FF2B5EF4-FFF2-40B4-BE49-F238E27FC236}">
                <a16:creationId xmlns:a16="http://schemas.microsoft.com/office/drawing/2014/main" id="{A045E663-C03F-52A8-D15E-C8C74161BD4C}"/>
              </a:ext>
            </a:extLst>
          </p:cNvPr>
          <p:cNvSpPr>
            <a:spLocks noGrp="1" noChangeArrowheads="1"/>
          </p:cNvSpPr>
          <p:nvPr>
            <p:ph type="body" idx="1"/>
          </p:nvPr>
        </p:nvSpPr>
        <p:spPr>
          <a:xfrm>
            <a:off x="685801" y="3886200"/>
            <a:ext cx="5943599" cy="5314950"/>
          </a:xfrm>
        </p:spPr>
        <p:txBody>
          <a:bodyPr/>
          <a:lstStyle/>
          <a:p>
            <a:pPr eaLnBrk="1" hangingPunct="1"/>
            <a:r>
              <a:rPr lang="en-US" altLang="en-US" b="1" dirty="0">
                <a:latin typeface="Arial" panose="020B0604020202020204" pitchFamily="34" charset="0"/>
                <a:ea typeface="ＭＳ Ｐゴシック" panose="020B0600070205080204" pitchFamily="34" charset="-128"/>
              </a:rPr>
              <a:t>York</a:t>
            </a:r>
            <a:r>
              <a:rPr lang="en-US" altLang="en-US" dirty="0">
                <a:latin typeface="Arial" panose="020B0604020202020204" pitchFamily="34" charset="0"/>
                <a:ea typeface="ＭＳ Ｐゴシック" panose="020B0600070205080204" pitchFamily="34" charset="-128"/>
              </a:rPr>
              <a:t> minimal criteria is a B+ (77 to 79); clinical and CD program each has ~6 to 8% acceptance rate (each admits about 8 to 10 students), </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b="1" dirty="0">
                <a:latin typeface="Arial" panose="020B0604020202020204" pitchFamily="34" charset="0"/>
                <a:ea typeface="ＭＳ Ｐゴシック" panose="020B0600070205080204" pitchFamily="34" charset="-128"/>
              </a:rPr>
              <a:t>Queen</a:t>
            </a:r>
            <a:r>
              <a:rPr lang="ja-JP" altLang="en-US" b="1">
                <a:latin typeface="Arial" panose="020B0604020202020204" pitchFamily="34" charset="0"/>
                <a:ea typeface="ＭＳ Ｐゴシック" panose="020B0600070205080204" pitchFamily="34" charset="-128"/>
              </a:rPr>
              <a:t>’</a:t>
            </a:r>
            <a:r>
              <a:rPr lang="en-US" altLang="ja-JP" b="1" dirty="0">
                <a:latin typeface="Arial" panose="020B0604020202020204" pitchFamily="34" charset="0"/>
                <a:ea typeface="ＭＳ Ｐゴシック" panose="020B0600070205080204" pitchFamily="34" charset="-128"/>
              </a:rPr>
              <a:t>s</a:t>
            </a:r>
            <a:r>
              <a:rPr lang="en-US" altLang="ja-JP" dirty="0">
                <a:latin typeface="Arial" panose="020B0604020202020204" pitchFamily="34" charset="0"/>
                <a:ea typeface="ＭＳ Ｐゴシック" panose="020B0600070205080204" pitchFamily="34" charset="-128"/>
              </a:rPr>
              <a:t> minimal criteria for successful application include an </a:t>
            </a:r>
            <a:r>
              <a:rPr lang="en-US" altLang="ja-JP" dirty="0" err="1">
                <a:latin typeface="Arial" panose="020B0604020202020204" pitchFamily="34" charset="0"/>
                <a:ea typeface="ＭＳ Ｐゴシック" panose="020B0600070205080204" pitchFamily="34" charset="-128"/>
              </a:rPr>
              <a:t>Honours</a:t>
            </a:r>
            <a:r>
              <a:rPr lang="en-US" altLang="ja-JP" dirty="0">
                <a:latin typeface="Arial" panose="020B0604020202020204" pitchFamily="34" charset="0"/>
                <a:ea typeface="ＭＳ Ｐゴシック" panose="020B0600070205080204" pitchFamily="34" charset="-128"/>
              </a:rPr>
              <a:t> degree with a B+ average (75-79%).  Average acceptance rate is 15% but they do not distinguish clinical vs. nonclinical.  Take a minimum of 15 students across all 5 of their areas.  Say they want GRE scores above the 60</a:t>
            </a:r>
            <a:r>
              <a:rPr lang="en-US" altLang="ja-JP" baseline="30000" dirty="0">
                <a:latin typeface="Arial" panose="020B0604020202020204" pitchFamily="34" charset="0"/>
                <a:ea typeface="ＭＳ Ｐゴシック" panose="020B0600070205080204" pitchFamily="34" charset="-128"/>
              </a:rPr>
              <a:t>th</a:t>
            </a:r>
            <a:r>
              <a:rPr lang="en-US" altLang="ja-JP" dirty="0">
                <a:latin typeface="Arial" panose="020B0604020202020204" pitchFamily="34" charset="0"/>
                <a:ea typeface="ＭＳ Ｐゴシック" panose="020B0600070205080204" pitchFamily="34" charset="-128"/>
              </a:rPr>
              <a:t> percentile.  Ratio of applications of other programs to clinical is about 1:5</a:t>
            </a:r>
          </a:p>
          <a:p>
            <a:pPr eaLnBrk="1" hangingPunct="1"/>
            <a:endParaRPr lang="en-US" altLang="ja-JP" sz="800" dirty="0">
              <a:latin typeface="Arial" panose="020B0604020202020204" pitchFamily="34" charset="0"/>
              <a:ea typeface="ＭＳ Ｐゴシック" panose="020B0600070205080204" pitchFamily="34" charset="-128"/>
            </a:endParaRPr>
          </a:p>
          <a:p>
            <a:pPr eaLnBrk="1" hangingPunct="1"/>
            <a:r>
              <a:rPr lang="en-US" altLang="en-US" b="1" dirty="0" err="1">
                <a:latin typeface="Arial" panose="020B0604020202020204" pitchFamily="34" charset="0"/>
                <a:ea typeface="ＭＳ Ｐゴシック" panose="020B0600070205080204" pitchFamily="34" charset="-128"/>
              </a:rPr>
              <a:t>UofT</a:t>
            </a:r>
            <a:r>
              <a:rPr lang="en-US" altLang="en-US" dirty="0">
                <a:latin typeface="Arial" panose="020B0604020202020204" pitchFamily="34" charset="0"/>
                <a:ea typeface="ＭＳ Ｐゴシック" panose="020B0600070205080204" pitchFamily="34" charset="-128"/>
              </a:rPr>
              <a:t> minimal criteria is an A- average (80 to 83) – the goal of the program at </a:t>
            </a:r>
            <a:r>
              <a:rPr lang="en-US" altLang="en-US" dirty="0" err="1">
                <a:latin typeface="Arial" panose="020B0604020202020204" pitchFamily="34" charset="0"/>
                <a:ea typeface="ＭＳ Ｐゴシック" panose="020B0600070205080204" pitchFamily="34" charset="-128"/>
              </a:rPr>
              <a:t>UofT</a:t>
            </a:r>
            <a:r>
              <a:rPr lang="en-US" altLang="en-US" dirty="0">
                <a:latin typeface="Arial" panose="020B0604020202020204" pitchFamily="34" charset="0"/>
                <a:ea typeface="ＭＳ Ｐゴシック" panose="020B0600070205080204" pitchFamily="34" charset="-128"/>
              </a:rPr>
              <a:t> is to educate researchers so is research heavy</a:t>
            </a:r>
          </a:p>
          <a:p>
            <a:pPr eaLnBrk="1" hangingPunct="1"/>
            <a:r>
              <a:rPr lang="en-US" altLang="en-US" b="1" dirty="0">
                <a:latin typeface="Arial" panose="020B0604020202020204" pitchFamily="34" charset="0"/>
                <a:ea typeface="ＭＳ Ｐゴシック" panose="020B0600070205080204" pitchFamily="34" charset="-128"/>
              </a:rPr>
              <a:t>Western</a:t>
            </a:r>
            <a:r>
              <a:rPr lang="en-US" altLang="en-US" dirty="0">
                <a:latin typeface="Arial" panose="020B0604020202020204" pitchFamily="34" charset="0"/>
                <a:ea typeface="ＭＳ Ｐゴシック" panose="020B0600070205080204" pitchFamily="34" charset="-128"/>
              </a:rPr>
              <a:t> minimal criteria is a B average.  Clinical program has ~8% acceptance rate</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Grades are very important but they are not going to guarantee you a place in the </a:t>
            </a:r>
            <a:r>
              <a:rPr lang="en-US" altLang="en-US" dirty="0" err="1">
                <a:latin typeface="Arial" panose="020B0604020202020204" pitchFamily="34" charset="0"/>
                <a:ea typeface="ＭＳ Ｐゴシック" panose="020B0600070205080204" pitchFamily="34" charset="-128"/>
              </a:rPr>
              <a:t>programme</a:t>
            </a:r>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Competition is high and everyone else will have similar grades</a:t>
            </a:r>
          </a:p>
          <a:p>
            <a:pPr eaLnBrk="1" hangingPunct="1"/>
            <a:r>
              <a:rPr lang="en-US" altLang="en-US" dirty="0">
                <a:latin typeface="Arial" panose="020B0604020202020204" pitchFamily="34" charset="0"/>
                <a:ea typeface="ＭＳ Ｐゴシック" panose="020B0600070205080204" pitchFamily="34" charset="-128"/>
              </a:rPr>
              <a:t>In general the </a:t>
            </a:r>
            <a:r>
              <a:rPr lang="en-US" altLang="en-US" b="1" dirty="0">
                <a:latin typeface="Arial" panose="020B0604020202020204" pitchFamily="34" charset="0"/>
                <a:ea typeface="ＭＳ Ｐゴシック" panose="020B0600070205080204" pitchFamily="34" charset="-128"/>
              </a:rPr>
              <a:t>primary decision maker will be an individual faculty </a:t>
            </a:r>
            <a:r>
              <a:rPr lang="en-US" altLang="en-US" dirty="0">
                <a:latin typeface="Arial" panose="020B0604020202020204" pitchFamily="34" charset="0"/>
                <a:ea typeface="ＭＳ Ｐゴシック" panose="020B0600070205080204" pitchFamily="34" charset="-128"/>
              </a:rPr>
              <a:t>member (which is sometimes approved by a small committee) but it can make a very big difference if there is someone who is willing to take you on.</a:t>
            </a:r>
          </a:p>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3CD3DEF-866D-596D-4B05-D8EBD6E5DC63}"/>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29CCE7AD-DF9A-934F-A984-8D104A76BE93}" type="slidenum">
              <a:rPr lang="en-US" altLang="en-US" sz="1300">
                <a:latin typeface="Arial" panose="020B0604020202020204" pitchFamily="34" charset="0"/>
              </a:rPr>
              <a:pPr/>
              <a:t>8</a:t>
            </a:fld>
            <a:endParaRPr lang="en-US" altLang="en-US" sz="1300">
              <a:latin typeface="Arial" panose="020B0604020202020204" pitchFamily="34" charset="0"/>
            </a:endParaRPr>
          </a:p>
        </p:txBody>
      </p:sp>
      <p:sp>
        <p:nvSpPr>
          <p:cNvPr id="48130" name="Rectangle 2">
            <a:extLst>
              <a:ext uri="{FF2B5EF4-FFF2-40B4-BE49-F238E27FC236}">
                <a16:creationId xmlns:a16="http://schemas.microsoft.com/office/drawing/2014/main" id="{0C2E57D9-79AE-F626-0E0A-D177D255F7A4}"/>
              </a:ext>
            </a:extLst>
          </p:cNvPr>
          <p:cNvSpPr>
            <a:spLocks noGrp="1" noRot="1" noChangeAspect="1" noChangeArrowheads="1" noTextEdit="1"/>
          </p:cNvSpPr>
          <p:nvPr>
            <p:ph type="sldImg"/>
          </p:nvPr>
        </p:nvSpPr>
        <p:spPr>
          <a:xfrm>
            <a:off x="2090738" y="304800"/>
            <a:ext cx="3133725" cy="2420938"/>
          </a:xfrm>
          <a:ln/>
          <a:extLst>
            <a:ext uri="{FAA26D3D-D897-4be2-8F04-BA451C77F1D7}">
              <ma14:placeholderFlag xmlns:ma14="http://schemas.microsoft.com/office/mac/drawingml/2011/main" xmlns="" val="1"/>
            </a:ext>
          </a:extLst>
        </p:spPr>
      </p:sp>
      <p:sp>
        <p:nvSpPr>
          <p:cNvPr id="48131" name="Rectangle 3">
            <a:extLst>
              <a:ext uri="{FF2B5EF4-FFF2-40B4-BE49-F238E27FC236}">
                <a16:creationId xmlns:a16="http://schemas.microsoft.com/office/drawing/2014/main" id="{67C22155-ACFB-3524-82EA-6057E4C733B0}"/>
              </a:ext>
            </a:extLst>
          </p:cNvPr>
          <p:cNvSpPr>
            <a:spLocks noGrp="1" noChangeArrowheads="1"/>
          </p:cNvSpPr>
          <p:nvPr>
            <p:ph type="body" idx="1"/>
          </p:nvPr>
        </p:nvSpPr>
        <p:spPr>
          <a:xfrm>
            <a:off x="381000" y="2819400"/>
            <a:ext cx="6553200" cy="6477000"/>
          </a:xfrm>
        </p:spPr>
        <p:txBody>
          <a:bodyPr/>
          <a:lstStyle/>
          <a:p>
            <a:pPr eaLnBrk="1" hangingPunct="1"/>
            <a:r>
              <a:rPr lang="en-US" altLang="en-US" dirty="0">
                <a:latin typeface="Arial" panose="020B0604020202020204" pitchFamily="34" charset="0"/>
                <a:ea typeface="ＭＳ Ｐゴシック" panose="020B0600070205080204" pitchFamily="34" charset="-128"/>
              </a:rPr>
              <a:t>In any year, a </a:t>
            </a:r>
            <a:r>
              <a:rPr lang="en-US" altLang="en-US" b="1" dirty="0">
                <a:latin typeface="Arial" panose="020B0604020202020204" pitchFamily="34" charset="0"/>
                <a:ea typeface="ＭＳ Ｐゴシック" panose="020B0600070205080204" pitchFamily="34" charset="-128"/>
              </a:rPr>
              <a:t>faculty member may or may not consider any applications </a:t>
            </a:r>
            <a:r>
              <a:rPr lang="en-US" altLang="en-US" dirty="0">
                <a:latin typeface="Arial" panose="020B0604020202020204" pitchFamily="34" charset="0"/>
                <a:ea typeface="ＭＳ Ｐゴシック" panose="020B0600070205080204" pitchFamily="34" charset="-128"/>
              </a:rPr>
              <a:t>(e.g., how many graduate students already has, maybe sabbatical, etc.).</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Potential supervisors.  </a:t>
            </a:r>
            <a:r>
              <a:rPr lang="en-US" altLang="en-US" b="1" dirty="0">
                <a:latin typeface="Arial" panose="020B0604020202020204" pitchFamily="34" charset="0"/>
                <a:ea typeface="ＭＳ Ｐゴシック" panose="020B0600070205080204" pitchFamily="34" charset="-128"/>
              </a:rPr>
              <a:t>Check the University website</a:t>
            </a:r>
            <a:r>
              <a:rPr lang="en-US" altLang="en-US" dirty="0">
                <a:latin typeface="Arial" panose="020B0604020202020204" pitchFamily="34" charset="0"/>
                <a:ea typeface="ＭＳ Ｐゴシック" panose="020B0600070205080204" pitchFamily="34" charset="-128"/>
              </a:rPr>
              <a:t>.  Some faculty will indicate whether or not they are taking new students, make sure the faculty member is taking on students, if not don’t mention them or don’t apply</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Check out the potential supervisor</a:t>
            </a:r>
            <a:r>
              <a:rPr lang="ja-JP" altLang="en-US">
                <a:latin typeface="Arial" panose="020B0604020202020204" pitchFamily="34" charset="0"/>
                <a:ea typeface="ＭＳ Ｐゴシック" panose="020B0600070205080204" pitchFamily="34" charset="-128"/>
              </a:rPr>
              <a:t>’</a:t>
            </a:r>
            <a:r>
              <a:rPr lang="en-US" altLang="ja-JP" dirty="0">
                <a:latin typeface="Arial" panose="020B0604020202020204" pitchFamily="34" charset="0"/>
                <a:ea typeface="ＭＳ Ｐゴシック" panose="020B0600070205080204" pitchFamily="34" charset="-128"/>
              </a:rPr>
              <a:t>s website and look up their articles and research areas</a:t>
            </a:r>
          </a:p>
          <a:p>
            <a:pPr eaLnBrk="1" hangingPunct="1"/>
            <a:r>
              <a:rPr lang="en-US" altLang="en-US" dirty="0">
                <a:latin typeface="Arial" panose="020B0604020202020204" pitchFamily="34" charset="0"/>
                <a:ea typeface="ＭＳ Ｐゴシック" panose="020B0600070205080204" pitchFamily="34" charset="-128"/>
              </a:rPr>
              <a:t>Contact potential supervisors and ask for a meeting but you may not get a response</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Think about contacting potential supervisor’</a:t>
            </a:r>
            <a:r>
              <a:rPr lang="en-US" altLang="ja-JP" dirty="0">
                <a:latin typeface="Arial" panose="020B0604020202020204" pitchFamily="34" charset="0"/>
                <a:ea typeface="ＭＳ Ｐゴシック" panose="020B0600070205080204" pitchFamily="34" charset="-128"/>
              </a:rPr>
              <a:t>s current graduate students (though this can be tricky) </a:t>
            </a:r>
          </a:p>
          <a:p>
            <a:pPr eaLnBrk="1" hangingPunct="1"/>
            <a:endParaRPr lang="en-US" altLang="ja-JP"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I </a:t>
            </a:r>
            <a:r>
              <a:rPr lang="en-US" altLang="en-US" b="1" dirty="0">
                <a:latin typeface="Arial" panose="020B0604020202020204" pitchFamily="34" charset="0"/>
                <a:ea typeface="ＭＳ Ｐゴシック" panose="020B0600070205080204" pitchFamily="34" charset="-128"/>
              </a:rPr>
              <a:t>contacted faculty in different </a:t>
            </a:r>
            <a:r>
              <a:rPr lang="en-US" altLang="en-US" b="1" dirty="0" err="1">
                <a:latin typeface="Arial" panose="020B0604020202020204" pitchFamily="34" charset="0"/>
                <a:ea typeface="ＭＳ Ｐゴシック" panose="020B0600070205080204" pitchFamily="34" charset="-128"/>
              </a:rPr>
              <a:t>programmes</a:t>
            </a:r>
            <a:r>
              <a:rPr lang="en-US" altLang="en-US" b="1" dirty="0">
                <a:latin typeface="Arial" panose="020B0604020202020204" pitchFamily="34" charset="0"/>
                <a:ea typeface="ＭＳ Ｐゴシック" panose="020B0600070205080204" pitchFamily="34" charset="-128"/>
              </a:rPr>
              <a:t> </a:t>
            </a:r>
            <a:r>
              <a:rPr lang="en-US" altLang="en-US" dirty="0">
                <a:latin typeface="Arial" panose="020B0604020202020204" pitchFamily="34" charset="0"/>
                <a:ea typeface="ＭＳ Ｐゴシック" panose="020B0600070205080204" pitchFamily="34" charset="-128"/>
              </a:rPr>
              <a:t>(cognitive, clinical, social/personality, developmental) and </a:t>
            </a:r>
            <a:r>
              <a:rPr lang="en-US" altLang="en-US" b="1" dirty="0">
                <a:latin typeface="Arial" panose="020B0604020202020204" pitchFamily="34" charset="0"/>
                <a:ea typeface="ＭＳ Ｐゴシック" panose="020B0600070205080204" pitchFamily="34" charset="-128"/>
              </a:rPr>
              <a:t>asked them what they look for </a:t>
            </a:r>
            <a:r>
              <a:rPr lang="en-US" altLang="en-US" dirty="0">
                <a:latin typeface="Arial" panose="020B0604020202020204" pitchFamily="34" charset="0"/>
                <a:ea typeface="ＭＳ Ｐゴシック" panose="020B0600070205080204" pitchFamily="34" charset="-128"/>
              </a:rPr>
              <a:t>in a graduate student and what would make an application stand out</a:t>
            </a:r>
          </a:p>
          <a:p>
            <a:pPr eaLnBrk="1" hangingPunct="1"/>
            <a:r>
              <a:rPr lang="en-US" altLang="en-US" dirty="0">
                <a:latin typeface="Arial" panose="020B0604020202020204" pitchFamily="34" charset="0"/>
                <a:ea typeface="ＭＳ Ｐゴシック" panose="020B0600070205080204" pitchFamily="34" charset="-128"/>
              </a:rPr>
              <a:t>Outstanding applicants who will succeed in a graduate program</a:t>
            </a:r>
          </a:p>
          <a:p>
            <a:pPr eaLnBrk="1" hangingPunct="1"/>
            <a:r>
              <a:rPr lang="en-US" altLang="en-US" dirty="0">
                <a:latin typeface="Arial" panose="020B0604020202020204" pitchFamily="34" charset="0"/>
                <a:ea typeface="ＭＳ Ｐゴシック" panose="020B0600070205080204" pitchFamily="34" charset="-128"/>
              </a:rPr>
              <a:t>Substantial commitment in terms of time and resources so it is important that you make the best impression</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b="1" dirty="0">
                <a:latin typeface="Arial" panose="020B0604020202020204" pitchFamily="34" charset="0"/>
                <a:ea typeface="ＭＳ Ｐゴシック" panose="020B0600070205080204" pitchFamily="34" charset="-128"/>
              </a:rPr>
              <a:t>One thing that is very very important for the potential supervisor is research experience </a:t>
            </a:r>
          </a:p>
          <a:p>
            <a:pPr eaLnBrk="1" hangingPunct="1"/>
            <a:r>
              <a:rPr lang="en-US" altLang="en-US" b="1" dirty="0">
                <a:latin typeface="Arial" panose="020B0604020202020204" pitchFamily="34" charset="0"/>
                <a:ea typeface="ＭＳ Ｐゴシック" panose="020B0600070205080204" pitchFamily="34" charset="-128"/>
              </a:rPr>
              <a:t>Depending on supervisor, different skills stand out for them</a:t>
            </a:r>
            <a:r>
              <a:rPr lang="en-US" altLang="en-US" dirty="0">
                <a:latin typeface="Arial" panose="020B0604020202020204" pitchFamily="34" charset="0"/>
                <a:ea typeface="ＭＳ Ｐゴシック" panose="020B0600070205080204" pitchFamily="34" charset="-128"/>
              </a:rPr>
              <a:t>, e.g., if doing research in bilingualism may be interested that are fluent in another language or have access to a certain group of people</a:t>
            </a:r>
          </a:p>
          <a:p>
            <a:pPr eaLnBrk="1" hangingPunct="1"/>
            <a:r>
              <a:rPr lang="en-US" altLang="en-US" dirty="0">
                <a:latin typeface="Arial" panose="020B0604020202020204" pitchFamily="34" charset="0"/>
                <a:ea typeface="ＭＳ Ｐゴシック" panose="020B0600070205080204" pitchFamily="34" charset="-128"/>
              </a:rPr>
              <a:t>What helps advance their research and makes you a more attractive candidate?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30CD067-2597-90D8-4CA3-EDD647CA8DCD}"/>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712E640E-3681-9042-B07A-3D0B2C2DDBD9}" type="slidenum">
              <a:rPr lang="en-US" altLang="en-US" sz="1300">
                <a:latin typeface="Arial" panose="020B0604020202020204" pitchFamily="34" charset="0"/>
              </a:rPr>
              <a:pPr/>
              <a:t>9</a:t>
            </a:fld>
            <a:endParaRPr lang="en-US" altLang="en-US" sz="1300">
              <a:latin typeface="Arial" panose="020B0604020202020204" pitchFamily="34" charset="0"/>
            </a:endParaRPr>
          </a:p>
        </p:txBody>
      </p:sp>
      <p:sp>
        <p:nvSpPr>
          <p:cNvPr id="50178" name="Rectangle 2">
            <a:extLst>
              <a:ext uri="{FF2B5EF4-FFF2-40B4-BE49-F238E27FC236}">
                <a16:creationId xmlns:a16="http://schemas.microsoft.com/office/drawing/2014/main" id="{896ED7FF-D6F2-0639-B070-AA2C5FEAB898}"/>
              </a:ext>
            </a:extLst>
          </p:cNvPr>
          <p:cNvSpPr>
            <a:spLocks noGrp="1" noRot="1" noChangeAspect="1" noChangeArrowheads="1" noTextEdit="1"/>
          </p:cNvSpPr>
          <p:nvPr>
            <p:ph type="sldImg"/>
          </p:nvPr>
        </p:nvSpPr>
        <p:spPr>
          <a:xfrm>
            <a:off x="1390650" y="533400"/>
            <a:ext cx="4533900" cy="3505200"/>
          </a:xfrm>
          <a:ln/>
          <a:extLst>
            <a:ext uri="{FAA26D3D-D897-4be2-8F04-BA451C77F1D7}">
              <ma14:placeholderFlag xmlns:ma14="http://schemas.microsoft.com/office/mac/drawingml/2011/main" xmlns="" val="1"/>
            </a:ext>
          </a:extLst>
        </p:spPr>
      </p:sp>
      <p:sp>
        <p:nvSpPr>
          <p:cNvPr id="50179" name="Rectangle 3">
            <a:extLst>
              <a:ext uri="{FF2B5EF4-FFF2-40B4-BE49-F238E27FC236}">
                <a16:creationId xmlns:a16="http://schemas.microsoft.com/office/drawing/2014/main" id="{3095BB7D-239F-35F6-D165-DC3159938213}"/>
              </a:ext>
            </a:extLst>
          </p:cNvPr>
          <p:cNvSpPr>
            <a:spLocks noGrp="1" noChangeArrowheads="1"/>
          </p:cNvSpPr>
          <p:nvPr>
            <p:ph type="body" idx="1"/>
          </p:nvPr>
        </p:nvSpPr>
        <p:spPr>
          <a:xfrm>
            <a:off x="609599" y="4343401"/>
            <a:ext cx="5943601" cy="4857750"/>
          </a:xfrm>
        </p:spPr>
        <p:txBody>
          <a:bodyPr/>
          <a:lstStyle/>
          <a:p>
            <a:pPr eaLnBrk="1" hangingPunct="1"/>
            <a:endParaRPr lang="en-US" altLang="en-US" b="1" dirty="0">
              <a:latin typeface="Arial" panose="020B0604020202020204" pitchFamily="34" charset="0"/>
              <a:ea typeface="ＭＳ Ｐゴシック" panose="020B0600070205080204" pitchFamily="34" charset="-128"/>
            </a:endParaRPr>
          </a:p>
          <a:p>
            <a:pPr eaLnBrk="1" hangingPunct="1"/>
            <a:r>
              <a:rPr lang="en-US" altLang="en-US" b="1" dirty="0">
                <a:latin typeface="Arial" panose="020B0604020202020204" pitchFamily="34" charset="0"/>
                <a:ea typeface="ＭＳ Ｐゴシック" panose="020B0600070205080204" pitchFamily="34" charset="-128"/>
              </a:rPr>
              <a:t>Three ways to build your research experience</a:t>
            </a:r>
          </a:p>
          <a:p>
            <a:pPr eaLnBrk="1" hangingPunct="1"/>
            <a:endParaRPr lang="en-US" altLang="en-US" b="1"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Do a research practicum – those are available here at Trent at 3</a:t>
            </a:r>
            <a:r>
              <a:rPr lang="en-US" altLang="en-US" baseline="30000" dirty="0">
                <a:latin typeface="Arial" panose="020B0604020202020204" pitchFamily="34" charset="0"/>
                <a:ea typeface="ＭＳ Ｐゴシック" panose="020B0600070205080204" pitchFamily="34" charset="-128"/>
              </a:rPr>
              <a:t>rd</a:t>
            </a:r>
            <a:r>
              <a:rPr lang="en-US" altLang="en-US" dirty="0">
                <a:latin typeface="Arial" panose="020B0604020202020204" pitchFamily="34" charset="0"/>
                <a:ea typeface="ＭＳ Ｐゴシック" panose="020B0600070205080204" pitchFamily="34" charset="-128"/>
              </a:rPr>
              <a:t> and 4</a:t>
            </a:r>
            <a:r>
              <a:rPr lang="en-US" altLang="en-US" baseline="30000" dirty="0">
                <a:latin typeface="Arial" panose="020B0604020202020204" pitchFamily="34" charset="0"/>
                <a:ea typeface="ＭＳ Ｐゴシック" panose="020B0600070205080204" pitchFamily="34" charset="-128"/>
              </a:rPr>
              <a:t>th</a:t>
            </a:r>
            <a:r>
              <a:rPr lang="en-US" altLang="en-US" dirty="0">
                <a:latin typeface="Arial" panose="020B0604020202020204" pitchFamily="34" charset="0"/>
                <a:ea typeface="ＭＳ Ｐゴシック" panose="020B0600070205080204" pitchFamily="34" charset="-128"/>
              </a:rPr>
              <a:t> year; is good to take advantage of the opportunity</a:t>
            </a:r>
          </a:p>
          <a:p>
            <a:pPr eaLnBrk="1" hangingPunct="1"/>
            <a:r>
              <a:rPr lang="en-US" altLang="en-US" dirty="0">
                <a:latin typeface="Arial" panose="020B0604020202020204" pitchFamily="34" charset="0"/>
                <a:ea typeface="ＭＳ Ｐゴシック" panose="020B0600070205080204" pitchFamily="34" charset="-128"/>
              </a:rPr>
              <a:t>Volunteer to be a research assistant to gain research experience</a:t>
            </a:r>
          </a:p>
          <a:p>
            <a:pPr lvl="1" eaLnBrk="1" hangingPunct="1"/>
            <a:r>
              <a:rPr lang="en-US" altLang="en-US" dirty="0">
                <a:latin typeface="Arial" panose="020B0604020202020204" pitchFamily="34" charset="0"/>
                <a:ea typeface="ＭＳ Ｐゴシック" panose="020B0600070205080204" pitchFamily="34" charset="-128"/>
              </a:rPr>
              <a:t>Remember you are competing with students like those at </a:t>
            </a:r>
            <a:r>
              <a:rPr lang="en-US" altLang="en-US" dirty="0" err="1">
                <a:latin typeface="Arial" panose="020B0604020202020204" pitchFamily="34" charset="0"/>
                <a:ea typeface="ＭＳ Ｐゴシック" panose="020B0600070205080204" pitchFamily="34" charset="-128"/>
              </a:rPr>
              <a:t>UofT</a:t>
            </a:r>
            <a:r>
              <a:rPr lang="en-US" altLang="en-US" dirty="0">
                <a:latin typeface="Arial" panose="020B0604020202020204" pitchFamily="34" charset="0"/>
                <a:ea typeface="ＭＳ Ｐゴシック" panose="020B0600070205080204" pitchFamily="34" charset="-128"/>
              </a:rPr>
              <a:t> who start volunteering in research labs from 2</a:t>
            </a:r>
            <a:r>
              <a:rPr lang="en-US" altLang="en-US" baseline="30000" dirty="0">
                <a:latin typeface="Arial" panose="020B0604020202020204" pitchFamily="34" charset="0"/>
                <a:ea typeface="ＭＳ Ｐゴシック" panose="020B0600070205080204" pitchFamily="34" charset="-128"/>
              </a:rPr>
              <a:t>nd</a:t>
            </a:r>
            <a:r>
              <a:rPr lang="en-US" altLang="en-US" dirty="0">
                <a:latin typeface="Arial" panose="020B0604020202020204" pitchFamily="34" charset="0"/>
                <a:ea typeface="ＭＳ Ｐゴシック" panose="020B0600070205080204" pitchFamily="34" charset="-128"/>
              </a:rPr>
              <a:t> year, some from 1</a:t>
            </a:r>
            <a:r>
              <a:rPr lang="en-US" altLang="en-US" baseline="30000" dirty="0">
                <a:latin typeface="Arial" panose="020B0604020202020204" pitchFamily="34" charset="0"/>
                <a:ea typeface="ＭＳ Ｐゴシック" panose="020B0600070205080204" pitchFamily="34" charset="-128"/>
              </a:rPr>
              <a:t>st</a:t>
            </a:r>
            <a:r>
              <a:rPr lang="en-US" altLang="en-US" dirty="0">
                <a:latin typeface="Arial" panose="020B0604020202020204" pitchFamily="34" charset="0"/>
                <a:ea typeface="ＭＳ Ｐゴシック" panose="020B0600070205080204" pitchFamily="34" charset="-128"/>
              </a:rPr>
              <a:t> year</a:t>
            </a:r>
          </a:p>
          <a:p>
            <a:pPr eaLnBrk="1" hangingPunct="1"/>
            <a:endParaRPr lang="en-US" altLang="en-US" b="1"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9EC0677-DE9D-0B9A-600F-2CE6612734E3}"/>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3EEC51EF-3E1B-254D-90E6-5E561883E210}" type="slidenum">
              <a:rPr lang="en-US" altLang="en-US" sz="1300">
                <a:latin typeface="Arial" panose="020B0604020202020204" pitchFamily="34" charset="0"/>
              </a:rPr>
              <a:pPr/>
              <a:t>10</a:t>
            </a:fld>
            <a:endParaRPr lang="en-US" altLang="en-US" sz="1300">
              <a:latin typeface="Arial" panose="020B0604020202020204" pitchFamily="34" charset="0"/>
            </a:endParaRPr>
          </a:p>
        </p:txBody>
      </p:sp>
      <p:sp>
        <p:nvSpPr>
          <p:cNvPr id="54274" name="Rectangle 2">
            <a:extLst>
              <a:ext uri="{FF2B5EF4-FFF2-40B4-BE49-F238E27FC236}">
                <a16:creationId xmlns:a16="http://schemas.microsoft.com/office/drawing/2014/main" id="{EF029358-8EC9-37A4-7CCC-FBAF6FFAE9E6}"/>
              </a:ext>
            </a:extLst>
          </p:cNvPr>
          <p:cNvSpPr>
            <a:spLocks noGrp="1" noRot="1" noChangeAspect="1" noChangeArrowheads="1" noTextEdit="1"/>
          </p:cNvSpPr>
          <p:nvPr>
            <p:ph type="sldImg"/>
          </p:nvPr>
        </p:nvSpPr>
        <p:spPr>
          <a:xfrm>
            <a:off x="1897063" y="381000"/>
            <a:ext cx="3521075" cy="2720975"/>
          </a:xfrm>
          <a:ln/>
          <a:extLst>
            <a:ext uri="{FAA26D3D-D897-4be2-8F04-BA451C77F1D7}">
              <ma14:placeholderFlag xmlns:ma14="http://schemas.microsoft.com/office/mac/drawingml/2011/main" xmlns="" val="1"/>
            </a:ext>
          </a:extLst>
        </p:spPr>
      </p:sp>
      <p:sp>
        <p:nvSpPr>
          <p:cNvPr id="54275" name="Rectangle 3">
            <a:extLst>
              <a:ext uri="{FF2B5EF4-FFF2-40B4-BE49-F238E27FC236}">
                <a16:creationId xmlns:a16="http://schemas.microsoft.com/office/drawing/2014/main" id="{63A6A1B3-9F54-F67C-2A44-22A2F4C7A878}"/>
              </a:ext>
            </a:extLst>
          </p:cNvPr>
          <p:cNvSpPr>
            <a:spLocks noGrp="1" noChangeArrowheads="1"/>
          </p:cNvSpPr>
          <p:nvPr>
            <p:ph type="body" idx="1"/>
          </p:nvPr>
        </p:nvSpPr>
        <p:spPr>
          <a:xfrm>
            <a:off x="244475" y="3505200"/>
            <a:ext cx="6826250" cy="5856288"/>
          </a:xfrm>
        </p:spPr>
        <p:txBody>
          <a:bodyPr/>
          <a:lstStyle/>
          <a:p>
            <a:pPr eaLnBrk="1" hangingPunct="1"/>
            <a:r>
              <a:rPr lang="en-US" altLang="en-US" dirty="0">
                <a:latin typeface="Arial" panose="020B0604020202020204" pitchFamily="34" charset="0"/>
                <a:ea typeface="ＭＳ Ｐゴシック" panose="020B0600070205080204" pitchFamily="34" charset="-128"/>
              </a:rPr>
              <a:t>The letter or statement of intent</a:t>
            </a:r>
            <a:endParaRPr lang="en-US" altLang="ja-JP"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First, make sure that you answer all the questions that are asked in each application</a:t>
            </a:r>
          </a:p>
          <a:p>
            <a:pPr eaLnBrk="1" hangingPunct="1"/>
            <a:r>
              <a:rPr lang="en-US" altLang="en-US" dirty="0">
                <a:latin typeface="Arial" panose="020B0604020202020204" pitchFamily="34" charset="0"/>
                <a:ea typeface="ＭＳ Ｐゴシック" panose="020B0600070205080204" pitchFamily="34" charset="-128"/>
              </a:rPr>
              <a:t>Should be a </a:t>
            </a:r>
            <a:r>
              <a:rPr lang="en-US" altLang="en-US" b="1" dirty="0">
                <a:latin typeface="Arial" panose="020B0604020202020204" pitchFamily="34" charset="0"/>
                <a:ea typeface="ＭＳ Ｐゴシック" panose="020B0600070205080204" pitchFamily="34" charset="-128"/>
              </a:rPr>
              <a:t>persuasive statement</a:t>
            </a:r>
            <a:r>
              <a:rPr lang="en-US" altLang="en-US" dirty="0">
                <a:latin typeface="Arial" panose="020B0604020202020204" pitchFamily="34" charset="0"/>
                <a:ea typeface="ＭＳ Ｐゴシック" panose="020B0600070205080204" pitchFamily="34" charset="-128"/>
              </a:rPr>
              <a:t> – market yourself.</a:t>
            </a:r>
          </a:p>
          <a:p>
            <a:pPr eaLnBrk="1" hangingPunct="1"/>
            <a:r>
              <a:rPr lang="en-US" altLang="en-US" b="1" dirty="0">
                <a:latin typeface="Arial" panose="020B0604020202020204" pitchFamily="34" charset="0"/>
                <a:ea typeface="ＭＳ Ｐゴシック" panose="020B0600070205080204" pitchFamily="34" charset="-128"/>
              </a:rPr>
              <a:t>Make it relevant</a:t>
            </a:r>
            <a:r>
              <a:rPr lang="en-US" altLang="en-US" dirty="0">
                <a:latin typeface="Arial" panose="020B0604020202020204" pitchFamily="34" charset="0"/>
                <a:ea typeface="ＭＳ Ｐゴシック" panose="020B0600070205080204" pitchFamily="34" charset="-128"/>
              </a:rPr>
              <a:t>:</a:t>
            </a:r>
          </a:p>
          <a:p>
            <a:pPr lvl="1" eaLnBrk="1" hangingPunct="1"/>
            <a:r>
              <a:rPr lang="en-US" altLang="en-US" dirty="0">
                <a:latin typeface="Arial" panose="020B0604020202020204" pitchFamily="34" charset="0"/>
                <a:ea typeface="ＭＳ Ｐゴシック" panose="020B0600070205080204" pitchFamily="34" charset="-128"/>
              </a:rPr>
              <a:t>Why you want to attend graduate school</a:t>
            </a:r>
          </a:p>
          <a:p>
            <a:pPr lvl="1" eaLnBrk="1" hangingPunct="1"/>
            <a:r>
              <a:rPr lang="en-US" altLang="en-US" dirty="0">
                <a:latin typeface="Arial" panose="020B0604020202020204" pitchFamily="34" charset="0"/>
                <a:ea typeface="ＭＳ Ｐゴシック" panose="020B0600070205080204" pitchFamily="34" charset="-128"/>
              </a:rPr>
              <a:t>What you hope to accomplish</a:t>
            </a:r>
          </a:p>
          <a:p>
            <a:pPr lvl="1" eaLnBrk="1" hangingPunct="1"/>
            <a:r>
              <a:rPr lang="en-US" altLang="en-US" dirty="0">
                <a:latin typeface="Arial" panose="020B0604020202020204" pitchFamily="34" charset="0"/>
                <a:ea typeface="ＭＳ Ｐゴシック" panose="020B0600070205080204" pitchFamily="34" charset="-128"/>
              </a:rPr>
              <a:t>How you plan to accomplish it</a:t>
            </a:r>
          </a:p>
          <a:p>
            <a:pPr eaLnBrk="1" hangingPunct="1"/>
            <a:r>
              <a:rPr lang="en-US" altLang="en-US" dirty="0">
                <a:latin typeface="Arial" panose="020B0604020202020204" pitchFamily="34" charset="0"/>
                <a:ea typeface="ＭＳ Ｐゴシック" panose="020B0600070205080204" pitchFamily="34" charset="-128"/>
              </a:rPr>
              <a:t>Highlight any aspects of the specific program that appeal to you and your goals</a:t>
            </a:r>
          </a:p>
          <a:p>
            <a:pPr eaLnBrk="1" hangingPunct="1"/>
            <a:r>
              <a:rPr lang="en-US" altLang="en-US" dirty="0">
                <a:latin typeface="Arial" panose="020B0604020202020204" pitchFamily="34" charset="0"/>
                <a:ea typeface="ＭＳ Ｐゴシック" panose="020B0600070205080204" pitchFamily="34" charset="-128"/>
              </a:rPr>
              <a:t>Highlight what makes you distinct professionally -- emphasize your research experience or your clinical experience, work with special populations, etc.</a:t>
            </a:r>
          </a:p>
          <a:p>
            <a:pPr eaLnBrk="1" hangingPunct="1"/>
            <a:r>
              <a:rPr lang="en-US" altLang="en-US" dirty="0">
                <a:latin typeface="Arial" panose="020B0604020202020204" pitchFamily="34" charset="0"/>
                <a:ea typeface="ＭＳ Ｐゴシック" panose="020B0600070205080204" pitchFamily="34" charset="-128"/>
              </a:rPr>
              <a:t>Briefly explain any </a:t>
            </a:r>
            <a:r>
              <a:rPr lang="en-US" altLang="en-US" b="1" dirty="0">
                <a:latin typeface="Arial" panose="020B0604020202020204" pitchFamily="34" charset="0"/>
                <a:ea typeface="ＭＳ Ｐゴシック" panose="020B0600070205080204" pitchFamily="34" charset="-128"/>
              </a:rPr>
              <a:t>embarrassing grades</a:t>
            </a:r>
            <a:r>
              <a:rPr lang="en-US" altLang="en-US" dirty="0">
                <a:latin typeface="Arial" panose="020B0604020202020204" pitchFamily="34" charset="0"/>
                <a:ea typeface="ＭＳ Ｐゴシック" panose="020B0600070205080204" pitchFamily="34" charset="-128"/>
              </a:rPr>
              <a:t>.</a:t>
            </a:r>
          </a:p>
          <a:p>
            <a:pPr eaLnBrk="1" hangingPunct="1"/>
            <a:r>
              <a:rPr lang="en-US" altLang="en-US" dirty="0">
                <a:latin typeface="Arial" panose="020B0604020202020204" pitchFamily="34" charset="0"/>
                <a:ea typeface="ＭＳ Ｐゴシック" panose="020B0600070205080204" pitchFamily="34" charset="-128"/>
              </a:rPr>
              <a:t>The skills and abilities that matter to potential graduate supervisors are those that involve doing scientific research, e.g., critical thinking skills, computer skills, knowledge and passion for psychological theory and research, writing and communication skills, discipline, creativity</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Graduate training is a mentoring process where the student and supervisor work together on research projects</a:t>
            </a:r>
          </a:p>
          <a:p>
            <a:pPr eaLnBrk="1" hangingPunct="1"/>
            <a:r>
              <a:rPr lang="en-US" altLang="en-US" dirty="0">
                <a:latin typeface="Arial" panose="020B0604020202020204" pitchFamily="34" charset="0"/>
                <a:ea typeface="ＭＳ Ｐゴシック" panose="020B0600070205080204" pitchFamily="34" charset="-128"/>
              </a:rPr>
              <a:t>A potential supervisor is looking for those skills that indicate you will be successful in this regard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003780B-90CF-3C85-9062-C2D867658EEF}"/>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7B77F2A5-C176-9945-B944-FCDF9908A324}" type="slidenum">
              <a:rPr lang="en-US" altLang="en-US" sz="1300">
                <a:latin typeface="Arial" panose="020B0604020202020204" pitchFamily="34" charset="0"/>
              </a:rPr>
              <a:pPr/>
              <a:t>11</a:t>
            </a:fld>
            <a:endParaRPr lang="en-US" altLang="en-US" sz="1300">
              <a:latin typeface="Arial" panose="020B0604020202020204" pitchFamily="34" charset="0"/>
            </a:endParaRPr>
          </a:p>
        </p:txBody>
      </p:sp>
      <p:sp>
        <p:nvSpPr>
          <p:cNvPr id="64514" name="Rectangle 2">
            <a:extLst>
              <a:ext uri="{FF2B5EF4-FFF2-40B4-BE49-F238E27FC236}">
                <a16:creationId xmlns:a16="http://schemas.microsoft.com/office/drawing/2014/main" id="{34BB7040-11AB-2A4C-04DC-8BB6F56FE99B}"/>
              </a:ext>
            </a:extLst>
          </p:cNvPr>
          <p:cNvSpPr>
            <a:spLocks noGrp="1" noRot="1" noChangeAspect="1" noChangeArrowheads="1" noTextEdit="1"/>
          </p:cNvSpPr>
          <p:nvPr>
            <p:ph type="sldImg"/>
          </p:nvPr>
        </p:nvSpPr>
        <p:spPr>
          <a:xfrm>
            <a:off x="1897063" y="239713"/>
            <a:ext cx="3522662" cy="2720975"/>
          </a:xfrm>
          <a:ln/>
          <a:extLst>
            <a:ext uri="{FAA26D3D-D897-4be2-8F04-BA451C77F1D7}">
              <ma14:placeholderFlag xmlns:ma14="http://schemas.microsoft.com/office/mac/drawingml/2011/main" xmlns="" val="1"/>
            </a:ext>
          </a:extLst>
        </p:spPr>
      </p:sp>
      <p:sp>
        <p:nvSpPr>
          <p:cNvPr id="64515" name="Rectangle 3">
            <a:extLst>
              <a:ext uri="{FF2B5EF4-FFF2-40B4-BE49-F238E27FC236}">
                <a16:creationId xmlns:a16="http://schemas.microsoft.com/office/drawing/2014/main" id="{97BD5AFC-A9E9-A365-8FE5-48BEE4C2EBD0}"/>
              </a:ext>
            </a:extLst>
          </p:cNvPr>
          <p:cNvSpPr>
            <a:spLocks noGrp="1" noChangeArrowheads="1"/>
          </p:cNvSpPr>
          <p:nvPr>
            <p:ph type="body" idx="1"/>
          </p:nvPr>
        </p:nvSpPr>
        <p:spPr>
          <a:xfrm>
            <a:off x="244475" y="3276600"/>
            <a:ext cx="6826250" cy="6084888"/>
          </a:xfrm>
        </p:spPr>
        <p:txBody>
          <a:bodyPr/>
          <a:lstStyle/>
          <a:p>
            <a:pPr eaLnBrk="1" hangingPunct="1"/>
            <a:r>
              <a:rPr lang="en-US" altLang="en-US" dirty="0">
                <a:latin typeface="Arial" panose="020B0604020202020204" pitchFamily="34" charset="0"/>
                <a:ea typeface="ＭＳ Ｐゴシック" panose="020B0600070205080204" pitchFamily="34" charset="-128"/>
              </a:rPr>
              <a:t>Be prepared to spend some time crafting your letter of intent</a:t>
            </a:r>
          </a:p>
          <a:p>
            <a:pPr eaLnBrk="1" hangingPunct="1"/>
            <a:r>
              <a:rPr lang="en-US" altLang="en-US" dirty="0">
                <a:latin typeface="Arial" panose="020B0604020202020204" pitchFamily="34" charset="0"/>
                <a:ea typeface="ＭＳ Ｐゴシック" panose="020B0600070205080204" pitchFamily="34" charset="-128"/>
              </a:rPr>
              <a:t>Writing skills or communication skills are crucial for success in graduate school so if your letter of intent indicates that you are a poor writer, your chances of being admitted will plummet</a:t>
            </a:r>
          </a:p>
          <a:p>
            <a:pPr eaLnBrk="1" hangingPunct="1"/>
            <a:r>
              <a:rPr lang="en-US" altLang="en-US" dirty="0">
                <a:latin typeface="Arial" panose="020B0604020202020204" pitchFamily="34" charset="0"/>
                <a:ea typeface="ＭＳ Ｐゴシック" panose="020B0600070205080204" pitchFamily="34" charset="-128"/>
              </a:rPr>
              <a:t>What will they look for in the letter of intent?</a:t>
            </a:r>
          </a:p>
          <a:p>
            <a:pPr eaLnBrk="1" hangingPunct="1"/>
            <a:r>
              <a:rPr lang="en-US" altLang="en-US" dirty="0">
                <a:latin typeface="Arial" panose="020B0604020202020204" pitchFamily="34" charset="0"/>
                <a:ea typeface="ＭＳ Ｐゴシック" panose="020B0600070205080204" pitchFamily="34" charset="-128"/>
              </a:rPr>
              <a:t>That it is </a:t>
            </a:r>
            <a:r>
              <a:rPr lang="en-US" altLang="en-US" b="1" dirty="0">
                <a:latin typeface="Arial" panose="020B0604020202020204" pitchFamily="34" charset="0"/>
                <a:ea typeface="ＭＳ Ｐゴシック" panose="020B0600070205080204" pitchFamily="34" charset="-128"/>
              </a:rPr>
              <a:t>well written and has a professional tone</a:t>
            </a:r>
          </a:p>
          <a:p>
            <a:pPr eaLnBrk="1" hangingPunct="1"/>
            <a:r>
              <a:rPr lang="en-US" altLang="en-US" b="1" dirty="0">
                <a:latin typeface="Arial" panose="020B0604020202020204" pitchFamily="34" charset="0"/>
                <a:ea typeface="ＭＳ Ｐゴシック" panose="020B0600070205080204" pitchFamily="34" charset="-128"/>
              </a:rPr>
              <a:t>Avoid accomplishments in high school or before</a:t>
            </a:r>
          </a:p>
          <a:p>
            <a:pPr eaLnBrk="1" hangingPunct="1"/>
            <a:r>
              <a:rPr lang="en-US" altLang="en-US" b="1" dirty="0">
                <a:latin typeface="Arial" panose="020B0604020202020204" pitchFamily="34" charset="0"/>
                <a:ea typeface="ＭＳ Ｐゴシック" panose="020B0600070205080204" pitchFamily="34" charset="-128"/>
              </a:rPr>
              <a:t>Avoid controversial topics </a:t>
            </a:r>
            <a:r>
              <a:rPr lang="en-US" altLang="en-US" dirty="0">
                <a:latin typeface="Arial" panose="020B0604020202020204" pitchFamily="34" charset="0"/>
                <a:ea typeface="ＭＳ Ｐゴシック" panose="020B0600070205080204" pitchFamily="34" charset="-128"/>
              </a:rPr>
              <a:t>(religious views, political views, etc.) and </a:t>
            </a:r>
            <a:r>
              <a:rPr lang="en-US" altLang="en-US" b="1" dirty="0">
                <a:latin typeface="Arial" panose="020B0604020202020204" pitchFamily="34" charset="0"/>
                <a:ea typeface="ＭＳ Ｐゴシック" panose="020B0600070205080204" pitchFamily="34" charset="-128"/>
              </a:rPr>
              <a:t>vague cliches</a:t>
            </a:r>
            <a:r>
              <a:rPr lang="en-US" altLang="en-US" dirty="0">
                <a:latin typeface="Arial" panose="020B0604020202020204" pitchFamily="34" charset="0"/>
                <a:ea typeface="ＭＳ Ｐゴシック" panose="020B0600070205080204" pitchFamily="34" charset="-128"/>
              </a:rPr>
              <a:t> (</a:t>
            </a:r>
            <a:r>
              <a:rPr lang="ja-JP" altLang="en-US">
                <a:latin typeface="Arial" panose="020B0604020202020204" pitchFamily="34" charset="0"/>
                <a:ea typeface="ＭＳ Ｐゴシック" panose="020B0600070205080204" pitchFamily="34" charset="-128"/>
              </a:rPr>
              <a:t>“</a:t>
            </a:r>
            <a:r>
              <a:rPr lang="en-US" altLang="ja-JP" dirty="0">
                <a:latin typeface="Arial" panose="020B0604020202020204" pitchFamily="34" charset="0"/>
                <a:ea typeface="ＭＳ Ｐゴシック" panose="020B0600070205080204" pitchFamily="34" charset="-128"/>
              </a:rPr>
              <a:t>I want to help people</a:t>
            </a:r>
            <a:r>
              <a:rPr lang="ja-JP" altLang="en-US">
                <a:latin typeface="Arial" panose="020B0604020202020204" pitchFamily="34" charset="0"/>
                <a:ea typeface="ＭＳ Ｐゴシック" panose="020B0600070205080204" pitchFamily="34" charset="-128"/>
              </a:rPr>
              <a:t>”</a:t>
            </a:r>
            <a:r>
              <a:rPr lang="en-US" altLang="ja-JP" dirty="0">
                <a:latin typeface="Arial" panose="020B0604020202020204" pitchFamily="34" charset="0"/>
                <a:ea typeface="ＭＳ Ｐゴシック" panose="020B0600070205080204" pitchFamily="34" charset="-128"/>
              </a:rPr>
              <a:t>)</a:t>
            </a:r>
          </a:p>
          <a:p>
            <a:pPr eaLnBrk="1" hangingPunct="1"/>
            <a:r>
              <a:rPr lang="en-US" altLang="en-US" dirty="0">
                <a:latin typeface="Arial" panose="020B0604020202020204" pitchFamily="34" charset="0"/>
                <a:ea typeface="ＭＳ Ｐゴシック" panose="020B0600070205080204" pitchFamily="34" charset="-128"/>
              </a:rPr>
              <a:t>Frame your experiences and interests for the reader and relate it to the program or to a potential supervisor</a:t>
            </a:r>
          </a:p>
          <a:p>
            <a:pPr eaLnBrk="1" hangingPunct="1"/>
            <a:r>
              <a:rPr lang="en-US" altLang="en-US" dirty="0">
                <a:latin typeface="Arial" panose="020B0604020202020204" pitchFamily="34" charset="0"/>
                <a:ea typeface="ＭＳ Ｐゴシック" panose="020B0600070205080204" pitchFamily="34" charset="-128"/>
              </a:rPr>
              <a:t>Indicate who you might want to work with and why, show curiosity and be specific about what you are curious about</a:t>
            </a:r>
          </a:p>
          <a:p>
            <a:pPr eaLnBrk="1" hangingPunct="1"/>
            <a:r>
              <a:rPr lang="en-US" altLang="en-US" dirty="0">
                <a:latin typeface="Arial" panose="020B0604020202020204" pitchFamily="34" charset="0"/>
                <a:ea typeface="ＭＳ Ｐゴシック" panose="020B0600070205080204" pitchFamily="34" charset="-128"/>
              </a:rPr>
              <a:t>If you haven’</a:t>
            </a:r>
            <a:r>
              <a:rPr lang="en-US" altLang="ja-JP" dirty="0">
                <a:latin typeface="Arial" panose="020B0604020202020204" pitchFamily="34" charset="0"/>
                <a:ea typeface="ＭＳ Ｐゴシック" panose="020B0600070205080204" pitchFamily="34" charset="-128"/>
              </a:rPr>
              <a:t>t been able to contact or talk to anyone, it would be good to mention a few names</a:t>
            </a:r>
          </a:p>
          <a:p>
            <a:pPr eaLnBrk="1" hangingPunct="1"/>
            <a:r>
              <a:rPr lang="en-US" altLang="en-US" dirty="0">
                <a:latin typeface="Arial" panose="020B0604020202020204" pitchFamily="34" charset="0"/>
                <a:ea typeface="ＭＳ Ｐゴシック" panose="020B0600070205080204" pitchFamily="34" charset="-128"/>
              </a:rPr>
              <a:t>Is a book by </a:t>
            </a:r>
            <a:r>
              <a:rPr lang="en-US" altLang="en-US" dirty="0" err="1">
                <a:latin typeface="Arial" panose="020B0604020202020204" pitchFamily="34" charset="0"/>
                <a:ea typeface="ＭＳ Ｐゴシック" panose="020B0600070205080204" pitchFamily="34" charset="-128"/>
              </a:rPr>
              <a:t>Mumby</a:t>
            </a:r>
            <a:r>
              <a:rPr lang="en-US" altLang="en-US" dirty="0">
                <a:latin typeface="Arial" panose="020B0604020202020204" pitchFamily="34" charset="0"/>
                <a:ea typeface="ＭＳ Ｐゴシック" panose="020B0600070205080204" pitchFamily="34" charset="-128"/>
              </a:rPr>
              <a:t> that might be useful.  </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For programs that are more applied like clinical programs or social/personality program write about any work you have done in the community, field placements and employment in applied settings.</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Make sure you edit and doublecheck your letter.  Nothing is more embarrassing than sending in a letter of intent that is full of typos or grammatical errors and spelling mistakes.</a:t>
            </a:r>
          </a:p>
          <a:p>
            <a:pPr eaLnBrk="1" hangingPunct="1"/>
            <a:endParaRPr lang="en-US"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A8310C-FBEC-7CE2-8F18-5ABEF2C4928A}"/>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32317BE5-2CE0-F34D-A944-0B410141D8E5}" type="slidenum">
              <a:rPr lang="en-US" altLang="en-US" sz="1300">
                <a:latin typeface="Arial" panose="020B0604020202020204" pitchFamily="34" charset="0"/>
              </a:rPr>
              <a:pPr/>
              <a:t>12</a:t>
            </a:fld>
            <a:endParaRPr lang="en-US" altLang="en-US" sz="1300">
              <a:latin typeface="Arial" panose="020B0604020202020204" pitchFamily="34" charset="0"/>
            </a:endParaRPr>
          </a:p>
        </p:txBody>
      </p:sp>
      <p:sp>
        <p:nvSpPr>
          <p:cNvPr id="56322" name="Rectangle 2">
            <a:extLst>
              <a:ext uri="{FF2B5EF4-FFF2-40B4-BE49-F238E27FC236}">
                <a16:creationId xmlns:a16="http://schemas.microsoft.com/office/drawing/2014/main" id="{005C99A5-C780-FF08-97FD-74FDD5F65703}"/>
              </a:ext>
            </a:extLst>
          </p:cNvPr>
          <p:cNvSpPr>
            <a:spLocks noGrp="1" noRot="1" noChangeAspect="1" noChangeArrowheads="1" noTextEdit="1"/>
          </p:cNvSpPr>
          <p:nvPr>
            <p:ph type="sldImg"/>
          </p:nvPr>
        </p:nvSpPr>
        <p:spPr>
          <a:xfrm>
            <a:off x="1949450" y="160338"/>
            <a:ext cx="3417888" cy="2640012"/>
          </a:xfrm>
          <a:ln/>
          <a:extLst>
            <a:ext uri="{FAA26D3D-D897-4be2-8F04-BA451C77F1D7}">
              <ma14:placeholderFlag xmlns:ma14="http://schemas.microsoft.com/office/mac/drawingml/2011/main" xmlns="" val="1"/>
            </a:ext>
          </a:extLst>
        </p:spPr>
      </p:sp>
      <p:sp>
        <p:nvSpPr>
          <p:cNvPr id="56323" name="Rectangle 3">
            <a:extLst>
              <a:ext uri="{FF2B5EF4-FFF2-40B4-BE49-F238E27FC236}">
                <a16:creationId xmlns:a16="http://schemas.microsoft.com/office/drawing/2014/main" id="{DF71BE73-C7A6-1DCD-F8BD-7B80334A4E94}"/>
              </a:ext>
            </a:extLst>
          </p:cNvPr>
          <p:cNvSpPr>
            <a:spLocks noGrp="1" noChangeArrowheads="1"/>
          </p:cNvSpPr>
          <p:nvPr>
            <p:ph type="body" idx="1"/>
          </p:nvPr>
        </p:nvSpPr>
        <p:spPr>
          <a:xfrm>
            <a:off x="244475" y="2960688"/>
            <a:ext cx="6826250" cy="6480174"/>
          </a:xfrm>
        </p:spPr>
        <p:txBody>
          <a:bodyPr/>
          <a:lstStyle/>
          <a:p>
            <a:pPr eaLnBrk="1" hangingPunct="1"/>
            <a:r>
              <a:rPr lang="en-US" altLang="en-US" dirty="0">
                <a:latin typeface="Arial" panose="020B0604020202020204" pitchFamily="34" charset="0"/>
                <a:ea typeface="ＭＳ Ｐゴシック" panose="020B0600070205080204" pitchFamily="34" charset="-128"/>
              </a:rPr>
              <a:t>Usually </a:t>
            </a:r>
            <a:r>
              <a:rPr lang="en-US" altLang="en-US" b="1" dirty="0">
                <a:latin typeface="Arial" panose="020B0604020202020204" pitchFamily="34" charset="0"/>
                <a:ea typeface="ＭＳ Ｐゴシック" panose="020B0600070205080204" pitchFamily="34" charset="-128"/>
              </a:rPr>
              <a:t>two or three letters of recommendation</a:t>
            </a:r>
            <a:r>
              <a:rPr lang="en-US" altLang="en-US" dirty="0">
                <a:latin typeface="Arial" panose="020B0604020202020204" pitchFamily="34" charset="0"/>
                <a:ea typeface="ＭＳ Ｐゴシック" panose="020B0600070205080204" pitchFamily="34" charset="-128"/>
              </a:rPr>
              <a:t> are required.</a:t>
            </a:r>
          </a:p>
          <a:p>
            <a:pPr eaLnBrk="1" hangingPunct="1"/>
            <a:r>
              <a:rPr lang="en-US" altLang="en-US" dirty="0">
                <a:latin typeface="Arial" panose="020B0604020202020204" pitchFamily="34" charset="0"/>
                <a:ea typeface="ＭＳ Ｐゴシック" panose="020B0600070205080204" pitchFamily="34" charset="-128"/>
              </a:rPr>
              <a:t>Choose faculty who know you well, usually your </a:t>
            </a:r>
            <a:r>
              <a:rPr lang="en-US" altLang="en-US" dirty="0" err="1">
                <a:latin typeface="Arial" panose="020B0604020202020204" pitchFamily="34" charset="0"/>
                <a:ea typeface="ＭＳ Ｐゴシック" panose="020B0600070205080204" pitchFamily="34" charset="-128"/>
              </a:rPr>
              <a:t>honours</a:t>
            </a:r>
            <a:r>
              <a:rPr lang="en-US" altLang="en-US" dirty="0">
                <a:latin typeface="Arial" panose="020B0604020202020204" pitchFamily="34" charset="0"/>
                <a:ea typeface="ＭＳ Ｐゴシック" panose="020B0600070205080204" pitchFamily="34" charset="-128"/>
              </a:rPr>
              <a:t> thesis supervisor but also a practicum supervisor, prof from reading course or other small class</a:t>
            </a:r>
          </a:p>
          <a:p>
            <a:pPr eaLnBrk="1" hangingPunct="1"/>
            <a:r>
              <a:rPr lang="en-US" altLang="en-US" b="1" dirty="0">
                <a:latin typeface="Arial" panose="020B0604020202020204" pitchFamily="34" charset="0"/>
                <a:ea typeface="ＭＳ Ｐゴシック" panose="020B0600070205080204" pitchFamily="34" charset="-128"/>
              </a:rPr>
              <a:t>It is important that you approach profs who can provide you with the strongest references</a:t>
            </a:r>
          </a:p>
          <a:p>
            <a:pPr eaLnBrk="1" hangingPunct="1"/>
            <a:r>
              <a:rPr lang="en-US" altLang="en-US" dirty="0">
                <a:latin typeface="Arial" panose="020B0604020202020204" pitchFamily="34" charset="0"/>
                <a:ea typeface="ＭＳ Ｐゴシック" panose="020B0600070205080204" pitchFamily="34" charset="-128"/>
              </a:rPr>
              <a:t>Excellent references can sometimes make up for a less than stellar transcript or lower GREs so you really want to your letters to shine</a:t>
            </a:r>
          </a:p>
          <a:p>
            <a:pPr eaLnBrk="1" hangingPunct="1"/>
            <a:r>
              <a:rPr lang="en-US" altLang="en-US" dirty="0">
                <a:latin typeface="Arial" panose="020B0604020202020204" pitchFamily="34" charset="0"/>
                <a:ea typeface="ＭＳ Ｐゴシック" panose="020B0600070205080204" pitchFamily="34" charset="-128"/>
              </a:rPr>
              <a:t>All students applying to grad school will get good or solid letters, what you want are </a:t>
            </a:r>
            <a:r>
              <a:rPr lang="en-US" altLang="en-US" b="1" dirty="0">
                <a:latin typeface="Arial" panose="020B0604020202020204" pitchFamily="34" charset="0"/>
                <a:ea typeface="ＭＳ Ｐゴシック" panose="020B0600070205080204" pitchFamily="34" charset="-128"/>
              </a:rPr>
              <a:t>excellent </a:t>
            </a:r>
            <a:r>
              <a:rPr lang="en-US" altLang="en-US" dirty="0">
                <a:latin typeface="Arial" panose="020B0604020202020204" pitchFamily="34" charset="0"/>
                <a:ea typeface="ＭＳ Ｐゴシック" panose="020B0600070205080204" pitchFamily="34" charset="-128"/>
              </a:rPr>
              <a:t>letters from someone who can make specific comments about your critical thinking skills, motivation, work ethic, and research ability</a:t>
            </a:r>
          </a:p>
          <a:p>
            <a:pPr eaLnBrk="1" hangingPunct="1"/>
            <a:r>
              <a:rPr lang="en-US" altLang="en-US" dirty="0">
                <a:latin typeface="Arial" panose="020B0604020202020204" pitchFamily="34" charset="0"/>
                <a:ea typeface="ＭＳ Ｐゴシック" panose="020B0600070205080204" pitchFamily="34" charset="-128"/>
              </a:rPr>
              <a:t>Getting a less than solid letter of reference or one from someone who doesn’</a:t>
            </a:r>
            <a:r>
              <a:rPr lang="en-US" altLang="ja-JP" dirty="0">
                <a:latin typeface="Arial" panose="020B0604020202020204" pitchFamily="34" charset="0"/>
                <a:ea typeface="ＭＳ Ｐゴシック" panose="020B0600070205080204" pitchFamily="34" charset="-128"/>
              </a:rPr>
              <a:t>t know you will do you no good and can actually will hurt your chances at admission</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b="1" dirty="0">
                <a:latin typeface="Arial" panose="020B0604020202020204" pitchFamily="34" charset="0"/>
                <a:ea typeface="ＭＳ Ｐゴシック" panose="020B0600070205080204" pitchFamily="34" charset="-128"/>
              </a:rPr>
              <a:t>Talk to the person about the nature of the letter</a:t>
            </a:r>
            <a:r>
              <a:rPr lang="en-US" altLang="en-US" dirty="0">
                <a:latin typeface="Arial" panose="020B0604020202020204" pitchFamily="34" charset="0"/>
                <a:ea typeface="ＭＳ Ｐゴシック" panose="020B0600070205080204" pitchFamily="34" charset="-128"/>
              </a:rPr>
              <a:t> and what you think would be important to include</a:t>
            </a:r>
          </a:p>
          <a:p>
            <a:pPr eaLnBrk="1" hangingPunct="1"/>
            <a:r>
              <a:rPr lang="en-US" altLang="en-US" dirty="0">
                <a:latin typeface="Arial" panose="020B0604020202020204" pitchFamily="34" charset="0"/>
                <a:ea typeface="ＭＳ Ｐゴシック" panose="020B0600070205080204" pitchFamily="34" charset="-128"/>
              </a:rPr>
              <a:t>Make writing the reference letter as easy as possible by providing all and any information you think is relevant</a:t>
            </a:r>
          </a:p>
          <a:p>
            <a:pPr eaLnBrk="1" hangingPunct="1"/>
            <a:r>
              <a:rPr lang="en-US" altLang="en-US" dirty="0">
                <a:latin typeface="Arial" panose="020B0604020202020204" pitchFamily="34" charset="0"/>
                <a:ea typeface="ＭＳ Ｐゴシック" panose="020B0600070205080204" pitchFamily="34" charset="-128"/>
              </a:rPr>
              <a:t>Provide an unofficial transcript, up-to-date resume, letter of intent, GRE scores</a:t>
            </a:r>
          </a:p>
          <a:p>
            <a:pPr eaLnBrk="1" hangingPunct="1"/>
            <a:endParaRPr lang="en-US" altLang="en-US" sz="800" dirty="0">
              <a:latin typeface="Arial" panose="020B0604020202020204" pitchFamily="34" charset="0"/>
              <a:ea typeface="ＭＳ Ｐゴシック" panose="020B0600070205080204" pitchFamily="34" charset="-128"/>
            </a:endParaRPr>
          </a:p>
          <a:p>
            <a:pPr eaLnBrk="1" hangingPunct="1"/>
            <a:r>
              <a:rPr lang="en-US" altLang="en-US" dirty="0">
                <a:latin typeface="Arial" panose="020B0604020202020204" pitchFamily="34" charset="0"/>
                <a:ea typeface="ＭＳ Ｐゴシック" panose="020B0600070205080204" pitchFamily="34" charset="-128"/>
              </a:rPr>
              <a:t>Potential supervisors may call your reference to ask about you.  One of the things they are very interested in is your work ethic, commitment to your studies, and ability to work through adversity</a:t>
            </a:r>
          </a:p>
          <a:p>
            <a:pPr eaLnBrk="1" hangingPunct="1"/>
            <a:r>
              <a:rPr lang="en-US" altLang="en-US" dirty="0">
                <a:latin typeface="Arial" panose="020B0604020202020204" pitchFamily="34" charset="0"/>
                <a:ea typeface="ＭＳ Ｐゴシック" panose="020B0600070205080204" pitchFamily="34" charset="-128"/>
              </a:rPr>
              <a:t>Make sure you have demonstrated these qualities to your references!  </a:t>
            </a:r>
          </a:p>
          <a:p>
            <a:pPr eaLnBrk="1" hangingPunct="1"/>
            <a:r>
              <a:rPr lang="en-US" altLang="en-US" dirty="0">
                <a:latin typeface="Arial" panose="020B0604020202020204" pitchFamily="34" charset="0"/>
                <a:ea typeface="ＭＳ Ｐゴシック" panose="020B0600070205080204" pitchFamily="34" charset="-128"/>
              </a:rPr>
              <a:t>Remember that the person who you ask for a reference </a:t>
            </a:r>
            <a:r>
              <a:rPr lang="en-US" altLang="en-US" b="1" dirty="0">
                <a:latin typeface="Arial" panose="020B0604020202020204" pitchFamily="34" charset="0"/>
                <a:ea typeface="ＭＳ Ｐゴシック" panose="020B0600070205080204" pitchFamily="34" charset="-128"/>
              </a:rPr>
              <a:t>has to put their reputation on the line and will be honest when answering questions.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C254CE1-EA9B-7338-257E-2FF2E03069C9}"/>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defTabSz="966788">
              <a:defRPr sz="2000">
                <a:solidFill>
                  <a:schemeClr val="tx1"/>
                </a:solidFill>
                <a:latin typeface="Verdana" panose="020B0604030504040204" pitchFamily="34" charset="0"/>
                <a:ea typeface="ＭＳ Ｐゴシック" panose="020B0600070205080204" pitchFamily="34" charset="-128"/>
              </a:defRPr>
            </a:lvl1pPr>
            <a:lvl2pPr marL="742950" indent="-285750" defTabSz="966788">
              <a:defRPr sz="2000">
                <a:solidFill>
                  <a:schemeClr val="tx1"/>
                </a:solidFill>
                <a:latin typeface="Verdana" panose="020B0604030504040204" pitchFamily="34" charset="0"/>
                <a:ea typeface="ＭＳ Ｐゴシック" panose="020B0600070205080204" pitchFamily="34" charset="-128"/>
              </a:defRPr>
            </a:lvl2pPr>
            <a:lvl3pPr marL="1143000" indent="-228600" defTabSz="966788">
              <a:defRPr sz="2000">
                <a:solidFill>
                  <a:schemeClr val="tx1"/>
                </a:solidFill>
                <a:latin typeface="Verdana" panose="020B0604030504040204" pitchFamily="34" charset="0"/>
                <a:ea typeface="ＭＳ Ｐゴシック" panose="020B0600070205080204" pitchFamily="34" charset="-128"/>
              </a:defRPr>
            </a:lvl3pPr>
            <a:lvl4pPr marL="1600200" indent="-228600" defTabSz="966788">
              <a:defRPr sz="2000">
                <a:solidFill>
                  <a:schemeClr val="tx1"/>
                </a:solidFill>
                <a:latin typeface="Verdana" panose="020B0604030504040204" pitchFamily="34" charset="0"/>
                <a:ea typeface="ＭＳ Ｐゴシック" panose="020B0600070205080204" pitchFamily="34" charset="-128"/>
              </a:defRPr>
            </a:lvl4pPr>
            <a:lvl5pPr marL="2057400" indent="-228600" defTabSz="966788">
              <a:defRPr sz="2000">
                <a:solidFill>
                  <a:schemeClr val="tx1"/>
                </a:solidFill>
                <a:latin typeface="Verdana" panose="020B0604030504040204" pitchFamily="34" charset="0"/>
                <a:ea typeface="ＭＳ Ｐゴシック" panose="020B0600070205080204" pitchFamily="34" charset="-128"/>
              </a:defRPr>
            </a:lvl5pPr>
            <a:lvl6pPr marL="25146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6pPr>
            <a:lvl7pPr marL="29718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7pPr>
            <a:lvl8pPr marL="34290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8pPr>
            <a:lvl9pPr marL="3886200" indent="-228600" defTabSz="966788" eaLnBrk="0" fontAlgn="base" hangingPunct="0">
              <a:spcBef>
                <a:spcPct val="0"/>
              </a:spcBef>
              <a:spcAft>
                <a:spcPct val="0"/>
              </a:spcAft>
              <a:defRPr sz="2000">
                <a:solidFill>
                  <a:schemeClr val="tx1"/>
                </a:solidFill>
                <a:latin typeface="Verdana" panose="020B0604030504040204" pitchFamily="34" charset="0"/>
                <a:ea typeface="ＭＳ Ｐゴシック" panose="020B0600070205080204" pitchFamily="34" charset="-128"/>
              </a:defRPr>
            </a:lvl9pPr>
          </a:lstStyle>
          <a:p>
            <a:fld id="{FAA0E58A-E077-3248-98E5-89627985ED49}" type="slidenum">
              <a:rPr lang="en-US" altLang="en-US" sz="1300">
                <a:latin typeface="Arial" panose="020B0604020202020204" pitchFamily="34" charset="0"/>
              </a:rPr>
              <a:pPr/>
              <a:t>13</a:t>
            </a:fld>
            <a:endParaRPr lang="en-US" altLang="en-US" sz="1300">
              <a:latin typeface="Arial" panose="020B0604020202020204" pitchFamily="34" charset="0"/>
            </a:endParaRPr>
          </a:p>
        </p:txBody>
      </p:sp>
      <p:sp>
        <p:nvSpPr>
          <p:cNvPr id="66562" name="Rectangle 2">
            <a:extLst>
              <a:ext uri="{FF2B5EF4-FFF2-40B4-BE49-F238E27FC236}">
                <a16:creationId xmlns:a16="http://schemas.microsoft.com/office/drawing/2014/main" id="{729FB14F-7863-E82D-A40F-8AC2D88D2ED0}"/>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6563" name="Rectangle 3">
            <a:extLst>
              <a:ext uri="{FF2B5EF4-FFF2-40B4-BE49-F238E27FC236}">
                <a16:creationId xmlns:a16="http://schemas.microsoft.com/office/drawing/2014/main" id="{D4E76F05-729B-FF4B-4BEE-0F16CA3021E5}"/>
              </a:ext>
            </a:extLst>
          </p:cNvPr>
          <p:cNvSpPr>
            <a:spLocks noGrp="1" noChangeArrowheads="1"/>
          </p:cNvSpPr>
          <p:nvPr>
            <p:ph type="body" idx="1"/>
          </p:nvPr>
        </p:nvSpPr>
        <p:spPr>
          <a:xfrm>
            <a:off x="838201" y="4571999"/>
            <a:ext cx="5791200" cy="4549775"/>
          </a:xfrm>
        </p:spPr>
        <p:txBody>
          <a:bodyPr/>
          <a:lstStyle/>
          <a:p>
            <a:pPr eaLnBrk="1" hangingPunct="1"/>
            <a:r>
              <a:rPr lang="en-US" altLang="en-US" dirty="0">
                <a:latin typeface="Arial" panose="020B0604020202020204" pitchFamily="34" charset="0"/>
                <a:ea typeface="ＭＳ Ｐゴシック" panose="020B0600070205080204" pitchFamily="34" charset="-128"/>
              </a:rPr>
              <a:t>If you don</a:t>
            </a:r>
            <a:r>
              <a:rPr lang="ja-JP" altLang="en-US">
                <a:latin typeface="Arial" panose="020B0604020202020204" pitchFamily="34" charset="0"/>
                <a:ea typeface="ＭＳ Ｐゴシック" panose="020B0600070205080204" pitchFamily="34" charset="-128"/>
              </a:rPr>
              <a:t>’</a:t>
            </a:r>
            <a:r>
              <a:rPr lang="en-US" altLang="ja-JP" dirty="0">
                <a:latin typeface="Arial" panose="020B0604020202020204" pitchFamily="34" charset="0"/>
                <a:ea typeface="ＭＳ Ｐゴシック" panose="020B0600070205080204" pitchFamily="34" charset="-128"/>
              </a:rPr>
              <a:t>t succeed, try again.  </a:t>
            </a:r>
          </a:p>
          <a:p>
            <a:pPr eaLnBrk="1" hangingPunct="1"/>
            <a:r>
              <a:rPr lang="en-US" altLang="en-US" dirty="0">
                <a:latin typeface="Arial" panose="020B0604020202020204" pitchFamily="34" charset="0"/>
                <a:ea typeface="ＭＳ Ｐゴシック" panose="020B0600070205080204" pitchFamily="34" charset="-128"/>
              </a:rPr>
              <a:t>If you are really serious about getting in graduate school persistence is the key</a:t>
            </a:r>
          </a:p>
          <a:p>
            <a:pPr eaLnBrk="1" hangingPunct="1"/>
            <a:r>
              <a:rPr lang="en-US" altLang="en-US" dirty="0">
                <a:latin typeface="Arial" panose="020B0604020202020204" pitchFamily="34" charset="0"/>
                <a:ea typeface="ＭＳ Ｐゴシック" panose="020B0600070205080204" pitchFamily="34" charset="-128"/>
              </a:rPr>
              <a:t>Find out what part of your application was weak and spend the next year improving on it</a:t>
            </a:r>
          </a:p>
          <a:p>
            <a:pPr eaLnBrk="1" hangingPunct="1"/>
            <a:r>
              <a:rPr lang="en-US" altLang="en-US" dirty="0">
                <a:latin typeface="Arial" panose="020B0604020202020204" pitchFamily="34" charset="0"/>
                <a:ea typeface="ＭＳ Ｐゴシック" panose="020B0600070205080204" pitchFamily="34" charset="-128"/>
              </a:rPr>
              <a:t>Was it your grades?  References?  Weak letter of intent?</a:t>
            </a:r>
          </a:p>
          <a:p>
            <a:pPr eaLnBrk="1" hangingPunct="1"/>
            <a:r>
              <a:rPr lang="en-US" altLang="en-US" dirty="0">
                <a:latin typeface="Arial" panose="020B0604020202020204" pitchFamily="34" charset="0"/>
                <a:ea typeface="ＭＳ Ｐゴシック" panose="020B0600070205080204" pitchFamily="34" charset="-128"/>
              </a:rPr>
              <a:t>Poor GREs?</a:t>
            </a:r>
          </a:p>
          <a:p>
            <a:pPr eaLnBrk="1" hangingPunct="1"/>
            <a:r>
              <a:rPr lang="en-US" altLang="en-US" dirty="0">
                <a:latin typeface="Arial" panose="020B0604020202020204" pitchFamily="34" charset="0"/>
                <a:ea typeface="ＭＳ Ｐゴシック" panose="020B0600070205080204" pitchFamily="34" charset="-128"/>
              </a:rPr>
              <a:t>Did you apply to too few programs?</a:t>
            </a:r>
          </a:p>
          <a:p>
            <a:pPr eaLnBrk="1" hangingPunct="1"/>
            <a:r>
              <a:rPr lang="en-US" altLang="en-US" dirty="0">
                <a:latin typeface="Arial" panose="020B0604020202020204" pitchFamily="34" charset="0"/>
                <a:ea typeface="ＭＳ Ｐゴシック" panose="020B0600070205080204" pitchFamily="34" charset="-128"/>
              </a:rPr>
              <a:t>Are you sure you your expressed interests matched the program or faculty member</a:t>
            </a:r>
          </a:p>
          <a:p>
            <a:pPr eaLnBrk="1" hangingPunct="1"/>
            <a:r>
              <a:rPr lang="en-US" altLang="en-US" dirty="0">
                <a:latin typeface="Arial" panose="020B0604020202020204" pitchFamily="34" charset="0"/>
                <a:ea typeface="ＭＳ Ｐゴシック" panose="020B0600070205080204" pitchFamily="34" charset="-128"/>
              </a:rPr>
              <a:t>No research experience or not enough?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43447CC-F2F1-7FDB-7BE1-D99004B97D75}"/>
              </a:ext>
            </a:extLst>
          </p:cNvPr>
          <p:cNvGrpSpPr>
            <a:grpSpLocks/>
          </p:cNvGrpSpPr>
          <p:nvPr/>
        </p:nvGrpSpPr>
        <p:grpSpPr bwMode="auto">
          <a:xfrm>
            <a:off x="-3544888" y="346075"/>
            <a:ext cx="13100051" cy="5353050"/>
            <a:chOff x="-2030" y="192"/>
            <a:chExt cx="7502" cy="2976"/>
          </a:xfrm>
        </p:grpSpPr>
        <p:sp>
          <p:nvSpPr>
            <p:cNvPr id="3" name="Line 3">
              <a:extLst>
                <a:ext uri="{FF2B5EF4-FFF2-40B4-BE49-F238E27FC236}">
                  <a16:creationId xmlns:a16="http://schemas.microsoft.com/office/drawing/2014/main" id="{7A456CF6-9001-F59E-4E4A-0760DE9A2029}"/>
                </a:ext>
              </a:extLst>
            </p:cNvPr>
            <p:cNvSpPr>
              <a:spLocks noChangeShapeType="1"/>
            </p:cNvSpPr>
            <p:nvPr/>
          </p:nvSpPr>
          <p:spPr bwMode="auto">
            <a:xfrm>
              <a:off x="912" y="1584"/>
              <a:ext cx="456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Verdana" charset="0"/>
                <a:ea typeface="ＭＳ Ｐゴシック" charset="0"/>
              </a:endParaRPr>
            </a:p>
          </p:txBody>
        </p:sp>
        <p:sp>
          <p:nvSpPr>
            <p:cNvPr id="4" name="AutoShape 4">
              <a:extLst>
                <a:ext uri="{FF2B5EF4-FFF2-40B4-BE49-F238E27FC236}">
                  <a16:creationId xmlns:a16="http://schemas.microsoft.com/office/drawing/2014/main" id="{A43C02E2-C816-CA60-3A53-D44C41EF14C0}"/>
                </a:ext>
              </a:extLst>
            </p:cNvPr>
            <p:cNvSpPr>
              <a:spLocks noChangeArrowheads="1"/>
            </p:cNvSpPr>
            <p:nvPr/>
          </p:nvSpPr>
          <p:spPr bwMode="auto">
            <a:xfrm>
              <a:off x="-1584" y="864"/>
              <a:ext cx="2304" cy="2304"/>
            </a:xfrm>
            <a:custGeom>
              <a:avLst/>
              <a:gdLst>
                <a:gd name="T0" fmla="*/ 2 w 64000"/>
                <a:gd name="T1" fmla="*/ -1 h 64000"/>
                <a:gd name="T2" fmla="*/ 3 w 64000"/>
                <a:gd name="T3" fmla="*/ 0 h 64000"/>
                <a:gd name="T4" fmla="*/ 2 w 64000"/>
                <a:gd name="T5" fmla="*/ 1 h 64000"/>
                <a:gd name="T6" fmla="*/ 2 w 64000"/>
                <a:gd name="T7" fmla="*/ 1 h 64000"/>
                <a:gd name="T8" fmla="*/ 2 w 64000"/>
                <a:gd name="T9" fmla="*/ 1 h 64000"/>
                <a:gd name="T10" fmla="*/ 2 w 64000"/>
                <a:gd name="T11" fmla="*/ 1 h 64000"/>
                <a:gd name="T12" fmla="*/ 2 w 64000"/>
                <a:gd name="T13" fmla="*/ -1 h 64000"/>
                <a:gd name="T14" fmla="*/ 2 w 64000"/>
                <a:gd name="T15" fmla="*/ -1 h 64000"/>
                <a:gd name="T16" fmla="*/ 2 w 64000"/>
                <a:gd name="T17" fmla="*/ -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endParaRPr lang="en-US"/>
            </a:p>
          </p:txBody>
        </p:sp>
        <p:sp>
          <p:nvSpPr>
            <p:cNvPr id="5" name="AutoShape 5">
              <a:extLst>
                <a:ext uri="{FF2B5EF4-FFF2-40B4-BE49-F238E27FC236}">
                  <a16:creationId xmlns:a16="http://schemas.microsoft.com/office/drawing/2014/main" id="{8E827E63-4CBD-3D0E-E1B0-2FD39B2F9D10}"/>
                </a:ext>
              </a:extLst>
            </p:cNvPr>
            <p:cNvSpPr>
              <a:spLocks noChangeArrowheads="1"/>
            </p:cNvSpPr>
            <p:nvPr/>
          </p:nvSpPr>
          <p:spPr bwMode="auto">
            <a:xfrm>
              <a:off x="-2030" y="192"/>
              <a:ext cx="2544" cy="2544"/>
            </a:xfrm>
            <a:custGeom>
              <a:avLst/>
              <a:gdLst>
                <a:gd name="T0" fmla="*/ 3 w 64000"/>
                <a:gd name="T1" fmla="*/ -2 h 64000"/>
                <a:gd name="T2" fmla="*/ 4 w 64000"/>
                <a:gd name="T3" fmla="*/ 0 h 64000"/>
                <a:gd name="T4" fmla="*/ 3 w 64000"/>
                <a:gd name="T5" fmla="*/ 2 h 64000"/>
                <a:gd name="T6" fmla="*/ 3 w 64000"/>
                <a:gd name="T7" fmla="*/ 2 h 64000"/>
                <a:gd name="T8" fmla="*/ 3 w 64000"/>
                <a:gd name="T9" fmla="*/ 2 h 64000"/>
                <a:gd name="T10" fmla="*/ 3 w 64000"/>
                <a:gd name="T11" fmla="*/ 2 h 64000"/>
                <a:gd name="T12" fmla="*/ 3 w 64000"/>
                <a:gd name="T13" fmla="*/ -2 h 64000"/>
                <a:gd name="T14" fmla="*/ 3 w 64000"/>
                <a:gd name="T15" fmla="*/ -2 h 64000"/>
                <a:gd name="T16" fmla="*/ 3 w 64000"/>
                <a:gd name="T17" fmla="*/ -2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endParaRPr lang="en-US"/>
            </a:p>
          </p:txBody>
        </p:sp>
      </p:grpSp>
      <p:sp>
        <p:nvSpPr>
          <p:cNvPr id="20486" name="Rectangle 6"/>
          <p:cNvSpPr>
            <a:spLocks noGrp="1" noChangeArrowheads="1"/>
          </p:cNvSpPr>
          <p:nvPr>
            <p:ph type="ctrTitle"/>
          </p:nvPr>
        </p:nvSpPr>
        <p:spPr>
          <a:xfrm>
            <a:off x="1587500" y="1117600"/>
            <a:ext cx="7962900" cy="1636713"/>
          </a:xfrm>
        </p:spPr>
        <p:txBody>
          <a:bodyPr/>
          <a:lstStyle>
            <a:lvl1pPr>
              <a:defRPr sz="4800"/>
            </a:lvl1pPr>
          </a:lstStyle>
          <a:p>
            <a:pPr lvl="0"/>
            <a:r>
              <a:rPr lang="en-US" noProof="0"/>
              <a:t>Click to edit Master title style</a:t>
            </a:r>
          </a:p>
        </p:txBody>
      </p:sp>
      <p:sp>
        <p:nvSpPr>
          <p:cNvPr id="20487" name="Rectangle 7"/>
          <p:cNvSpPr>
            <a:spLocks noGrp="1" noChangeArrowheads="1"/>
          </p:cNvSpPr>
          <p:nvPr>
            <p:ph type="subTitle" idx="1"/>
          </p:nvPr>
        </p:nvSpPr>
        <p:spPr>
          <a:xfrm>
            <a:off x="1587500" y="3884613"/>
            <a:ext cx="7962900" cy="1985962"/>
          </a:xfrm>
        </p:spPr>
        <p:txBody>
          <a:bodyPr/>
          <a:lstStyle>
            <a:lvl1pPr marL="0" indent="0">
              <a:buFont typeface="Wingdings" charset="0"/>
              <a:buNone/>
              <a:defRPr/>
            </a:lvl1pPr>
          </a:lstStyle>
          <a:p>
            <a:pPr lvl="0"/>
            <a:r>
              <a:rPr lang="en-US" noProof="0"/>
              <a:t>Click to edit Master subtitle style</a:t>
            </a:r>
          </a:p>
        </p:txBody>
      </p:sp>
      <p:sp>
        <p:nvSpPr>
          <p:cNvPr id="6" name="Rectangle 8">
            <a:extLst>
              <a:ext uri="{FF2B5EF4-FFF2-40B4-BE49-F238E27FC236}">
                <a16:creationId xmlns:a16="http://schemas.microsoft.com/office/drawing/2014/main" id="{0E2763D4-7B1F-4DF2-8724-06B857FDDC1E}"/>
              </a:ext>
            </a:extLst>
          </p:cNvPr>
          <p:cNvSpPr>
            <a:spLocks noGrp="1" noChangeArrowheads="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550434ED-B178-2581-A8B3-B0DF2BDE3EF9}"/>
              </a:ext>
            </a:extLst>
          </p:cNvPr>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pPr>
              <a:defRPr/>
            </a:pPr>
            <a:endParaRPr lang="en-US"/>
          </a:p>
        </p:txBody>
      </p:sp>
      <p:sp>
        <p:nvSpPr>
          <p:cNvPr id="8" name="Rectangle 10">
            <a:extLst>
              <a:ext uri="{FF2B5EF4-FFF2-40B4-BE49-F238E27FC236}">
                <a16:creationId xmlns:a16="http://schemas.microsoft.com/office/drawing/2014/main" id="{342F7E98-B1D8-01A0-6B72-132227622288}"/>
              </a:ext>
            </a:extLst>
          </p:cNvPr>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lvl1pPr>
          </a:lstStyle>
          <a:p>
            <a:fld id="{DE1F00A0-AAB4-A149-B9C3-6528AAAC0A4E}" type="slidenum">
              <a:rPr lang="en-US" altLang="en-US"/>
              <a:pPr/>
              <a:t>‹#›</a:t>
            </a:fld>
            <a:endParaRPr lang="en-US" altLang="en-US"/>
          </a:p>
        </p:txBody>
      </p:sp>
    </p:spTree>
    <p:extLst>
      <p:ext uri="{BB962C8B-B14F-4D97-AF65-F5344CB8AC3E}">
        <p14:creationId xmlns:p14="http://schemas.microsoft.com/office/powerpoint/2010/main" val="1375604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341313"/>
            <a:ext cx="8332788" cy="1295400"/>
          </a:xfrm>
        </p:spPr>
        <p:txBody>
          <a:bodyPr/>
          <a:lstStyle/>
          <a:p>
            <a:r>
              <a:rPr lang="en-US" dirty="0"/>
              <a:t>Click to edit Master title style</a:t>
            </a:r>
          </a:p>
        </p:txBody>
      </p:sp>
      <p:sp>
        <p:nvSpPr>
          <p:cNvPr id="3" name="Content Placeholder 2"/>
          <p:cNvSpPr>
            <a:spLocks noGrp="1"/>
          </p:cNvSpPr>
          <p:nvPr>
            <p:ph idx="1"/>
          </p:nvPr>
        </p:nvSpPr>
        <p:spPr>
          <a:xfrm>
            <a:off x="1219200" y="1981200"/>
            <a:ext cx="8332788" cy="50133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8">
            <a:extLst>
              <a:ext uri="{FF2B5EF4-FFF2-40B4-BE49-F238E27FC236}">
                <a16:creationId xmlns:a16="http://schemas.microsoft.com/office/drawing/2014/main" id="{1FAE5E95-0FD1-4CF8-F6D7-78A23997023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EB46ED7-90BC-69B9-1668-A7BA733AA1C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C857B693-AAB1-AF53-9594-BBDF387A37A8}"/>
              </a:ext>
            </a:extLst>
          </p:cNvPr>
          <p:cNvSpPr>
            <a:spLocks noGrp="1" noChangeArrowheads="1"/>
          </p:cNvSpPr>
          <p:nvPr>
            <p:ph type="sldNum" sz="quarter" idx="12"/>
          </p:nvPr>
        </p:nvSpPr>
        <p:spPr>
          <a:ln/>
        </p:spPr>
        <p:txBody>
          <a:bodyPr/>
          <a:lstStyle>
            <a:lvl1pPr>
              <a:defRPr/>
            </a:lvl1pPr>
          </a:lstStyle>
          <a:p>
            <a:fld id="{837C5204-FBF4-214B-81F8-A60F7CA4C61D}" type="slidenum">
              <a:rPr lang="en-US" altLang="en-US"/>
              <a:pPr/>
              <a:t>‹#›</a:t>
            </a:fld>
            <a:endParaRPr lang="en-US" altLang="en-US"/>
          </a:p>
        </p:txBody>
      </p:sp>
    </p:spTree>
    <p:extLst>
      <p:ext uri="{BB962C8B-B14F-4D97-AF65-F5344CB8AC3E}">
        <p14:creationId xmlns:p14="http://schemas.microsoft.com/office/powerpoint/2010/main" val="419710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994275"/>
            <a:ext cx="8548687" cy="1544638"/>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8" y="3294063"/>
            <a:ext cx="8548687" cy="1700212"/>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302B2362-F761-E3DE-7E57-58D26FF8C9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469B551E-F1F6-8A30-D19E-0B83209C71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24BC2EE2-0179-FE27-CD1A-C5D887C0D928}"/>
              </a:ext>
            </a:extLst>
          </p:cNvPr>
          <p:cNvSpPr>
            <a:spLocks noGrp="1" noChangeArrowheads="1"/>
          </p:cNvSpPr>
          <p:nvPr>
            <p:ph type="sldNum" sz="quarter" idx="12"/>
          </p:nvPr>
        </p:nvSpPr>
        <p:spPr>
          <a:ln/>
        </p:spPr>
        <p:txBody>
          <a:bodyPr/>
          <a:lstStyle>
            <a:lvl1pPr>
              <a:defRPr/>
            </a:lvl1pPr>
          </a:lstStyle>
          <a:p>
            <a:fld id="{D5211F0C-3F8B-F044-AD8E-15B76E8A2FCE}" type="slidenum">
              <a:rPr lang="en-US" altLang="en-US"/>
              <a:pPr/>
              <a:t>‹#›</a:t>
            </a:fld>
            <a:endParaRPr lang="en-US" altLang="en-US"/>
          </a:p>
        </p:txBody>
      </p:sp>
    </p:spTree>
    <p:extLst>
      <p:ext uri="{BB962C8B-B14F-4D97-AF65-F5344CB8AC3E}">
        <p14:creationId xmlns:p14="http://schemas.microsoft.com/office/powerpoint/2010/main" val="397620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06538" y="2070100"/>
            <a:ext cx="3946525" cy="4924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05463" y="2070100"/>
            <a:ext cx="3946525" cy="4924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99385C11-23A6-CBCE-1051-8E5B430BFC1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0672A27F-58EF-AE7D-5584-009D516386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FDEEB464-70C3-DFE1-1594-0F8FA0D38BFB}"/>
              </a:ext>
            </a:extLst>
          </p:cNvPr>
          <p:cNvSpPr>
            <a:spLocks noGrp="1" noChangeArrowheads="1"/>
          </p:cNvSpPr>
          <p:nvPr>
            <p:ph type="sldNum" sz="quarter" idx="12"/>
          </p:nvPr>
        </p:nvSpPr>
        <p:spPr>
          <a:ln/>
        </p:spPr>
        <p:txBody>
          <a:bodyPr/>
          <a:lstStyle>
            <a:lvl1pPr>
              <a:defRPr/>
            </a:lvl1pPr>
          </a:lstStyle>
          <a:p>
            <a:fld id="{2890E2A2-C60E-A743-97C2-B05716F5A00B}" type="slidenum">
              <a:rPr lang="en-US" altLang="en-US"/>
              <a:pPr/>
              <a:t>‹#›</a:t>
            </a:fld>
            <a:endParaRPr lang="en-US" altLang="en-US"/>
          </a:p>
        </p:txBody>
      </p:sp>
    </p:spTree>
    <p:extLst>
      <p:ext uri="{BB962C8B-B14F-4D97-AF65-F5344CB8AC3E}">
        <p14:creationId xmlns:p14="http://schemas.microsoft.com/office/powerpoint/2010/main" val="34955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311150"/>
            <a:ext cx="9051925"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739900"/>
            <a:ext cx="4443412"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465388"/>
            <a:ext cx="4443412"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3" y="1739900"/>
            <a:ext cx="4445000" cy="7254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3" y="2465388"/>
            <a:ext cx="4445000" cy="4478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BD6FB692-6FAD-C46C-803B-B67E0120AA0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9E5DFB26-CB8E-FCB3-6EE9-5B942560B7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083D2DB8-30A2-8868-CA2D-18AE133973C4}"/>
              </a:ext>
            </a:extLst>
          </p:cNvPr>
          <p:cNvSpPr>
            <a:spLocks noGrp="1" noChangeArrowheads="1"/>
          </p:cNvSpPr>
          <p:nvPr>
            <p:ph type="sldNum" sz="quarter" idx="12"/>
          </p:nvPr>
        </p:nvSpPr>
        <p:spPr>
          <a:ln/>
        </p:spPr>
        <p:txBody>
          <a:bodyPr/>
          <a:lstStyle>
            <a:lvl1pPr>
              <a:defRPr/>
            </a:lvl1pPr>
          </a:lstStyle>
          <a:p>
            <a:fld id="{9E11A75E-231E-5242-866D-DEF91C1F975D}" type="slidenum">
              <a:rPr lang="en-US" altLang="en-US"/>
              <a:pPr/>
              <a:t>‹#›</a:t>
            </a:fld>
            <a:endParaRPr lang="en-US" altLang="en-US"/>
          </a:p>
        </p:txBody>
      </p:sp>
    </p:spTree>
    <p:extLst>
      <p:ext uri="{BB962C8B-B14F-4D97-AF65-F5344CB8AC3E}">
        <p14:creationId xmlns:p14="http://schemas.microsoft.com/office/powerpoint/2010/main" val="3548897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10CAD3EB-D63B-A649-88FA-CF509F99E5F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427D7A02-6143-2328-5EDD-0BD1AAC1BE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B5A07993-A171-FD96-C935-8C30CDA2A675}"/>
              </a:ext>
            </a:extLst>
          </p:cNvPr>
          <p:cNvSpPr>
            <a:spLocks noGrp="1" noChangeArrowheads="1"/>
          </p:cNvSpPr>
          <p:nvPr>
            <p:ph type="sldNum" sz="quarter" idx="12"/>
          </p:nvPr>
        </p:nvSpPr>
        <p:spPr>
          <a:ln/>
        </p:spPr>
        <p:txBody>
          <a:bodyPr/>
          <a:lstStyle>
            <a:lvl1pPr>
              <a:defRPr/>
            </a:lvl1pPr>
          </a:lstStyle>
          <a:p>
            <a:fld id="{A7CCEDDD-0716-0F4D-81DB-0A91FFC5AE71}" type="slidenum">
              <a:rPr lang="en-US" altLang="en-US"/>
              <a:pPr/>
              <a:t>‹#›</a:t>
            </a:fld>
            <a:endParaRPr lang="en-US" altLang="en-US"/>
          </a:p>
        </p:txBody>
      </p:sp>
    </p:spTree>
    <p:extLst>
      <p:ext uri="{BB962C8B-B14F-4D97-AF65-F5344CB8AC3E}">
        <p14:creationId xmlns:p14="http://schemas.microsoft.com/office/powerpoint/2010/main" val="280154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B06A9490-6684-339F-3CAF-FF1BB49172B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86F4B13E-2DB5-6747-043E-111325C6BA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E4FD53ED-1EFA-7046-5547-6EEBA0F9C11A}"/>
              </a:ext>
            </a:extLst>
          </p:cNvPr>
          <p:cNvSpPr>
            <a:spLocks noGrp="1" noChangeArrowheads="1"/>
          </p:cNvSpPr>
          <p:nvPr>
            <p:ph type="sldNum" sz="quarter" idx="12"/>
          </p:nvPr>
        </p:nvSpPr>
        <p:spPr>
          <a:ln/>
        </p:spPr>
        <p:txBody>
          <a:bodyPr/>
          <a:lstStyle>
            <a:lvl1pPr>
              <a:defRPr/>
            </a:lvl1pPr>
          </a:lstStyle>
          <a:p>
            <a:fld id="{3F0EB0D1-A3DF-504A-9D54-2F7716F8BA94}" type="slidenum">
              <a:rPr lang="en-US" altLang="en-US"/>
              <a:pPr/>
              <a:t>‹#›</a:t>
            </a:fld>
            <a:endParaRPr lang="en-US" altLang="en-US"/>
          </a:p>
        </p:txBody>
      </p:sp>
    </p:spTree>
    <p:extLst>
      <p:ext uri="{BB962C8B-B14F-4D97-AF65-F5344CB8AC3E}">
        <p14:creationId xmlns:p14="http://schemas.microsoft.com/office/powerpoint/2010/main" val="442888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309563"/>
            <a:ext cx="3308350" cy="1317625"/>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932238" y="309563"/>
            <a:ext cx="5622925" cy="66341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8" y="1627188"/>
            <a:ext cx="3308350" cy="531653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32AADF93-7122-7063-B70D-22E59BDC1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F2411EC0-60AA-468A-41AC-030DE7D39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9F91E088-B5B9-512C-C5F3-BAB8EDEABB76}"/>
              </a:ext>
            </a:extLst>
          </p:cNvPr>
          <p:cNvSpPr>
            <a:spLocks noGrp="1" noChangeArrowheads="1"/>
          </p:cNvSpPr>
          <p:nvPr>
            <p:ph type="sldNum" sz="quarter" idx="12"/>
          </p:nvPr>
        </p:nvSpPr>
        <p:spPr>
          <a:ln/>
        </p:spPr>
        <p:txBody>
          <a:bodyPr/>
          <a:lstStyle>
            <a:lvl1pPr>
              <a:defRPr/>
            </a:lvl1pPr>
          </a:lstStyle>
          <a:p>
            <a:fld id="{40887F08-DE07-8547-8665-C7537AF7D3D5}" type="slidenum">
              <a:rPr lang="en-US" altLang="en-US"/>
              <a:pPr/>
              <a:t>‹#›</a:t>
            </a:fld>
            <a:endParaRPr lang="en-US" altLang="en-US"/>
          </a:p>
        </p:txBody>
      </p:sp>
    </p:spTree>
    <p:extLst>
      <p:ext uri="{BB962C8B-B14F-4D97-AF65-F5344CB8AC3E}">
        <p14:creationId xmlns:p14="http://schemas.microsoft.com/office/powerpoint/2010/main" val="225231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5440363"/>
            <a:ext cx="6035675" cy="642937"/>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5" y="693738"/>
            <a:ext cx="6035675" cy="4664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71675" y="6083300"/>
            <a:ext cx="6035675" cy="9112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7048F5EE-33ED-F7AD-22E1-3D1BBF8461B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6E7B431A-3DBC-4234-8A7C-6F8A7BDB34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A83BBC1C-72F2-5D2C-7BBF-25EBB61AC903}"/>
              </a:ext>
            </a:extLst>
          </p:cNvPr>
          <p:cNvSpPr>
            <a:spLocks noGrp="1" noChangeArrowheads="1"/>
          </p:cNvSpPr>
          <p:nvPr>
            <p:ph type="sldNum" sz="quarter" idx="12"/>
          </p:nvPr>
        </p:nvSpPr>
        <p:spPr>
          <a:ln/>
        </p:spPr>
        <p:txBody>
          <a:bodyPr/>
          <a:lstStyle>
            <a:lvl1pPr>
              <a:defRPr/>
            </a:lvl1pPr>
          </a:lstStyle>
          <a:p>
            <a:fld id="{2159E971-2C16-C644-BF0A-369CCA1EA528}" type="slidenum">
              <a:rPr lang="en-US" altLang="en-US"/>
              <a:pPr/>
              <a:t>‹#›</a:t>
            </a:fld>
            <a:endParaRPr lang="en-US" altLang="en-US"/>
          </a:p>
        </p:txBody>
      </p:sp>
    </p:spTree>
    <p:extLst>
      <p:ext uri="{BB962C8B-B14F-4D97-AF65-F5344CB8AC3E}">
        <p14:creationId xmlns:p14="http://schemas.microsoft.com/office/powerpoint/2010/main" val="3964167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CB02F344-DBA8-64B7-71EE-CAF2726B3D4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890CC54E-8C99-9E4B-8066-B0AF481D03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ACDC5243-37FB-D485-EE59-BD897CCBD40D}"/>
              </a:ext>
            </a:extLst>
          </p:cNvPr>
          <p:cNvSpPr>
            <a:spLocks noGrp="1" noChangeArrowheads="1"/>
          </p:cNvSpPr>
          <p:nvPr>
            <p:ph type="sldNum" sz="quarter" idx="12"/>
          </p:nvPr>
        </p:nvSpPr>
        <p:spPr>
          <a:ln/>
        </p:spPr>
        <p:txBody>
          <a:bodyPr/>
          <a:lstStyle>
            <a:lvl1pPr>
              <a:defRPr/>
            </a:lvl1pPr>
          </a:lstStyle>
          <a:p>
            <a:fld id="{7574C35D-A79F-1C43-9036-C50245DEF19A}" type="slidenum">
              <a:rPr lang="en-US" altLang="en-US"/>
              <a:pPr/>
              <a:t>‹#›</a:t>
            </a:fld>
            <a:endParaRPr lang="en-US" altLang="en-US"/>
          </a:p>
        </p:txBody>
      </p:sp>
    </p:spTree>
    <p:extLst>
      <p:ext uri="{BB962C8B-B14F-4D97-AF65-F5344CB8AC3E}">
        <p14:creationId xmlns:p14="http://schemas.microsoft.com/office/powerpoint/2010/main" val="3299329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0625" y="341313"/>
            <a:ext cx="2011363" cy="66532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06538" y="341313"/>
            <a:ext cx="5881687" cy="66532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DE2E096A-089E-CE71-2693-89AFC15792B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A4AAAE67-4EE4-661A-53AC-47247C0704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15A0FE20-72BE-F1A0-6681-E9FB8CBF6517}"/>
              </a:ext>
            </a:extLst>
          </p:cNvPr>
          <p:cNvSpPr>
            <a:spLocks noGrp="1" noChangeArrowheads="1"/>
          </p:cNvSpPr>
          <p:nvPr>
            <p:ph type="sldNum" sz="quarter" idx="12"/>
          </p:nvPr>
        </p:nvSpPr>
        <p:spPr>
          <a:ln/>
        </p:spPr>
        <p:txBody>
          <a:bodyPr/>
          <a:lstStyle>
            <a:lvl1pPr>
              <a:defRPr/>
            </a:lvl1pPr>
          </a:lstStyle>
          <a:p>
            <a:fld id="{8D5DB22C-CD00-2D42-A7F0-F98E2EFFE9B2}" type="slidenum">
              <a:rPr lang="en-US" altLang="en-US"/>
              <a:pPr/>
              <a:t>‹#›</a:t>
            </a:fld>
            <a:endParaRPr lang="en-US" altLang="en-US"/>
          </a:p>
        </p:txBody>
      </p:sp>
    </p:spTree>
    <p:extLst>
      <p:ext uri="{BB962C8B-B14F-4D97-AF65-F5344CB8AC3E}">
        <p14:creationId xmlns:p14="http://schemas.microsoft.com/office/powerpoint/2010/main" val="1938415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D605E9F7-AE46-5689-701D-8615444C5933}"/>
              </a:ext>
            </a:extLst>
          </p:cNvPr>
          <p:cNvGrpSpPr>
            <a:grpSpLocks/>
          </p:cNvGrpSpPr>
          <p:nvPr/>
        </p:nvGrpSpPr>
        <p:grpSpPr bwMode="auto">
          <a:xfrm>
            <a:off x="-3562350" y="0"/>
            <a:ext cx="13117513" cy="4318000"/>
            <a:chOff x="-2040" y="0"/>
            <a:chExt cx="7512" cy="2400"/>
          </a:xfrm>
        </p:grpSpPr>
        <p:sp>
          <p:nvSpPr>
            <p:cNvPr id="1032" name="AutoShape 3">
              <a:extLst>
                <a:ext uri="{FF2B5EF4-FFF2-40B4-BE49-F238E27FC236}">
                  <a16:creationId xmlns:a16="http://schemas.microsoft.com/office/drawing/2014/main" id="{8B9F2232-457B-F20F-8DBE-6201FD4323C5}"/>
                </a:ext>
              </a:extLst>
            </p:cNvPr>
            <p:cNvSpPr>
              <a:spLocks noChangeArrowheads="1"/>
            </p:cNvSpPr>
            <p:nvPr/>
          </p:nvSpPr>
          <p:spPr bwMode="auto">
            <a:xfrm>
              <a:off x="-2040" y="432"/>
              <a:ext cx="2592" cy="1968"/>
            </a:xfrm>
            <a:custGeom>
              <a:avLst/>
              <a:gdLst>
                <a:gd name="T0" fmla="*/ 3 w 64000"/>
                <a:gd name="T1" fmla="*/ -1 h 64000"/>
                <a:gd name="T2" fmla="*/ 4 w 64000"/>
                <a:gd name="T3" fmla="*/ 0 h 64000"/>
                <a:gd name="T4" fmla="*/ 3 w 64000"/>
                <a:gd name="T5" fmla="*/ 1 h 64000"/>
                <a:gd name="T6" fmla="*/ 3 w 64000"/>
                <a:gd name="T7" fmla="*/ 1 h 64000"/>
                <a:gd name="T8" fmla="*/ 3 w 64000"/>
                <a:gd name="T9" fmla="*/ 1 h 64000"/>
                <a:gd name="T10" fmla="*/ 3 w 64000"/>
                <a:gd name="T11" fmla="*/ 1 h 64000"/>
                <a:gd name="T12" fmla="*/ 3 w 64000"/>
                <a:gd name="T13" fmla="*/ -1 h 64000"/>
                <a:gd name="T14" fmla="*/ 3 w 64000"/>
                <a:gd name="T15" fmla="*/ -1 h 64000"/>
                <a:gd name="T16" fmla="*/ 3 w 64000"/>
                <a:gd name="T17" fmla="*/ -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endParaRPr lang="en-US"/>
            </a:p>
          </p:txBody>
        </p:sp>
        <p:sp>
          <p:nvSpPr>
            <p:cNvPr id="1033" name="AutoShape 4">
              <a:extLst>
                <a:ext uri="{FF2B5EF4-FFF2-40B4-BE49-F238E27FC236}">
                  <a16:creationId xmlns:a16="http://schemas.microsoft.com/office/drawing/2014/main" id="{1320A561-C4BA-155E-8820-62D3DD3639D4}"/>
                </a:ext>
              </a:extLst>
            </p:cNvPr>
            <p:cNvSpPr>
              <a:spLocks noChangeArrowheads="1"/>
            </p:cNvSpPr>
            <p:nvPr/>
          </p:nvSpPr>
          <p:spPr bwMode="auto">
            <a:xfrm>
              <a:off x="-1528" y="0"/>
              <a:ext cx="1949" cy="1987"/>
            </a:xfrm>
            <a:custGeom>
              <a:avLst/>
              <a:gdLst>
                <a:gd name="T0" fmla="*/ 1 w 64000"/>
                <a:gd name="T1" fmla="*/ -1 h 64000"/>
                <a:gd name="T2" fmla="*/ 2 w 64000"/>
                <a:gd name="T3" fmla="*/ 0 h 64000"/>
                <a:gd name="T4" fmla="*/ 1 w 64000"/>
                <a:gd name="T5" fmla="*/ 1 h 64000"/>
                <a:gd name="T6" fmla="*/ 1 w 64000"/>
                <a:gd name="T7" fmla="*/ 1 h 64000"/>
                <a:gd name="T8" fmla="*/ 1 w 64000"/>
                <a:gd name="T9" fmla="*/ 1 h 64000"/>
                <a:gd name="T10" fmla="*/ 1 w 64000"/>
                <a:gd name="T11" fmla="*/ 1 h 64000"/>
                <a:gd name="T12" fmla="*/ 1 w 64000"/>
                <a:gd name="T13" fmla="*/ -1 h 64000"/>
                <a:gd name="T14" fmla="*/ 1 w 64000"/>
                <a:gd name="T15" fmla="*/ -1 h 64000"/>
                <a:gd name="T16" fmla="*/ 1 w 64000"/>
                <a:gd name="T17" fmla="*/ -1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1882" tIns="50941" rIns="101882" bIns="50941"/>
            <a:lstStyle/>
            <a:p>
              <a:endParaRPr lang="en-US"/>
            </a:p>
          </p:txBody>
        </p:sp>
        <p:sp>
          <p:nvSpPr>
            <p:cNvPr id="19461" name="Line 5">
              <a:extLst>
                <a:ext uri="{FF2B5EF4-FFF2-40B4-BE49-F238E27FC236}">
                  <a16:creationId xmlns:a16="http://schemas.microsoft.com/office/drawing/2014/main" id="{44DC3CC5-1F64-22CA-F110-42FC10D045D2}"/>
                </a:ext>
              </a:extLst>
            </p:cNvPr>
            <p:cNvSpPr>
              <a:spLocks noChangeShapeType="1"/>
            </p:cNvSpPr>
            <p:nvPr/>
          </p:nvSpPr>
          <p:spPr bwMode="auto">
            <a:xfrm>
              <a:off x="864" y="960"/>
              <a:ext cx="4608"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latin typeface="Verdana" charset="0"/>
                <a:ea typeface="ＭＳ Ｐゴシック" charset="0"/>
              </a:endParaRPr>
            </a:p>
          </p:txBody>
        </p:sp>
      </p:grpSp>
      <p:sp>
        <p:nvSpPr>
          <p:cNvPr id="19462" name="Rectangle 6">
            <a:extLst>
              <a:ext uri="{FF2B5EF4-FFF2-40B4-BE49-F238E27FC236}">
                <a16:creationId xmlns:a16="http://schemas.microsoft.com/office/drawing/2014/main" id="{DE84810A-E8CE-EFB5-F905-88A35CD24796}"/>
              </a:ext>
            </a:extLst>
          </p:cNvPr>
          <p:cNvSpPr>
            <a:spLocks noGrp="1" noChangeArrowheads="1"/>
          </p:cNvSpPr>
          <p:nvPr>
            <p:ph type="title"/>
          </p:nvPr>
        </p:nvSpPr>
        <p:spPr bwMode="auto">
          <a:xfrm>
            <a:off x="1506538" y="341313"/>
            <a:ext cx="804545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b" anchorCtr="0" compatLnSpc="1">
            <a:prstTxWarp prst="textNoShape">
              <a:avLst/>
            </a:prstTxWarp>
          </a:bodyPr>
          <a:lstStyle/>
          <a:p>
            <a:pPr lvl="0"/>
            <a:r>
              <a:rPr lang="en-US"/>
              <a:t>Click to edit Master title style</a:t>
            </a:r>
          </a:p>
        </p:txBody>
      </p:sp>
      <p:sp>
        <p:nvSpPr>
          <p:cNvPr id="19463" name="Rectangle 7">
            <a:extLst>
              <a:ext uri="{FF2B5EF4-FFF2-40B4-BE49-F238E27FC236}">
                <a16:creationId xmlns:a16="http://schemas.microsoft.com/office/drawing/2014/main" id="{EC1E0814-BDAA-1DED-55BF-2799EB852494}"/>
              </a:ext>
            </a:extLst>
          </p:cNvPr>
          <p:cNvSpPr>
            <a:spLocks noGrp="1" noChangeArrowheads="1"/>
          </p:cNvSpPr>
          <p:nvPr>
            <p:ph type="body" idx="1"/>
          </p:nvPr>
        </p:nvSpPr>
        <p:spPr bwMode="auto">
          <a:xfrm>
            <a:off x="1506538" y="2070100"/>
            <a:ext cx="8045450" cy="4924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464" name="Rectangle 8">
            <a:extLst>
              <a:ext uri="{FF2B5EF4-FFF2-40B4-BE49-F238E27FC236}">
                <a16:creationId xmlns:a16="http://schemas.microsoft.com/office/drawing/2014/main" id="{000EE6F3-0392-DBC3-CAE6-12FB0BEB62C5}"/>
              </a:ext>
            </a:extLst>
          </p:cNvPr>
          <p:cNvSpPr>
            <a:spLocks noGrp="1" noChangeArrowheads="1"/>
          </p:cNvSpPr>
          <p:nvPr>
            <p:ph type="dt" sz="half" idx="2"/>
          </p:nvPr>
        </p:nvSpPr>
        <p:spPr bwMode="auto">
          <a:xfrm>
            <a:off x="503238" y="7081838"/>
            <a:ext cx="234632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b" anchorCtr="0" compatLnSpc="1">
            <a:prstTxWarp prst="textNoShape">
              <a:avLst/>
            </a:prstTxWarp>
          </a:bodyPr>
          <a:lstStyle>
            <a:lvl1pPr defTabSz="1019175" eaLnBrk="1" hangingPunct="1">
              <a:defRPr sz="1300">
                <a:latin typeface="Verdana" charset="0"/>
                <a:ea typeface="ＭＳ Ｐゴシック" charset="0"/>
                <a:cs typeface="+mn-cs"/>
              </a:defRPr>
            </a:lvl1pPr>
          </a:lstStyle>
          <a:p>
            <a:pPr>
              <a:defRPr/>
            </a:pPr>
            <a:endParaRPr lang="en-US"/>
          </a:p>
        </p:txBody>
      </p:sp>
      <p:sp>
        <p:nvSpPr>
          <p:cNvPr id="19465" name="Rectangle 9">
            <a:extLst>
              <a:ext uri="{FF2B5EF4-FFF2-40B4-BE49-F238E27FC236}">
                <a16:creationId xmlns:a16="http://schemas.microsoft.com/office/drawing/2014/main" id="{331A3FBB-273F-F197-2E6E-5C7158E2864F}"/>
              </a:ext>
            </a:extLst>
          </p:cNvPr>
          <p:cNvSpPr>
            <a:spLocks noGrp="1" noChangeArrowheads="1"/>
          </p:cNvSpPr>
          <p:nvPr>
            <p:ph type="ftr" sz="quarter" idx="3"/>
          </p:nvPr>
        </p:nvSpPr>
        <p:spPr bwMode="auto">
          <a:xfrm>
            <a:off x="3436938" y="7081838"/>
            <a:ext cx="318452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b" anchorCtr="0" compatLnSpc="1">
            <a:prstTxWarp prst="textNoShape">
              <a:avLst/>
            </a:prstTxWarp>
          </a:bodyPr>
          <a:lstStyle>
            <a:lvl1pPr algn="ctr" defTabSz="1019175" eaLnBrk="1" hangingPunct="1">
              <a:defRPr sz="1300">
                <a:latin typeface="Verdana" charset="0"/>
                <a:ea typeface="ＭＳ Ｐゴシック" charset="0"/>
                <a:cs typeface="+mn-cs"/>
              </a:defRPr>
            </a:lvl1pPr>
          </a:lstStyle>
          <a:p>
            <a:pPr>
              <a:defRPr/>
            </a:pPr>
            <a:endParaRPr lang="en-US"/>
          </a:p>
        </p:txBody>
      </p:sp>
      <p:sp>
        <p:nvSpPr>
          <p:cNvPr id="19466" name="Rectangle 10">
            <a:extLst>
              <a:ext uri="{FF2B5EF4-FFF2-40B4-BE49-F238E27FC236}">
                <a16:creationId xmlns:a16="http://schemas.microsoft.com/office/drawing/2014/main" id="{A316E3E5-A2E3-CA51-F014-B844762D23F2}"/>
              </a:ext>
            </a:extLst>
          </p:cNvPr>
          <p:cNvSpPr>
            <a:spLocks noGrp="1" noChangeArrowheads="1"/>
          </p:cNvSpPr>
          <p:nvPr>
            <p:ph type="sldNum" sz="quarter" idx="4"/>
          </p:nvPr>
        </p:nvSpPr>
        <p:spPr bwMode="auto">
          <a:xfrm>
            <a:off x="7208838" y="7081838"/>
            <a:ext cx="234632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101882" tIns="50941" rIns="101882" bIns="50941" numCol="1" anchor="b" anchorCtr="0" compatLnSpc="1">
            <a:prstTxWarp prst="textNoShape">
              <a:avLst/>
            </a:prstTxWarp>
          </a:bodyPr>
          <a:lstStyle>
            <a:lvl1pPr algn="r" defTabSz="1019175" eaLnBrk="1" hangingPunct="1">
              <a:defRPr sz="1300"/>
            </a:lvl1pPr>
          </a:lstStyle>
          <a:p>
            <a:fld id="{C9C3A9CC-1A3B-5B44-AB04-3038F5FB57B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10"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1019175" rtl="0" eaLnBrk="0" fontAlgn="base" hangingPunct="0">
        <a:spcBef>
          <a:spcPct val="0"/>
        </a:spcBef>
        <a:spcAft>
          <a:spcPct val="0"/>
        </a:spcAft>
        <a:defRPr sz="4300">
          <a:solidFill>
            <a:schemeClr val="tx2"/>
          </a:solidFill>
          <a:latin typeface="+mj-lt"/>
          <a:ea typeface="+mj-ea"/>
          <a:cs typeface="ＭＳ Ｐゴシック" charset="0"/>
        </a:defRPr>
      </a:lvl1pPr>
      <a:lvl2pPr algn="l" defTabSz="1019175" rtl="0" eaLnBrk="0" fontAlgn="base" hangingPunct="0">
        <a:spcBef>
          <a:spcPct val="0"/>
        </a:spcBef>
        <a:spcAft>
          <a:spcPct val="0"/>
        </a:spcAft>
        <a:defRPr sz="4300">
          <a:solidFill>
            <a:schemeClr val="tx2"/>
          </a:solidFill>
          <a:latin typeface="Arial" charset="0"/>
          <a:ea typeface="ＭＳ Ｐゴシック" charset="0"/>
          <a:cs typeface="ＭＳ Ｐゴシック" charset="0"/>
        </a:defRPr>
      </a:lvl2pPr>
      <a:lvl3pPr algn="l" defTabSz="1019175" rtl="0" eaLnBrk="0" fontAlgn="base" hangingPunct="0">
        <a:spcBef>
          <a:spcPct val="0"/>
        </a:spcBef>
        <a:spcAft>
          <a:spcPct val="0"/>
        </a:spcAft>
        <a:defRPr sz="4300">
          <a:solidFill>
            <a:schemeClr val="tx2"/>
          </a:solidFill>
          <a:latin typeface="Arial" charset="0"/>
          <a:ea typeface="ＭＳ Ｐゴシック" charset="0"/>
          <a:cs typeface="ＭＳ Ｐゴシック" charset="0"/>
        </a:defRPr>
      </a:lvl3pPr>
      <a:lvl4pPr algn="l" defTabSz="1019175" rtl="0" eaLnBrk="0" fontAlgn="base" hangingPunct="0">
        <a:spcBef>
          <a:spcPct val="0"/>
        </a:spcBef>
        <a:spcAft>
          <a:spcPct val="0"/>
        </a:spcAft>
        <a:defRPr sz="4300">
          <a:solidFill>
            <a:schemeClr val="tx2"/>
          </a:solidFill>
          <a:latin typeface="Arial" charset="0"/>
          <a:ea typeface="ＭＳ Ｐゴシック" charset="0"/>
          <a:cs typeface="ＭＳ Ｐゴシック" charset="0"/>
        </a:defRPr>
      </a:lvl4pPr>
      <a:lvl5pPr algn="l" defTabSz="1019175" rtl="0" eaLnBrk="0" fontAlgn="base" hangingPunct="0">
        <a:spcBef>
          <a:spcPct val="0"/>
        </a:spcBef>
        <a:spcAft>
          <a:spcPct val="0"/>
        </a:spcAft>
        <a:defRPr sz="4300">
          <a:solidFill>
            <a:schemeClr val="tx2"/>
          </a:solidFill>
          <a:latin typeface="Arial" charset="0"/>
          <a:ea typeface="ＭＳ Ｐゴシック" charset="0"/>
          <a:cs typeface="ＭＳ Ｐゴシック" charset="0"/>
        </a:defRPr>
      </a:lvl5pPr>
      <a:lvl6pPr marL="457200" algn="l" defTabSz="1019175" rtl="0" fontAlgn="base">
        <a:spcBef>
          <a:spcPct val="0"/>
        </a:spcBef>
        <a:spcAft>
          <a:spcPct val="0"/>
        </a:spcAft>
        <a:defRPr sz="4300">
          <a:solidFill>
            <a:schemeClr val="tx2"/>
          </a:solidFill>
          <a:latin typeface="Arial" charset="0"/>
          <a:ea typeface="ＭＳ Ｐゴシック" charset="0"/>
        </a:defRPr>
      </a:lvl6pPr>
      <a:lvl7pPr marL="914400" algn="l" defTabSz="1019175" rtl="0" fontAlgn="base">
        <a:spcBef>
          <a:spcPct val="0"/>
        </a:spcBef>
        <a:spcAft>
          <a:spcPct val="0"/>
        </a:spcAft>
        <a:defRPr sz="4300">
          <a:solidFill>
            <a:schemeClr val="tx2"/>
          </a:solidFill>
          <a:latin typeface="Arial" charset="0"/>
          <a:ea typeface="ＭＳ Ｐゴシック" charset="0"/>
        </a:defRPr>
      </a:lvl7pPr>
      <a:lvl8pPr marL="1371600" algn="l" defTabSz="1019175" rtl="0" fontAlgn="base">
        <a:spcBef>
          <a:spcPct val="0"/>
        </a:spcBef>
        <a:spcAft>
          <a:spcPct val="0"/>
        </a:spcAft>
        <a:defRPr sz="4300">
          <a:solidFill>
            <a:schemeClr val="tx2"/>
          </a:solidFill>
          <a:latin typeface="Arial" charset="0"/>
          <a:ea typeface="ＭＳ Ｐゴシック" charset="0"/>
        </a:defRPr>
      </a:lvl8pPr>
      <a:lvl9pPr marL="1828800" algn="l" defTabSz="1019175" rtl="0" fontAlgn="base">
        <a:spcBef>
          <a:spcPct val="0"/>
        </a:spcBef>
        <a:spcAft>
          <a:spcPct val="0"/>
        </a:spcAft>
        <a:defRPr sz="4300">
          <a:solidFill>
            <a:schemeClr val="tx2"/>
          </a:solidFill>
          <a:latin typeface="Arial" charset="0"/>
          <a:ea typeface="ＭＳ Ｐゴシック" charset="0"/>
        </a:defRPr>
      </a:lvl9pPr>
    </p:titleStyle>
    <p:bodyStyle>
      <a:lvl1pPr marL="382588" indent="-382588" algn="l" defTabSz="1019175" rtl="0" eaLnBrk="0" fontAlgn="base" hangingPunct="0">
        <a:spcBef>
          <a:spcPct val="20000"/>
        </a:spcBef>
        <a:spcAft>
          <a:spcPct val="0"/>
        </a:spcAft>
        <a:buClr>
          <a:schemeClr val="tx2"/>
        </a:buClr>
        <a:buSzPct val="70000"/>
        <a:buFont typeface="Wingdings" pitchFamily="2" charset="2"/>
        <a:buChar char="¡"/>
        <a:defRPr sz="3700">
          <a:solidFill>
            <a:schemeClr val="tx1"/>
          </a:solidFill>
          <a:latin typeface="+mn-lt"/>
          <a:ea typeface="+mn-ea"/>
          <a:cs typeface="ＭＳ Ｐゴシック" charset="0"/>
        </a:defRPr>
      </a:lvl1pPr>
      <a:lvl2pPr marL="827088" indent="-317500" algn="l" defTabSz="1019175" rtl="0" eaLnBrk="0" fontAlgn="base" hangingPunct="0">
        <a:spcBef>
          <a:spcPct val="20000"/>
        </a:spcBef>
        <a:spcAft>
          <a:spcPct val="0"/>
        </a:spcAft>
        <a:buClr>
          <a:schemeClr val="accent2"/>
        </a:buClr>
        <a:buSzPct val="70000"/>
        <a:buFont typeface="Wingdings" pitchFamily="2" charset="2"/>
        <a:buChar char="l"/>
        <a:defRPr sz="3200">
          <a:solidFill>
            <a:schemeClr val="tx1"/>
          </a:solidFill>
          <a:latin typeface="+mn-lt"/>
          <a:ea typeface="+mn-ea"/>
        </a:defRPr>
      </a:lvl2pPr>
      <a:lvl3pPr marL="1273175" indent="-254000" algn="l" defTabSz="1019175" rtl="0" eaLnBrk="0" fontAlgn="base" hangingPunct="0">
        <a:spcBef>
          <a:spcPct val="20000"/>
        </a:spcBef>
        <a:spcAft>
          <a:spcPct val="0"/>
        </a:spcAft>
        <a:buClr>
          <a:schemeClr val="tx2"/>
        </a:buClr>
        <a:buSzPct val="65000"/>
        <a:buFont typeface="Wingdings" pitchFamily="2" charset="2"/>
        <a:buChar char="¡"/>
        <a:defRPr sz="2900">
          <a:solidFill>
            <a:schemeClr val="tx1"/>
          </a:solidFill>
          <a:latin typeface="+mn-lt"/>
          <a:ea typeface="+mn-ea"/>
        </a:defRPr>
      </a:lvl3pPr>
      <a:lvl4pPr marL="1782763" indent="-254000" algn="l" defTabSz="1019175" rtl="0" eaLnBrk="0" fontAlgn="base" hangingPunct="0">
        <a:spcBef>
          <a:spcPct val="20000"/>
        </a:spcBef>
        <a:spcAft>
          <a:spcPct val="0"/>
        </a:spcAft>
        <a:buClr>
          <a:schemeClr val="accent2"/>
        </a:buClr>
        <a:buSzPct val="70000"/>
        <a:buFont typeface="Wingdings" pitchFamily="2" charset="2"/>
        <a:buChar char="l"/>
        <a:defRPr sz="2300">
          <a:solidFill>
            <a:schemeClr val="tx1"/>
          </a:solidFill>
          <a:latin typeface="+mn-lt"/>
          <a:ea typeface="+mn-ea"/>
        </a:defRPr>
      </a:lvl4pPr>
      <a:lvl5pPr marL="2292350" indent="-254000" algn="l" defTabSz="1019175" rtl="0" eaLnBrk="0" fontAlgn="base" hangingPunct="0">
        <a:spcBef>
          <a:spcPct val="20000"/>
        </a:spcBef>
        <a:spcAft>
          <a:spcPct val="0"/>
        </a:spcAft>
        <a:buClr>
          <a:schemeClr val="tx2"/>
        </a:buClr>
        <a:buSzPct val="60000"/>
        <a:buFont typeface="Wingdings" pitchFamily="2" charset="2"/>
        <a:buChar char="¡"/>
        <a:defRPr sz="2300">
          <a:solidFill>
            <a:schemeClr val="tx1"/>
          </a:solidFill>
          <a:latin typeface="+mn-lt"/>
          <a:ea typeface="+mn-ea"/>
        </a:defRPr>
      </a:lvl5pPr>
      <a:lvl6pPr marL="2749550" indent="-254000" algn="l" defTabSz="1019175" rtl="0" fontAlgn="base">
        <a:spcBef>
          <a:spcPct val="20000"/>
        </a:spcBef>
        <a:spcAft>
          <a:spcPct val="0"/>
        </a:spcAft>
        <a:buClr>
          <a:schemeClr val="tx2"/>
        </a:buClr>
        <a:buSzPct val="60000"/>
        <a:buFont typeface="Wingdings" charset="0"/>
        <a:buChar char="¡"/>
        <a:defRPr sz="2300">
          <a:solidFill>
            <a:schemeClr val="tx1"/>
          </a:solidFill>
          <a:latin typeface="+mn-lt"/>
          <a:ea typeface="+mn-ea"/>
        </a:defRPr>
      </a:lvl6pPr>
      <a:lvl7pPr marL="3206750" indent="-254000" algn="l" defTabSz="1019175" rtl="0" fontAlgn="base">
        <a:spcBef>
          <a:spcPct val="20000"/>
        </a:spcBef>
        <a:spcAft>
          <a:spcPct val="0"/>
        </a:spcAft>
        <a:buClr>
          <a:schemeClr val="tx2"/>
        </a:buClr>
        <a:buSzPct val="60000"/>
        <a:buFont typeface="Wingdings" charset="0"/>
        <a:buChar char="¡"/>
        <a:defRPr sz="2300">
          <a:solidFill>
            <a:schemeClr val="tx1"/>
          </a:solidFill>
          <a:latin typeface="+mn-lt"/>
          <a:ea typeface="+mn-ea"/>
        </a:defRPr>
      </a:lvl7pPr>
      <a:lvl8pPr marL="3663950" indent="-254000" algn="l" defTabSz="1019175" rtl="0" fontAlgn="base">
        <a:spcBef>
          <a:spcPct val="20000"/>
        </a:spcBef>
        <a:spcAft>
          <a:spcPct val="0"/>
        </a:spcAft>
        <a:buClr>
          <a:schemeClr val="tx2"/>
        </a:buClr>
        <a:buSzPct val="60000"/>
        <a:buFont typeface="Wingdings" charset="0"/>
        <a:buChar char="¡"/>
        <a:defRPr sz="2300">
          <a:solidFill>
            <a:schemeClr val="tx1"/>
          </a:solidFill>
          <a:latin typeface="+mn-lt"/>
          <a:ea typeface="+mn-ea"/>
        </a:defRPr>
      </a:lvl8pPr>
      <a:lvl9pPr marL="4121150" indent="-254000" algn="l" defTabSz="1019175" rtl="0" fontAlgn="base">
        <a:spcBef>
          <a:spcPct val="20000"/>
        </a:spcBef>
        <a:spcAft>
          <a:spcPct val="0"/>
        </a:spcAft>
        <a:buClr>
          <a:schemeClr val="tx2"/>
        </a:buClr>
        <a:buSzPct val="60000"/>
        <a:buFont typeface="Wingdings" charset="0"/>
        <a:buChar char="¡"/>
        <a:defRPr sz="23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EA51AB4-0EC1-3631-91DA-2DFE3D9B40D4}"/>
              </a:ext>
            </a:extLst>
          </p:cNvPr>
          <p:cNvSpPr>
            <a:spLocks noGrp="1" noChangeArrowheads="1"/>
          </p:cNvSpPr>
          <p:nvPr>
            <p:ph type="ctrTitle"/>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a:cs typeface="+mj-cs"/>
              </a:rPr>
              <a:t>Interested in Graduate School?</a:t>
            </a:r>
          </a:p>
        </p:txBody>
      </p:sp>
      <p:sp>
        <p:nvSpPr>
          <p:cNvPr id="2" name="Subtitle 1">
            <a:extLst>
              <a:ext uri="{FF2B5EF4-FFF2-40B4-BE49-F238E27FC236}">
                <a16:creationId xmlns:a16="http://schemas.microsoft.com/office/drawing/2014/main" id="{9CEABB33-6957-906E-A7D4-5A20B0AB4202}"/>
              </a:ext>
            </a:extLst>
          </p:cNvPr>
          <p:cNvSpPr>
            <a:spLocks noGrp="1"/>
          </p:cNvSpPr>
          <p:nvPr>
            <p:ph type="subTitle" idx="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endParaRPr lang="en-US">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1BCEEFC-3FE3-22A1-B581-5D6567BADDA6}"/>
              </a:ext>
            </a:extLst>
          </p:cNvPr>
          <p:cNvSpPr>
            <a:spLocks noGrp="1" noChangeArrowheads="1"/>
          </p:cNvSpPr>
          <p:nvPr>
            <p:ph type="title"/>
          </p:nvPr>
        </p:nvSpPr>
        <p:spPr>
          <a:xfrm>
            <a:off x="1219200" y="341313"/>
            <a:ext cx="8332788" cy="1295400"/>
          </a:xfrm>
        </p:spPr>
        <p:txBody>
          <a:bodyPr>
            <a:normAutofit fontScale="90000"/>
          </a:bodyPr>
          <a:lstStyle/>
          <a:p>
            <a:r>
              <a:rPr lang="en-US" dirty="0"/>
              <a:t>Beginning Your Research: Should you go to Graduate School?</a:t>
            </a:r>
          </a:p>
        </p:txBody>
      </p:sp>
      <p:sp>
        <p:nvSpPr>
          <p:cNvPr id="27651" name="Rectangle 3">
            <a:extLst>
              <a:ext uri="{FF2B5EF4-FFF2-40B4-BE49-F238E27FC236}">
                <a16:creationId xmlns:a16="http://schemas.microsoft.com/office/drawing/2014/main" id="{1CE77BA3-A24E-C7F2-24B1-80301A754C82}"/>
              </a:ext>
            </a:extLst>
          </p:cNvPr>
          <p:cNvSpPr>
            <a:spLocks noGrp="1" noChangeArrowheads="1"/>
          </p:cNvSpPr>
          <p:nvPr>
            <p:ph idx="1"/>
          </p:nvPr>
        </p:nvSpPr>
        <p:spPr>
          <a:xfrm>
            <a:off x="1219200" y="1981200"/>
            <a:ext cx="8077200" cy="5013325"/>
          </a:xfrm>
        </p:spPr>
        <p:txBody>
          <a:bodyPr>
            <a:normAutofit fontScale="62500" lnSpcReduction="20000"/>
          </a:bodyPr>
          <a:lstStyle/>
          <a:p>
            <a:r>
              <a:rPr lang="en-US" dirty="0"/>
              <a:t>Why do I want to go to graduate school? Is it for the right reasons? </a:t>
            </a:r>
          </a:p>
          <a:p>
            <a:endParaRPr lang="en-US" dirty="0"/>
          </a:p>
          <a:p>
            <a:r>
              <a:rPr lang="en-US" dirty="0"/>
              <a:t>What are my career goals? Will graduate school assist me in meeting my career goals? </a:t>
            </a:r>
          </a:p>
          <a:p>
            <a:endParaRPr lang="en-US" dirty="0"/>
          </a:p>
          <a:p>
            <a:r>
              <a:rPr lang="en-US" dirty="0"/>
              <a:t>What will I specialize in? What are my interests? </a:t>
            </a:r>
          </a:p>
          <a:p>
            <a:endParaRPr lang="en-US" dirty="0"/>
          </a:p>
          <a:p>
            <a:r>
              <a:rPr lang="en-US" dirty="0"/>
              <a:t>Do I have the motivation for another 2-6 years of school? </a:t>
            </a:r>
          </a:p>
          <a:p>
            <a:endParaRPr lang="en-US" dirty="0"/>
          </a:p>
          <a:p>
            <a:r>
              <a:rPr lang="en-US" dirty="0"/>
              <a:t>Do I have the academic and personal qualities to succeed?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EC34FD08-117D-EBF7-95E9-9C012DF177DD}"/>
              </a:ext>
            </a:extLst>
          </p:cNvPr>
          <p:cNvSpPr>
            <a:spLocks noGrp="1" noChangeArrowheads="1"/>
          </p:cNvSpPr>
          <p:nvPr>
            <p:ph type="title"/>
          </p:nvPr>
        </p:nvSpPr>
        <p:spPr/>
        <p:txBody>
          <a:bodyPr/>
          <a:lstStyle/>
          <a:p>
            <a:pPr eaLnBrk="1" hangingPunct="1"/>
            <a:r>
              <a:rPr lang="en-US" altLang="en-US" sz="3500" dirty="0"/>
              <a:t>Beginning Your Research: Should you go to Graduate School? </a:t>
            </a:r>
            <a:r>
              <a:rPr lang="en-US" altLang="en-US" sz="2800" dirty="0"/>
              <a:t>(</a:t>
            </a:r>
            <a:r>
              <a:rPr lang="en-US" altLang="en-US" sz="2800" dirty="0" err="1"/>
              <a:t>cont</a:t>
            </a:r>
            <a:r>
              <a:rPr lang="en-CA" altLang="en-US" sz="2800" dirty="0"/>
              <a:t>’</a:t>
            </a:r>
            <a:r>
              <a:rPr lang="en-US" altLang="ja-JP" sz="2800" dirty="0"/>
              <a:t>d)</a:t>
            </a:r>
            <a:endParaRPr lang="en-US" altLang="en-US" sz="3500" dirty="0"/>
          </a:p>
        </p:txBody>
      </p:sp>
      <p:sp>
        <p:nvSpPr>
          <p:cNvPr id="69639" name="Rectangle 7">
            <a:extLst>
              <a:ext uri="{FF2B5EF4-FFF2-40B4-BE49-F238E27FC236}">
                <a16:creationId xmlns:a16="http://schemas.microsoft.com/office/drawing/2014/main" id="{1ACD63C4-0A01-DE43-00E2-E050C8F0047B}"/>
              </a:ext>
            </a:extLst>
          </p:cNvPr>
          <p:cNvSpPr>
            <a:spLocks noGrp="1" noChangeArrowheads="1"/>
          </p:cNvSpPr>
          <p:nvPr>
            <p:ph type="body" idx="1"/>
          </p:nvPr>
        </p:nvSpPr>
        <p:spPr>
          <a:xfrm>
            <a:off x="1219200" y="1981200"/>
            <a:ext cx="8332788" cy="5449887"/>
          </a:xfrm>
        </p:spPr>
        <p:txBody>
          <a:bodyPr>
            <a:normAutofit/>
          </a:bodyPr>
          <a:lstStyle/>
          <a:p>
            <a:pPr eaLnBrk="1" hangingPunct="1">
              <a:lnSpc>
                <a:spcPct val="130000"/>
              </a:lnSpc>
              <a:spcBef>
                <a:spcPts val="0"/>
              </a:spcBef>
              <a:spcAft>
                <a:spcPts val="0"/>
              </a:spcAft>
              <a:buFont typeface="Wingdings" charset="0"/>
              <a:buChar char="¡"/>
              <a:defRPr/>
            </a:pPr>
            <a:r>
              <a:rPr lang="en-US" sz="3200" dirty="0">
                <a:cs typeface="+mn-cs"/>
              </a:rPr>
              <a:t>A note about the Professional post-graduate degree</a:t>
            </a:r>
          </a:p>
          <a:p>
            <a:pPr lvl="1" eaLnBrk="1" hangingPunct="1">
              <a:lnSpc>
                <a:spcPct val="130000"/>
              </a:lnSpc>
              <a:spcBef>
                <a:spcPts val="0"/>
              </a:spcBef>
              <a:spcAft>
                <a:spcPts val="0"/>
              </a:spcAft>
              <a:buFont typeface="Wingdings" charset="0"/>
              <a:buChar char="l"/>
              <a:defRPr/>
            </a:pPr>
            <a:r>
              <a:rPr lang="en-US" sz="2800" dirty="0"/>
              <a:t>Speech-Language Pathologist or Audiologist </a:t>
            </a:r>
            <a:r>
              <a:rPr lang="en-US" sz="2300" dirty="0"/>
              <a:t>(Masters)</a:t>
            </a:r>
          </a:p>
          <a:p>
            <a:pPr lvl="1" eaLnBrk="1" hangingPunct="1">
              <a:lnSpc>
                <a:spcPct val="130000"/>
              </a:lnSpc>
              <a:spcBef>
                <a:spcPts val="0"/>
              </a:spcBef>
              <a:spcAft>
                <a:spcPts val="0"/>
              </a:spcAft>
              <a:buFont typeface="Wingdings" charset="0"/>
              <a:buChar char="l"/>
              <a:defRPr/>
            </a:pPr>
            <a:r>
              <a:rPr lang="en-US" sz="2800" dirty="0"/>
              <a:t>Law (LLB)</a:t>
            </a:r>
          </a:p>
          <a:p>
            <a:pPr lvl="1" eaLnBrk="1" hangingPunct="1">
              <a:lnSpc>
                <a:spcPct val="130000"/>
              </a:lnSpc>
              <a:spcBef>
                <a:spcPts val="0"/>
              </a:spcBef>
              <a:spcAft>
                <a:spcPts val="0"/>
              </a:spcAft>
              <a:buFont typeface="Wingdings" charset="0"/>
              <a:buChar char="l"/>
              <a:defRPr/>
            </a:pPr>
            <a:r>
              <a:rPr lang="en-US" sz="2800" dirty="0"/>
              <a:t>Social Work (MSW)  </a:t>
            </a:r>
          </a:p>
          <a:p>
            <a:pPr lvl="1" eaLnBrk="1" hangingPunct="1">
              <a:lnSpc>
                <a:spcPct val="130000"/>
              </a:lnSpc>
              <a:spcBef>
                <a:spcPts val="0"/>
              </a:spcBef>
              <a:spcAft>
                <a:spcPts val="0"/>
              </a:spcAft>
              <a:buFont typeface="Wingdings" charset="0"/>
              <a:buChar char="l"/>
              <a:defRPr/>
            </a:pPr>
            <a:r>
              <a:rPr lang="en-US" sz="2800" dirty="0"/>
              <a:t>Medicine (MD)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C2172F7-C9D7-88DC-1895-3D67011B2C86}"/>
              </a:ext>
            </a:extLst>
          </p:cNvPr>
          <p:cNvSpPr>
            <a:spLocks noGrp="1" noChangeArrowheads="1"/>
          </p:cNvSpPr>
          <p:nvPr>
            <p:ph type="title"/>
          </p:nvPr>
        </p:nvSpPr>
        <p:spPr>
          <a:xfrm>
            <a:off x="1506538" y="341313"/>
            <a:ext cx="8045450" cy="1295400"/>
          </a:xfrm>
        </p:spPr>
        <p:txBody>
          <a:bodyPr/>
          <a:lstStyle/>
          <a:p>
            <a:r>
              <a:rPr lang="en-US"/>
              <a:t>Choosing the Program</a:t>
            </a:r>
          </a:p>
        </p:txBody>
      </p:sp>
      <p:sp>
        <p:nvSpPr>
          <p:cNvPr id="21507" name="Rectangle 3">
            <a:extLst>
              <a:ext uri="{FF2B5EF4-FFF2-40B4-BE49-F238E27FC236}">
                <a16:creationId xmlns:a16="http://schemas.microsoft.com/office/drawing/2014/main" id="{99C9730E-ABC4-F7C8-3FCD-FB3BA003BFDA}"/>
              </a:ext>
            </a:extLst>
          </p:cNvPr>
          <p:cNvSpPr>
            <a:spLocks noGrp="1" noChangeArrowheads="1"/>
          </p:cNvSpPr>
          <p:nvPr>
            <p:ph idx="1"/>
          </p:nvPr>
        </p:nvSpPr>
        <p:spPr>
          <a:xfrm>
            <a:off x="1219200" y="1905000"/>
            <a:ext cx="8332788" cy="5181600"/>
          </a:xfrm>
        </p:spPr>
        <p:txBody>
          <a:bodyPr>
            <a:normAutofit fontScale="92500" lnSpcReduction="20000"/>
          </a:bodyPr>
          <a:lstStyle/>
          <a:p>
            <a:pPr>
              <a:lnSpc>
                <a:spcPct val="120000"/>
              </a:lnSpc>
              <a:spcBef>
                <a:spcPts val="0"/>
              </a:spcBef>
              <a:spcAft>
                <a:spcPts val="600"/>
              </a:spcAft>
            </a:pPr>
            <a:r>
              <a:rPr lang="en-US" dirty="0"/>
              <a:t>Clinical focus  </a:t>
            </a:r>
          </a:p>
          <a:p>
            <a:pPr lvl="1">
              <a:lnSpc>
                <a:spcPct val="120000"/>
              </a:lnSpc>
              <a:spcBef>
                <a:spcPts val="0"/>
              </a:spcBef>
              <a:spcAft>
                <a:spcPts val="0"/>
              </a:spcAft>
            </a:pPr>
            <a:r>
              <a:rPr lang="en-US" dirty="0"/>
              <a:t>Masters in Counselling </a:t>
            </a:r>
            <a:r>
              <a:rPr lang="en-US" sz="2100" dirty="0"/>
              <a:t>(College of Psychotherapists)</a:t>
            </a:r>
          </a:p>
          <a:p>
            <a:pPr lvl="2">
              <a:lnSpc>
                <a:spcPct val="120000"/>
              </a:lnSpc>
              <a:spcBef>
                <a:spcPts val="0"/>
              </a:spcBef>
              <a:spcAft>
                <a:spcPts val="0"/>
              </a:spcAft>
            </a:pPr>
            <a:r>
              <a:rPr lang="en-US" sz="2800" dirty="0"/>
              <a:t>Course requirements </a:t>
            </a:r>
            <a:r>
              <a:rPr lang="en-US" sz="2100" dirty="0"/>
              <a:t>(e.g., developmental)</a:t>
            </a:r>
          </a:p>
          <a:p>
            <a:pPr lvl="1">
              <a:lnSpc>
                <a:spcPct val="120000"/>
              </a:lnSpc>
              <a:spcBef>
                <a:spcPts val="0"/>
              </a:spcBef>
              <a:spcAft>
                <a:spcPts val="0"/>
              </a:spcAft>
            </a:pPr>
            <a:r>
              <a:rPr lang="en-US" dirty="0"/>
              <a:t>Ph.D. </a:t>
            </a:r>
            <a:r>
              <a:rPr lang="en-US" sz="2100" dirty="0"/>
              <a:t>(CPBAO)</a:t>
            </a:r>
          </a:p>
          <a:p>
            <a:pPr lvl="2">
              <a:lnSpc>
                <a:spcPct val="120000"/>
              </a:lnSpc>
              <a:spcBef>
                <a:spcPts val="0"/>
              </a:spcBef>
              <a:spcAft>
                <a:spcPts val="0"/>
              </a:spcAft>
            </a:pPr>
            <a:r>
              <a:rPr lang="en-US" dirty="0"/>
              <a:t>Some version of scientist-practitioner</a:t>
            </a:r>
          </a:p>
          <a:p>
            <a:pPr>
              <a:lnSpc>
                <a:spcPct val="120000"/>
              </a:lnSpc>
              <a:spcBef>
                <a:spcPts val="0"/>
              </a:spcBef>
              <a:spcAft>
                <a:spcPts val="600"/>
              </a:spcAft>
            </a:pPr>
            <a:r>
              <a:rPr lang="en-US" dirty="0"/>
              <a:t>Research focus</a:t>
            </a:r>
          </a:p>
          <a:p>
            <a:pPr lvl="1">
              <a:lnSpc>
                <a:spcPct val="120000"/>
              </a:lnSpc>
              <a:spcBef>
                <a:spcPts val="0"/>
              </a:spcBef>
              <a:spcAft>
                <a:spcPts val="600"/>
              </a:spcAft>
            </a:pPr>
            <a:r>
              <a:rPr lang="en-US" dirty="0"/>
              <a:t>Academic, Industry, Organizations</a:t>
            </a:r>
          </a:p>
          <a:p>
            <a:pPr>
              <a:lnSpc>
                <a:spcPct val="120000"/>
              </a:lnSpc>
              <a:spcBef>
                <a:spcPts val="0"/>
              </a:spcBef>
              <a:spcAft>
                <a:spcPts val="600"/>
              </a:spcAft>
            </a:pPr>
            <a:endParaRPr lang="en-US" sz="1100" dirty="0"/>
          </a:p>
          <a:p>
            <a:pPr>
              <a:lnSpc>
                <a:spcPct val="120000"/>
              </a:lnSpc>
              <a:spcBef>
                <a:spcPts val="0"/>
              </a:spcBef>
              <a:spcAft>
                <a:spcPts val="600"/>
              </a:spcAft>
            </a:pPr>
            <a:r>
              <a:rPr lang="en-US" dirty="0"/>
              <a:t>Determines Post post-graduate options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B348AD0-FED4-AA18-5462-A20F4160E00E}"/>
              </a:ext>
            </a:extLst>
          </p:cNvPr>
          <p:cNvSpPr>
            <a:spLocks noGrp="1" noChangeArrowheads="1"/>
          </p:cNvSpPr>
          <p:nvPr>
            <p:ph type="title"/>
          </p:nvPr>
        </p:nvSpPr>
        <p:spPr>
          <a:xfrm>
            <a:off x="1219200" y="341313"/>
            <a:ext cx="8332788" cy="1295400"/>
          </a:xfrm>
        </p:spPr>
        <p:txBody>
          <a:bodyPr/>
          <a:lstStyle/>
          <a:p>
            <a:r>
              <a:rPr lang="en-US" altLang="en-US" dirty="0"/>
              <a:t>Choosing the Program </a:t>
            </a:r>
            <a:r>
              <a:rPr lang="en-US" altLang="en-US" sz="2800" dirty="0"/>
              <a:t>(</a:t>
            </a:r>
            <a:r>
              <a:rPr lang="en-US" altLang="en-US" sz="2800" dirty="0" err="1"/>
              <a:t>cont</a:t>
            </a:r>
            <a:r>
              <a:rPr lang="en-CA" altLang="en-US" sz="2800" dirty="0"/>
              <a:t>’</a:t>
            </a:r>
            <a:r>
              <a:rPr lang="en-US" altLang="ja-JP" sz="2800" dirty="0"/>
              <a:t>d) </a:t>
            </a:r>
            <a:endParaRPr lang="en-US" altLang="en-US" dirty="0"/>
          </a:p>
        </p:txBody>
      </p:sp>
      <p:sp>
        <p:nvSpPr>
          <p:cNvPr id="25603" name="Rectangle 3">
            <a:extLst>
              <a:ext uri="{FF2B5EF4-FFF2-40B4-BE49-F238E27FC236}">
                <a16:creationId xmlns:a16="http://schemas.microsoft.com/office/drawing/2014/main" id="{72D6FBD4-D212-2620-44E5-388F28550E27}"/>
              </a:ext>
            </a:extLst>
          </p:cNvPr>
          <p:cNvSpPr>
            <a:spLocks noGrp="1" noChangeArrowheads="1"/>
          </p:cNvSpPr>
          <p:nvPr>
            <p:ph idx="1"/>
          </p:nvPr>
        </p:nvSpPr>
        <p:spPr>
          <a:xfrm>
            <a:off x="1219200" y="1981200"/>
            <a:ext cx="8332788" cy="5013325"/>
          </a:xfrm>
        </p:spPr>
        <p:txBody>
          <a:bodyPr>
            <a:normAutofit/>
          </a:bodyPr>
          <a:lstStyle/>
          <a:p>
            <a:r>
              <a:rPr lang="en-US" dirty="0"/>
              <a:t>Helpful resources</a:t>
            </a:r>
          </a:p>
          <a:p>
            <a:pPr lvl="1"/>
            <a:r>
              <a:rPr lang="en-US" dirty="0"/>
              <a:t>THE INTERNET!</a:t>
            </a:r>
          </a:p>
          <a:p>
            <a:pPr lvl="1"/>
            <a:r>
              <a:rPr lang="en-US" dirty="0" err="1"/>
              <a:t>www.psychgrad.org</a:t>
            </a:r>
            <a:endParaRPr lang="en-US" dirty="0"/>
          </a:p>
          <a:p>
            <a:pPr lvl="1"/>
            <a:r>
              <a:rPr lang="en-US" dirty="0" err="1"/>
              <a:t>www.cpa.ca</a:t>
            </a:r>
            <a:r>
              <a:rPr lang="en-US" dirty="0"/>
              <a:t>/students</a:t>
            </a:r>
          </a:p>
          <a:p>
            <a:pPr lvl="1"/>
            <a:r>
              <a:rPr lang="en-US" dirty="0" err="1"/>
              <a:t>www.cags.ca</a:t>
            </a:r>
            <a:endParaRPr lang="en-US" dirty="0"/>
          </a:p>
          <a:p>
            <a:endParaRPr lang="en-US" dirty="0"/>
          </a:p>
          <a:p>
            <a:pPr lvl="1"/>
            <a:r>
              <a:rPr lang="en-US" dirty="0"/>
              <a:t>Faculty in the Psychology department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C6E626C6-94EA-3206-4961-DE68594D7039}"/>
              </a:ext>
            </a:extLst>
          </p:cNvPr>
          <p:cNvSpPr>
            <a:spLocks noGrp="1" noChangeArrowheads="1"/>
          </p:cNvSpPr>
          <p:nvPr>
            <p:ph type="title"/>
          </p:nvPr>
        </p:nvSpPr>
        <p:spPr>
          <a:xfrm>
            <a:off x="1219200" y="341313"/>
            <a:ext cx="8332788" cy="1295400"/>
          </a:xfrm>
        </p:spPr>
        <p:txBody>
          <a:bodyPr/>
          <a:lstStyle/>
          <a:p>
            <a:r>
              <a:rPr lang="en-US" altLang="en-US" dirty="0"/>
              <a:t>Choosing the Program </a:t>
            </a:r>
            <a:r>
              <a:rPr lang="en-US" altLang="en-US" sz="2800" dirty="0"/>
              <a:t>(</a:t>
            </a:r>
            <a:r>
              <a:rPr lang="en-US" altLang="en-US" sz="2800" dirty="0" err="1"/>
              <a:t>cont</a:t>
            </a:r>
            <a:r>
              <a:rPr lang="en-CA" altLang="en-US" sz="2800" dirty="0"/>
              <a:t>’</a:t>
            </a:r>
            <a:r>
              <a:rPr lang="en-US" altLang="ja-JP" sz="2800" dirty="0"/>
              <a:t>d)</a:t>
            </a:r>
            <a:endParaRPr lang="en-US" altLang="en-US" dirty="0"/>
          </a:p>
        </p:txBody>
      </p:sp>
      <p:sp>
        <p:nvSpPr>
          <p:cNvPr id="22531" name="Rectangle 3">
            <a:extLst>
              <a:ext uri="{FF2B5EF4-FFF2-40B4-BE49-F238E27FC236}">
                <a16:creationId xmlns:a16="http://schemas.microsoft.com/office/drawing/2014/main" id="{356F86E0-88DF-34B8-7B21-779F70F30F46}"/>
              </a:ext>
            </a:extLst>
          </p:cNvPr>
          <p:cNvSpPr>
            <a:spLocks noGrp="1" noChangeArrowheads="1"/>
          </p:cNvSpPr>
          <p:nvPr>
            <p:ph idx="1"/>
          </p:nvPr>
        </p:nvSpPr>
        <p:spPr>
          <a:xfrm>
            <a:off x="1219200" y="1981200"/>
            <a:ext cx="8589962" cy="5449887"/>
          </a:xfrm>
        </p:spPr>
        <p:txBody>
          <a:bodyPr>
            <a:normAutofit fontScale="40000" lnSpcReduction="20000"/>
          </a:bodyPr>
          <a:lstStyle/>
          <a:p>
            <a:pPr>
              <a:lnSpc>
                <a:spcPct val="120000"/>
              </a:lnSpc>
              <a:spcBef>
                <a:spcPts val="0"/>
              </a:spcBef>
              <a:spcAft>
                <a:spcPts val="600"/>
              </a:spcAft>
            </a:pPr>
            <a:r>
              <a:rPr lang="en-US" sz="5300" dirty="0"/>
              <a:t>Brain, </a:t>
            </a:r>
            <a:r>
              <a:rPr lang="en-US" sz="5300" dirty="0" err="1"/>
              <a:t>Behaviour</a:t>
            </a:r>
            <a:r>
              <a:rPr lang="en-US" sz="5300" dirty="0"/>
              <a:t>, and Cognitive Sciences</a:t>
            </a:r>
          </a:p>
          <a:p>
            <a:pPr lvl="1">
              <a:lnSpc>
                <a:spcPct val="120000"/>
              </a:lnSpc>
              <a:spcBef>
                <a:spcPts val="0"/>
              </a:spcBef>
              <a:spcAft>
                <a:spcPts val="600"/>
              </a:spcAft>
            </a:pPr>
            <a:r>
              <a:rPr lang="en-US" sz="3800" dirty="0"/>
              <a:t>York, Queen’s, </a:t>
            </a:r>
            <a:r>
              <a:rPr lang="en-US" sz="3800" dirty="0" err="1"/>
              <a:t>UofT</a:t>
            </a:r>
            <a:r>
              <a:rPr lang="en-US" sz="3800" dirty="0"/>
              <a:t>, Western, Guelph</a:t>
            </a:r>
          </a:p>
          <a:p>
            <a:pPr>
              <a:lnSpc>
                <a:spcPct val="120000"/>
              </a:lnSpc>
              <a:spcBef>
                <a:spcPts val="0"/>
              </a:spcBef>
              <a:spcAft>
                <a:spcPts val="600"/>
              </a:spcAft>
            </a:pPr>
            <a:r>
              <a:rPr lang="en-US" sz="5300" dirty="0"/>
              <a:t>Clinical / Clinical Developmental </a:t>
            </a:r>
          </a:p>
          <a:p>
            <a:pPr lvl="1">
              <a:lnSpc>
                <a:spcPct val="120000"/>
              </a:lnSpc>
              <a:spcBef>
                <a:spcPts val="0"/>
              </a:spcBef>
              <a:spcAft>
                <a:spcPts val="600"/>
              </a:spcAft>
            </a:pPr>
            <a:r>
              <a:rPr lang="en-US" sz="3800" dirty="0"/>
              <a:t>York, UTS, Western, Guelph, TMU</a:t>
            </a:r>
          </a:p>
          <a:p>
            <a:pPr lvl="1">
              <a:lnSpc>
                <a:spcPct val="120000"/>
              </a:lnSpc>
              <a:spcBef>
                <a:spcPts val="0"/>
              </a:spcBef>
              <a:spcAft>
                <a:spcPts val="600"/>
              </a:spcAft>
            </a:pPr>
            <a:r>
              <a:rPr lang="en-US" sz="3800" dirty="0"/>
              <a:t>York, OISE/UT, Western, Guelph, TMU</a:t>
            </a:r>
          </a:p>
          <a:p>
            <a:pPr>
              <a:lnSpc>
                <a:spcPct val="120000"/>
              </a:lnSpc>
              <a:spcBef>
                <a:spcPts val="0"/>
              </a:spcBef>
              <a:spcAft>
                <a:spcPts val="600"/>
              </a:spcAft>
            </a:pPr>
            <a:r>
              <a:rPr lang="en-US" sz="5300" dirty="0"/>
              <a:t>Developmental Science</a:t>
            </a:r>
          </a:p>
          <a:p>
            <a:pPr lvl="1">
              <a:lnSpc>
                <a:spcPct val="120000"/>
              </a:lnSpc>
              <a:spcBef>
                <a:spcPts val="0"/>
              </a:spcBef>
              <a:spcAft>
                <a:spcPts val="600"/>
              </a:spcAft>
            </a:pPr>
            <a:r>
              <a:rPr lang="en-US" sz="3800" dirty="0"/>
              <a:t>York, Queen’s, </a:t>
            </a:r>
            <a:r>
              <a:rPr lang="en-US" sz="3800" dirty="0" err="1"/>
              <a:t>UofT</a:t>
            </a:r>
            <a:r>
              <a:rPr lang="en-US" sz="3800" dirty="0"/>
              <a:t>, Western, TMU</a:t>
            </a:r>
          </a:p>
          <a:p>
            <a:pPr>
              <a:lnSpc>
                <a:spcPct val="120000"/>
              </a:lnSpc>
              <a:spcBef>
                <a:spcPts val="0"/>
              </a:spcBef>
              <a:spcAft>
                <a:spcPts val="600"/>
              </a:spcAft>
            </a:pPr>
            <a:r>
              <a:rPr lang="en-US" sz="5300" dirty="0"/>
              <a:t>Historical, Theoretical, and Critical Studies</a:t>
            </a:r>
          </a:p>
          <a:p>
            <a:pPr lvl="1">
              <a:lnSpc>
                <a:spcPct val="120000"/>
              </a:lnSpc>
              <a:spcBef>
                <a:spcPts val="0"/>
              </a:spcBef>
              <a:spcAft>
                <a:spcPts val="600"/>
              </a:spcAft>
            </a:pPr>
            <a:r>
              <a:rPr lang="en-US" sz="3800" dirty="0"/>
              <a:t>York</a:t>
            </a:r>
          </a:p>
          <a:p>
            <a:pPr>
              <a:lnSpc>
                <a:spcPct val="120000"/>
              </a:lnSpc>
              <a:spcBef>
                <a:spcPts val="0"/>
              </a:spcBef>
              <a:spcAft>
                <a:spcPts val="600"/>
              </a:spcAft>
            </a:pPr>
            <a:r>
              <a:rPr lang="en-US" sz="5300" dirty="0"/>
              <a:t>Social-Personality </a:t>
            </a:r>
          </a:p>
          <a:p>
            <a:pPr lvl="1">
              <a:lnSpc>
                <a:spcPct val="120000"/>
              </a:lnSpc>
              <a:spcBef>
                <a:spcPts val="0"/>
              </a:spcBef>
              <a:spcAft>
                <a:spcPts val="600"/>
              </a:spcAft>
            </a:pPr>
            <a:r>
              <a:rPr lang="en-US" sz="3800" dirty="0"/>
              <a:t>York, Queen’s, Western, Guelph</a:t>
            </a:r>
          </a:p>
          <a:p>
            <a:pPr>
              <a:lnSpc>
                <a:spcPct val="120000"/>
              </a:lnSpc>
              <a:spcBef>
                <a:spcPts val="0"/>
              </a:spcBef>
              <a:spcAft>
                <a:spcPts val="600"/>
              </a:spcAft>
            </a:pPr>
            <a:r>
              <a:rPr lang="en-US" sz="5300" dirty="0"/>
              <a:t>Industrial/Organizational </a:t>
            </a:r>
          </a:p>
          <a:p>
            <a:pPr lvl="1">
              <a:lnSpc>
                <a:spcPct val="120000"/>
              </a:lnSpc>
              <a:spcBef>
                <a:spcPts val="0"/>
              </a:spcBef>
              <a:spcAft>
                <a:spcPts val="600"/>
              </a:spcAft>
            </a:pPr>
            <a:r>
              <a:rPr lang="en-US" sz="3800" dirty="0"/>
              <a:t>Western, Guelph, Queen’s</a:t>
            </a:r>
          </a:p>
          <a:p>
            <a:pPr>
              <a:lnSpc>
                <a:spcPct val="120000"/>
              </a:lnSpc>
              <a:spcBef>
                <a:spcPts val="0"/>
              </a:spcBef>
              <a:spcAft>
                <a:spcPts val="600"/>
              </a:spcAft>
            </a:pPr>
            <a:r>
              <a:rPr lang="en-US" sz="5300" dirty="0"/>
              <a:t>Quantitative Methods</a:t>
            </a:r>
          </a:p>
          <a:p>
            <a:pPr lvl="1">
              <a:lnSpc>
                <a:spcPct val="120000"/>
              </a:lnSpc>
              <a:spcBef>
                <a:spcPts val="0"/>
              </a:spcBef>
              <a:spcAft>
                <a:spcPts val="600"/>
              </a:spcAft>
            </a:pPr>
            <a:r>
              <a:rPr lang="en-US" sz="3800" dirty="0"/>
              <a:t>York</a:t>
            </a:r>
            <a:endParaRPr lang="en-US" dirty="0"/>
          </a:p>
        </p:txBody>
      </p:sp>
      <p:pic>
        <p:nvPicPr>
          <p:cNvPr id="5" name="Picture 4" descr="A black and red logo&#10;&#10;Description automatically generated">
            <a:extLst>
              <a:ext uri="{FF2B5EF4-FFF2-40B4-BE49-F238E27FC236}">
                <a16:creationId xmlns:a16="http://schemas.microsoft.com/office/drawing/2014/main" id="{2A60EBEE-60B6-BF04-2CA5-21F7ED108FA8}"/>
              </a:ext>
            </a:extLst>
          </p:cNvPr>
          <p:cNvPicPr>
            <a:picLocks noChangeAspect="1"/>
          </p:cNvPicPr>
          <p:nvPr/>
        </p:nvPicPr>
        <p:blipFill>
          <a:blip r:embed="rId3"/>
          <a:stretch>
            <a:fillRect/>
          </a:stretch>
        </p:blipFill>
        <p:spPr>
          <a:xfrm>
            <a:off x="7385842" y="2362200"/>
            <a:ext cx="2423320" cy="874727"/>
          </a:xfrm>
          <a:prstGeom prst="rect">
            <a:avLst/>
          </a:prstGeom>
        </p:spPr>
      </p:pic>
      <p:pic>
        <p:nvPicPr>
          <p:cNvPr id="7" name="Picture 6" descr="A logo with text on it&#10;&#10;Description automatically generated">
            <a:extLst>
              <a:ext uri="{FF2B5EF4-FFF2-40B4-BE49-F238E27FC236}">
                <a16:creationId xmlns:a16="http://schemas.microsoft.com/office/drawing/2014/main" id="{CB65C5D1-9014-41E1-C286-2AB77C0D8170}"/>
              </a:ext>
            </a:extLst>
          </p:cNvPr>
          <p:cNvPicPr>
            <a:picLocks noChangeAspect="1"/>
          </p:cNvPicPr>
          <p:nvPr/>
        </p:nvPicPr>
        <p:blipFill rotWithShape="1">
          <a:blip r:embed="rId4"/>
          <a:srcRect l="8727" t="26228" r="9772" b="18034"/>
          <a:stretch/>
        </p:blipFill>
        <p:spPr>
          <a:xfrm>
            <a:off x="7385842" y="3276600"/>
            <a:ext cx="2514600" cy="1144402"/>
          </a:xfrm>
          <a:prstGeom prst="rect">
            <a:avLst/>
          </a:prstGeom>
        </p:spPr>
      </p:pic>
      <p:pic>
        <p:nvPicPr>
          <p:cNvPr id="9" name="Picture 8" descr="A red and blue logo&#10;&#10;Description automatically generated">
            <a:extLst>
              <a:ext uri="{FF2B5EF4-FFF2-40B4-BE49-F238E27FC236}">
                <a16:creationId xmlns:a16="http://schemas.microsoft.com/office/drawing/2014/main" id="{6686AF88-C120-DE5B-245F-5B9AF1789D57}"/>
              </a:ext>
            </a:extLst>
          </p:cNvPr>
          <p:cNvPicPr>
            <a:picLocks noChangeAspect="1"/>
          </p:cNvPicPr>
          <p:nvPr/>
        </p:nvPicPr>
        <p:blipFill rotWithShape="1">
          <a:blip r:embed="rId5"/>
          <a:srcRect l="12616" t="26842" r="10748" b="15763"/>
          <a:stretch/>
        </p:blipFill>
        <p:spPr>
          <a:xfrm>
            <a:off x="7385842" y="4963397"/>
            <a:ext cx="2514600" cy="921104"/>
          </a:xfrm>
          <a:prstGeom prst="rect">
            <a:avLst/>
          </a:prstGeom>
        </p:spPr>
      </p:pic>
      <p:pic>
        <p:nvPicPr>
          <p:cNvPr id="11" name="Picture 10" descr="A black text on a white background&#10;&#10;Description automatically generated">
            <a:extLst>
              <a:ext uri="{FF2B5EF4-FFF2-40B4-BE49-F238E27FC236}">
                <a16:creationId xmlns:a16="http://schemas.microsoft.com/office/drawing/2014/main" id="{DE8EF704-1152-0B56-16ED-035B6DC9739B}"/>
              </a:ext>
            </a:extLst>
          </p:cNvPr>
          <p:cNvPicPr>
            <a:picLocks noChangeAspect="1"/>
          </p:cNvPicPr>
          <p:nvPr/>
        </p:nvPicPr>
        <p:blipFill>
          <a:blip r:embed="rId6"/>
          <a:stretch>
            <a:fillRect/>
          </a:stretch>
        </p:blipFill>
        <p:spPr>
          <a:xfrm>
            <a:off x="7451430" y="5752545"/>
            <a:ext cx="2514600" cy="921794"/>
          </a:xfrm>
          <a:prstGeom prst="rect">
            <a:avLst/>
          </a:prstGeom>
        </p:spPr>
      </p:pic>
      <p:pic>
        <p:nvPicPr>
          <p:cNvPr id="13" name="Picture 12" descr="A purple text on a white background&#10;&#10;Description automatically generated">
            <a:extLst>
              <a:ext uri="{FF2B5EF4-FFF2-40B4-BE49-F238E27FC236}">
                <a16:creationId xmlns:a16="http://schemas.microsoft.com/office/drawing/2014/main" id="{26D25AC5-A465-9ADC-D44A-DA232B15A8C8}"/>
              </a:ext>
            </a:extLst>
          </p:cNvPr>
          <p:cNvPicPr>
            <a:picLocks noChangeAspect="1"/>
          </p:cNvPicPr>
          <p:nvPr/>
        </p:nvPicPr>
        <p:blipFill>
          <a:blip r:embed="rId7"/>
          <a:stretch>
            <a:fillRect/>
          </a:stretch>
        </p:blipFill>
        <p:spPr>
          <a:xfrm>
            <a:off x="7451430" y="6810754"/>
            <a:ext cx="2514600" cy="6013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D6881C38-ACA4-D1D4-BBC3-3878E5D619B7}"/>
              </a:ext>
            </a:extLst>
          </p:cNvPr>
          <p:cNvSpPr>
            <a:spLocks noGrp="1" noChangeArrowheads="1"/>
          </p:cNvSpPr>
          <p:nvPr>
            <p:ph type="title"/>
          </p:nvPr>
        </p:nvSpPr>
        <p:spPr>
          <a:xfrm>
            <a:off x="1219200" y="341313"/>
            <a:ext cx="8332788" cy="1295400"/>
          </a:xfrm>
        </p:spPr>
        <p:txBody>
          <a:bodyPr/>
          <a:lstStyle/>
          <a:p>
            <a:r>
              <a:rPr lang="en-US" altLang="en-US" dirty="0"/>
              <a:t>Application Process</a:t>
            </a:r>
          </a:p>
        </p:txBody>
      </p:sp>
      <p:sp>
        <p:nvSpPr>
          <p:cNvPr id="23555" name="Rectangle 3">
            <a:extLst>
              <a:ext uri="{FF2B5EF4-FFF2-40B4-BE49-F238E27FC236}">
                <a16:creationId xmlns:a16="http://schemas.microsoft.com/office/drawing/2014/main" id="{4A0D017C-66EE-489C-A73F-ACD9A5406612}"/>
              </a:ext>
            </a:extLst>
          </p:cNvPr>
          <p:cNvSpPr>
            <a:spLocks noGrp="1" noChangeArrowheads="1"/>
          </p:cNvSpPr>
          <p:nvPr>
            <p:ph idx="1"/>
          </p:nvPr>
        </p:nvSpPr>
        <p:spPr>
          <a:xfrm>
            <a:off x="1219200" y="1981200"/>
            <a:ext cx="8332788" cy="4953000"/>
          </a:xfrm>
        </p:spPr>
        <p:txBody>
          <a:bodyPr>
            <a:normAutofit fontScale="92500" lnSpcReduction="20000"/>
          </a:bodyPr>
          <a:lstStyle/>
          <a:p>
            <a:pPr>
              <a:lnSpc>
                <a:spcPct val="120000"/>
              </a:lnSpc>
              <a:spcBef>
                <a:spcPts val="0"/>
              </a:spcBef>
              <a:spcAft>
                <a:spcPts val="600"/>
              </a:spcAft>
            </a:pPr>
            <a:r>
              <a:rPr lang="en-US" dirty="0"/>
              <a:t>What grades do you need to get accepted?</a:t>
            </a:r>
          </a:p>
          <a:p>
            <a:pPr lvl="1">
              <a:lnSpc>
                <a:spcPct val="120000"/>
              </a:lnSpc>
              <a:spcBef>
                <a:spcPts val="0"/>
              </a:spcBef>
              <a:spcAft>
                <a:spcPts val="600"/>
              </a:spcAft>
            </a:pPr>
            <a:r>
              <a:rPr lang="en-US" dirty="0"/>
              <a:t>Depends on program </a:t>
            </a:r>
            <a:r>
              <a:rPr lang="en-US" sz="2900" dirty="0"/>
              <a:t>(clinical vs. nonclinical)</a:t>
            </a:r>
            <a:r>
              <a:rPr lang="en-US" dirty="0"/>
              <a:t> and </a:t>
            </a:r>
            <a:r>
              <a:rPr lang="en-US" dirty="0">
                <a:highlight>
                  <a:srgbClr val="FFFF00"/>
                </a:highlight>
              </a:rPr>
              <a:t>faculty member</a:t>
            </a:r>
          </a:p>
          <a:p>
            <a:pPr lvl="1">
              <a:lnSpc>
                <a:spcPct val="120000"/>
              </a:lnSpc>
              <a:spcBef>
                <a:spcPts val="0"/>
              </a:spcBef>
              <a:spcAft>
                <a:spcPts val="600"/>
              </a:spcAft>
            </a:pPr>
            <a:r>
              <a:rPr lang="en-US" dirty="0"/>
              <a:t>At least 80% </a:t>
            </a:r>
            <a:r>
              <a:rPr lang="en-US" sz="2900" dirty="0"/>
              <a:t>(at least 90% for clinical)</a:t>
            </a:r>
          </a:p>
          <a:p>
            <a:pPr>
              <a:lnSpc>
                <a:spcPct val="120000"/>
              </a:lnSpc>
              <a:spcBef>
                <a:spcPts val="0"/>
              </a:spcBef>
              <a:spcAft>
                <a:spcPts val="600"/>
              </a:spcAft>
            </a:pPr>
            <a:endParaRPr lang="en-US" sz="2900" dirty="0"/>
          </a:p>
          <a:p>
            <a:pPr>
              <a:lnSpc>
                <a:spcPct val="120000"/>
              </a:lnSpc>
              <a:spcBef>
                <a:spcPts val="0"/>
              </a:spcBef>
              <a:spcAft>
                <a:spcPts val="600"/>
              </a:spcAft>
            </a:pPr>
            <a:r>
              <a:rPr lang="en-US" dirty="0"/>
              <a:t>Research experience is important</a:t>
            </a:r>
          </a:p>
          <a:p>
            <a:pPr lvl="1">
              <a:lnSpc>
                <a:spcPct val="120000"/>
              </a:lnSpc>
              <a:spcBef>
                <a:spcPts val="0"/>
              </a:spcBef>
              <a:spcAft>
                <a:spcPts val="600"/>
              </a:spcAft>
            </a:pPr>
            <a:r>
              <a:rPr lang="en-US" dirty="0"/>
              <a:t>In a sea of applicants, make yourself stand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FA4ABBF-3C3F-2D06-5AE9-C20A35321600}"/>
              </a:ext>
            </a:extLst>
          </p:cNvPr>
          <p:cNvSpPr>
            <a:spLocks noGrp="1" noChangeArrowheads="1"/>
          </p:cNvSpPr>
          <p:nvPr>
            <p:ph type="title"/>
          </p:nvPr>
        </p:nvSpPr>
        <p:spPr/>
        <p:txBody>
          <a:bodyPr/>
          <a:lstStyle/>
          <a:p>
            <a:pPr eaLnBrk="1" hangingPunct="1"/>
            <a:r>
              <a:rPr lang="en-US" altLang="en-US" dirty="0"/>
              <a:t>Application Process </a:t>
            </a:r>
            <a:r>
              <a:rPr lang="en-US" altLang="en-US" sz="2800" dirty="0"/>
              <a:t>(</a:t>
            </a:r>
            <a:r>
              <a:rPr lang="en-US" altLang="en-US" sz="2800" dirty="0" err="1"/>
              <a:t>cont</a:t>
            </a:r>
            <a:r>
              <a:rPr lang="en-CA" altLang="en-US" sz="2800" dirty="0"/>
              <a:t>’</a:t>
            </a:r>
            <a:r>
              <a:rPr lang="en-US" altLang="ja-JP" sz="2800" dirty="0"/>
              <a:t>d)</a:t>
            </a:r>
            <a:endParaRPr lang="en-US" altLang="en-US" dirty="0"/>
          </a:p>
        </p:txBody>
      </p:sp>
      <p:sp>
        <p:nvSpPr>
          <p:cNvPr id="47107" name="Rectangle 3">
            <a:extLst>
              <a:ext uri="{FF2B5EF4-FFF2-40B4-BE49-F238E27FC236}">
                <a16:creationId xmlns:a16="http://schemas.microsoft.com/office/drawing/2014/main" id="{C7F51DCD-48C5-4483-0FF6-9E03D4E95291}"/>
              </a:ext>
            </a:extLst>
          </p:cNvPr>
          <p:cNvSpPr>
            <a:spLocks noGrp="1" noChangeArrowheads="1"/>
          </p:cNvSpPr>
          <p:nvPr>
            <p:ph type="body" idx="1"/>
          </p:nvPr>
        </p:nvSpPr>
        <p:spPr>
          <a:xfrm>
            <a:off x="1219200" y="1905000"/>
            <a:ext cx="8610600" cy="5105399"/>
          </a:xfrm>
        </p:spPr>
        <p:txBody>
          <a:bodyPr>
            <a:normAutofit fontScale="92500" lnSpcReduction="10000"/>
          </a:bodyPr>
          <a:lstStyle/>
          <a:p>
            <a:pPr eaLnBrk="1" hangingPunct="1">
              <a:lnSpc>
                <a:spcPct val="110000"/>
              </a:lnSpc>
              <a:spcBef>
                <a:spcPts val="0"/>
              </a:spcBef>
              <a:spcAft>
                <a:spcPts val="600"/>
              </a:spcAft>
            </a:pPr>
            <a:r>
              <a:rPr lang="en-US" altLang="en-US" sz="3200" dirty="0"/>
              <a:t>Potential supervisors</a:t>
            </a:r>
          </a:p>
          <a:p>
            <a:pPr lvl="1" eaLnBrk="1" hangingPunct="1">
              <a:lnSpc>
                <a:spcPct val="110000"/>
              </a:lnSpc>
              <a:spcBef>
                <a:spcPts val="0"/>
              </a:spcBef>
              <a:spcAft>
                <a:spcPts val="600"/>
              </a:spcAft>
            </a:pPr>
            <a:r>
              <a:rPr lang="en-US" altLang="en-US" sz="2800" dirty="0"/>
              <a:t>Check website </a:t>
            </a:r>
            <a:r>
              <a:rPr lang="en-US" altLang="en-US" sz="2000" dirty="0"/>
              <a:t>(What research? Taking new students?)</a:t>
            </a:r>
            <a:endParaRPr lang="en-US" altLang="en-US" sz="2800" dirty="0"/>
          </a:p>
          <a:p>
            <a:pPr lvl="1" eaLnBrk="1" hangingPunct="1">
              <a:lnSpc>
                <a:spcPct val="110000"/>
              </a:lnSpc>
              <a:spcBef>
                <a:spcPts val="0"/>
              </a:spcBef>
              <a:spcAft>
                <a:spcPts val="600"/>
              </a:spcAft>
            </a:pPr>
            <a:r>
              <a:rPr lang="en-US" altLang="en-US" sz="2800" dirty="0"/>
              <a:t>Ask for a meeting</a:t>
            </a:r>
          </a:p>
          <a:p>
            <a:pPr lvl="2" eaLnBrk="1" hangingPunct="1">
              <a:lnSpc>
                <a:spcPct val="110000"/>
              </a:lnSpc>
              <a:spcBef>
                <a:spcPts val="0"/>
              </a:spcBef>
              <a:spcAft>
                <a:spcPts val="600"/>
              </a:spcAft>
            </a:pPr>
            <a:r>
              <a:rPr lang="en-US" altLang="en-US" sz="2500" dirty="0"/>
              <a:t>Shows you’re </a:t>
            </a:r>
            <a:r>
              <a:rPr lang="en-US" altLang="en-US" sz="2500" b="1" dirty="0">
                <a:solidFill>
                  <a:srgbClr val="800000"/>
                </a:solidFill>
              </a:rPr>
              <a:t>MOTIVATED but ..</a:t>
            </a:r>
          </a:p>
          <a:p>
            <a:pPr lvl="1" eaLnBrk="1" hangingPunct="1">
              <a:lnSpc>
                <a:spcPct val="110000"/>
              </a:lnSpc>
              <a:spcBef>
                <a:spcPts val="0"/>
              </a:spcBef>
              <a:spcAft>
                <a:spcPts val="600"/>
              </a:spcAft>
            </a:pPr>
            <a:r>
              <a:rPr lang="en-US" altLang="en-US" sz="2800" dirty="0"/>
              <a:t>Reach out to current graduate students</a:t>
            </a:r>
          </a:p>
          <a:p>
            <a:pPr lvl="1" eaLnBrk="1" hangingPunct="1">
              <a:lnSpc>
                <a:spcPct val="110000"/>
              </a:lnSpc>
              <a:spcBef>
                <a:spcPts val="0"/>
              </a:spcBef>
              <a:spcAft>
                <a:spcPts val="600"/>
              </a:spcAft>
            </a:pPr>
            <a:r>
              <a:rPr lang="en-US" altLang="en-US" sz="2800" dirty="0"/>
              <a:t>Check out MA theses or PhD dissertations of previous students</a:t>
            </a:r>
          </a:p>
          <a:p>
            <a:pPr lvl="1" eaLnBrk="1" hangingPunct="1">
              <a:lnSpc>
                <a:spcPct val="110000"/>
              </a:lnSpc>
              <a:spcBef>
                <a:spcPts val="0"/>
              </a:spcBef>
              <a:spcAft>
                <a:spcPts val="600"/>
              </a:spcAft>
            </a:pPr>
            <a:r>
              <a:rPr lang="en-US" altLang="en-US" sz="2800" dirty="0"/>
              <a:t>Ask Trent faculty about them</a:t>
            </a:r>
          </a:p>
          <a:p>
            <a:pPr lvl="1" eaLnBrk="1" hangingPunct="1">
              <a:lnSpc>
                <a:spcPct val="110000"/>
              </a:lnSpc>
              <a:spcBef>
                <a:spcPts val="0"/>
              </a:spcBef>
              <a:spcAft>
                <a:spcPts val="600"/>
              </a:spcAft>
            </a:pPr>
            <a:endParaRPr lang="en-US" altLang="en-US" sz="2800" dirty="0"/>
          </a:p>
          <a:p>
            <a:pPr lvl="1" eaLnBrk="1" hangingPunct="1">
              <a:lnSpc>
                <a:spcPct val="110000"/>
              </a:lnSpc>
              <a:spcBef>
                <a:spcPts val="0"/>
              </a:spcBef>
              <a:spcAft>
                <a:spcPts val="600"/>
              </a:spcAft>
            </a:pPr>
            <a:r>
              <a:rPr lang="en-US" altLang="en-US" sz="2800" b="1" dirty="0">
                <a:solidFill>
                  <a:srgbClr val="99151F"/>
                </a:solidFill>
                <a:highlight>
                  <a:srgbClr val="FFFF00"/>
                </a:highlight>
              </a:rPr>
              <a:t>Presentation or Publication will help you stand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893E7FAC-7C6E-202F-E865-8A09ED602236}"/>
              </a:ext>
            </a:extLst>
          </p:cNvPr>
          <p:cNvSpPr>
            <a:spLocks noGrp="1" noChangeArrowheads="1"/>
          </p:cNvSpPr>
          <p:nvPr>
            <p:ph type="title"/>
          </p:nvPr>
        </p:nvSpPr>
        <p:spPr/>
        <p:txBody>
          <a:bodyPr/>
          <a:lstStyle/>
          <a:p>
            <a:pPr eaLnBrk="1" hangingPunct="1"/>
            <a:r>
              <a:rPr lang="en-US" altLang="en-US" dirty="0"/>
              <a:t>Application Process </a:t>
            </a:r>
            <a:r>
              <a:rPr lang="en-US" altLang="en-US" sz="2800" dirty="0"/>
              <a:t>(</a:t>
            </a:r>
            <a:r>
              <a:rPr lang="en-US" altLang="en-US" sz="2800" dirty="0" err="1"/>
              <a:t>cont</a:t>
            </a:r>
            <a:r>
              <a:rPr lang="en-CA" altLang="en-US" sz="2800" dirty="0"/>
              <a:t>’</a:t>
            </a:r>
            <a:r>
              <a:rPr lang="en-US" altLang="ja-JP" sz="2800" dirty="0"/>
              <a:t>d)</a:t>
            </a:r>
            <a:endParaRPr lang="en-US" altLang="en-US" dirty="0"/>
          </a:p>
        </p:txBody>
      </p:sp>
      <p:sp>
        <p:nvSpPr>
          <p:cNvPr id="49155" name="Rectangle 3">
            <a:extLst>
              <a:ext uri="{FF2B5EF4-FFF2-40B4-BE49-F238E27FC236}">
                <a16:creationId xmlns:a16="http://schemas.microsoft.com/office/drawing/2014/main" id="{832256D3-0087-E2C3-CC8D-C4D5767F95A9}"/>
              </a:ext>
            </a:extLst>
          </p:cNvPr>
          <p:cNvSpPr>
            <a:spLocks noGrp="1" noChangeArrowheads="1"/>
          </p:cNvSpPr>
          <p:nvPr>
            <p:ph type="body" idx="1"/>
          </p:nvPr>
        </p:nvSpPr>
        <p:spPr>
          <a:xfrm>
            <a:off x="1219200" y="1905001"/>
            <a:ext cx="8332788" cy="4571999"/>
          </a:xfrm>
        </p:spPr>
        <p:txBody>
          <a:bodyPr>
            <a:normAutofit/>
          </a:bodyPr>
          <a:lstStyle/>
          <a:p>
            <a:pPr eaLnBrk="1" hangingPunct="1">
              <a:lnSpc>
                <a:spcPct val="110000"/>
              </a:lnSpc>
              <a:spcBef>
                <a:spcPts val="0"/>
              </a:spcBef>
              <a:spcAft>
                <a:spcPts val="600"/>
              </a:spcAft>
              <a:buFont typeface="Wingdings" charset="0"/>
              <a:buChar char="¡"/>
              <a:defRPr/>
            </a:pPr>
            <a:r>
              <a:rPr lang="en-US" dirty="0">
                <a:cs typeface="+mn-cs"/>
              </a:rPr>
              <a:t>Build your research experience</a:t>
            </a:r>
            <a:endParaRPr lang="en-US" sz="2600" dirty="0">
              <a:cs typeface="+mn-cs"/>
            </a:endParaRPr>
          </a:p>
          <a:p>
            <a:pPr lvl="1" eaLnBrk="1" hangingPunct="1">
              <a:lnSpc>
                <a:spcPct val="110000"/>
              </a:lnSpc>
              <a:spcBef>
                <a:spcPts val="0"/>
              </a:spcBef>
              <a:spcAft>
                <a:spcPts val="600"/>
              </a:spcAft>
              <a:buFont typeface="Wingdings" charset="0"/>
              <a:buChar char="l"/>
              <a:defRPr/>
            </a:pPr>
            <a:r>
              <a:rPr lang="en-US" dirty="0" err="1">
                <a:solidFill>
                  <a:srgbClr val="C00000"/>
                </a:solidFill>
              </a:rPr>
              <a:t>Honours</a:t>
            </a:r>
            <a:r>
              <a:rPr lang="en-US" dirty="0">
                <a:solidFill>
                  <a:srgbClr val="C00000"/>
                </a:solidFill>
              </a:rPr>
              <a:t> thesis</a:t>
            </a:r>
          </a:p>
          <a:p>
            <a:pPr lvl="1" eaLnBrk="1" hangingPunct="1">
              <a:lnSpc>
                <a:spcPct val="110000"/>
              </a:lnSpc>
              <a:spcBef>
                <a:spcPts val="0"/>
              </a:spcBef>
              <a:spcAft>
                <a:spcPts val="600"/>
              </a:spcAft>
              <a:buFont typeface="Wingdings" charset="0"/>
              <a:buChar char="l"/>
              <a:defRPr/>
            </a:pPr>
            <a:r>
              <a:rPr lang="en-US" dirty="0"/>
              <a:t>Research practicum</a:t>
            </a:r>
          </a:p>
          <a:p>
            <a:pPr lvl="1" eaLnBrk="1" hangingPunct="1">
              <a:lnSpc>
                <a:spcPct val="110000"/>
              </a:lnSpc>
              <a:spcBef>
                <a:spcPts val="0"/>
              </a:spcBef>
              <a:spcAft>
                <a:spcPts val="600"/>
              </a:spcAft>
              <a:buFont typeface="Wingdings" charset="0"/>
              <a:buChar char="l"/>
              <a:defRPr/>
            </a:pPr>
            <a:r>
              <a:rPr lang="en-US" dirty="0"/>
              <a:t>Volunteering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BF14CB67-FD57-349A-D942-FD9896185EE5}"/>
              </a:ext>
            </a:extLst>
          </p:cNvPr>
          <p:cNvSpPr>
            <a:spLocks noGrp="1" noChangeArrowheads="1"/>
          </p:cNvSpPr>
          <p:nvPr>
            <p:ph type="title"/>
          </p:nvPr>
        </p:nvSpPr>
        <p:spPr/>
        <p:txBody>
          <a:bodyPr/>
          <a:lstStyle/>
          <a:p>
            <a:pPr eaLnBrk="1" hangingPunct="1"/>
            <a:r>
              <a:rPr lang="en-US" altLang="en-US" dirty="0"/>
              <a:t>Application Process </a:t>
            </a:r>
            <a:r>
              <a:rPr lang="en-US" altLang="en-US" sz="2800" dirty="0"/>
              <a:t>(</a:t>
            </a:r>
            <a:r>
              <a:rPr lang="en-US" altLang="en-US" sz="2800" dirty="0" err="1"/>
              <a:t>cont</a:t>
            </a:r>
            <a:r>
              <a:rPr lang="en-CA" altLang="en-US" sz="2800" dirty="0"/>
              <a:t>’</a:t>
            </a:r>
            <a:r>
              <a:rPr lang="en-US" altLang="ja-JP" sz="2800" dirty="0"/>
              <a:t>d)</a:t>
            </a:r>
            <a:endParaRPr lang="en-US" altLang="en-US" dirty="0"/>
          </a:p>
        </p:txBody>
      </p:sp>
      <p:sp>
        <p:nvSpPr>
          <p:cNvPr id="53251" name="Rectangle 3">
            <a:extLst>
              <a:ext uri="{FF2B5EF4-FFF2-40B4-BE49-F238E27FC236}">
                <a16:creationId xmlns:a16="http://schemas.microsoft.com/office/drawing/2014/main" id="{014830FA-8E72-4AD3-46F0-668620E59E16}"/>
              </a:ext>
            </a:extLst>
          </p:cNvPr>
          <p:cNvSpPr>
            <a:spLocks noGrp="1" noChangeArrowheads="1"/>
          </p:cNvSpPr>
          <p:nvPr>
            <p:ph type="body" idx="1"/>
          </p:nvPr>
        </p:nvSpPr>
        <p:spPr>
          <a:xfrm>
            <a:off x="1219200" y="1905000"/>
            <a:ext cx="8332788" cy="5526087"/>
          </a:xfrm>
        </p:spPr>
        <p:txBody>
          <a:bodyPr/>
          <a:lstStyle/>
          <a:p>
            <a:pPr eaLnBrk="1" hangingPunct="1">
              <a:spcBef>
                <a:spcPts val="0"/>
              </a:spcBef>
              <a:spcAft>
                <a:spcPts val="600"/>
              </a:spcAft>
              <a:buFont typeface="Wingdings" charset="0"/>
              <a:buChar char="¡"/>
              <a:defRPr/>
            </a:pPr>
            <a:r>
              <a:rPr lang="en-US" sz="3200" dirty="0">
                <a:cs typeface="+mn-cs"/>
              </a:rPr>
              <a:t>Letter </a:t>
            </a:r>
            <a:r>
              <a:rPr lang="en-US" sz="2000" dirty="0">
                <a:cs typeface="+mn-cs"/>
              </a:rPr>
              <a:t>(statement)</a:t>
            </a:r>
            <a:r>
              <a:rPr lang="en-US" sz="2400" dirty="0">
                <a:cs typeface="+mn-cs"/>
              </a:rPr>
              <a:t> </a:t>
            </a:r>
            <a:r>
              <a:rPr lang="en-US" sz="3200" dirty="0">
                <a:cs typeface="+mn-cs"/>
              </a:rPr>
              <a:t>of intent </a:t>
            </a:r>
          </a:p>
          <a:p>
            <a:pPr lvl="1" eaLnBrk="1" hangingPunct="1">
              <a:spcBef>
                <a:spcPts val="0"/>
              </a:spcBef>
              <a:spcAft>
                <a:spcPts val="600"/>
              </a:spcAft>
              <a:buFont typeface="Wingdings" charset="0"/>
              <a:buChar char="l"/>
              <a:defRPr/>
            </a:pPr>
            <a:r>
              <a:rPr lang="en-US" sz="2800" dirty="0"/>
              <a:t>Market yourself </a:t>
            </a:r>
            <a:r>
              <a:rPr lang="en-US" sz="2000" dirty="0"/>
              <a:t>(be persuasive)</a:t>
            </a:r>
          </a:p>
          <a:p>
            <a:pPr lvl="1" eaLnBrk="1" hangingPunct="1">
              <a:spcBef>
                <a:spcPts val="0"/>
              </a:spcBef>
              <a:spcAft>
                <a:spcPts val="600"/>
              </a:spcAft>
              <a:buFont typeface="Wingdings" charset="0"/>
              <a:buChar char="l"/>
              <a:defRPr/>
            </a:pPr>
            <a:r>
              <a:rPr lang="en-US" sz="2800" dirty="0"/>
              <a:t>Why do you want to attend graduate school </a:t>
            </a:r>
            <a:r>
              <a:rPr lang="en-US" sz="2000" dirty="0"/>
              <a:t>(tailor to program / supervisor</a:t>
            </a:r>
            <a:r>
              <a:rPr lang="en-US" sz="2400" dirty="0"/>
              <a:t>)</a:t>
            </a:r>
          </a:p>
          <a:p>
            <a:pPr lvl="1" eaLnBrk="1" hangingPunct="1">
              <a:spcBef>
                <a:spcPts val="0"/>
              </a:spcBef>
              <a:spcAft>
                <a:spcPts val="600"/>
              </a:spcAft>
              <a:buFont typeface="Wingdings" charset="0"/>
              <a:buChar char="l"/>
              <a:defRPr/>
            </a:pPr>
            <a:r>
              <a:rPr lang="en-US" sz="2800" dirty="0"/>
              <a:t>What you hope to accomplish</a:t>
            </a:r>
          </a:p>
          <a:p>
            <a:pPr lvl="1" eaLnBrk="1" hangingPunct="1">
              <a:spcBef>
                <a:spcPts val="0"/>
              </a:spcBef>
              <a:spcAft>
                <a:spcPts val="600"/>
              </a:spcAft>
              <a:buFont typeface="Wingdings" charset="0"/>
              <a:buChar char="l"/>
              <a:defRPr/>
            </a:pPr>
            <a:r>
              <a:rPr lang="en-US" sz="2800" dirty="0"/>
              <a:t>How you plan to accomplish it</a:t>
            </a:r>
          </a:p>
          <a:p>
            <a:pPr lvl="1" eaLnBrk="1" hangingPunct="1">
              <a:spcBef>
                <a:spcPts val="0"/>
              </a:spcBef>
              <a:spcAft>
                <a:spcPts val="600"/>
              </a:spcAft>
              <a:buFont typeface="Wingdings" charset="0"/>
              <a:buChar char="l"/>
              <a:defRPr/>
            </a:pPr>
            <a:r>
              <a:rPr lang="en-US" sz="2800" dirty="0"/>
              <a:t>Highlight:</a:t>
            </a:r>
          </a:p>
          <a:p>
            <a:pPr lvl="2" eaLnBrk="1" hangingPunct="1">
              <a:spcBef>
                <a:spcPts val="0"/>
              </a:spcBef>
              <a:spcAft>
                <a:spcPts val="600"/>
              </a:spcAft>
              <a:buFont typeface="Wingdings" charset="0"/>
              <a:buChar char="¡"/>
              <a:defRPr/>
            </a:pPr>
            <a:r>
              <a:rPr lang="en-US" sz="2500" dirty="0"/>
              <a:t>Aspects of program that appeal to you</a:t>
            </a:r>
          </a:p>
          <a:p>
            <a:pPr lvl="2" eaLnBrk="1" hangingPunct="1">
              <a:spcBef>
                <a:spcPts val="0"/>
              </a:spcBef>
              <a:spcAft>
                <a:spcPts val="600"/>
              </a:spcAft>
              <a:buFont typeface="Wingdings" charset="0"/>
              <a:buChar char="¡"/>
              <a:defRPr/>
            </a:pPr>
            <a:r>
              <a:rPr lang="en-US" sz="2500" dirty="0"/>
              <a:t>What makes you distinct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282A288-D5F2-84E0-A8E8-00AFB60867DB}"/>
              </a:ext>
            </a:extLst>
          </p:cNvPr>
          <p:cNvSpPr>
            <a:spLocks noGrp="1" noChangeArrowheads="1"/>
          </p:cNvSpPr>
          <p:nvPr>
            <p:ph type="title"/>
          </p:nvPr>
        </p:nvSpPr>
        <p:spPr/>
        <p:txBody>
          <a:bodyPr/>
          <a:lstStyle/>
          <a:p>
            <a:pPr eaLnBrk="1" hangingPunct="1"/>
            <a:r>
              <a:rPr lang="en-US" altLang="en-US" dirty="0"/>
              <a:t>Application Process </a:t>
            </a:r>
            <a:r>
              <a:rPr lang="en-US" altLang="en-US" sz="2800" dirty="0"/>
              <a:t>(</a:t>
            </a:r>
            <a:r>
              <a:rPr lang="en-US" altLang="en-US" sz="2800" dirty="0" err="1"/>
              <a:t>cont</a:t>
            </a:r>
            <a:r>
              <a:rPr lang="en-CA" altLang="en-US" sz="2800" dirty="0"/>
              <a:t>’</a:t>
            </a:r>
            <a:r>
              <a:rPr lang="en-US" altLang="ja-JP" sz="2800" dirty="0"/>
              <a:t>d)</a:t>
            </a:r>
            <a:endParaRPr lang="en-US" altLang="en-US" dirty="0"/>
          </a:p>
        </p:txBody>
      </p:sp>
      <p:sp>
        <p:nvSpPr>
          <p:cNvPr id="63491" name="Rectangle 3">
            <a:extLst>
              <a:ext uri="{FF2B5EF4-FFF2-40B4-BE49-F238E27FC236}">
                <a16:creationId xmlns:a16="http://schemas.microsoft.com/office/drawing/2014/main" id="{55483FA9-A64B-238E-ED8E-102A873571C3}"/>
              </a:ext>
            </a:extLst>
          </p:cNvPr>
          <p:cNvSpPr>
            <a:spLocks noGrp="1" noChangeArrowheads="1"/>
          </p:cNvSpPr>
          <p:nvPr>
            <p:ph type="body" idx="1"/>
          </p:nvPr>
        </p:nvSpPr>
        <p:spPr>
          <a:xfrm>
            <a:off x="1219200" y="1905000"/>
            <a:ext cx="8332788" cy="5526087"/>
          </a:xfrm>
        </p:spPr>
        <p:txBody>
          <a:bodyPr>
            <a:normAutofit/>
          </a:bodyPr>
          <a:lstStyle/>
          <a:p>
            <a:pPr eaLnBrk="1" hangingPunct="1">
              <a:spcBef>
                <a:spcPts val="0"/>
              </a:spcBef>
              <a:spcAft>
                <a:spcPts val="600"/>
              </a:spcAft>
            </a:pPr>
            <a:r>
              <a:rPr lang="en-US" altLang="en-US" sz="3200" dirty="0"/>
              <a:t>Letter </a:t>
            </a:r>
            <a:r>
              <a:rPr lang="en-US" altLang="en-US" sz="2000" dirty="0"/>
              <a:t>(statement) </a:t>
            </a:r>
            <a:r>
              <a:rPr lang="en-US" altLang="en-US" sz="3200" dirty="0"/>
              <a:t>of intent </a:t>
            </a:r>
            <a:r>
              <a:rPr lang="en-US" altLang="en-US" sz="2400" dirty="0"/>
              <a:t>(</a:t>
            </a:r>
            <a:r>
              <a:rPr lang="en-US" altLang="en-US" sz="2400" dirty="0" err="1"/>
              <a:t>cont</a:t>
            </a:r>
            <a:r>
              <a:rPr lang="en-CA" altLang="en-US" sz="2400" dirty="0">
                <a:latin typeface="Arial" panose="020B0604020202020204" pitchFamily="34" charset="0"/>
              </a:rPr>
              <a:t>’</a:t>
            </a:r>
            <a:r>
              <a:rPr lang="en-US" altLang="ja-JP" sz="2400" dirty="0"/>
              <a:t>d)</a:t>
            </a:r>
          </a:p>
          <a:p>
            <a:pPr lvl="1" eaLnBrk="1" hangingPunct="1">
              <a:spcBef>
                <a:spcPts val="0"/>
              </a:spcBef>
              <a:spcAft>
                <a:spcPts val="600"/>
              </a:spcAft>
            </a:pPr>
            <a:r>
              <a:rPr lang="en-US" altLang="en-US" sz="2800" dirty="0"/>
              <a:t>Example of writing skills!</a:t>
            </a:r>
          </a:p>
          <a:p>
            <a:pPr lvl="1" eaLnBrk="1" hangingPunct="1">
              <a:spcBef>
                <a:spcPts val="0"/>
              </a:spcBef>
              <a:spcAft>
                <a:spcPts val="600"/>
              </a:spcAft>
            </a:pPr>
            <a:r>
              <a:rPr lang="en-US" altLang="en-US" sz="2800" dirty="0"/>
              <a:t>Indicate who you might want to work with</a:t>
            </a:r>
          </a:p>
          <a:p>
            <a:pPr lvl="1" eaLnBrk="1" hangingPunct="1">
              <a:spcBef>
                <a:spcPts val="0"/>
              </a:spcBef>
              <a:spcAft>
                <a:spcPts val="600"/>
              </a:spcAft>
            </a:pPr>
            <a:endParaRPr lang="en-US" altLang="en-US" sz="800" dirty="0"/>
          </a:p>
          <a:p>
            <a:pPr lvl="1" eaLnBrk="1" hangingPunct="1">
              <a:spcBef>
                <a:spcPts val="0"/>
              </a:spcBef>
              <a:spcAft>
                <a:spcPts val="600"/>
              </a:spcAft>
            </a:pPr>
            <a:r>
              <a:rPr lang="en-US" altLang="en-US" sz="2800" dirty="0" err="1"/>
              <a:t>Mumby</a:t>
            </a:r>
            <a:r>
              <a:rPr lang="en-US" altLang="en-US" sz="2800" dirty="0"/>
              <a:t>, D. G. (2012). </a:t>
            </a:r>
            <a:r>
              <a:rPr lang="en-US" altLang="en-US" sz="2800" i="1" dirty="0"/>
              <a:t>Graduate school: Winning strategies for getting in (</a:t>
            </a:r>
            <a:r>
              <a:rPr lang="en-US" altLang="en-US" sz="2800" dirty="0"/>
              <a:t>2</a:t>
            </a:r>
            <a:r>
              <a:rPr lang="en-US" altLang="en-US" sz="2800" baseline="30000" dirty="0"/>
              <a:t>nd</a:t>
            </a:r>
            <a:r>
              <a:rPr lang="en-US" altLang="en-US" sz="2800" dirty="0"/>
              <a:t> ed.)</a:t>
            </a:r>
            <a:r>
              <a:rPr lang="en-US" altLang="en-US" sz="2800" i="1" dirty="0"/>
              <a:t>.</a:t>
            </a:r>
            <a:r>
              <a:rPr lang="en-US" altLang="en-US" sz="2800" dirty="0"/>
              <a:t> Proto Press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9999379-DB31-06B3-D134-D1E1B1BC1D02}"/>
              </a:ext>
            </a:extLst>
          </p:cNvPr>
          <p:cNvSpPr>
            <a:spLocks noGrp="1" noChangeArrowheads="1"/>
          </p:cNvSpPr>
          <p:nvPr>
            <p:ph type="title"/>
          </p:nvPr>
        </p:nvSpPr>
        <p:spPr/>
        <p:txBody>
          <a:bodyPr/>
          <a:lstStyle/>
          <a:p>
            <a:pPr eaLnBrk="1" hangingPunct="1"/>
            <a:r>
              <a:rPr lang="en-US" altLang="en-US" dirty="0"/>
              <a:t>Application Process </a:t>
            </a:r>
            <a:r>
              <a:rPr lang="en-US" altLang="en-US" sz="2800" dirty="0"/>
              <a:t>(</a:t>
            </a:r>
            <a:r>
              <a:rPr lang="en-US" altLang="en-US" sz="2800" dirty="0" err="1"/>
              <a:t>cont</a:t>
            </a:r>
            <a:r>
              <a:rPr lang="en-CA" altLang="en-US" sz="2800" dirty="0"/>
              <a:t>’</a:t>
            </a:r>
            <a:r>
              <a:rPr lang="en-US" altLang="ja-JP" sz="2800" dirty="0"/>
              <a:t>d)</a:t>
            </a:r>
            <a:endParaRPr lang="en-US" altLang="en-US" dirty="0"/>
          </a:p>
        </p:txBody>
      </p:sp>
      <p:sp>
        <p:nvSpPr>
          <p:cNvPr id="55299" name="Rectangle 3">
            <a:extLst>
              <a:ext uri="{FF2B5EF4-FFF2-40B4-BE49-F238E27FC236}">
                <a16:creationId xmlns:a16="http://schemas.microsoft.com/office/drawing/2014/main" id="{0157ABE1-8E29-98F7-97C3-C67445B9F83B}"/>
              </a:ext>
            </a:extLst>
          </p:cNvPr>
          <p:cNvSpPr>
            <a:spLocks noGrp="1" noChangeArrowheads="1"/>
          </p:cNvSpPr>
          <p:nvPr>
            <p:ph type="body" idx="1"/>
          </p:nvPr>
        </p:nvSpPr>
        <p:spPr>
          <a:xfrm>
            <a:off x="1219200" y="1905001"/>
            <a:ext cx="8610600" cy="48768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normAutofit/>
          </a:bodyPr>
          <a:lstStyle/>
          <a:p>
            <a:pPr eaLnBrk="1" hangingPunct="1">
              <a:lnSpc>
                <a:spcPct val="120000"/>
              </a:lnSpc>
              <a:spcBef>
                <a:spcPts val="0"/>
              </a:spcBef>
              <a:spcAft>
                <a:spcPts val="600"/>
              </a:spcAft>
              <a:buFont typeface="Wingdings" charset="0"/>
              <a:buChar char="¡"/>
              <a:defRPr/>
            </a:pPr>
            <a:r>
              <a:rPr lang="en-US" sz="3200" dirty="0">
                <a:cs typeface="+mn-cs"/>
              </a:rPr>
              <a:t>Reference letters</a:t>
            </a:r>
          </a:p>
          <a:p>
            <a:pPr lvl="1" eaLnBrk="1" hangingPunct="1">
              <a:lnSpc>
                <a:spcPct val="120000"/>
              </a:lnSpc>
              <a:spcBef>
                <a:spcPts val="0"/>
              </a:spcBef>
              <a:spcAft>
                <a:spcPts val="600"/>
              </a:spcAft>
              <a:buFont typeface="Wingdings" charset="0"/>
              <a:buChar char="l"/>
              <a:defRPr/>
            </a:pPr>
            <a:r>
              <a:rPr lang="en-US" sz="2800" dirty="0"/>
              <a:t>Approach someone who knows you </a:t>
            </a:r>
            <a:r>
              <a:rPr lang="en-US" sz="2800" u="sng" dirty="0"/>
              <a:t>well</a:t>
            </a:r>
          </a:p>
          <a:p>
            <a:pPr lvl="1" eaLnBrk="1" hangingPunct="1">
              <a:lnSpc>
                <a:spcPct val="120000"/>
              </a:lnSpc>
              <a:spcBef>
                <a:spcPts val="0"/>
              </a:spcBef>
              <a:spcAft>
                <a:spcPts val="600"/>
              </a:spcAft>
              <a:buFont typeface="Wingdings" charset="0"/>
              <a:buChar char="l"/>
              <a:defRPr/>
            </a:pPr>
            <a:r>
              <a:rPr lang="en-US" sz="2800" dirty="0"/>
              <a:t>Good vs. </a:t>
            </a:r>
            <a:r>
              <a:rPr lang="en-US" sz="2800" b="1" cap="all" dirty="0">
                <a:ln w="9000" cmpd="sng">
                  <a:solidFill>
                    <a:schemeClr val="accent4">
                      <a:shade val="50000"/>
                      <a:satMod val="120000"/>
                    </a:schemeClr>
                  </a:solidFill>
                  <a:prstDash val="solid"/>
                </a:ln>
                <a:solidFill>
                  <a:srgbClr val="800000"/>
                </a:solidFill>
                <a:effectLst>
                  <a:reflection blurRad="12700" stA="28000" endPos="45000" dist="1000" dir="5400000" sy="-100000" algn="bl" rotWithShape="0"/>
                </a:effectLst>
              </a:rPr>
              <a:t>Excellent</a:t>
            </a: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2800" dirty="0"/>
              <a:t>letter</a:t>
            </a:r>
          </a:p>
          <a:p>
            <a:pPr lvl="1" eaLnBrk="1" hangingPunct="1">
              <a:lnSpc>
                <a:spcPct val="120000"/>
              </a:lnSpc>
              <a:spcBef>
                <a:spcPts val="0"/>
              </a:spcBef>
              <a:spcAft>
                <a:spcPts val="600"/>
              </a:spcAft>
              <a:buFont typeface="Wingdings" charset="0"/>
              <a:buChar char="l"/>
              <a:defRPr/>
            </a:pPr>
            <a:r>
              <a:rPr lang="en-US" sz="2800" dirty="0"/>
              <a:t>Give sufficient time and make it as easy as possible, for example: </a:t>
            </a:r>
          </a:p>
          <a:p>
            <a:pPr lvl="2" eaLnBrk="1" hangingPunct="1">
              <a:lnSpc>
                <a:spcPct val="120000"/>
              </a:lnSpc>
              <a:spcBef>
                <a:spcPts val="0"/>
              </a:spcBef>
              <a:spcAft>
                <a:spcPts val="600"/>
              </a:spcAft>
              <a:buFont typeface="Wingdings" charset="0"/>
              <a:buChar char="¡"/>
              <a:defRPr/>
            </a:pPr>
            <a:r>
              <a:rPr lang="en-US" sz="2500" dirty="0"/>
              <a:t>Unofficial transcript; Letter of intent; CV; etc.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DCC18D75-26CE-FECE-2D03-982297B7ADC3}"/>
              </a:ext>
            </a:extLst>
          </p:cNvPr>
          <p:cNvSpPr>
            <a:spLocks noGrp="1" noChangeArrowheads="1"/>
          </p:cNvSpPr>
          <p:nvPr>
            <p:ph type="title"/>
          </p:nvPr>
        </p:nvSpPr>
        <p:spPr/>
        <p:txBody>
          <a:bodyPr/>
          <a:lstStyle/>
          <a:p>
            <a:pPr eaLnBrk="1" hangingPunct="1"/>
            <a:r>
              <a:rPr lang="en-US" altLang="en-US" dirty="0"/>
              <a:t>If You Don</a:t>
            </a:r>
            <a:r>
              <a:rPr lang="en-CA" altLang="en-US" dirty="0"/>
              <a:t>’</a:t>
            </a:r>
            <a:r>
              <a:rPr lang="en-US" altLang="ja-JP" dirty="0"/>
              <a:t>t Succeed?</a:t>
            </a:r>
            <a:endParaRPr lang="en-US" altLang="en-US" dirty="0"/>
          </a:p>
        </p:txBody>
      </p:sp>
      <p:sp>
        <p:nvSpPr>
          <p:cNvPr id="65539" name="Rectangle 3">
            <a:extLst>
              <a:ext uri="{FF2B5EF4-FFF2-40B4-BE49-F238E27FC236}">
                <a16:creationId xmlns:a16="http://schemas.microsoft.com/office/drawing/2014/main" id="{AF39CA9F-13BC-68CD-3A7D-3F00ABE4C3CA}"/>
              </a:ext>
            </a:extLst>
          </p:cNvPr>
          <p:cNvSpPr>
            <a:spLocks noGrp="1" noChangeArrowheads="1"/>
          </p:cNvSpPr>
          <p:nvPr>
            <p:ph type="body" idx="1"/>
          </p:nvPr>
        </p:nvSpPr>
        <p:spPr>
          <a:xfrm>
            <a:off x="1219200" y="1905001"/>
            <a:ext cx="8332788" cy="2620941"/>
          </a:xfrm>
        </p:spPr>
        <p:txBody>
          <a:bodyPr>
            <a:normAutofit fontScale="92500"/>
          </a:bodyPr>
          <a:lstStyle/>
          <a:p>
            <a:pPr eaLnBrk="1" hangingPunct="1">
              <a:spcBef>
                <a:spcPts val="0"/>
              </a:spcBef>
              <a:spcAft>
                <a:spcPts val="600"/>
              </a:spcAft>
              <a:buFont typeface="Wingdings" charset="0"/>
              <a:buChar char="¡"/>
              <a:defRPr/>
            </a:pPr>
            <a:r>
              <a:rPr lang="en-US" dirty="0">
                <a:cs typeface="+mn-cs"/>
              </a:rPr>
              <a:t>Try again</a:t>
            </a:r>
          </a:p>
          <a:p>
            <a:pPr lvl="1" eaLnBrk="1" hangingPunct="1">
              <a:spcBef>
                <a:spcPts val="0"/>
              </a:spcBef>
              <a:spcAft>
                <a:spcPts val="600"/>
              </a:spcAft>
              <a:buFont typeface="Wingdings" charset="0"/>
              <a:buChar char="l"/>
              <a:defRPr/>
            </a:pPr>
            <a:r>
              <a:rPr lang="en-US" dirty="0"/>
              <a:t>Persistence is key </a:t>
            </a:r>
            <a:r>
              <a:rPr lang="en-US" sz="2400" dirty="0"/>
              <a:t>(if you really want it)</a:t>
            </a:r>
            <a:endParaRPr lang="en-US" sz="2800" dirty="0"/>
          </a:p>
          <a:p>
            <a:pPr eaLnBrk="1" hangingPunct="1">
              <a:spcBef>
                <a:spcPts val="0"/>
              </a:spcBef>
              <a:spcAft>
                <a:spcPts val="600"/>
              </a:spcAft>
              <a:buFont typeface="Wingdings" charset="0"/>
              <a:buChar char="¡"/>
              <a:defRPr/>
            </a:pPr>
            <a:r>
              <a:rPr lang="en-US" dirty="0">
                <a:cs typeface="+mn-cs"/>
              </a:rPr>
              <a:t>What part of application was weak?</a:t>
            </a:r>
          </a:p>
          <a:p>
            <a:pPr lvl="1" eaLnBrk="1" hangingPunct="1">
              <a:spcBef>
                <a:spcPts val="0"/>
              </a:spcBef>
              <a:spcAft>
                <a:spcPts val="600"/>
              </a:spcAft>
              <a:buFont typeface="Wingdings" charset="0"/>
              <a:buChar char="l"/>
              <a:defRPr/>
            </a:pPr>
            <a:r>
              <a:rPr lang="en-US" dirty="0"/>
              <a:t>Improve on it</a:t>
            </a:r>
          </a:p>
        </p:txBody>
      </p:sp>
    </p:spTree>
  </p:cSld>
  <p:clrMapOvr>
    <a:masterClrMapping/>
  </p:clrMapOvr>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1019175"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Verdan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1019175"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Verdana" charset="0"/>
            <a:ea typeface="ＭＳ Ｐゴシック"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15284</TotalTime>
  <Words>2559</Words>
  <Application>Microsoft Macintosh PowerPoint</Application>
  <PresentationFormat>Custom</PresentationFormat>
  <Paragraphs>234</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Verdana</vt:lpstr>
      <vt:lpstr>Wingdings</vt:lpstr>
      <vt:lpstr>Eclipse</vt:lpstr>
      <vt:lpstr>Interested in Graduate School?</vt:lpstr>
      <vt:lpstr>Beginning Your Research: Should you go to Graduate School?</vt:lpstr>
      <vt:lpstr>Beginning Your Research: Should you go to Graduate School? (cont’d)</vt:lpstr>
      <vt:lpstr>Choosing the Program</vt:lpstr>
      <vt:lpstr>Choosing the Program (cont’d) </vt:lpstr>
      <vt:lpstr>Choosing the Program (cont’d)</vt:lpstr>
      <vt:lpstr>Application Process</vt:lpstr>
      <vt:lpstr>Application Process (cont’d)</vt:lpstr>
      <vt:lpstr>Application Process (cont’d)</vt:lpstr>
      <vt:lpstr>Application Process (cont’d)</vt:lpstr>
      <vt:lpstr>Application Process (cont’d)</vt:lpstr>
      <vt:lpstr>Application Process (cont’d)</vt:lpstr>
      <vt:lpstr>If You Don’t Succeed?</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 You Want to Go to Graduate School?</dc:title>
  <dc:creator>nib</dc:creator>
  <cp:lastModifiedBy>Nancie Im-Bolter</cp:lastModifiedBy>
  <cp:revision>157</cp:revision>
  <cp:lastPrinted>2026-09-28T17:52:56Z</cp:lastPrinted>
  <dcterms:created xsi:type="dcterms:W3CDTF">2006-10-04T23:25:27Z</dcterms:created>
  <dcterms:modified xsi:type="dcterms:W3CDTF">2026-09-28T17:53:00Z</dcterms:modified>
</cp:coreProperties>
</file>