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4"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6" autoAdjust="0"/>
    <p:restoredTop sz="96195" autoAdjust="0"/>
  </p:normalViewPr>
  <p:slideViewPr>
    <p:cSldViewPr snapToGrid="0">
      <p:cViewPr>
        <p:scale>
          <a:sx n="90" d="100"/>
          <a:sy n="90" d="100"/>
        </p:scale>
        <p:origin x="66"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E4B91-CDA2-419A-869D-D7A24B836FC8}"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07291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E4B91-CDA2-419A-869D-D7A24B836FC8}"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54108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E4B91-CDA2-419A-869D-D7A24B836FC8}"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306052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E4B91-CDA2-419A-869D-D7A24B836FC8}"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144114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AE4B91-CDA2-419A-869D-D7A24B836FC8}"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0922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E4B91-CDA2-419A-869D-D7A24B836FC8}"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14065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E4B91-CDA2-419A-869D-D7A24B836FC8}" type="datetimeFigureOut">
              <a:rPr lang="en-US" smtClean="0"/>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85688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E4B91-CDA2-419A-869D-D7A24B836FC8}" type="datetimeFigureOut">
              <a:rPr lang="en-US" smtClean="0"/>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58995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E4B91-CDA2-419A-869D-D7A24B836FC8}" type="datetimeFigureOut">
              <a:rPr lang="en-US" smtClean="0"/>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17152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AE4B91-CDA2-419A-869D-D7A24B836FC8}"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74676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AE4B91-CDA2-419A-869D-D7A24B836FC8}"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53753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E4B91-CDA2-419A-869D-D7A24B836FC8}" type="datetimeFigureOut">
              <a:rPr lang="en-US" smtClean="0"/>
              <a:t>2/20/2020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2C90F-28BF-4BC1-A807-B534848905BC}" type="slidenum">
              <a:rPr lang="en-US" smtClean="0"/>
              <a:t>‹#›</a:t>
            </a:fld>
            <a:endParaRPr lang="en-US"/>
          </a:p>
        </p:txBody>
      </p:sp>
    </p:spTree>
    <p:extLst>
      <p:ext uri="{BB962C8B-B14F-4D97-AF65-F5344CB8AC3E}">
        <p14:creationId xmlns:p14="http://schemas.microsoft.com/office/powerpoint/2010/main" val="35937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mailto:jmuckle@trentu.c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trentu.ca/governance/sites/trentu.ca.governance/files/documents/ComputingResourcesAcceptableUsePolicyFINAL.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23008"/>
            <a:ext cx="9144000" cy="1096618"/>
          </a:xfrm>
        </p:spPr>
        <p:txBody>
          <a:bodyPr>
            <a:normAutofit fontScale="90000"/>
          </a:bodyPr>
          <a:lstStyle/>
          <a:p>
            <a:r>
              <a:rPr lang="en-US" dirty="0" smtClean="0"/>
              <a:t/>
            </a:r>
            <a:br>
              <a:rPr lang="en-US" dirty="0" smtClean="0"/>
            </a:br>
            <a:r>
              <a:rPr lang="en-US" sz="8000" b="1" dirty="0" smtClean="0"/>
              <a:t>Trent’s ROMEO E-System</a:t>
            </a:r>
            <a:endParaRPr lang="en-US" sz="8000" b="1" dirty="0"/>
          </a:p>
        </p:txBody>
      </p:sp>
      <p:sp>
        <p:nvSpPr>
          <p:cNvPr id="3" name="Subtitle 2"/>
          <p:cNvSpPr>
            <a:spLocks noGrp="1"/>
          </p:cNvSpPr>
          <p:nvPr>
            <p:ph type="subTitle" idx="1"/>
          </p:nvPr>
        </p:nvSpPr>
        <p:spPr>
          <a:xfrm>
            <a:off x="1524000" y="4843010"/>
            <a:ext cx="9144000" cy="888319"/>
          </a:xfrm>
        </p:spPr>
        <p:txBody>
          <a:bodyPr/>
          <a:lstStyle/>
          <a:p>
            <a:r>
              <a:rPr lang="en-US" dirty="0" smtClean="0"/>
              <a:t>Applying for Research Ethics Board or Animal Care Committee Certification Researcher User Manual</a:t>
            </a:r>
            <a:endParaRPr lang="en-US" dirty="0"/>
          </a:p>
        </p:txBody>
      </p:sp>
      <p:pic>
        <p:nvPicPr>
          <p:cNvPr id="4" name="Picture 3" descr="Trent University logo in blue and green" title="Trent University "/>
          <p:cNvPicPr>
            <a:picLocks noChangeAspect="1"/>
          </p:cNvPicPr>
          <p:nvPr/>
        </p:nvPicPr>
        <p:blipFill>
          <a:blip r:embed="rId2"/>
          <a:stretch>
            <a:fillRect/>
          </a:stretch>
        </p:blipFill>
        <p:spPr>
          <a:xfrm>
            <a:off x="3971244" y="179614"/>
            <a:ext cx="4249512" cy="1320011"/>
          </a:xfrm>
          <a:prstGeom prst="rect">
            <a:avLst/>
          </a:prstGeom>
        </p:spPr>
      </p:pic>
    </p:spTree>
    <p:extLst>
      <p:ext uri="{BB962C8B-B14F-4D97-AF65-F5344CB8AC3E}">
        <p14:creationId xmlns:p14="http://schemas.microsoft.com/office/powerpoint/2010/main" val="3908003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fontScale="92500" lnSpcReduction="10000"/>
          </a:bodyPr>
          <a:lstStyle/>
          <a:p>
            <a:pPr marL="0" indent="0">
              <a:buNone/>
            </a:pPr>
            <a:r>
              <a:rPr lang="en-US" dirty="0" smtClean="0"/>
              <a:t>The “Search Profiles” button opens the </a:t>
            </a:r>
            <a:r>
              <a:rPr lang="en-US" dirty="0"/>
              <a:t>I</a:t>
            </a:r>
            <a:r>
              <a:rPr lang="en-US" dirty="0" smtClean="0"/>
              <a:t>nvestigators list in a new window. You can search the Investigator List for the name of the person to be assigned as team member.</a:t>
            </a:r>
          </a:p>
        </p:txBody>
      </p:sp>
      <p:pic>
        <p:nvPicPr>
          <p:cNvPr id="4" name="Content Placeholder 3" descr="Screenshot of search profiles under project team member editing option " title="Project Team Member Edit - Search Profiles"/>
          <p:cNvPicPr>
            <a:picLocks noGrp="1" noChangeAspect="1"/>
          </p:cNvPicPr>
          <p:nvPr>
            <p:ph sz="half" idx="2"/>
          </p:nvPr>
        </p:nvPicPr>
        <p:blipFill>
          <a:blip r:embed="rId2"/>
          <a:stretch>
            <a:fillRect/>
          </a:stretch>
        </p:blipFill>
        <p:spPr>
          <a:xfrm>
            <a:off x="914400" y="2204357"/>
            <a:ext cx="5181600" cy="3061309"/>
          </a:xfrm>
          <a:prstGeom prst="rect">
            <a:avLst/>
          </a:prstGeom>
        </p:spPr>
      </p:pic>
      <p:pic>
        <p:nvPicPr>
          <p:cNvPr id="5" name="Picture 4" descr="Screenshot of invesitgators list under project team member editing option " title="Project Team Member Edit - Investigator List"/>
          <p:cNvPicPr>
            <a:picLocks noChangeAspect="1"/>
          </p:cNvPicPr>
          <p:nvPr/>
        </p:nvPicPr>
        <p:blipFill>
          <a:blip r:embed="rId3"/>
          <a:stretch>
            <a:fillRect/>
          </a:stretch>
        </p:blipFill>
        <p:spPr>
          <a:xfrm>
            <a:off x="6096000" y="2204357"/>
            <a:ext cx="5105400" cy="3061309"/>
          </a:xfrm>
          <a:prstGeom prst="rect">
            <a:avLst/>
          </a:prstGeom>
        </p:spPr>
      </p:pic>
      <p:sp>
        <p:nvSpPr>
          <p:cNvPr id="13" name="Content Placeholder 2"/>
          <p:cNvSpPr txBox="1">
            <a:spLocks/>
          </p:cNvSpPr>
          <p:nvPr/>
        </p:nvSpPr>
        <p:spPr>
          <a:xfrm>
            <a:off x="914400" y="5390357"/>
            <a:ext cx="10515600" cy="1159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smtClean="0"/>
              <a:t>If you can’t find the person you are looking for and would like them added to the Investigators list, please email the Compliance and Certification Officer at jmuckle@trentu.ca. Your email should contain the person’s full name, title, and email address.</a:t>
            </a:r>
          </a:p>
        </p:txBody>
      </p:sp>
      <p:sp>
        <p:nvSpPr>
          <p:cNvPr id="11" name="Title 1"/>
          <p:cNvSpPr>
            <a:spLocks noGrp="1"/>
          </p:cNvSpPr>
          <p:nvPr>
            <p:ph type="title"/>
          </p:nvPr>
        </p:nvSpPr>
        <p:spPr>
          <a:xfrm>
            <a:off x="838200" y="10033"/>
            <a:ext cx="10515600" cy="1325563"/>
          </a:xfrm>
        </p:spPr>
        <p:txBody>
          <a:bodyPr/>
          <a:lstStyle/>
          <a:p>
            <a:r>
              <a:rPr lang="en-US" dirty="0"/>
              <a:t>Your Application </a:t>
            </a:r>
            <a:r>
              <a:rPr lang="en-US" dirty="0" smtClean="0"/>
              <a:t>– Adding Team Members</a:t>
            </a:r>
            <a:endParaRPr lang="en-US" dirty="0"/>
          </a:p>
        </p:txBody>
      </p:sp>
    </p:spTree>
    <p:extLst>
      <p:ext uri="{BB962C8B-B14F-4D97-AF65-F5344CB8AC3E}">
        <p14:creationId xmlns:p14="http://schemas.microsoft.com/office/powerpoint/2010/main" val="171438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Adding Team </a:t>
            </a:r>
            <a:r>
              <a:rPr lang="en-US" dirty="0" smtClean="0"/>
              <a:t>Members (2)</a:t>
            </a:r>
            <a:endParaRPr lang="en-US" dirty="0"/>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smtClean="0"/>
              <a:t>You may select the role of the team member from the “Role in Project” drop down menu. </a:t>
            </a:r>
          </a:p>
          <a:p>
            <a:pPr marL="0" indent="0">
              <a:buNone/>
            </a:pPr>
            <a:endParaRPr lang="en-US" dirty="0" smtClean="0"/>
          </a:p>
          <a:p>
            <a:pPr marL="0" indent="0">
              <a:buNone/>
            </a:pPr>
            <a:r>
              <a:rPr lang="en-US" dirty="0" smtClean="0"/>
              <a:t>Anyone who materially contributes to your research should be added as a team member. </a:t>
            </a:r>
            <a:endParaRPr lang="en-US" dirty="0"/>
          </a:p>
          <a:p>
            <a:pPr marL="0" indent="0">
              <a:buNone/>
            </a:pPr>
            <a:endParaRPr lang="en-US" dirty="0" smtClean="0"/>
          </a:p>
          <a:p>
            <a:pPr marL="0" indent="0">
              <a:buNone/>
            </a:pPr>
            <a:r>
              <a:rPr lang="en-US" dirty="0" smtClean="0"/>
              <a:t>All listed team members will have access to view and edit the application.  Only the Principle Investigator can submit the application once it is ready to be reviewed.</a:t>
            </a:r>
          </a:p>
        </p:txBody>
      </p:sp>
    </p:spTree>
    <p:extLst>
      <p:ext uri="{BB962C8B-B14F-4D97-AF65-F5344CB8AC3E}">
        <p14:creationId xmlns:p14="http://schemas.microsoft.com/office/powerpoint/2010/main" val="2840695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Autofit/>
          </a:bodyPr>
          <a:lstStyle/>
          <a:p>
            <a:pPr marL="0" indent="0">
              <a:buNone/>
            </a:pPr>
            <a:r>
              <a:rPr lang="en-US" dirty="0" smtClean="0"/>
              <a:t>This is the body of the application, where you can explain to the review committee members what your project is about, who it will benefit, and why it should be done.</a:t>
            </a:r>
          </a:p>
        </p:txBody>
      </p:sp>
      <p:pic>
        <p:nvPicPr>
          <p:cNvPr id="5" name="Content Placeholder 4" descr="ROMEO Application Process for ethics approval with screen shot showing general information needed in the project work flow in pre-submission status" title="ROMEO Application Process - Ethics Approval "/>
          <p:cNvPicPr>
            <a:picLocks noGrp="1" noChangeAspect="1"/>
          </p:cNvPicPr>
          <p:nvPr>
            <p:ph sz="half" idx="2"/>
          </p:nvPr>
        </p:nvPicPr>
        <p:blipFill>
          <a:blip r:embed="rId2"/>
          <a:stretch>
            <a:fillRect/>
          </a:stretch>
        </p:blipFill>
        <p:spPr>
          <a:xfrm>
            <a:off x="838200" y="2535382"/>
            <a:ext cx="10515600" cy="3830388"/>
          </a:xfrm>
          <a:prstGeom prst="rect">
            <a:avLst/>
          </a:prstGeom>
        </p:spPr>
      </p:pic>
      <p:sp>
        <p:nvSpPr>
          <p:cNvPr id="6" name="Title 1"/>
          <p:cNvSpPr>
            <a:spLocks noGrp="1"/>
          </p:cNvSpPr>
          <p:nvPr>
            <p:ph type="title"/>
          </p:nvPr>
        </p:nvSpPr>
        <p:spPr>
          <a:xfrm>
            <a:off x="838200" y="106884"/>
            <a:ext cx="10515600" cy="1150257"/>
          </a:xfrm>
        </p:spPr>
        <p:txBody>
          <a:bodyPr>
            <a:normAutofit/>
          </a:bodyPr>
          <a:lstStyle/>
          <a:p>
            <a:r>
              <a:rPr lang="en-US" dirty="0"/>
              <a:t>Your Application </a:t>
            </a:r>
            <a:r>
              <a:rPr lang="en-US" dirty="0" smtClean="0"/>
              <a:t>– </a:t>
            </a:r>
            <a:r>
              <a:rPr lang="en-US" dirty="0" smtClean="0"/>
              <a:t>Ethics Approval Tab</a:t>
            </a:r>
            <a:endParaRPr lang="en-US" dirty="0"/>
          </a:p>
        </p:txBody>
      </p:sp>
    </p:spTree>
    <p:extLst>
      <p:ext uri="{BB962C8B-B14F-4D97-AF65-F5344CB8AC3E}">
        <p14:creationId xmlns:p14="http://schemas.microsoft.com/office/powerpoint/2010/main" val="3621430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44533"/>
            <a:ext cx="10515600" cy="1806237"/>
          </a:xfrm>
        </p:spPr>
        <p:txBody>
          <a:bodyPr>
            <a:noAutofit/>
          </a:bodyPr>
          <a:lstStyle/>
          <a:p>
            <a:pPr marL="0" indent="0">
              <a:buNone/>
            </a:pPr>
            <a:r>
              <a:rPr lang="en-US" dirty="0" smtClean="0"/>
              <a:t>This tab is used to upload templates of study documents such as: consent forms, advertisements, interview scripts, permits, or animal handling protocols.  Be sure to include page and version numbers in each document, and a descriptive title and version number in the description. </a:t>
            </a:r>
          </a:p>
        </p:txBody>
      </p:sp>
      <p:pic>
        <p:nvPicPr>
          <p:cNvPr id="4" name="Content Placeholder 3" descr="Screen shot of ROMEO application process for adding attachments like templates of study documents (consent forms and more)" title="ROMEO application - attachment tab"/>
          <p:cNvPicPr>
            <a:picLocks noGrp="1" noChangeAspect="1"/>
          </p:cNvPicPr>
          <p:nvPr>
            <p:ph sz="half" idx="2"/>
          </p:nvPr>
        </p:nvPicPr>
        <p:blipFill>
          <a:blip r:embed="rId2"/>
          <a:stretch>
            <a:fillRect/>
          </a:stretch>
        </p:blipFill>
        <p:spPr>
          <a:xfrm>
            <a:off x="914400" y="3424844"/>
            <a:ext cx="10439400" cy="2940925"/>
          </a:xfrm>
          <a:prstGeom prst="rect">
            <a:avLst/>
          </a:prstGeom>
        </p:spPr>
      </p:pic>
      <p:sp>
        <p:nvSpPr>
          <p:cNvPr id="6" name="Title 1"/>
          <p:cNvSpPr>
            <a:spLocks noGrp="1"/>
          </p:cNvSpPr>
          <p:nvPr>
            <p:ph type="title"/>
          </p:nvPr>
        </p:nvSpPr>
        <p:spPr>
          <a:xfrm>
            <a:off x="838200" y="128149"/>
            <a:ext cx="10515600" cy="1150257"/>
          </a:xfrm>
        </p:spPr>
        <p:txBody>
          <a:bodyPr>
            <a:normAutofit/>
          </a:bodyPr>
          <a:lstStyle/>
          <a:p>
            <a:r>
              <a:rPr lang="en-US" dirty="0"/>
              <a:t>Your Application </a:t>
            </a:r>
            <a:r>
              <a:rPr lang="en-US" dirty="0" smtClean="0"/>
              <a:t>– Attachments Tab</a:t>
            </a:r>
            <a:endParaRPr lang="en-US" dirty="0"/>
          </a:p>
        </p:txBody>
      </p:sp>
    </p:spTree>
    <p:extLst>
      <p:ext uri="{BB962C8B-B14F-4D97-AF65-F5344CB8AC3E}">
        <p14:creationId xmlns:p14="http://schemas.microsoft.com/office/powerpoint/2010/main" val="4240076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a:bodyPr>
          <a:lstStyle/>
          <a:p>
            <a:pPr marL="0" indent="0">
              <a:buNone/>
            </a:pPr>
            <a:r>
              <a:rPr lang="en-US" dirty="0" smtClean="0"/>
              <a:t>The Errors tab keeps a log of required questions that weren’t answered. If all required questions are answered, the Errors tab disappears.</a:t>
            </a:r>
          </a:p>
        </p:txBody>
      </p:sp>
      <p:pic>
        <p:nvPicPr>
          <p:cNvPr id="5" name="Content Placeholder 4" descr="Screen shot of ROMEO application errors tab that keeps a log of unanswered questions" title="ROMEO Application Process - Errors"/>
          <p:cNvPicPr>
            <a:picLocks noGrp="1" noChangeAspect="1"/>
          </p:cNvPicPr>
          <p:nvPr>
            <p:ph sz="half" idx="2"/>
          </p:nvPr>
        </p:nvPicPr>
        <p:blipFill>
          <a:blip r:embed="rId2"/>
          <a:stretch>
            <a:fillRect/>
          </a:stretch>
        </p:blipFill>
        <p:spPr>
          <a:xfrm>
            <a:off x="838200" y="2204357"/>
            <a:ext cx="10515600" cy="4161413"/>
          </a:xfrm>
          <a:prstGeom prst="rect">
            <a:avLst/>
          </a:prstGeom>
        </p:spPr>
      </p:pic>
      <p:sp>
        <p:nvSpPr>
          <p:cNvPr id="6" name="Title 1"/>
          <p:cNvSpPr>
            <a:spLocks noGrp="1"/>
          </p:cNvSpPr>
          <p:nvPr>
            <p:ph type="title"/>
          </p:nvPr>
        </p:nvSpPr>
        <p:spPr>
          <a:xfrm>
            <a:off x="824552" y="114501"/>
            <a:ext cx="10515600" cy="1150257"/>
          </a:xfrm>
        </p:spPr>
        <p:txBody>
          <a:bodyPr>
            <a:normAutofit/>
          </a:bodyPr>
          <a:lstStyle/>
          <a:p>
            <a:r>
              <a:rPr lang="en-US" dirty="0"/>
              <a:t>Your Application </a:t>
            </a:r>
            <a:r>
              <a:rPr lang="en-US" dirty="0" smtClean="0"/>
              <a:t>– Errors Tab</a:t>
            </a:r>
            <a:endParaRPr lang="en-US" dirty="0"/>
          </a:p>
        </p:txBody>
      </p:sp>
    </p:spTree>
    <p:extLst>
      <p:ext uri="{BB962C8B-B14F-4D97-AF65-F5344CB8AC3E}">
        <p14:creationId xmlns:p14="http://schemas.microsoft.com/office/powerpoint/2010/main" val="2331286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Your Application – </a:t>
            </a:r>
            <a:r>
              <a:rPr lang="en-US" dirty="0" smtClean="0"/>
              <a:t>Submitting</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When you feel your application is ready for review, click the “Submit” button to open the Work Flow Action Window.</a:t>
            </a:r>
          </a:p>
          <a:p>
            <a:pPr marL="0" indent="0">
              <a:buNone/>
            </a:pPr>
            <a:endParaRPr lang="en-US" dirty="0" smtClean="0"/>
          </a:p>
          <a:p>
            <a:pPr marL="0" indent="0">
              <a:buNone/>
            </a:pPr>
            <a:r>
              <a:rPr lang="en-US" dirty="0" smtClean="0"/>
              <a:t>Enter a comment in the textbox provided. Comment can be a simple sentence (i.e. Submitting application for review).</a:t>
            </a:r>
          </a:p>
          <a:p>
            <a:pPr marL="0" indent="0">
              <a:buNone/>
            </a:pPr>
            <a:endParaRPr lang="en-US" dirty="0"/>
          </a:p>
          <a:p>
            <a:pPr marL="0" indent="0">
              <a:buNone/>
            </a:pPr>
            <a:r>
              <a:rPr lang="en-US" dirty="0" smtClean="0"/>
              <a:t>Click the “Submit” button to send your protocol for review.</a:t>
            </a:r>
          </a:p>
        </p:txBody>
      </p:sp>
      <p:pic>
        <p:nvPicPr>
          <p:cNvPr id="5" name="Content Placeholder 4" descr="Screen shot of Work FLow Action box that follows hitting submit. This leaves room for comments on the submission like &quot;submitting application for review&quot;" title="ROMEO Application Process - Submisison"/>
          <p:cNvPicPr>
            <a:picLocks noGrp="1" noChangeAspect="1"/>
          </p:cNvPicPr>
          <p:nvPr>
            <p:ph sz="half" idx="2"/>
          </p:nvPr>
        </p:nvPicPr>
        <p:blipFill>
          <a:blip r:embed="rId2"/>
          <a:stretch>
            <a:fillRect/>
          </a:stretch>
        </p:blipFill>
        <p:spPr>
          <a:xfrm>
            <a:off x="6176845" y="1825625"/>
            <a:ext cx="5172310" cy="4351338"/>
          </a:xfrm>
          <a:prstGeom prst="rect">
            <a:avLst/>
          </a:prstGeom>
        </p:spPr>
      </p:pic>
    </p:spTree>
    <p:extLst>
      <p:ext uri="{BB962C8B-B14F-4D97-AF65-F5344CB8AC3E}">
        <p14:creationId xmlns:p14="http://schemas.microsoft.com/office/powerpoint/2010/main" val="2289383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a:t>
            </a:r>
            <a:r>
              <a:rPr lang="en-US" dirty="0" smtClean="0"/>
              <a:t>– After Submitting</a:t>
            </a:r>
            <a:endParaRPr lang="en-US" dirty="0"/>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smtClean="0"/>
              <a:t>Once you have submitted the application for review, you will </a:t>
            </a:r>
            <a:r>
              <a:rPr lang="en-US" b="1" u="sng" dirty="0" smtClean="0"/>
              <a:t>not</a:t>
            </a:r>
            <a:r>
              <a:rPr lang="en-US" dirty="0" smtClean="0"/>
              <a:t> be able to make changes. </a:t>
            </a:r>
          </a:p>
          <a:p>
            <a:pPr marL="0" indent="0">
              <a:buNone/>
            </a:pPr>
            <a:endParaRPr lang="en-US" dirty="0" smtClean="0"/>
          </a:p>
          <a:p>
            <a:pPr marL="0" indent="0">
              <a:buNone/>
            </a:pPr>
            <a:r>
              <a:rPr lang="en-US" dirty="0" smtClean="0"/>
              <a:t>Throughout the review process, the application can be viewed via the “Applications: Under Review” link on the Researcher’s Home Page.</a:t>
            </a:r>
          </a:p>
          <a:p>
            <a:pPr marL="0" indent="0">
              <a:buNone/>
            </a:pPr>
            <a:endParaRPr lang="en-US" dirty="0" smtClean="0"/>
          </a:p>
          <a:p>
            <a:pPr marL="0" indent="0">
              <a:buNone/>
            </a:pPr>
            <a:r>
              <a:rPr lang="en-US" dirty="0" smtClean="0"/>
              <a:t>Submitted applications are sent to the Certifications and Compliance Officer, who submits it to the appropriate review committee.</a:t>
            </a:r>
            <a:endParaRPr lang="en-US" dirty="0"/>
          </a:p>
        </p:txBody>
      </p:sp>
      <p:grpSp>
        <p:nvGrpSpPr>
          <p:cNvPr id="5" name="Group 4" descr="Flow schematic of the review process in highlighted blue boxes and connected with arrows in order from left to right of review flow  &quot;researcher&quot; then &quot;certifications and complicance officer&quot; then &quot;review committee&quot;" title="ROMEO Application Process - Flow Schematic "/>
          <p:cNvGrpSpPr/>
          <p:nvPr/>
        </p:nvGrpSpPr>
        <p:grpSpPr>
          <a:xfrm>
            <a:off x="914400" y="5486400"/>
            <a:ext cx="9584691" cy="879370"/>
            <a:chOff x="914400" y="5486400"/>
            <a:chExt cx="9584691" cy="879370"/>
          </a:xfrm>
        </p:grpSpPr>
        <p:sp>
          <p:nvSpPr>
            <p:cNvPr id="4" name="Rectangle 3"/>
            <p:cNvSpPr/>
            <p:nvPr/>
          </p:nvSpPr>
          <p:spPr>
            <a:xfrm>
              <a:off x="914400" y="5486400"/>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Researcher</a:t>
              </a:r>
              <a:endParaRPr lang="en-US" dirty="0">
                <a:solidFill>
                  <a:sysClr val="windowText" lastClr="000000"/>
                </a:solidFill>
              </a:endParaRPr>
            </a:p>
          </p:txBody>
        </p:sp>
        <p:sp>
          <p:nvSpPr>
            <p:cNvPr id="9" name="Rectangle 8"/>
            <p:cNvSpPr/>
            <p:nvPr/>
          </p:nvSpPr>
          <p:spPr>
            <a:xfrm>
              <a:off x="4501400" y="5486400"/>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Certifications and Compliance Officer</a:t>
              </a:r>
              <a:endParaRPr lang="en-US" dirty="0">
                <a:solidFill>
                  <a:sysClr val="windowText" lastClr="000000"/>
                </a:solidFill>
              </a:endParaRPr>
            </a:p>
          </p:txBody>
        </p:sp>
        <p:sp>
          <p:nvSpPr>
            <p:cNvPr id="10" name="Rectangle 9"/>
            <p:cNvSpPr/>
            <p:nvPr/>
          </p:nvSpPr>
          <p:spPr>
            <a:xfrm>
              <a:off x="8088400" y="5486400"/>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Review Committee</a:t>
              </a:r>
              <a:endParaRPr lang="en-US" dirty="0">
                <a:solidFill>
                  <a:sysClr val="windowText" lastClr="000000"/>
                </a:solidFill>
              </a:endParaRPr>
            </a:p>
          </p:txBody>
        </p:sp>
        <p:cxnSp>
          <p:nvCxnSpPr>
            <p:cNvPr id="6" name="Straight Arrow Connector 5"/>
            <p:cNvCxnSpPr>
              <a:stCxn id="4" idx="3"/>
              <a:endCxn id="9" idx="1"/>
            </p:cNvCxnSpPr>
            <p:nvPr/>
          </p:nvCxnSpPr>
          <p:spPr>
            <a:xfrm>
              <a:off x="3325091" y="5926085"/>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12091" y="5919654"/>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1573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smtClean="0"/>
              <a:t>Applications Requiring Revisions</a:t>
            </a:r>
            <a:endParaRPr lang="en-US" dirty="0"/>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smtClean="0"/>
              <a:t>If the review committee decides an application needs revising, the Certifications and Compliance Officer will send the study team a letter detailing any changes or additional information the committee has requested.</a:t>
            </a:r>
          </a:p>
          <a:p>
            <a:pPr marL="0" indent="0">
              <a:buNone/>
            </a:pPr>
            <a:endParaRPr lang="en-US" dirty="0"/>
          </a:p>
          <a:p>
            <a:pPr marL="0" indent="0">
              <a:buNone/>
            </a:pPr>
            <a:r>
              <a:rPr lang="en-US" dirty="0" smtClean="0"/>
              <a:t>The application will then be sent back to the study team for editing in ROMEO.</a:t>
            </a:r>
          </a:p>
        </p:txBody>
      </p:sp>
      <p:grpSp>
        <p:nvGrpSpPr>
          <p:cNvPr id="4" name="Group 3" descr="Flow schematic of the review process in highlighted blue boxes and connected with arrows in order from left to right of review flow  &quot;researcher&quot; then &quot;certifications and complicance officer&quot; then &quot;review committee&quot;" title="ROMEO Application Process - Flow Schematic"/>
          <p:cNvGrpSpPr/>
          <p:nvPr/>
        </p:nvGrpSpPr>
        <p:grpSpPr>
          <a:xfrm>
            <a:off x="914400" y="4871259"/>
            <a:ext cx="9584691" cy="879370"/>
            <a:chOff x="914400" y="4871259"/>
            <a:chExt cx="9584691" cy="879370"/>
          </a:xfrm>
        </p:grpSpPr>
        <p:sp>
          <p:nvSpPr>
            <p:cNvPr id="5" name="Rectangle 4"/>
            <p:cNvSpPr/>
            <p:nvPr/>
          </p:nvSpPr>
          <p:spPr>
            <a:xfrm>
              <a:off x="914400" y="4871259"/>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Researcher</a:t>
              </a:r>
              <a:endParaRPr lang="en-US" dirty="0">
                <a:solidFill>
                  <a:sysClr val="windowText" lastClr="000000"/>
                </a:solidFill>
              </a:endParaRPr>
            </a:p>
          </p:txBody>
        </p:sp>
        <p:sp>
          <p:nvSpPr>
            <p:cNvPr id="6" name="Rectangle 5"/>
            <p:cNvSpPr/>
            <p:nvPr/>
          </p:nvSpPr>
          <p:spPr>
            <a:xfrm>
              <a:off x="4501400" y="4871259"/>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Certifications and Compliance Officer</a:t>
              </a:r>
              <a:endParaRPr lang="en-US" dirty="0">
                <a:solidFill>
                  <a:sysClr val="windowText" lastClr="000000"/>
                </a:solidFill>
              </a:endParaRPr>
            </a:p>
          </p:txBody>
        </p:sp>
        <p:sp>
          <p:nvSpPr>
            <p:cNvPr id="8" name="Rectangle 7"/>
            <p:cNvSpPr/>
            <p:nvPr/>
          </p:nvSpPr>
          <p:spPr>
            <a:xfrm>
              <a:off x="8088400" y="4871259"/>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Review Committee</a:t>
              </a:r>
              <a:endParaRPr lang="en-US" dirty="0">
                <a:solidFill>
                  <a:sysClr val="windowText" lastClr="000000"/>
                </a:solidFill>
              </a:endParaRPr>
            </a:p>
          </p:txBody>
        </p:sp>
        <p:cxnSp>
          <p:nvCxnSpPr>
            <p:cNvPr id="22" name="Straight Arrow Connector 21"/>
            <p:cNvCxnSpPr>
              <a:stCxn id="8" idx="1"/>
              <a:endCxn id="6" idx="3"/>
            </p:cNvCxnSpPr>
            <p:nvPr/>
          </p:nvCxnSpPr>
          <p:spPr>
            <a:xfrm flipH="1">
              <a:off x="6912091" y="5310944"/>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1"/>
              <a:endCxn id="5" idx="3"/>
            </p:cNvCxnSpPr>
            <p:nvPr/>
          </p:nvCxnSpPr>
          <p:spPr>
            <a:xfrm flipH="1">
              <a:off x="3325091" y="5310944"/>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3302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a:t>
            </a:r>
            <a:r>
              <a:rPr lang="en-US" dirty="0" smtClean="0"/>
              <a:t>- Making Changes</a:t>
            </a:r>
            <a:endParaRPr lang="en-US" dirty="0"/>
          </a:p>
        </p:txBody>
      </p:sp>
      <p:sp>
        <p:nvSpPr>
          <p:cNvPr id="3" name="Content Placeholder 2"/>
          <p:cNvSpPr>
            <a:spLocks noGrp="1"/>
          </p:cNvSpPr>
          <p:nvPr>
            <p:ph sz="half" idx="1"/>
          </p:nvPr>
        </p:nvSpPr>
        <p:spPr>
          <a:xfrm>
            <a:off x="838200" y="1515382"/>
            <a:ext cx="10515600" cy="1809708"/>
          </a:xfrm>
        </p:spPr>
        <p:txBody>
          <a:bodyPr>
            <a:normAutofit/>
          </a:bodyPr>
          <a:lstStyle/>
          <a:p>
            <a:pPr marL="0" indent="0">
              <a:buNone/>
            </a:pPr>
            <a:r>
              <a:rPr lang="en-US" dirty="0" smtClean="0"/>
              <a:t>Once you application has been sent back to you, edits can be made.</a:t>
            </a:r>
          </a:p>
        </p:txBody>
      </p:sp>
      <p:sp>
        <p:nvSpPr>
          <p:cNvPr id="4" name="TextBox 3"/>
          <p:cNvSpPr txBox="1"/>
          <p:nvPr/>
        </p:nvSpPr>
        <p:spPr>
          <a:xfrm>
            <a:off x="6791498" y="4152932"/>
            <a:ext cx="4562302" cy="1384995"/>
          </a:xfrm>
          <a:prstGeom prst="rect">
            <a:avLst/>
          </a:prstGeom>
          <a:noFill/>
        </p:spPr>
        <p:txBody>
          <a:bodyPr wrap="square" rtlCol="0">
            <a:spAutoFit/>
          </a:bodyPr>
          <a:lstStyle/>
          <a:p>
            <a:pPr lvl="1"/>
            <a:r>
              <a:rPr lang="en-US" sz="2800" dirty="0"/>
              <a:t>The protocol will appear in “Applications: Requiring Attention”</a:t>
            </a:r>
          </a:p>
        </p:txBody>
      </p:sp>
      <p:grpSp>
        <p:nvGrpSpPr>
          <p:cNvPr id="8" name="Group 7" descr="Screen shot of Making changes to application after submission. &quot;Applications: Requiring Attention*&quot; link is emphasized with a blue box to make protocol changes after the editing process" title="ROMEO Application Process - Making Changes"/>
          <p:cNvGrpSpPr/>
          <p:nvPr/>
        </p:nvGrpSpPr>
        <p:grpSpPr>
          <a:xfrm>
            <a:off x="838200" y="2665639"/>
            <a:ext cx="5877098" cy="3355751"/>
            <a:chOff x="133004" y="3325090"/>
            <a:chExt cx="5877098" cy="3355751"/>
          </a:xfrm>
        </p:grpSpPr>
        <p:grpSp>
          <p:nvGrpSpPr>
            <p:cNvPr id="6" name="Group 5"/>
            <p:cNvGrpSpPr/>
            <p:nvPr/>
          </p:nvGrpSpPr>
          <p:grpSpPr>
            <a:xfrm>
              <a:off x="133004" y="3325090"/>
              <a:ext cx="5877098" cy="3355751"/>
              <a:chOff x="133004" y="3325090"/>
              <a:chExt cx="5877098" cy="3355751"/>
            </a:xfrm>
          </p:grpSpPr>
          <p:pic>
            <p:nvPicPr>
              <p:cNvPr id="5" name="Picture 4" descr="Screen shot of Making changes to application after submission. &quot;Applications: Requiring Attention*&quot; link is emphasized with a blue box to make protocol changes after the editing process" title="ROMEO Application Process - Making Changes">
                <a:extLst>
                  <a:ext uri="{FF2B5EF4-FFF2-40B4-BE49-F238E27FC236}">
                    <a16:creationId xmlns:a16="http://schemas.microsoft.com/office/drawing/2014/main" id="{45F8C8F2-D158-428E-BC7E-252B028E4410}"/>
                  </a:ext>
                </a:extLst>
              </p:cNvPr>
              <p:cNvPicPr>
                <a:picLocks noChangeAspect="1"/>
              </p:cNvPicPr>
              <p:nvPr/>
            </p:nvPicPr>
            <p:blipFill>
              <a:blip r:embed="rId2"/>
              <a:stretch>
                <a:fillRect/>
              </a:stretch>
            </p:blipFill>
            <p:spPr>
              <a:xfrm>
                <a:off x="133004" y="3325090"/>
                <a:ext cx="5877098" cy="3355751"/>
              </a:xfrm>
              <a:prstGeom prst="rect">
                <a:avLst/>
              </a:prstGeom>
            </p:spPr>
          </p:pic>
          <p:cxnSp>
            <p:nvCxnSpPr>
              <p:cNvPr id="13" name="Straight Connector 12"/>
              <p:cNvCxnSpPr/>
              <p:nvPr/>
            </p:nvCxnSpPr>
            <p:spPr>
              <a:xfrm>
                <a:off x="232756" y="4688378"/>
                <a:ext cx="539779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232756" y="4932218"/>
              <a:ext cx="53977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2756" y="4688378"/>
              <a:ext cx="0" cy="2244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46" y="4688378"/>
              <a:ext cx="0" cy="24384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94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a:t>
            </a:r>
            <a:r>
              <a:rPr lang="en-US" dirty="0" smtClean="0"/>
              <a:t>- Making Changes (2)</a:t>
            </a:r>
            <a:endParaRPr lang="en-US" dirty="0"/>
          </a:p>
        </p:txBody>
      </p:sp>
      <p:sp>
        <p:nvSpPr>
          <p:cNvPr id="3" name="Content Placeholder 2"/>
          <p:cNvSpPr>
            <a:spLocks noGrp="1"/>
          </p:cNvSpPr>
          <p:nvPr>
            <p:ph sz="half" idx="1"/>
          </p:nvPr>
        </p:nvSpPr>
        <p:spPr>
          <a:xfrm>
            <a:off x="6603894" y="1515382"/>
            <a:ext cx="5029200" cy="1809708"/>
          </a:xfrm>
        </p:spPr>
        <p:txBody>
          <a:bodyPr>
            <a:normAutofit/>
          </a:bodyPr>
          <a:lstStyle/>
          <a:p>
            <a:pPr marL="0" indent="0">
              <a:buNone/>
            </a:pPr>
            <a:r>
              <a:rPr lang="en-US" dirty="0" smtClean="0"/>
              <a:t>Edits are made in the application.  The changes you make should reflect the comments of your review committee.  </a:t>
            </a:r>
          </a:p>
        </p:txBody>
      </p:sp>
      <p:grpSp>
        <p:nvGrpSpPr>
          <p:cNvPr id="10" name="Group 9" descr="Screenshot of log details pertianing to the edits made to the protocol application. Log details are highlighted in a blue box. " title="ROMEO Applications Process - Making Changes Continued"/>
          <p:cNvGrpSpPr/>
          <p:nvPr/>
        </p:nvGrpSpPr>
        <p:grpSpPr>
          <a:xfrm>
            <a:off x="143933" y="3964347"/>
            <a:ext cx="5969002" cy="2724398"/>
            <a:chOff x="143933" y="3964347"/>
            <a:chExt cx="5969002" cy="2724398"/>
          </a:xfrm>
        </p:grpSpPr>
        <p:cxnSp>
          <p:nvCxnSpPr>
            <p:cNvPr id="13" name="Straight Connector 12"/>
            <p:cNvCxnSpPr/>
            <p:nvPr/>
          </p:nvCxnSpPr>
          <p:spPr>
            <a:xfrm>
              <a:off x="6112934" y="5181780"/>
              <a:ext cx="1" cy="1365263"/>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43933" y="3964347"/>
              <a:ext cx="5952067" cy="2724398"/>
              <a:chOff x="173673" y="3937051"/>
              <a:chExt cx="5952067" cy="2724398"/>
            </a:xfrm>
          </p:grpSpPr>
          <p:pic>
            <p:nvPicPr>
              <p:cNvPr id="9" name="Picture 8" descr="Screenshot of log details pertianing to the edits made to the protocol application. Log details are highlighted in a blue box. " title="ROMEO Process Application - Making Changes Continued">
                <a:extLst>
                  <a:ext uri="{FF2B5EF4-FFF2-40B4-BE49-F238E27FC236}">
                    <a16:creationId xmlns:a16="http://schemas.microsoft.com/office/drawing/2014/main" id="{4E324DB5-795D-4EF0-A9DC-0649D19819DA}"/>
                  </a:ext>
                </a:extLst>
              </p:cNvPr>
              <p:cNvPicPr>
                <a:picLocks noChangeAspect="1"/>
              </p:cNvPicPr>
              <p:nvPr/>
            </p:nvPicPr>
            <p:blipFill>
              <a:blip r:embed="rId2"/>
              <a:stretch>
                <a:fillRect/>
              </a:stretch>
            </p:blipFill>
            <p:spPr>
              <a:xfrm>
                <a:off x="173673" y="3937051"/>
                <a:ext cx="5952067" cy="2724398"/>
              </a:xfrm>
              <a:prstGeom prst="rect">
                <a:avLst/>
              </a:prstGeom>
            </p:spPr>
          </p:pic>
          <p:cxnSp>
            <p:nvCxnSpPr>
              <p:cNvPr id="12" name="Straight Connector 11"/>
              <p:cNvCxnSpPr/>
              <p:nvPr/>
            </p:nvCxnSpPr>
            <p:spPr>
              <a:xfrm flipH="1">
                <a:off x="2243667" y="5176852"/>
                <a:ext cx="8467" cy="13652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43667" y="5171926"/>
                <a:ext cx="3882073" cy="49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52134" y="6542116"/>
                <a:ext cx="3873606"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pic>
        <p:nvPicPr>
          <p:cNvPr id="23" name="Picture 22" descr="Screenshot of edit button highlighted in a green box to make edits in the application to reflect the comments of the review committee" title="ROMEO Process Application - Making Changes Continued">
            <a:extLst>
              <a:ext uri="{FF2B5EF4-FFF2-40B4-BE49-F238E27FC236}">
                <a16:creationId xmlns:a16="http://schemas.microsoft.com/office/drawing/2014/main" id="{F602A7A6-BCBB-4B2E-A007-DFEE1A9E3422}"/>
              </a:ext>
            </a:extLst>
          </p:cNvPr>
          <p:cNvPicPr>
            <a:picLocks noChangeAspect="1"/>
          </p:cNvPicPr>
          <p:nvPr/>
        </p:nvPicPr>
        <p:blipFill>
          <a:blip r:embed="rId3"/>
          <a:stretch>
            <a:fillRect/>
          </a:stretch>
        </p:blipFill>
        <p:spPr>
          <a:xfrm>
            <a:off x="173673" y="1515382"/>
            <a:ext cx="6121399" cy="1732694"/>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6603894" y="4216399"/>
            <a:ext cx="4936067" cy="1384995"/>
          </a:xfrm>
          <a:prstGeom prst="rect">
            <a:avLst/>
          </a:prstGeom>
          <a:noFill/>
        </p:spPr>
        <p:txBody>
          <a:bodyPr wrap="square" rtlCol="0">
            <a:spAutoFit/>
          </a:bodyPr>
          <a:lstStyle/>
          <a:p>
            <a:r>
              <a:rPr lang="en-US" sz="2800" dirty="0"/>
              <a:t>All changes are recorded in the application log, which are visible to your reviewers.</a:t>
            </a:r>
          </a:p>
        </p:txBody>
      </p:sp>
    </p:spTree>
    <p:extLst>
      <p:ext uri="{BB962C8B-B14F-4D97-AF65-F5344CB8AC3E}">
        <p14:creationId xmlns:p14="http://schemas.microsoft.com/office/powerpoint/2010/main" val="2123073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ROMEO System</a:t>
            </a:r>
            <a:endParaRPr lang="en-US" dirty="0"/>
          </a:p>
        </p:txBody>
      </p:sp>
      <p:sp>
        <p:nvSpPr>
          <p:cNvPr id="3" name="Content Placeholder 2"/>
          <p:cNvSpPr>
            <a:spLocks noGrp="1"/>
          </p:cNvSpPr>
          <p:nvPr>
            <p:ph sz="half" idx="1"/>
          </p:nvPr>
        </p:nvSpPr>
        <p:spPr>
          <a:xfrm>
            <a:off x="838200" y="1515382"/>
            <a:ext cx="10515600" cy="688975"/>
          </a:xfrm>
        </p:spPr>
        <p:txBody>
          <a:bodyPr/>
          <a:lstStyle/>
          <a:p>
            <a:pPr marL="0" indent="0">
              <a:buNone/>
            </a:pPr>
            <a:r>
              <a:rPr lang="en-US" dirty="0" smtClean="0"/>
              <a:t>The ROMEO system can be accessed through the </a:t>
            </a:r>
            <a:r>
              <a:rPr lang="en-US" dirty="0" err="1" smtClean="0"/>
              <a:t>MyTrent</a:t>
            </a:r>
            <a:r>
              <a:rPr lang="en-US" dirty="0" smtClean="0"/>
              <a:t> Portal</a:t>
            </a:r>
          </a:p>
        </p:txBody>
      </p:sp>
      <p:pic>
        <p:nvPicPr>
          <p:cNvPr id="5" name="Content Placeholder 4" descr="Screen shot of myTrent Portal for learning and research ROMEO portal" title="My Trent - Learning and Research "/>
          <p:cNvPicPr>
            <a:picLocks noGrp="1" noChangeAspect="1"/>
          </p:cNvPicPr>
          <p:nvPr>
            <p:ph sz="half" idx="2"/>
          </p:nvPr>
        </p:nvPicPr>
        <p:blipFill>
          <a:blip r:embed="rId2"/>
          <a:stretch>
            <a:fillRect/>
          </a:stretch>
        </p:blipFill>
        <p:spPr>
          <a:xfrm>
            <a:off x="5706747" y="2204357"/>
            <a:ext cx="5647054" cy="4161412"/>
          </a:xfrm>
          <a:prstGeom prst="rect">
            <a:avLst/>
          </a:prstGeom>
        </p:spPr>
      </p:pic>
      <p:sp>
        <p:nvSpPr>
          <p:cNvPr id="8" name="Content Placeholder 2"/>
          <p:cNvSpPr txBox="1">
            <a:spLocks/>
          </p:cNvSpPr>
          <p:nvPr/>
        </p:nvSpPr>
        <p:spPr>
          <a:xfrm>
            <a:off x="1066800" y="2204357"/>
            <a:ext cx="4487546" cy="41614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Log-in to </a:t>
            </a:r>
            <a:r>
              <a:rPr lang="en-US" dirty="0" err="1" smtClean="0"/>
              <a:t>MyTrent</a:t>
            </a:r>
            <a:endParaRPr lang="en-US" dirty="0" smtClean="0"/>
          </a:p>
          <a:p>
            <a:r>
              <a:rPr lang="en-US" dirty="0" smtClean="0"/>
              <a:t>Select Services</a:t>
            </a:r>
          </a:p>
          <a:p>
            <a:r>
              <a:rPr lang="en-US" dirty="0" smtClean="0"/>
              <a:t>The ROMEO System can be found on the “Learning and Research” heading</a:t>
            </a:r>
            <a:endParaRPr lang="en-US" dirty="0"/>
          </a:p>
        </p:txBody>
      </p:sp>
    </p:spTree>
    <p:extLst>
      <p:ext uri="{BB962C8B-B14F-4D97-AF65-F5344CB8AC3E}">
        <p14:creationId xmlns:p14="http://schemas.microsoft.com/office/powerpoint/2010/main" val="3713236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a:t>
            </a:r>
            <a:r>
              <a:rPr lang="en-US" dirty="0" smtClean="0"/>
              <a:t>- Making Changes (3)</a:t>
            </a:r>
            <a:endParaRPr lang="en-US" dirty="0"/>
          </a:p>
        </p:txBody>
      </p:sp>
      <p:sp>
        <p:nvSpPr>
          <p:cNvPr id="3" name="Content Placeholder 2"/>
          <p:cNvSpPr>
            <a:spLocks noGrp="1"/>
          </p:cNvSpPr>
          <p:nvPr>
            <p:ph sz="half" idx="1"/>
          </p:nvPr>
        </p:nvSpPr>
        <p:spPr>
          <a:xfrm>
            <a:off x="838200" y="1756451"/>
            <a:ext cx="10515600" cy="1809708"/>
          </a:xfrm>
        </p:spPr>
        <p:txBody>
          <a:bodyPr>
            <a:noAutofit/>
          </a:bodyPr>
          <a:lstStyle/>
          <a:p>
            <a:pPr marL="0" indent="0">
              <a:buNone/>
            </a:pPr>
            <a:r>
              <a:rPr lang="en-US" dirty="0" smtClean="0"/>
              <a:t>If your study documents require editing, delete the old version(s) from your Attachments Tab and upload the edited version(s) using the same title.  </a:t>
            </a:r>
          </a:p>
          <a:p>
            <a:pPr marL="0" indent="0">
              <a:buNone/>
            </a:pPr>
            <a:r>
              <a:rPr lang="en-US" dirty="0" smtClean="0"/>
              <a:t>Be sure to include the version number in the document title.</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029567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Making Changes </a:t>
            </a:r>
            <a:r>
              <a:rPr lang="en-US" dirty="0" smtClean="0"/>
              <a:t>(4)</a:t>
            </a:r>
            <a:endParaRPr lang="en-US" dirty="0"/>
          </a:p>
        </p:txBody>
      </p:sp>
      <p:sp>
        <p:nvSpPr>
          <p:cNvPr id="3" name="Content Placeholder 2"/>
          <p:cNvSpPr>
            <a:spLocks noGrp="1"/>
          </p:cNvSpPr>
          <p:nvPr>
            <p:ph sz="half" idx="1"/>
          </p:nvPr>
        </p:nvSpPr>
        <p:spPr>
          <a:xfrm>
            <a:off x="838200" y="1515382"/>
            <a:ext cx="10515600" cy="688975"/>
          </a:xfrm>
        </p:spPr>
        <p:txBody>
          <a:bodyPr>
            <a:noAutofit/>
          </a:bodyPr>
          <a:lstStyle/>
          <a:p>
            <a:pPr marL="0" indent="0">
              <a:buNone/>
            </a:pPr>
            <a:r>
              <a:rPr lang="en-CA" dirty="0"/>
              <a:t>Once the application is </a:t>
            </a:r>
            <a:r>
              <a:rPr lang="en-CA" dirty="0" smtClean="0"/>
              <a:t>re-submitted</a:t>
            </a:r>
            <a:r>
              <a:rPr lang="en-CA" dirty="0"/>
              <a:t>, it appears in the Research Portal as back “Under Review” with no ability to </a:t>
            </a:r>
            <a:r>
              <a:rPr lang="en-CA" dirty="0" smtClean="0"/>
              <a:t>make changes.</a:t>
            </a:r>
            <a:endParaRPr lang="en-CA" dirty="0"/>
          </a:p>
          <a:p>
            <a:pPr marL="0" indent="0">
              <a:buNone/>
            </a:pPr>
            <a:endParaRPr lang="en-US" sz="3200" dirty="0" smtClean="0"/>
          </a:p>
        </p:txBody>
      </p:sp>
      <p:grpSp>
        <p:nvGrpSpPr>
          <p:cNvPr id="5" name="Group 4" descr="Screenshot of &quot;Role: Principal Investigator&quot; with &quot;Applications: Under Review&quot; link highlighted in blue box." title="ROMEO Process Application - Making Changes Continued"/>
          <p:cNvGrpSpPr/>
          <p:nvPr/>
        </p:nvGrpSpPr>
        <p:grpSpPr>
          <a:xfrm>
            <a:off x="0" y="3205347"/>
            <a:ext cx="12192000" cy="2848320"/>
            <a:chOff x="0" y="3205347"/>
            <a:chExt cx="12192000" cy="2848320"/>
          </a:xfrm>
        </p:grpSpPr>
        <p:pic>
          <p:nvPicPr>
            <p:cNvPr id="9" name="Picture 8" descr="Screenshot of &quot;Role: Principal Investigator&quot; with &quot;Applications: Under Review&quot; link highlighted in blue box." title="ROMEO Application Process - Making Changes Continued ">
              <a:extLst>
                <a:ext uri="{FF2B5EF4-FFF2-40B4-BE49-F238E27FC236}">
                  <a16:creationId xmlns:a16="http://schemas.microsoft.com/office/drawing/2014/main" id="{AACFEF99-57C1-4D20-9502-E14569468E7B}"/>
                </a:ext>
              </a:extLst>
            </p:cNvPr>
            <p:cNvPicPr>
              <a:picLocks noChangeAspect="1"/>
            </p:cNvPicPr>
            <p:nvPr/>
          </p:nvPicPr>
          <p:blipFill>
            <a:blip r:embed="rId2"/>
            <a:stretch>
              <a:fillRect/>
            </a:stretch>
          </p:blipFill>
          <p:spPr>
            <a:xfrm>
              <a:off x="0" y="3205347"/>
              <a:ext cx="12192000" cy="2848320"/>
            </a:xfrm>
            <a:prstGeom prst="rect">
              <a:avLst/>
            </a:prstGeom>
          </p:spPr>
        </p:pic>
        <p:cxnSp>
          <p:nvCxnSpPr>
            <p:cNvPr id="12" name="Straight Connector 11"/>
            <p:cNvCxnSpPr/>
            <p:nvPr/>
          </p:nvCxnSpPr>
          <p:spPr>
            <a:xfrm flipV="1">
              <a:off x="93133" y="4207933"/>
              <a:ext cx="0" cy="279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1556999" y="4207933"/>
              <a:ext cx="0" cy="279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3133" y="4207933"/>
              <a:ext cx="114638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133" y="4487333"/>
              <a:ext cx="11463866"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2834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smtClean="0"/>
              <a:t>Your Application - Approval</a:t>
            </a:r>
            <a:endParaRPr lang="en-US" dirty="0"/>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smtClean="0"/>
              <a:t>Once the application has been approved, the P.I. will receive a formal approval letter through email. A copy of the approval letter will be kept in the ROMEO application.  </a:t>
            </a:r>
          </a:p>
        </p:txBody>
      </p:sp>
      <p:pic>
        <p:nvPicPr>
          <p:cNvPr id="1025" name="Picture 1" descr="https://trentu.researchservicesoffice.com/Logo/logo.jpg&#10;&#10;Trent University Research Services logo in blue and green" title="Trent University Log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26" y="340134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38200" y="4221836"/>
            <a:ext cx="1051717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br>
            <a:r>
              <a:rPr kumimoji="0" lang="en-US" altLang="en-US" sz="1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b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January 20, 2020</a:t>
            </a:r>
            <a:endParaRPr kumimoji="0" lang="en-US"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File #: 55555</a:t>
            </a:r>
            <a:b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b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Title: Road Runners and Coyotes: Animosity in Predator Prey Relationships</a:t>
            </a:r>
            <a:endParaRPr kumimoji="0" lang="en-US"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Dear Dr. </a:t>
            </a:r>
            <a:r>
              <a:rPr kumimoji="0" lang="en-US" altLang="en-US" sz="12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SoAndSo</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kumimoji="0" lang="en-US"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The Research Ethics Board (REB) has given approval to your proposal entitled " Road Runners and Coyotes: Animosity in Predator Prey Relationships”.</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5274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smtClean="0"/>
              <a:t>Your Application – Approval (2)</a:t>
            </a:r>
            <a:endParaRPr lang="en-US" dirty="0"/>
          </a:p>
        </p:txBody>
      </p:sp>
      <p:sp>
        <p:nvSpPr>
          <p:cNvPr id="3" name="Content Placeholder 2"/>
          <p:cNvSpPr>
            <a:spLocks noGrp="1"/>
          </p:cNvSpPr>
          <p:nvPr>
            <p:ph sz="half" idx="1"/>
          </p:nvPr>
        </p:nvSpPr>
        <p:spPr>
          <a:xfrm>
            <a:off x="7095066" y="1515382"/>
            <a:ext cx="4959235" cy="2116818"/>
          </a:xfrm>
        </p:spPr>
        <p:txBody>
          <a:bodyPr>
            <a:normAutofit/>
          </a:bodyPr>
          <a:lstStyle/>
          <a:p>
            <a:pPr marL="0" indent="0">
              <a:buNone/>
            </a:pPr>
            <a:r>
              <a:rPr lang="en-US" dirty="0" smtClean="0"/>
              <a:t>An approved application </a:t>
            </a:r>
            <a:r>
              <a:rPr lang="en-US" dirty="0"/>
              <a:t>can no longer be modified but is available for viewing under </a:t>
            </a:r>
            <a:r>
              <a:rPr lang="en-US" dirty="0" smtClean="0"/>
              <a:t>“Applications – Post Review”</a:t>
            </a:r>
          </a:p>
          <a:p>
            <a:pPr marL="0" indent="0">
              <a:buNone/>
            </a:pPr>
            <a:endParaRPr lang="en-US" dirty="0"/>
          </a:p>
        </p:txBody>
      </p:sp>
      <p:sp>
        <p:nvSpPr>
          <p:cNvPr id="18" name="Rectangle 17"/>
          <p:cNvSpPr/>
          <p:nvPr/>
        </p:nvSpPr>
        <p:spPr>
          <a:xfrm>
            <a:off x="76199" y="3935115"/>
            <a:ext cx="5909733" cy="1815882"/>
          </a:xfrm>
          <a:prstGeom prst="rect">
            <a:avLst/>
          </a:prstGeom>
        </p:spPr>
        <p:txBody>
          <a:bodyPr wrap="square">
            <a:spAutoFit/>
          </a:bodyPr>
          <a:lstStyle/>
          <a:p>
            <a:r>
              <a:rPr lang="en-CA" sz="2800" dirty="0" smtClean="0"/>
              <a:t>“Active” project status opens the ability to submit </a:t>
            </a:r>
            <a:r>
              <a:rPr lang="en-CA" sz="2800" dirty="0"/>
              <a:t>Events </a:t>
            </a:r>
            <a:r>
              <a:rPr lang="en-CA" sz="2800" dirty="0" smtClean="0"/>
              <a:t>like project renewals, amendments to the study, and adding new study team members.</a:t>
            </a:r>
            <a:endParaRPr lang="en-CA" sz="2800" dirty="0"/>
          </a:p>
        </p:txBody>
      </p:sp>
      <p:grpSp>
        <p:nvGrpSpPr>
          <p:cNvPr id="5" name="Group 4" descr="Screen shot of &quot;active project status&quot; highlighted in a blue box. This now enables a researcher to submit events like renewals. " title="ROMEO Application Process - Approval "/>
          <p:cNvGrpSpPr/>
          <p:nvPr/>
        </p:nvGrpSpPr>
        <p:grpSpPr>
          <a:xfrm>
            <a:off x="6053667" y="3759200"/>
            <a:ext cx="6000634" cy="2962217"/>
            <a:chOff x="6053667" y="3759200"/>
            <a:chExt cx="6000634" cy="2962217"/>
          </a:xfrm>
        </p:grpSpPr>
        <p:pic>
          <p:nvPicPr>
            <p:cNvPr id="10" name="Picture 9" descr="Screen shot of &quot;active project status&quot; highlighted in a blue box. This now enables a researcher to submit events like renewals. " title="ROMEO Application Process - Approval">
              <a:extLst>
                <a:ext uri="{FF2B5EF4-FFF2-40B4-BE49-F238E27FC236}">
                  <a16:creationId xmlns:a16="http://schemas.microsoft.com/office/drawing/2014/main" id="{6A4D7028-66D7-4B4E-9F5C-1188C2F3BE9E}"/>
                </a:ext>
              </a:extLst>
            </p:cNvPr>
            <p:cNvPicPr>
              <a:picLocks noChangeAspect="1"/>
            </p:cNvPicPr>
            <p:nvPr/>
          </p:nvPicPr>
          <p:blipFill>
            <a:blip r:embed="rId2"/>
            <a:stretch>
              <a:fillRect/>
            </a:stretch>
          </p:blipFill>
          <p:spPr>
            <a:xfrm>
              <a:off x="6053667" y="3759200"/>
              <a:ext cx="6000634" cy="2962217"/>
            </a:xfrm>
            <a:prstGeom prst="rect">
              <a:avLst/>
            </a:prstGeom>
          </p:spPr>
        </p:pic>
        <p:cxnSp>
          <p:nvCxnSpPr>
            <p:cNvPr id="11" name="Straight Connector 10"/>
            <p:cNvCxnSpPr/>
            <p:nvPr/>
          </p:nvCxnSpPr>
          <p:spPr>
            <a:xfrm flipH="1">
              <a:off x="6688667" y="5918200"/>
              <a:ext cx="8466" cy="3725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93467" y="5918200"/>
              <a:ext cx="8466" cy="3725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88667" y="5918200"/>
              <a:ext cx="3132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97133" y="6290733"/>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905067" y="6028267"/>
              <a:ext cx="0" cy="48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054301" y="6049433"/>
              <a:ext cx="0" cy="48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895949" y="6049433"/>
              <a:ext cx="11492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905067" y="6510867"/>
              <a:ext cx="1149234" cy="2116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8" name="Group 7" descr="Screenshot of &quot;Role: Principal Invesitgator&quot; menu with &quot;Applications: Post-Review&quot; highlighted in a blue box. " title="ROMEO Application Process - Approval "/>
          <p:cNvGrpSpPr/>
          <p:nvPr/>
        </p:nvGrpSpPr>
        <p:grpSpPr>
          <a:xfrm>
            <a:off x="76200" y="1406704"/>
            <a:ext cx="5977467" cy="2225496"/>
            <a:chOff x="76200" y="1406704"/>
            <a:chExt cx="5977467" cy="2225496"/>
          </a:xfrm>
        </p:grpSpPr>
        <p:pic>
          <p:nvPicPr>
            <p:cNvPr id="9" name="Picture 8" descr="Screen Shot of Researcher Portal with a blue box highlighting Post-review option link" title="Applications Post-Review ">
              <a:extLst>
                <a:ext uri="{FF2B5EF4-FFF2-40B4-BE49-F238E27FC236}">
                  <a16:creationId xmlns:a16="http://schemas.microsoft.com/office/drawing/2014/main" id="{ACF047B1-3549-4CF5-9625-2CFF8551AAD6}"/>
                </a:ext>
              </a:extLst>
            </p:cNvPr>
            <p:cNvPicPr>
              <a:picLocks noChangeAspect="1"/>
            </p:cNvPicPr>
            <p:nvPr/>
          </p:nvPicPr>
          <p:blipFill>
            <a:blip r:embed="rId3"/>
            <a:stretch>
              <a:fillRect/>
            </a:stretch>
          </p:blipFill>
          <p:spPr>
            <a:xfrm>
              <a:off x="76200" y="1406704"/>
              <a:ext cx="5977467" cy="2225496"/>
            </a:xfrm>
            <a:prstGeom prst="rect">
              <a:avLst/>
            </a:prstGeom>
          </p:spPr>
        </p:pic>
        <p:cxnSp>
          <p:nvCxnSpPr>
            <p:cNvPr id="27" name="Straight Connector 26"/>
            <p:cNvCxnSpPr/>
            <p:nvPr/>
          </p:nvCxnSpPr>
          <p:spPr>
            <a:xfrm>
              <a:off x="135467" y="2468652"/>
              <a:ext cx="57234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5467" y="2697252"/>
              <a:ext cx="57234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35467" y="2468652"/>
              <a:ext cx="0" cy="2237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858933" y="2468652"/>
              <a:ext cx="0" cy="22374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2692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smtClean="0"/>
              <a:t>Need Help?</a:t>
            </a:r>
            <a:endParaRPr lang="en-US" dirty="0"/>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smtClean="0"/>
              <a:t>The Compliance and Certifications Officer can be reached at:</a:t>
            </a:r>
          </a:p>
          <a:p>
            <a:pPr marL="0" indent="0">
              <a:buNone/>
            </a:pPr>
            <a:r>
              <a:rPr lang="en-US" dirty="0" smtClean="0">
                <a:hlinkClick r:id="rId2"/>
              </a:rPr>
              <a:t>jmuckle@trentu.ca</a:t>
            </a:r>
            <a:endParaRPr lang="en-US" dirty="0"/>
          </a:p>
          <a:p>
            <a:pPr marL="0" indent="0">
              <a:buNone/>
            </a:pPr>
            <a:r>
              <a:rPr lang="en-US" dirty="0" smtClean="0"/>
              <a:t>(705) 748-1011 x7896</a:t>
            </a:r>
          </a:p>
          <a:p>
            <a:pPr marL="0" indent="0">
              <a:buNone/>
            </a:pPr>
            <a:r>
              <a:rPr lang="en-US" dirty="0" smtClean="0"/>
              <a:t>GCS 344</a:t>
            </a:r>
          </a:p>
          <a:p>
            <a:endParaRPr lang="en-US" dirty="0" smtClean="0"/>
          </a:p>
        </p:txBody>
      </p:sp>
    </p:spTree>
    <p:extLst>
      <p:ext uri="{BB962C8B-B14F-4D97-AF65-F5344CB8AC3E}">
        <p14:creationId xmlns:p14="http://schemas.microsoft.com/office/powerpoint/2010/main" val="93408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fontScale="90000"/>
          </a:bodyPr>
          <a:lstStyle/>
          <a:p>
            <a:r>
              <a:rPr lang="en-US" dirty="0" smtClean="0"/>
              <a:t>Accessing the ROMEO System Researcher Portal</a:t>
            </a:r>
            <a:endParaRPr lang="en-US" dirty="0"/>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sz="3200" dirty="0" smtClean="0"/>
              <a:t>Trent’s faculty and staff:  Use Trent Log-in and password</a:t>
            </a:r>
          </a:p>
          <a:p>
            <a:pPr marL="0" indent="0">
              <a:buNone/>
            </a:pPr>
            <a:endParaRPr lang="en-US" sz="3200" dirty="0" smtClean="0"/>
          </a:p>
          <a:p>
            <a:pPr marL="0" indent="0">
              <a:buNone/>
            </a:pPr>
            <a:r>
              <a:rPr lang="en-US" sz="3200" dirty="0" smtClean="0"/>
              <a:t>Trent students and external users: Complete the Self Registration Form prior to login</a:t>
            </a:r>
          </a:p>
          <a:p>
            <a:pPr marL="0" indent="0">
              <a:buNone/>
            </a:pPr>
            <a:endParaRPr lang="en-US" sz="3200" dirty="0" smtClean="0"/>
          </a:p>
          <a:p>
            <a:pPr marL="0" indent="0">
              <a:buNone/>
            </a:pPr>
            <a:r>
              <a:rPr lang="en-US" sz="3200" dirty="0" smtClean="0"/>
              <a:t>All users should know how to safeguard their electronics (computers, smartphones etc.) and be familiar with Trent University’s </a:t>
            </a:r>
            <a:r>
              <a:rPr lang="en-US" sz="3200" dirty="0" smtClean="0">
                <a:hlinkClick r:id="rId2"/>
              </a:rPr>
              <a:t>Computer Code of Ethics</a:t>
            </a:r>
            <a:endParaRPr lang="en-US" sz="3200" dirty="0" smtClean="0"/>
          </a:p>
        </p:txBody>
      </p:sp>
    </p:spTree>
    <p:extLst>
      <p:ext uri="{BB962C8B-B14F-4D97-AF65-F5344CB8AC3E}">
        <p14:creationId xmlns:p14="http://schemas.microsoft.com/office/powerpoint/2010/main" val="326262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481"/>
            <a:ext cx="10515600" cy="761547"/>
          </a:xfrm>
        </p:spPr>
        <p:txBody>
          <a:bodyPr/>
          <a:lstStyle/>
          <a:p>
            <a:r>
              <a:rPr lang="en-US" dirty="0" smtClean="0"/>
              <a:t>Researcher’s Home Page</a:t>
            </a:r>
            <a:endParaRPr lang="en-US" dirty="0"/>
          </a:p>
        </p:txBody>
      </p:sp>
      <p:sp>
        <p:nvSpPr>
          <p:cNvPr id="3" name="Content Placeholder 2"/>
          <p:cNvSpPr>
            <a:spLocks noGrp="1"/>
          </p:cNvSpPr>
          <p:nvPr>
            <p:ph sz="half" idx="1"/>
          </p:nvPr>
        </p:nvSpPr>
        <p:spPr>
          <a:xfrm>
            <a:off x="838200" y="1045028"/>
            <a:ext cx="10515600" cy="1159328"/>
          </a:xfrm>
        </p:spPr>
        <p:txBody>
          <a:bodyPr>
            <a:normAutofit/>
          </a:bodyPr>
          <a:lstStyle/>
          <a:p>
            <a:pPr marL="0" indent="0">
              <a:buNone/>
            </a:pPr>
            <a:r>
              <a:rPr lang="en-US" dirty="0" smtClean="0"/>
              <a:t>Applications for human and animal research can be submitted via the “APPLY NEW” button.</a:t>
            </a:r>
          </a:p>
        </p:txBody>
      </p:sp>
      <p:pic>
        <p:nvPicPr>
          <p:cNvPr id="9" name="Content Placeholder 8" descr="Screen shot of ROMEO Portal Researcher's Home Page listing Principal Investigator link options " title="ROMEO Portal Researcher's Home Page"/>
          <p:cNvPicPr>
            <a:picLocks noGrp="1" noChangeAspect="1"/>
          </p:cNvPicPr>
          <p:nvPr>
            <p:ph sz="half" idx="2"/>
          </p:nvPr>
        </p:nvPicPr>
        <p:blipFill>
          <a:blip r:embed="rId2"/>
          <a:stretch>
            <a:fillRect/>
          </a:stretch>
        </p:blipFill>
        <p:spPr>
          <a:xfrm>
            <a:off x="914400" y="2032908"/>
            <a:ext cx="10515600" cy="4161412"/>
          </a:xfrm>
          <a:prstGeom prst="rect">
            <a:avLst/>
          </a:prstGeom>
        </p:spPr>
      </p:pic>
    </p:spTree>
    <p:extLst>
      <p:ext uri="{BB962C8B-B14F-4D97-AF65-F5344CB8AC3E}">
        <p14:creationId xmlns:p14="http://schemas.microsoft.com/office/powerpoint/2010/main" val="2389948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180407"/>
            <a:ext cx="10515600" cy="1023950"/>
          </a:xfrm>
        </p:spPr>
        <p:txBody>
          <a:bodyPr>
            <a:normAutofit/>
          </a:bodyPr>
          <a:lstStyle/>
          <a:p>
            <a:pPr marL="0" indent="0">
              <a:buNone/>
            </a:pPr>
            <a:r>
              <a:rPr lang="en-US" dirty="0" smtClean="0"/>
              <a:t>Any research project involving humans or animals must be approved by a research ethics board before starting.</a:t>
            </a:r>
          </a:p>
          <a:p>
            <a:pPr marL="0" indent="0">
              <a:buNone/>
            </a:pPr>
            <a:endParaRPr lang="en-US" dirty="0" smtClean="0"/>
          </a:p>
        </p:txBody>
      </p:sp>
      <p:pic>
        <p:nvPicPr>
          <p:cNvPr id="9" name="Content Placeholder 8" descr="Screen shot of New application forms under Office of Research Services and Research Ethics, Animal Care, and Biosafety" title="ROMEO Researcher's Homepage - New Application Forms"/>
          <p:cNvPicPr>
            <a:picLocks noGrp="1" noChangeAspect="1"/>
          </p:cNvPicPr>
          <p:nvPr>
            <p:ph sz="half" idx="2"/>
          </p:nvPr>
        </p:nvPicPr>
        <p:blipFill>
          <a:blip r:embed="rId2"/>
          <a:stretch>
            <a:fillRect/>
          </a:stretch>
        </p:blipFill>
        <p:spPr>
          <a:xfrm>
            <a:off x="838200" y="2339736"/>
            <a:ext cx="10515600" cy="4026034"/>
          </a:xfrm>
          <a:prstGeom prst="rect">
            <a:avLst/>
          </a:prstGeom>
        </p:spPr>
      </p:pic>
      <p:sp>
        <p:nvSpPr>
          <p:cNvPr id="10" name="Title 1"/>
          <p:cNvSpPr>
            <a:spLocks noGrp="1"/>
          </p:cNvSpPr>
          <p:nvPr>
            <p:ph type="title"/>
          </p:nvPr>
        </p:nvSpPr>
        <p:spPr>
          <a:xfrm>
            <a:off x="838200" y="0"/>
            <a:ext cx="10515600" cy="1325563"/>
          </a:xfrm>
        </p:spPr>
        <p:txBody>
          <a:bodyPr/>
          <a:lstStyle/>
          <a:p>
            <a:r>
              <a:rPr lang="en-US" dirty="0" smtClean="0"/>
              <a:t>Researcher’s Home Page (2)</a:t>
            </a:r>
            <a:endParaRPr lang="en-US" dirty="0"/>
          </a:p>
        </p:txBody>
      </p:sp>
    </p:spTree>
    <p:extLst>
      <p:ext uri="{BB962C8B-B14F-4D97-AF65-F5344CB8AC3E}">
        <p14:creationId xmlns:p14="http://schemas.microsoft.com/office/powerpoint/2010/main" val="227340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smtClean="0"/>
              <a:t>Your Application - Saving</a:t>
            </a:r>
            <a:endParaRPr lang="en-US" dirty="0"/>
          </a:p>
        </p:txBody>
      </p:sp>
      <p:sp>
        <p:nvSpPr>
          <p:cNvPr id="3" name="Content Placeholder 2"/>
          <p:cNvSpPr>
            <a:spLocks noGrp="1"/>
          </p:cNvSpPr>
          <p:nvPr>
            <p:ph sz="half" idx="1"/>
          </p:nvPr>
        </p:nvSpPr>
        <p:spPr>
          <a:xfrm>
            <a:off x="838200" y="1515382"/>
            <a:ext cx="10515600" cy="4850388"/>
          </a:xfrm>
        </p:spPr>
        <p:txBody>
          <a:bodyPr>
            <a:normAutofit fontScale="92500" lnSpcReduction="20000"/>
          </a:bodyPr>
          <a:lstStyle/>
          <a:p>
            <a:pPr marL="0" indent="0">
              <a:buNone/>
            </a:pPr>
            <a:r>
              <a:rPr lang="en-US" dirty="0" smtClean="0"/>
              <a:t>To save your protocol at any time, click the “Save” button.  You can access it later through their Researcher’s Home Page under the “Applications: Drafts” link.</a:t>
            </a:r>
          </a:p>
          <a:p>
            <a:pPr marL="0" indent="0">
              <a:buNone/>
            </a:pPr>
            <a:endParaRPr lang="en-US" dirty="0" smtClean="0"/>
          </a:p>
          <a:p>
            <a:pPr marL="0" indent="0">
              <a:buNone/>
            </a:pPr>
            <a:r>
              <a:rPr lang="en-US" b="1" u="sng" dirty="0" smtClean="0"/>
              <a:t>Do Not</a:t>
            </a:r>
            <a:r>
              <a:rPr lang="en-US" dirty="0" smtClean="0"/>
              <a:t> close your application by closing your browser. This will result in the application being “Locked”, preventing other team members from accessing or editing it.  Only the user who locks an application can unlock it.  </a:t>
            </a:r>
          </a:p>
          <a:p>
            <a:pPr marL="0" indent="0">
              <a:buNone/>
            </a:pPr>
            <a:endParaRPr lang="en-US" dirty="0"/>
          </a:p>
          <a:p>
            <a:pPr marL="0" indent="0">
              <a:buNone/>
            </a:pPr>
            <a:r>
              <a:rPr lang="en-US" dirty="0" smtClean="0"/>
              <a:t>Instead, close your application by logging out.</a:t>
            </a:r>
          </a:p>
          <a:p>
            <a:pPr marL="0" indent="0">
              <a:buNone/>
            </a:pPr>
            <a:endParaRPr lang="en-US" dirty="0"/>
          </a:p>
          <a:p>
            <a:pPr marL="0" indent="0">
              <a:buNone/>
            </a:pPr>
            <a:r>
              <a:rPr lang="en-US" dirty="0" smtClean="0"/>
              <a:t>If you cannot unlock an application, or contact the team member who locked an application, email the Certifications and Compliance Officer at jmuckle@trentu.ca</a:t>
            </a:r>
          </a:p>
        </p:txBody>
      </p:sp>
    </p:spTree>
    <p:extLst>
      <p:ext uri="{BB962C8B-B14F-4D97-AF65-F5344CB8AC3E}">
        <p14:creationId xmlns:p14="http://schemas.microsoft.com/office/powerpoint/2010/main" val="378007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fontScale="92500" lnSpcReduction="10000"/>
          </a:bodyPr>
          <a:lstStyle/>
          <a:p>
            <a:pPr marL="0" indent="0">
              <a:buNone/>
            </a:pPr>
            <a:r>
              <a:rPr lang="en-US" dirty="0" smtClean="0"/>
              <a:t>Enter the Project Title, Start and End Date, as well as any keywords which describe your project. Keywords can be selected from the drop down menu or typed directly into the text box.</a:t>
            </a:r>
          </a:p>
        </p:txBody>
      </p:sp>
      <p:pic>
        <p:nvPicPr>
          <p:cNvPr id="4" name="Content Placeholder 3" descr="Screen shot of ROMEO application project page listing project title, start and end dates, and key words. " title="Application Process Pathway "/>
          <p:cNvPicPr>
            <a:picLocks noGrp="1" noChangeAspect="1"/>
          </p:cNvPicPr>
          <p:nvPr>
            <p:ph sz="half" idx="2"/>
          </p:nvPr>
        </p:nvPicPr>
        <p:blipFill>
          <a:blip r:embed="rId2"/>
          <a:stretch>
            <a:fillRect/>
          </a:stretch>
        </p:blipFill>
        <p:spPr>
          <a:xfrm>
            <a:off x="914400" y="2204358"/>
            <a:ext cx="10439400" cy="4161412"/>
          </a:xfrm>
          <a:prstGeom prst="rect">
            <a:avLst/>
          </a:prstGeom>
        </p:spPr>
      </p:pic>
      <p:sp>
        <p:nvSpPr>
          <p:cNvPr id="8" name="Title 1"/>
          <p:cNvSpPr>
            <a:spLocks noGrp="1"/>
          </p:cNvSpPr>
          <p:nvPr>
            <p:ph type="title"/>
          </p:nvPr>
        </p:nvSpPr>
        <p:spPr>
          <a:xfrm>
            <a:off x="838200" y="-57955"/>
            <a:ext cx="10515600" cy="1325563"/>
          </a:xfrm>
        </p:spPr>
        <p:txBody>
          <a:bodyPr/>
          <a:lstStyle/>
          <a:p>
            <a:r>
              <a:rPr lang="en-US" dirty="0"/>
              <a:t>Your Application - Project </a:t>
            </a:r>
            <a:r>
              <a:rPr lang="en-US" dirty="0" smtClean="0"/>
              <a:t>Team Info</a:t>
            </a:r>
            <a:endParaRPr lang="en-US" dirty="0"/>
          </a:p>
        </p:txBody>
      </p:sp>
    </p:spTree>
    <p:extLst>
      <p:ext uri="{BB962C8B-B14F-4D97-AF65-F5344CB8AC3E}">
        <p14:creationId xmlns:p14="http://schemas.microsoft.com/office/powerpoint/2010/main" val="319915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a:bodyPr>
          <a:lstStyle/>
          <a:p>
            <a:pPr marL="0" indent="0">
              <a:buNone/>
            </a:pPr>
            <a:r>
              <a:rPr lang="en-US" dirty="0" smtClean="0"/>
              <a:t>The Project Team Info tab is populated with the protocol user’s information.</a:t>
            </a:r>
          </a:p>
        </p:txBody>
      </p:sp>
      <p:pic>
        <p:nvPicPr>
          <p:cNvPr id="4" name="Content Placeholder 3" descr="Screen shot of ROMEO application project page listing project team information tab with protocol user's information " title="Application Process Pathway Continued"/>
          <p:cNvPicPr>
            <a:picLocks noGrp="1" noChangeAspect="1"/>
          </p:cNvPicPr>
          <p:nvPr>
            <p:ph sz="half" idx="2"/>
          </p:nvPr>
        </p:nvPicPr>
        <p:blipFill>
          <a:blip r:embed="rId2"/>
          <a:stretch>
            <a:fillRect/>
          </a:stretch>
        </p:blipFill>
        <p:spPr>
          <a:xfrm>
            <a:off x="914400" y="2204356"/>
            <a:ext cx="10439400" cy="4161413"/>
          </a:xfrm>
          <a:prstGeom prst="rect">
            <a:avLst/>
          </a:prstGeom>
        </p:spPr>
      </p:pic>
      <p:sp>
        <p:nvSpPr>
          <p:cNvPr id="6" name="Title 1"/>
          <p:cNvSpPr>
            <a:spLocks noGrp="1"/>
          </p:cNvSpPr>
          <p:nvPr>
            <p:ph type="title"/>
          </p:nvPr>
        </p:nvSpPr>
        <p:spPr>
          <a:xfrm>
            <a:off x="838200" y="-141326"/>
            <a:ext cx="10515600" cy="1325563"/>
          </a:xfrm>
        </p:spPr>
        <p:txBody>
          <a:bodyPr/>
          <a:lstStyle/>
          <a:p>
            <a:r>
              <a:rPr lang="en-US" dirty="0"/>
              <a:t>Your Application - Project </a:t>
            </a:r>
            <a:r>
              <a:rPr lang="en-US" dirty="0" smtClean="0"/>
              <a:t>Team Info (2)</a:t>
            </a:r>
            <a:endParaRPr lang="en-US" dirty="0"/>
          </a:p>
        </p:txBody>
      </p:sp>
    </p:spTree>
    <p:extLst>
      <p:ext uri="{BB962C8B-B14F-4D97-AF65-F5344CB8AC3E}">
        <p14:creationId xmlns:p14="http://schemas.microsoft.com/office/powerpoint/2010/main" val="164751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Autofit/>
          </a:bodyPr>
          <a:lstStyle/>
          <a:p>
            <a:pPr marL="0" indent="0">
              <a:buNone/>
            </a:pPr>
            <a:r>
              <a:rPr lang="en-US" dirty="0" smtClean="0"/>
              <a:t>Applicants can add additional team members to their projects by scrolling down the page to the “Other Project Member Info” and clicking the “Add New” button. This will open a new window.</a:t>
            </a:r>
          </a:p>
          <a:p>
            <a:pPr marL="0" indent="0">
              <a:buNone/>
            </a:pPr>
            <a:r>
              <a:rPr lang="en-US" dirty="0" smtClean="0"/>
              <a:t>Supervisors </a:t>
            </a:r>
            <a:r>
              <a:rPr lang="en-US" b="1" u="sng" dirty="0" smtClean="0"/>
              <a:t>must</a:t>
            </a:r>
            <a:r>
              <a:rPr lang="en-US" dirty="0" smtClean="0"/>
              <a:t> be included as team members on all graduate and undergraduate applications.</a:t>
            </a:r>
          </a:p>
        </p:txBody>
      </p:sp>
      <p:pic>
        <p:nvPicPr>
          <p:cNvPr id="5" name="Content Placeholder 4" descr="Screenshot of Other Project Member Information with emphasis on &quot;add new&quot; tab for addition of team members including the supervisor" title="Other Project Member Information"/>
          <p:cNvPicPr>
            <a:picLocks noGrp="1" noChangeAspect="1"/>
          </p:cNvPicPr>
          <p:nvPr>
            <p:ph sz="half" idx="2"/>
          </p:nvPr>
        </p:nvPicPr>
        <p:blipFill>
          <a:blip r:embed="rId2"/>
          <a:stretch>
            <a:fillRect/>
          </a:stretch>
        </p:blipFill>
        <p:spPr>
          <a:xfrm>
            <a:off x="838200" y="3363686"/>
            <a:ext cx="10515600" cy="2518756"/>
          </a:xfrm>
          <a:prstGeom prst="rect">
            <a:avLst/>
          </a:prstGeom>
        </p:spPr>
      </p:pic>
      <p:sp>
        <p:nvSpPr>
          <p:cNvPr id="6" name="Title 1"/>
          <p:cNvSpPr>
            <a:spLocks noGrp="1"/>
          </p:cNvSpPr>
          <p:nvPr>
            <p:ph type="title"/>
          </p:nvPr>
        </p:nvSpPr>
        <p:spPr>
          <a:xfrm>
            <a:off x="838200" y="-141326"/>
            <a:ext cx="10515600" cy="1325563"/>
          </a:xfrm>
        </p:spPr>
        <p:txBody>
          <a:bodyPr/>
          <a:lstStyle/>
          <a:p>
            <a:r>
              <a:rPr lang="en-US" dirty="0"/>
              <a:t>Your Application - Project </a:t>
            </a:r>
            <a:r>
              <a:rPr lang="en-US" dirty="0" smtClean="0"/>
              <a:t>Team Info (3)</a:t>
            </a:r>
            <a:endParaRPr lang="en-US" dirty="0"/>
          </a:p>
        </p:txBody>
      </p:sp>
    </p:spTree>
    <p:extLst>
      <p:ext uri="{BB962C8B-B14F-4D97-AF65-F5344CB8AC3E}">
        <p14:creationId xmlns:p14="http://schemas.microsoft.com/office/powerpoint/2010/main" val="2280646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1191</Words>
  <Application>Microsoft Office PowerPoint</Application>
  <PresentationFormat>Widescreen</PresentationFormat>
  <Paragraphs>94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 Trent’s ROMEO E-System</vt:lpstr>
      <vt:lpstr>Accessing the ROMEO System</vt:lpstr>
      <vt:lpstr>Accessing the ROMEO System Researcher Portal</vt:lpstr>
      <vt:lpstr>Researcher’s Home Page</vt:lpstr>
      <vt:lpstr>Researcher’s Home Page (2)</vt:lpstr>
      <vt:lpstr>Your Application - Saving</vt:lpstr>
      <vt:lpstr>Your Application - Project Team Info</vt:lpstr>
      <vt:lpstr>Your Application - Project Team Info (2)</vt:lpstr>
      <vt:lpstr>Your Application - Project Team Info (3)</vt:lpstr>
      <vt:lpstr>Your Application – Adding Team Members</vt:lpstr>
      <vt:lpstr>Your Application - Adding Team Members (2)</vt:lpstr>
      <vt:lpstr>Your Application – Ethics Approval Tab</vt:lpstr>
      <vt:lpstr>Your Application – Attachments Tab</vt:lpstr>
      <vt:lpstr>Your Application – Errors Tab</vt:lpstr>
      <vt:lpstr>Your Application – Submitting</vt:lpstr>
      <vt:lpstr>Your Application – After Submitting</vt:lpstr>
      <vt:lpstr>Applications Requiring Revisions</vt:lpstr>
      <vt:lpstr>Your Application - Making Changes</vt:lpstr>
      <vt:lpstr>Your Application - Making Changes (2)</vt:lpstr>
      <vt:lpstr>Your Application - Making Changes (3)</vt:lpstr>
      <vt:lpstr>Your Application - Making Changes (4)</vt:lpstr>
      <vt:lpstr>Your Application - Approval</vt:lpstr>
      <vt:lpstr>Your Application – Approval (2)</vt:lpstr>
      <vt:lpstr>Need Help?</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Trent’s ROMEO E-System</dc:title>
  <dc:creator>Alexander Lawrie</dc:creator>
  <cp:lastModifiedBy>Alexandra Kuhne</cp:lastModifiedBy>
  <cp:revision>28</cp:revision>
  <dcterms:created xsi:type="dcterms:W3CDTF">2019-10-24T14:51:04Z</dcterms:created>
  <dcterms:modified xsi:type="dcterms:W3CDTF">2020-02-20T14:15:36Z</dcterms:modified>
</cp:coreProperties>
</file>