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handoutMasterIdLst>
    <p:handoutMasterId r:id="rId31"/>
  </p:handoutMasterIdLst>
  <p:sldIdLst>
    <p:sldId id="301" r:id="rId5"/>
    <p:sldId id="339" r:id="rId6"/>
    <p:sldId id="302" r:id="rId7"/>
    <p:sldId id="337" r:id="rId8"/>
    <p:sldId id="304" r:id="rId9"/>
    <p:sldId id="334" r:id="rId10"/>
    <p:sldId id="335" r:id="rId11"/>
    <p:sldId id="338" r:id="rId12"/>
    <p:sldId id="314" r:id="rId13"/>
    <p:sldId id="336" r:id="rId14"/>
    <p:sldId id="306" r:id="rId15"/>
    <p:sldId id="305" r:id="rId16"/>
    <p:sldId id="261" r:id="rId17"/>
    <p:sldId id="307" r:id="rId18"/>
    <p:sldId id="310" r:id="rId19"/>
    <p:sldId id="311" r:id="rId20"/>
    <p:sldId id="359" r:id="rId21"/>
    <p:sldId id="363" r:id="rId22"/>
    <p:sldId id="364" r:id="rId23"/>
    <p:sldId id="365" r:id="rId24"/>
    <p:sldId id="360" r:id="rId25"/>
    <p:sldId id="313" r:id="rId26"/>
    <p:sldId id="356" r:id="rId27"/>
    <p:sldId id="315" r:id="rId28"/>
    <p:sldId id="361" r:id="rId2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E29"/>
    <a:srgbClr val="336600"/>
    <a:srgbClr val="659C4A"/>
    <a:srgbClr val="7CB460"/>
    <a:srgbClr val="67B163"/>
    <a:srgbClr val="339933"/>
    <a:srgbClr val="658A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9" autoAdjust="0"/>
    <p:restoredTop sz="92131" autoAdjust="0"/>
  </p:normalViewPr>
  <p:slideViewPr>
    <p:cSldViewPr>
      <p:cViewPr varScale="1">
        <p:scale>
          <a:sx n="76" d="100"/>
          <a:sy n="76" d="100"/>
        </p:scale>
        <p:origin x="1670" y="53"/>
      </p:cViewPr>
      <p:guideLst>
        <p:guide orient="horz" pos="2160"/>
        <p:guide pos="2880"/>
      </p:guideLst>
    </p:cSldViewPr>
  </p:slideViewPr>
  <p:outlineViewPr>
    <p:cViewPr>
      <p:scale>
        <a:sx n="33" d="100"/>
        <a:sy n="33" d="100"/>
      </p:scale>
      <p:origin x="0" y="-2693"/>
    </p:cViewPr>
  </p:outlineViewPr>
  <p:notesTextViewPr>
    <p:cViewPr>
      <p:scale>
        <a:sx n="1" d="1"/>
        <a:sy n="1" d="1"/>
      </p:scale>
      <p:origin x="0" y="0"/>
    </p:cViewPr>
  </p:notesTextViewPr>
  <p:notesViewPr>
    <p:cSldViewPr>
      <p:cViewPr varScale="1">
        <p:scale>
          <a:sx n="64" d="100"/>
          <a:sy n="64" d="100"/>
        </p:scale>
        <p:origin x="2304" y="6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anne Diniz" userId="d83412a3-3a32-4359-a757-1cdcb392ecc4" providerId="ADAL" clId="{E54469CE-AB3C-4A94-ABA8-08BBE248E7B1}"/>
    <pc:docChg chg="modSld">
      <pc:chgData name="Dianne Diniz" userId="d83412a3-3a32-4359-a757-1cdcb392ecc4" providerId="ADAL" clId="{E54469CE-AB3C-4A94-ABA8-08BBE248E7B1}" dt="2026-06-04T20:15:30.463" v="414" actId="20577"/>
      <pc:docMkLst>
        <pc:docMk/>
      </pc:docMkLst>
      <pc:sldChg chg="modSp mod">
        <pc:chgData name="Dianne Diniz" userId="d83412a3-3a32-4359-a757-1cdcb392ecc4" providerId="ADAL" clId="{E54469CE-AB3C-4A94-ABA8-08BBE248E7B1}" dt="2026-06-04T20:15:30.463" v="414" actId="20577"/>
        <pc:sldMkLst>
          <pc:docMk/>
          <pc:sldMk cId="2199270018" sldId="338"/>
        </pc:sldMkLst>
        <pc:spChg chg="mod">
          <ac:chgData name="Dianne Diniz" userId="d83412a3-3a32-4359-a757-1cdcb392ecc4" providerId="ADAL" clId="{E54469CE-AB3C-4A94-ABA8-08BBE248E7B1}" dt="2026-06-04T20:15:30.463" v="414" actId="20577"/>
          <ac:spMkLst>
            <pc:docMk/>
            <pc:sldMk cId="2199270018" sldId="338"/>
            <ac:spMk id="3" creationId="{A15ECB60-4156-44B6-8BC6-97CFD11BE46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7FAE72C7-CC23-4905-9D20-1E5C5045D168}" type="datetimeFigureOut">
              <a:rPr lang="en-US" smtClean="0"/>
              <a:t>6/8/2026</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A8D5B217-1D88-4C29-93FD-770F47B2B54B}" type="slidenum">
              <a:rPr lang="en-US" smtClean="0"/>
              <a:t>‹#›</a:t>
            </a:fld>
            <a:endParaRPr lang="en-US"/>
          </a:p>
        </p:txBody>
      </p:sp>
    </p:spTree>
    <p:extLst>
      <p:ext uri="{BB962C8B-B14F-4D97-AF65-F5344CB8AC3E}">
        <p14:creationId xmlns:p14="http://schemas.microsoft.com/office/powerpoint/2010/main" val="38975336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26C4EF50-5389-4FB1-B54B-ABE38F1E342E}" type="datetimeFigureOut">
              <a:rPr lang="en-CA" smtClean="0"/>
              <a:t>2026-06-08</a:t>
            </a:fld>
            <a:endParaRPr lang="en-CA"/>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74137C0-23C1-4D1D-80C3-C30C0CCEBAC7}" type="slidenum">
              <a:rPr lang="en-CA" smtClean="0"/>
              <a:t>‹#›</a:t>
            </a:fld>
            <a:endParaRPr lang="en-CA"/>
          </a:p>
        </p:txBody>
      </p:sp>
    </p:spTree>
    <p:extLst>
      <p:ext uri="{BB962C8B-B14F-4D97-AF65-F5344CB8AC3E}">
        <p14:creationId xmlns:p14="http://schemas.microsoft.com/office/powerpoint/2010/main" val="1823078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mailto:nursingadmissions@trentu.ca"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Dianne</a:t>
            </a:r>
          </a:p>
        </p:txBody>
      </p:sp>
      <p:sp>
        <p:nvSpPr>
          <p:cNvPr id="4" name="Slide Number Placeholder 3"/>
          <p:cNvSpPr>
            <a:spLocks noGrp="1"/>
          </p:cNvSpPr>
          <p:nvPr>
            <p:ph type="sldNum" sz="quarter" idx="5"/>
          </p:nvPr>
        </p:nvSpPr>
        <p:spPr/>
        <p:txBody>
          <a:bodyPr/>
          <a:lstStyle/>
          <a:p>
            <a:fld id="{774137C0-23C1-4D1D-80C3-C30C0CCEBAC7}" type="slidenum">
              <a:rPr lang="en-CA" smtClean="0"/>
              <a:t>1</a:t>
            </a:fld>
            <a:endParaRPr lang="en-CA"/>
          </a:p>
        </p:txBody>
      </p:sp>
    </p:spTree>
    <p:extLst>
      <p:ext uri="{BB962C8B-B14F-4D97-AF65-F5344CB8AC3E}">
        <p14:creationId xmlns:p14="http://schemas.microsoft.com/office/powerpoint/2010/main" val="1864354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Dianne</a:t>
            </a:r>
            <a:endParaRPr lang="en-CA" dirty="0"/>
          </a:p>
        </p:txBody>
      </p:sp>
      <p:sp>
        <p:nvSpPr>
          <p:cNvPr id="4" name="Slide Number Placeholder 3"/>
          <p:cNvSpPr>
            <a:spLocks noGrp="1"/>
          </p:cNvSpPr>
          <p:nvPr>
            <p:ph type="sldNum" sz="quarter" idx="5"/>
          </p:nvPr>
        </p:nvSpPr>
        <p:spPr/>
        <p:txBody>
          <a:bodyPr/>
          <a:lstStyle/>
          <a:p>
            <a:fld id="{774137C0-23C1-4D1D-80C3-C30C0CCEBAC7}" type="slidenum">
              <a:rPr lang="en-CA" smtClean="0"/>
              <a:t>2</a:t>
            </a:fld>
            <a:endParaRPr lang="en-CA"/>
          </a:p>
        </p:txBody>
      </p:sp>
    </p:spTree>
    <p:extLst>
      <p:ext uri="{BB962C8B-B14F-4D97-AF65-F5344CB8AC3E}">
        <p14:creationId xmlns:p14="http://schemas.microsoft.com/office/powerpoint/2010/main" val="299592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Dianne</a:t>
            </a:r>
          </a:p>
        </p:txBody>
      </p:sp>
      <p:sp>
        <p:nvSpPr>
          <p:cNvPr id="4" name="Slide Number Placeholder 3"/>
          <p:cNvSpPr>
            <a:spLocks noGrp="1"/>
          </p:cNvSpPr>
          <p:nvPr>
            <p:ph type="sldNum" sz="quarter" idx="5"/>
          </p:nvPr>
        </p:nvSpPr>
        <p:spPr/>
        <p:txBody>
          <a:bodyPr/>
          <a:lstStyle/>
          <a:p>
            <a:fld id="{774137C0-23C1-4D1D-80C3-C30C0CCEBAC7}" type="slidenum">
              <a:rPr lang="en-CA" smtClean="0"/>
              <a:t>3</a:t>
            </a:fld>
            <a:endParaRPr lang="en-CA"/>
          </a:p>
        </p:txBody>
      </p:sp>
    </p:spTree>
    <p:extLst>
      <p:ext uri="{BB962C8B-B14F-4D97-AF65-F5344CB8AC3E}">
        <p14:creationId xmlns:p14="http://schemas.microsoft.com/office/powerpoint/2010/main" val="921849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Dianne</a:t>
            </a:r>
            <a:endParaRPr lang="en-CA" dirty="0"/>
          </a:p>
        </p:txBody>
      </p:sp>
      <p:sp>
        <p:nvSpPr>
          <p:cNvPr id="4" name="Slide Number Placeholder 3"/>
          <p:cNvSpPr>
            <a:spLocks noGrp="1"/>
          </p:cNvSpPr>
          <p:nvPr>
            <p:ph type="sldNum" sz="quarter" idx="5"/>
          </p:nvPr>
        </p:nvSpPr>
        <p:spPr/>
        <p:txBody>
          <a:bodyPr/>
          <a:lstStyle/>
          <a:p>
            <a:fld id="{774137C0-23C1-4D1D-80C3-C30C0CCEBAC7}" type="slidenum">
              <a:rPr lang="en-CA" smtClean="0"/>
              <a:t>4</a:t>
            </a:fld>
            <a:endParaRPr lang="en-CA"/>
          </a:p>
        </p:txBody>
      </p:sp>
    </p:spTree>
    <p:extLst>
      <p:ext uri="{BB962C8B-B14F-4D97-AF65-F5344CB8AC3E}">
        <p14:creationId xmlns:p14="http://schemas.microsoft.com/office/powerpoint/2010/main" val="2815320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80864" y="4415790"/>
            <a:ext cx="6408712" cy="4183380"/>
          </a:xfrm>
        </p:spPr>
        <p:txBody>
          <a:bodyPr/>
          <a:lstStyle/>
          <a:p>
            <a:r>
              <a:rPr lang="en-CA" b="1" dirty="0">
                <a:solidFill>
                  <a:srgbClr val="FF0000"/>
                </a:solidFill>
              </a:rPr>
              <a:t>Dianne </a:t>
            </a:r>
            <a:r>
              <a:rPr lang="en-CA" dirty="0"/>
              <a:t>Who Are We?</a:t>
            </a:r>
          </a:p>
          <a:p>
            <a:endParaRPr lang="en-CA" dirty="0"/>
          </a:p>
          <a:p>
            <a:r>
              <a:rPr lang="en-CA" dirty="0"/>
              <a:t>First</a:t>
            </a:r>
            <a:r>
              <a:rPr lang="en-CA" baseline="0" dirty="0"/>
              <a:t> thing I’d like to do is a little overview of program and then go into what first year looks like.</a:t>
            </a:r>
          </a:p>
          <a:p>
            <a:r>
              <a:rPr lang="en-CA" baseline="0" dirty="0"/>
              <a:t>One Curriculum, 3 points</a:t>
            </a:r>
          </a:p>
          <a:p>
            <a:endParaRPr lang="en-CA" baseline="0" dirty="0"/>
          </a:p>
          <a:p>
            <a:r>
              <a:rPr lang="en-CA" baseline="0" dirty="0"/>
              <a:t>-Who is the Collaborative Partner– Fleming College – talk about one site.  Many colleges and universities work together to provide Nursing programs.  Our partners are Fleming and George Brown College.  Our partnerships are unique in the fact that our students will spend all of their time at a single campus.  As partner intuitions we are attempting to grow our programs so that we provide a seamless educational experience.</a:t>
            </a:r>
          </a:p>
          <a:p>
            <a:endParaRPr lang="en-CA"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a:t>At the George Brown site we have approximately 110 students.  Around 90-100 students such as yourself will be entering into the post-bridge in this Fall.  There are also currently around 65 students who will be entering their third semester this Fall.  At the Peterborough site there are around 600 hundred students between first and second year. During your degree some of your classes will have specific sections for George Brown site student, but some of your classes will be taken together. </a:t>
            </a:r>
          </a:p>
          <a:p>
            <a:endParaRPr lang="en-CA" baseline="0" dirty="0"/>
          </a:p>
          <a:p>
            <a:endParaRPr lang="en-CA" baseline="0" dirty="0"/>
          </a:p>
          <a:p>
            <a:r>
              <a:rPr lang="en-CA" baseline="0" dirty="0"/>
              <a:t>So while we have different streams and multiple partners, we are </a:t>
            </a:r>
            <a:r>
              <a:rPr lang="en-CA" b="1" baseline="0" dirty="0"/>
              <a:t>one supportive community. </a:t>
            </a:r>
            <a:r>
              <a:rPr lang="en-CA" baseline="0" dirty="0"/>
              <a:t>Each of you as individuals bring unique backgrounds, academic and life experiences. As much as the program and instructors will provide you with knowledge to become a successful RNs, make sure you take the time to get to know, listen and learn from your classmates, as they will provide a huge opportunity for learning and personal growth,  in addition to providing you with not only a support network while your going through the program but also a life long professional network.</a:t>
            </a:r>
            <a:endParaRPr lang="en-CA" dirty="0"/>
          </a:p>
          <a:p>
            <a:endParaRPr lang="en-US" dirty="0"/>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5</a:t>
            </a:fld>
            <a:endParaRPr lang="en-CA"/>
          </a:p>
        </p:txBody>
      </p:sp>
    </p:spTree>
    <p:extLst>
      <p:ext uri="{BB962C8B-B14F-4D97-AF65-F5344CB8AC3E}">
        <p14:creationId xmlns:p14="http://schemas.microsoft.com/office/powerpoint/2010/main" val="3551131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Dianne</a:t>
            </a:r>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6</a:t>
            </a:fld>
            <a:endParaRPr lang="en-CA"/>
          </a:p>
        </p:txBody>
      </p:sp>
    </p:spTree>
    <p:extLst>
      <p:ext uri="{BB962C8B-B14F-4D97-AF65-F5344CB8AC3E}">
        <p14:creationId xmlns:p14="http://schemas.microsoft.com/office/powerpoint/2010/main" val="1983601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Dianne</a:t>
            </a:r>
            <a:endParaRPr lang="en-CA" dirty="0">
              <a:solidFill>
                <a:srgbClr val="FF0000"/>
              </a:solidFill>
            </a:endParaRPr>
          </a:p>
        </p:txBody>
      </p:sp>
      <p:sp>
        <p:nvSpPr>
          <p:cNvPr id="4" name="Slide Number Placeholder 3"/>
          <p:cNvSpPr>
            <a:spLocks noGrp="1"/>
          </p:cNvSpPr>
          <p:nvPr>
            <p:ph type="sldNum" sz="quarter" idx="5"/>
          </p:nvPr>
        </p:nvSpPr>
        <p:spPr/>
        <p:txBody>
          <a:bodyPr/>
          <a:lstStyle/>
          <a:p>
            <a:fld id="{774137C0-23C1-4D1D-80C3-C30C0CCEBAC7}" type="slidenum">
              <a:rPr lang="en-CA" smtClean="0"/>
              <a:t>7</a:t>
            </a:fld>
            <a:endParaRPr lang="en-CA"/>
          </a:p>
        </p:txBody>
      </p:sp>
    </p:spTree>
    <p:extLst>
      <p:ext uri="{BB962C8B-B14F-4D97-AF65-F5344CB8AC3E}">
        <p14:creationId xmlns:p14="http://schemas.microsoft.com/office/powerpoint/2010/main" val="2360370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Dianne</a:t>
            </a:r>
            <a:endParaRPr lang="en-CA" dirty="0"/>
          </a:p>
        </p:txBody>
      </p:sp>
      <p:sp>
        <p:nvSpPr>
          <p:cNvPr id="4" name="Slide Number Placeholder 3"/>
          <p:cNvSpPr>
            <a:spLocks noGrp="1"/>
          </p:cNvSpPr>
          <p:nvPr>
            <p:ph type="sldNum" sz="quarter" idx="5"/>
          </p:nvPr>
        </p:nvSpPr>
        <p:spPr/>
        <p:txBody>
          <a:bodyPr/>
          <a:lstStyle/>
          <a:p>
            <a:fld id="{774137C0-23C1-4D1D-80C3-C30C0CCEBAC7}" type="slidenum">
              <a:rPr lang="en-CA" smtClean="0"/>
              <a:t>8</a:t>
            </a:fld>
            <a:endParaRPr lang="en-CA"/>
          </a:p>
        </p:txBody>
      </p:sp>
    </p:spTree>
    <p:extLst>
      <p:ext uri="{BB962C8B-B14F-4D97-AF65-F5344CB8AC3E}">
        <p14:creationId xmlns:p14="http://schemas.microsoft.com/office/powerpoint/2010/main" val="12237887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774137C0-23C1-4D1D-80C3-C30C0CCEBAC7}" type="slidenum">
              <a:rPr lang="en-CA" smtClean="0"/>
              <a:t>9</a:t>
            </a:fld>
            <a:endParaRPr lang="en-CA"/>
          </a:p>
        </p:txBody>
      </p:sp>
    </p:spTree>
    <p:extLst>
      <p:ext uri="{BB962C8B-B14F-4D97-AF65-F5344CB8AC3E}">
        <p14:creationId xmlns:p14="http://schemas.microsoft.com/office/powerpoint/2010/main" val="1193559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b="1" dirty="0">
                <a:solidFill>
                  <a:srgbClr val="FF0000"/>
                </a:solidFill>
              </a:rPr>
              <a:t>Kathleen </a:t>
            </a:r>
            <a:r>
              <a:rPr lang="en-CA" dirty="0"/>
              <a:t>Most important thing you can do for yourself is know when to ask for help!  Ask before it too late.  If you are struggling in anyway and not sure where to go for help, come and find me.</a:t>
            </a:r>
          </a:p>
          <a:p>
            <a:endParaRPr lang="en-CA" dirty="0"/>
          </a:p>
        </p:txBody>
      </p:sp>
      <p:sp>
        <p:nvSpPr>
          <p:cNvPr id="4" name="Slide Number Placeholder 3"/>
          <p:cNvSpPr>
            <a:spLocks noGrp="1"/>
          </p:cNvSpPr>
          <p:nvPr>
            <p:ph type="sldNum" sz="quarter" idx="5"/>
          </p:nvPr>
        </p:nvSpPr>
        <p:spPr/>
        <p:txBody>
          <a:bodyPr/>
          <a:lstStyle/>
          <a:p>
            <a:fld id="{774137C0-23C1-4D1D-80C3-C30C0CCEBAC7}" type="slidenum">
              <a:rPr lang="en-CA" smtClean="0"/>
              <a:t>10</a:t>
            </a:fld>
            <a:endParaRPr lang="en-CA"/>
          </a:p>
        </p:txBody>
      </p:sp>
    </p:spTree>
    <p:extLst>
      <p:ext uri="{BB962C8B-B14F-4D97-AF65-F5344CB8AC3E}">
        <p14:creationId xmlns:p14="http://schemas.microsoft.com/office/powerpoint/2010/main" val="457174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Kathleen</a:t>
            </a:r>
          </a:p>
          <a:p>
            <a:r>
              <a:rPr lang="en-CA" dirty="0"/>
              <a:t>BScN = 20</a:t>
            </a:r>
            <a:r>
              <a:rPr lang="en-CA" baseline="0" dirty="0"/>
              <a:t> Credits</a:t>
            </a:r>
            <a:endParaRPr lang="en-CA" dirty="0"/>
          </a:p>
          <a:p>
            <a:pPr defTabSz="931774">
              <a:defRPr/>
            </a:pPr>
            <a:r>
              <a:rPr lang="en-CA" baseline="0" dirty="0"/>
              <a:t>Each course at Trent is worth so many credits.  They will be worth either 0.5, 1.0 to 1.5 credits.  How you tell how many credits a course is worth is by looking at the course number suffix.  H’s, Y’s and C’s and how many credits they are worth.  If you count up all of the courses listed on both the compressed and collaborative maps, you will see there are 20 credits total.  All students need to get 20 credits in order to graduate with their </a:t>
            </a:r>
            <a:r>
              <a:rPr lang="en-CA" baseline="0" dirty="0" err="1"/>
              <a:t>BScN</a:t>
            </a:r>
            <a:r>
              <a:rPr lang="en-CA" baseline="0" dirty="0"/>
              <a:t>.    </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11</a:t>
            </a:fld>
            <a:endParaRPr lang="en-CA"/>
          </a:p>
        </p:txBody>
      </p:sp>
    </p:spTree>
    <p:extLst>
      <p:ext uri="{BB962C8B-B14F-4D97-AF65-F5344CB8AC3E}">
        <p14:creationId xmlns:p14="http://schemas.microsoft.com/office/powerpoint/2010/main" val="33985383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80864" y="4415790"/>
            <a:ext cx="6264696" cy="4183380"/>
          </a:xfrm>
        </p:spPr>
        <p:txBody>
          <a:bodyPr/>
          <a:lstStyle/>
          <a:p>
            <a:r>
              <a:rPr lang="en-CA" b="1" dirty="0">
                <a:solidFill>
                  <a:srgbClr val="FF0000"/>
                </a:solidFill>
              </a:rPr>
              <a:t>Kathleen</a:t>
            </a:r>
          </a:p>
          <a:p>
            <a:r>
              <a:rPr lang="en-CA" dirty="0"/>
              <a:t>Lets talk about something a little more concrete</a:t>
            </a:r>
            <a:r>
              <a:rPr lang="en-CA" baseline="0" dirty="0"/>
              <a:t>. Program structure itself.</a:t>
            </a:r>
          </a:p>
          <a:p>
            <a:endParaRPr lang="en-CA" baseline="0" dirty="0"/>
          </a:p>
          <a:p>
            <a:r>
              <a:rPr lang="en-CA" baseline="0" dirty="0"/>
              <a:t>When you came in today each of you received what we like to call a “Course Map”.  This outlines what you should be taking each semester you are here. It also works as checklist so you can track your progress through the program.  These maps will be available as fillable PDF forms online.  You can save one to your computer to help you plan and fill out as you go through the program.</a:t>
            </a:r>
          </a:p>
          <a:p>
            <a:endParaRPr lang="en-CA"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a:t>As I mentioned before, the </a:t>
            </a:r>
            <a:r>
              <a:rPr lang="en-CA" baseline="0" dirty="0" err="1"/>
              <a:t>B.Sc.N</a:t>
            </a:r>
            <a:r>
              <a:rPr lang="en-CA" baseline="0" dirty="0"/>
              <a:t> degree is 20 credits total.  As student in the RPN Bridge to </a:t>
            </a:r>
            <a:r>
              <a:rPr lang="en-CA" baseline="0" dirty="0" err="1"/>
              <a:t>BScN</a:t>
            </a:r>
            <a:r>
              <a:rPr lang="en-CA" baseline="0" dirty="0"/>
              <a:t> stream, some of those 20 credits are transfer credits.  You received transfer credits from your PN education, as well as the Bridge you just completed with George Brown.  Those are at the top of your map.</a:t>
            </a:r>
          </a:p>
          <a:p>
            <a:pPr marL="0" marR="0" indent="0" algn="l" defTabSz="914400" rtl="0" eaLnBrk="1" fontAlgn="auto" latinLnBrk="0" hangingPunct="1">
              <a:lnSpc>
                <a:spcPct val="100000"/>
              </a:lnSpc>
              <a:spcBef>
                <a:spcPts val="0"/>
              </a:spcBef>
              <a:spcAft>
                <a:spcPts val="0"/>
              </a:spcAft>
              <a:buClrTx/>
              <a:buSzTx/>
              <a:buFontTx/>
              <a:buNone/>
              <a:tabLst/>
              <a:defRPr/>
            </a:pPr>
            <a:endParaRPr lang="en-CA"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a:t>The remainder of the credits required for the degree you will complete as Trent University students over the next 5 semesters.  That is at the bottom of the map.</a:t>
            </a:r>
          </a:p>
          <a:p>
            <a:pPr marL="0" marR="0" indent="0" algn="l" defTabSz="914400" rtl="0" eaLnBrk="1" fontAlgn="auto" latinLnBrk="0" hangingPunct="1">
              <a:lnSpc>
                <a:spcPct val="100000"/>
              </a:lnSpc>
              <a:spcBef>
                <a:spcPts val="0"/>
              </a:spcBef>
              <a:spcAft>
                <a:spcPts val="0"/>
              </a:spcAft>
              <a:buClrTx/>
              <a:buSzTx/>
              <a:buFontTx/>
              <a:buNone/>
              <a:tabLst/>
              <a:defRPr/>
            </a:pPr>
            <a:endParaRPr lang="en-CA" baseline="0" dirty="0"/>
          </a:p>
          <a:p>
            <a:r>
              <a:rPr lang="en-CA" baseline="0" dirty="0"/>
              <a:t>Some of you may have received additional transfer credits.  For example, if you previously completed some University level study, you may have extra transfer credit that you can use to satisfy you’re the electives in the post-bridge (bottom of the map).   In your package I’ve included a copy of your academic record.  Later today, during course registration we will go through using your academic record and begin to check items off which you may have transfer credit for.  This will then clearly show what you have remaining to complete.  </a:t>
            </a:r>
          </a:p>
          <a:p>
            <a:endParaRPr lang="en-CA" baseline="0" dirty="0"/>
          </a:p>
          <a:p>
            <a:r>
              <a:rPr lang="en-CA" baseline="0" dirty="0"/>
              <a:t>Later when we go through your academic record and you think you may have taken a previous course that you should have received transfer for but it not on your record, you need to obtain the full course syllabi and email to nursingadmissions@trentu.ca. </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12</a:t>
            </a:fld>
            <a:endParaRPr lang="en-CA"/>
          </a:p>
        </p:txBody>
      </p:sp>
    </p:spTree>
    <p:extLst>
      <p:ext uri="{BB962C8B-B14F-4D97-AF65-F5344CB8AC3E}">
        <p14:creationId xmlns:p14="http://schemas.microsoft.com/office/powerpoint/2010/main" val="3155703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Kathleen</a:t>
            </a:r>
          </a:p>
          <a:p>
            <a:endParaRPr lang="en-CA" baseline="0" dirty="0"/>
          </a:p>
        </p:txBody>
      </p:sp>
      <p:sp>
        <p:nvSpPr>
          <p:cNvPr id="4" name="Slide Number Placeholder 3"/>
          <p:cNvSpPr>
            <a:spLocks noGrp="1"/>
          </p:cNvSpPr>
          <p:nvPr>
            <p:ph type="sldNum" sz="quarter" idx="10"/>
          </p:nvPr>
        </p:nvSpPr>
        <p:spPr/>
        <p:txBody>
          <a:bodyPr/>
          <a:lstStyle/>
          <a:p>
            <a:fld id="{774137C0-23C1-4D1D-80C3-C30C0CCEBAC7}" type="slidenum">
              <a:rPr lang="en-CA" smtClean="0"/>
              <a:t>13</a:t>
            </a:fld>
            <a:endParaRPr lang="en-CA"/>
          </a:p>
        </p:txBody>
      </p:sp>
    </p:spTree>
    <p:extLst>
      <p:ext uri="{BB962C8B-B14F-4D97-AF65-F5344CB8AC3E}">
        <p14:creationId xmlns:p14="http://schemas.microsoft.com/office/powerpoint/2010/main" val="4230619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Kathleen</a:t>
            </a:r>
          </a:p>
          <a:p>
            <a:r>
              <a:rPr lang="en-CA" dirty="0"/>
              <a:t>Collab</a:t>
            </a:r>
            <a:r>
              <a:rPr lang="en-CA" baseline="0" dirty="0"/>
              <a:t>orative students need to look at Year 3 semester 6 and compressed look at year 2 semester 5.  Elective to choose from 5 choices.</a:t>
            </a:r>
          </a:p>
          <a:p>
            <a:endParaRPr lang="en-CA" baseline="0" dirty="0"/>
          </a:p>
          <a:p>
            <a:r>
              <a:rPr lang="en-CA" baseline="0" dirty="0"/>
              <a:t>Advanced Pathophysiology &amp; Pharmacology</a:t>
            </a:r>
          </a:p>
          <a:p>
            <a:r>
              <a:rPr lang="en-CA" baseline="0" dirty="0"/>
              <a:t>Biomedical Ethics</a:t>
            </a:r>
          </a:p>
          <a:p>
            <a:r>
              <a:rPr lang="en-CA" baseline="0" dirty="0"/>
              <a:t>Family Development</a:t>
            </a:r>
          </a:p>
          <a:p>
            <a:r>
              <a:rPr lang="en-CA" baseline="0" dirty="0"/>
              <a:t>Health Psychology</a:t>
            </a:r>
          </a:p>
          <a:p>
            <a:r>
              <a:rPr lang="en-CA" baseline="0" dirty="0"/>
              <a:t>Sociology of gender</a:t>
            </a:r>
          </a:p>
          <a:p>
            <a:pPr marL="0" marR="0" indent="0" algn="l" defTabSz="914400" rtl="0" eaLnBrk="1" fontAlgn="auto" latinLnBrk="0" hangingPunct="1">
              <a:lnSpc>
                <a:spcPct val="100000"/>
              </a:lnSpc>
              <a:spcBef>
                <a:spcPts val="0"/>
              </a:spcBef>
              <a:spcAft>
                <a:spcPts val="0"/>
              </a:spcAft>
              <a:buClrTx/>
              <a:buSzTx/>
              <a:buFontTx/>
              <a:buNone/>
              <a:tabLst/>
              <a:defRPr/>
            </a:pPr>
            <a:r>
              <a:rPr lang="en-CA" dirty="0">
                <a:solidFill>
                  <a:schemeClr val="accent1">
                    <a:lumMod val="50000"/>
                  </a:schemeClr>
                </a:solidFill>
                <a:latin typeface="Gill Sans MT" panose="020B0502020104020203" pitchFamily="34" charset="0"/>
                <a:sym typeface="Wingdings" pitchFamily="2" charset="2"/>
              </a:rPr>
              <a:t>(PHIL 2390H, NURS-BIOL 3560H, PSYC 3560H, PSYC 3750H OR SOCI-WMST 2430H)</a:t>
            </a:r>
          </a:p>
          <a:p>
            <a:pPr marL="0" marR="0" indent="0" algn="l" defTabSz="914400" rtl="0" eaLnBrk="1" fontAlgn="auto" latinLnBrk="0" hangingPunct="1">
              <a:lnSpc>
                <a:spcPct val="100000"/>
              </a:lnSpc>
              <a:spcBef>
                <a:spcPts val="0"/>
              </a:spcBef>
              <a:spcAft>
                <a:spcPts val="0"/>
              </a:spcAft>
              <a:buClrTx/>
              <a:buSzTx/>
              <a:buFontTx/>
              <a:buNone/>
              <a:tabLst/>
              <a:defRPr/>
            </a:pPr>
            <a:endParaRPr lang="en-CA" dirty="0">
              <a:solidFill>
                <a:schemeClr val="accent1">
                  <a:lumMod val="50000"/>
                </a:schemeClr>
              </a:solidFill>
              <a:latin typeface="Gill Sans MT" panose="020B0502020104020203" pitchFamily="34" charset="0"/>
              <a:sym typeface="Wingdings" pitchFamily="2" charset="2"/>
            </a:endParaRPr>
          </a:p>
          <a:p>
            <a:pPr marL="0" marR="0" indent="0" algn="l" defTabSz="914400" rtl="0" eaLnBrk="1" fontAlgn="auto" latinLnBrk="0" hangingPunct="1">
              <a:lnSpc>
                <a:spcPct val="100000"/>
              </a:lnSpc>
              <a:spcBef>
                <a:spcPts val="0"/>
              </a:spcBef>
              <a:spcAft>
                <a:spcPts val="0"/>
              </a:spcAft>
              <a:buClrTx/>
              <a:buSzTx/>
              <a:buFontTx/>
              <a:buNone/>
              <a:tabLst/>
              <a:defRPr/>
            </a:pPr>
            <a:r>
              <a:rPr lang="en-CA" dirty="0">
                <a:solidFill>
                  <a:schemeClr val="accent1">
                    <a:lumMod val="50000"/>
                  </a:schemeClr>
                </a:solidFill>
                <a:latin typeface="Gill Sans MT" panose="020B0502020104020203" pitchFamily="34" charset="0"/>
                <a:sym typeface="Wingdings" pitchFamily="2" charset="2"/>
              </a:rPr>
              <a:t>If you have University level credit, contact </a:t>
            </a:r>
            <a:r>
              <a:rPr lang="en-CA" dirty="0">
                <a:solidFill>
                  <a:schemeClr val="accent1">
                    <a:lumMod val="50000"/>
                  </a:schemeClr>
                </a:solidFill>
                <a:latin typeface="Gill Sans MT" panose="020B0502020104020203" pitchFamily="34" charset="0"/>
                <a:sym typeface="Wingdings" pitchFamily="2" charset="2"/>
                <a:hlinkClick r:id="rId3"/>
              </a:rPr>
              <a:t>nursingadmissions@trentu.ca</a:t>
            </a:r>
            <a:r>
              <a:rPr lang="en-CA" dirty="0">
                <a:solidFill>
                  <a:schemeClr val="accent1">
                    <a:lumMod val="50000"/>
                  </a:schemeClr>
                </a:solidFill>
                <a:latin typeface="Gill Sans MT" panose="020B0502020104020203" pitchFamily="34" charset="0"/>
                <a:sym typeface="Wingdings" pitchFamily="2" charset="2"/>
              </a:rPr>
              <a:t> to request an evaluation for additional transfer credits to potentially be used towards your elective requirements.</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14</a:t>
            </a:fld>
            <a:endParaRPr lang="en-CA"/>
          </a:p>
        </p:txBody>
      </p:sp>
    </p:spTree>
    <p:extLst>
      <p:ext uri="{BB962C8B-B14F-4D97-AF65-F5344CB8AC3E}">
        <p14:creationId xmlns:p14="http://schemas.microsoft.com/office/powerpoint/2010/main" val="33762800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a:t>
            </a:r>
          </a:p>
          <a:p>
            <a:r>
              <a:rPr lang="en-CA" dirty="0"/>
              <a:t>4000</a:t>
            </a:r>
            <a:r>
              <a:rPr lang="en-CA" baseline="0" dirty="0"/>
              <a:t> level theory courses completed in final two semesters.  </a:t>
            </a:r>
          </a:p>
          <a:p>
            <a:r>
              <a:rPr lang="en-CA" dirty="0"/>
              <a:t>Divided into</a:t>
            </a:r>
            <a:r>
              <a:rPr lang="en-CA" baseline="0" dirty="0"/>
              <a:t> two groups.  Need one from each of group 1 (4100 level) and group 2 (4200 level).</a:t>
            </a:r>
          </a:p>
          <a:p>
            <a:r>
              <a:rPr lang="en-CA" baseline="0" dirty="0"/>
              <a:t>Find out what is being offered by checking the academic timetable.  Academic calendar and your course maps will show which qualify as group 1 and group 2.</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15</a:t>
            </a:fld>
            <a:endParaRPr lang="en-CA"/>
          </a:p>
        </p:txBody>
      </p:sp>
    </p:spTree>
    <p:extLst>
      <p:ext uri="{BB962C8B-B14F-4D97-AF65-F5344CB8AC3E}">
        <p14:creationId xmlns:p14="http://schemas.microsoft.com/office/powerpoint/2010/main" val="8903516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a:t>
            </a:r>
          </a:p>
          <a:p>
            <a:r>
              <a:rPr lang="en-CA" dirty="0"/>
              <a:t>There are a number of requirements you should familiarize yourself with by reading the</a:t>
            </a:r>
            <a:r>
              <a:rPr lang="en-CA" baseline="0" dirty="0"/>
              <a:t> academic calendar and the Trent/Fleming School of Nursing Handbook.  Of particular note:</a:t>
            </a:r>
          </a:p>
          <a:p>
            <a:endParaRPr lang="en-CA" baseline="0" dirty="0"/>
          </a:p>
          <a:p>
            <a:r>
              <a:rPr lang="en-CA" baseline="0" dirty="0"/>
              <a:t>-65% cumulative average in order to graduate</a:t>
            </a:r>
          </a:p>
          <a:p>
            <a:r>
              <a:rPr lang="en-CA" dirty="0"/>
              <a:t>-Must</a:t>
            </a:r>
            <a:r>
              <a:rPr lang="en-CA" baseline="0" dirty="0"/>
              <a:t> achieve minimum 60% in all required courses.  </a:t>
            </a:r>
          </a:p>
          <a:p>
            <a:r>
              <a:rPr lang="en-CA" baseline="0" dirty="0"/>
              <a:t>	-Maximum of one repeat</a:t>
            </a:r>
          </a:p>
          <a:p>
            <a:endParaRPr lang="en-CA" baseline="0" dirty="0"/>
          </a:p>
          <a:p>
            <a:r>
              <a:rPr lang="en-CA" baseline="0" dirty="0"/>
              <a:t>-Most important thing you can do for yourself is know when to ask for help!  Ask before it too late.  If you are struggling in anyway and not sure where to go for help, come and find me.</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16</a:t>
            </a:fld>
            <a:endParaRPr lang="en-CA"/>
          </a:p>
        </p:txBody>
      </p:sp>
    </p:spTree>
    <p:extLst>
      <p:ext uri="{BB962C8B-B14F-4D97-AF65-F5344CB8AC3E}">
        <p14:creationId xmlns:p14="http://schemas.microsoft.com/office/powerpoint/2010/main" val="3307904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a:t>
            </a:r>
          </a:p>
          <a:p>
            <a:r>
              <a:rPr lang="en-CA" dirty="0"/>
              <a:t>4000</a:t>
            </a:r>
            <a:r>
              <a:rPr lang="en-CA" baseline="0" dirty="0"/>
              <a:t> level theory courses completed in final two semesters.  </a:t>
            </a:r>
          </a:p>
          <a:p>
            <a:r>
              <a:rPr lang="en-CA" dirty="0"/>
              <a:t>Divided into</a:t>
            </a:r>
            <a:r>
              <a:rPr lang="en-CA" baseline="0" dirty="0"/>
              <a:t> two groups.  Need one from each of group 1 (4100 level) and group 2 (4200 level).</a:t>
            </a:r>
          </a:p>
          <a:p>
            <a:r>
              <a:rPr lang="en-CA" baseline="0" dirty="0"/>
              <a:t>Find out what is being offered by checking the academic timetable.  Academic calendar and your course maps will show which qualify as group 1 and group 2.</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17</a:t>
            </a:fld>
            <a:endParaRPr lang="en-CA"/>
          </a:p>
        </p:txBody>
      </p:sp>
    </p:spTree>
    <p:extLst>
      <p:ext uri="{BB962C8B-B14F-4D97-AF65-F5344CB8AC3E}">
        <p14:creationId xmlns:p14="http://schemas.microsoft.com/office/powerpoint/2010/main" val="400691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a:t>
            </a:r>
          </a:p>
          <a:p>
            <a:r>
              <a:rPr lang="en-CA" dirty="0"/>
              <a:t>4000</a:t>
            </a:r>
            <a:r>
              <a:rPr lang="en-CA" baseline="0" dirty="0"/>
              <a:t> level theory courses completed in final two semesters.  </a:t>
            </a:r>
          </a:p>
          <a:p>
            <a:r>
              <a:rPr lang="en-CA" dirty="0"/>
              <a:t>Divided into</a:t>
            </a:r>
            <a:r>
              <a:rPr lang="en-CA" baseline="0" dirty="0"/>
              <a:t> two groups.  Need one from each of group 1 (4100 level) and group 2 (4200 level).</a:t>
            </a:r>
          </a:p>
          <a:p>
            <a:r>
              <a:rPr lang="en-CA" baseline="0" dirty="0"/>
              <a:t>Find out what is being offered by checking the academic timetable.  Academic calendar and your course maps will show which qualify as group 1 and group 2.</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18</a:t>
            </a:fld>
            <a:endParaRPr lang="en-CA"/>
          </a:p>
        </p:txBody>
      </p:sp>
    </p:spTree>
    <p:extLst>
      <p:ext uri="{BB962C8B-B14F-4D97-AF65-F5344CB8AC3E}">
        <p14:creationId xmlns:p14="http://schemas.microsoft.com/office/powerpoint/2010/main" val="1623057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a:t>
            </a:r>
          </a:p>
          <a:p>
            <a:r>
              <a:rPr lang="en-CA" dirty="0"/>
              <a:t>4000</a:t>
            </a:r>
            <a:r>
              <a:rPr lang="en-CA" baseline="0" dirty="0"/>
              <a:t> level theory courses completed in final two semesters.  </a:t>
            </a:r>
          </a:p>
          <a:p>
            <a:r>
              <a:rPr lang="en-CA" dirty="0"/>
              <a:t>Divided into</a:t>
            </a:r>
            <a:r>
              <a:rPr lang="en-CA" baseline="0" dirty="0"/>
              <a:t> two groups.  Need one from each of group 1 (4100 level) and group 2 (4200 level).</a:t>
            </a:r>
          </a:p>
          <a:p>
            <a:r>
              <a:rPr lang="en-CA" baseline="0" dirty="0"/>
              <a:t>Find out what is being offered by checking the academic timetable.  Academic calendar and your course maps will show which qualify as group 1 and group 2.</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19</a:t>
            </a:fld>
            <a:endParaRPr lang="en-CA"/>
          </a:p>
        </p:txBody>
      </p:sp>
    </p:spTree>
    <p:extLst>
      <p:ext uri="{BB962C8B-B14F-4D97-AF65-F5344CB8AC3E}">
        <p14:creationId xmlns:p14="http://schemas.microsoft.com/office/powerpoint/2010/main" val="3456212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a:t>
            </a:r>
          </a:p>
          <a:p>
            <a:r>
              <a:rPr lang="en-CA" dirty="0"/>
              <a:t>4000</a:t>
            </a:r>
            <a:r>
              <a:rPr lang="en-CA" baseline="0" dirty="0"/>
              <a:t> level theory courses completed in final two semesters.  </a:t>
            </a:r>
          </a:p>
          <a:p>
            <a:r>
              <a:rPr lang="en-CA" dirty="0"/>
              <a:t>Divided into</a:t>
            </a:r>
            <a:r>
              <a:rPr lang="en-CA" baseline="0" dirty="0"/>
              <a:t> two groups.  Need one from each of group 1 (4100 level) and group 2 (4200 level).</a:t>
            </a:r>
          </a:p>
          <a:p>
            <a:r>
              <a:rPr lang="en-CA" baseline="0" dirty="0"/>
              <a:t>Find out what is being offered by checking the academic timetable.  Academic calendar and your course maps will show which qualify as group 1 and group 2.</a:t>
            </a:r>
          </a:p>
          <a:p>
            <a:endParaRPr lang="en-US" dirty="0"/>
          </a:p>
        </p:txBody>
      </p:sp>
      <p:sp>
        <p:nvSpPr>
          <p:cNvPr id="4" name="Slide Number Placeholder 3"/>
          <p:cNvSpPr>
            <a:spLocks noGrp="1"/>
          </p:cNvSpPr>
          <p:nvPr>
            <p:ph type="sldNum" sz="quarter" idx="10"/>
          </p:nvPr>
        </p:nvSpPr>
        <p:spPr/>
        <p:txBody>
          <a:bodyPr/>
          <a:lstStyle/>
          <a:p>
            <a:fld id="{774137C0-23C1-4D1D-80C3-C30C0CCEBAC7}" type="slidenum">
              <a:rPr lang="en-CA" smtClean="0"/>
              <a:t>20</a:t>
            </a:fld>
            <a:endParaRPr lang="en-CA"/>
          </a:p>
        </p:txBody>
      </p:sp>
    </p:spTree>
    <p:extLst>
      <p:ext uri="{BB962C8B-B14F-4D97-AF65-F5344CB8AC3E}">
        <p14:creationId xmlns:p14="http://schemas.microsoft.com/office/powerpoint/2010/main" val="1932583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a:solidFill>
                  <a:srgbClr val="FF0000"/>
                </a:solidFill>
              </a:rPr>
              <a:t>Maryanne – student handbook </a:t>
            </a:r>
          </a:p>
        </p:txBody>
      </p:sp>
      <p:sp>
        <p:nvSpPr>
          <p:cNvPr id="4" name="Slide Number Placeholder 3"/>
          <p:cNvSpPr>
            <a:spLocks noGrp="1"/>
          </p:cNvSpPr>
          <p:nvPr>
            <p:ph type="sldNum" sz="quarter" idx="5"/>
          </p:nvPr>
        </p:nvSpPr>
        <p:spPr/>
        <p:txBody>
          <a:bodyPr/>
          <a:lstStyle/>
          <a:p>
            <a:fld id="{774137C0-23C1-4D1D-80C3-C30C0CCEBAC7}" type="slidenum">
              <a:rPr lang="en-CA" smtClean="0"/>
              <a:t>22</a:t>
            </a:fld>
            <a:endParaRPr lang="en-CA"/>
          </a:p>
        </p:txBody>
      </p:sp>
    </p:spTree>
    <p:extLst>
      <p:ext uri="{BB962C8B-B14F-4D97-AF65-F5344CB8AC3E}">
        <p14:creationId xmlns:p14="http://schemas.microsoft.com/office/powerpoint/2010/main" val="7381629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Maryanne</a:t>
            </a:r>
            <a:endParaRPr lang="en-CA" dirty="0"/>
          </a:p>
        </p:txBody>
      </p:sp>
      <p:sp>
        <p:nvSpPr>
          <p:cNvPr id="4" name="Slide Number Placeholder 3"/>
          <p:cNvSpPr>
            <a:spLocks noGrp="1"/>
          </p:cNvSpPr>
          <p:nvPr>
            <p:ph type="sldNum" sz="quarter" idx="5"/>
          </p:nvPr>
        </p:nvSpPr>
        <p:spPr/>
        <p:txBody>
          <a:bodyPr/>
          <a:lstStyle/>
          <a:p>
            <a:fld id="{774137C0-23C1-4D1D-80C3-C30C0CCEBAC7}" type="slidenum">
              <a:rPr lang="en-CA" smtClean="0"/>
              <a:t>23</a:t>
            </a:fld>
            <a:endParaRPr lang="en-CA"/>
          </a:p>
        </p:txBody>
      </p:sp>
    </p:spTree>
    <p:extLst>
      <p:ext uri="{BB962C8B-B14F-4D97-AF65-F5344CB8AC3E}">
        <p14:creationId xmlns:p14="http://schemas.microsoft.com/office/powerpoint/2010/main" val="14655891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fld id="{774137C0-23C1-4D1D-80C3-C30C0CCEBAC7}" type="slidenum">
              <a:rPr lang="en-CA" smtClean="0"/>
              <a:t>24</a:t>
            </a:fld>
            <a:endParaRPr lang="en-CA"/>
          </a:p>
        </p:txBody>
      </p:sp>
    </p:spTree>
    <p:extLst>
      <p:ext uri="{BB962C8B-B14F-4D97-AF65-F5344CB8AC3E}">
        <p14:creationId xmlns:p14="http://schemas.microsoft.com/office/powerpoint/2010/main" val="2516281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scene3d>
              <a:camera prst="orthographicFront"/>
              <a:lightRig rig="threePt" dir="t"/>
            </a:scene3d>
            <a:sp3d contourW="12700">
              <a:contourClr>
                <a:srgbClr val="658AA4"/>
              </a:contourClr>
            </a:sp3d>
          </a:bodyPr>
          <a:lstStyle>
            <a:lvl1pPr>
              <a:defRPr b="1">
                <a:solidFill>
                  <a:srgbClr val="003E29"/>
                </a:solidFill>
                <a:effectLst>
                  <a:outerShdw blurRad="50800" dist="50800" dir="5400000" algn="ctr" rotWithShape="0">
                    <a:srgbClr val="658AA4"/>
                  </a:outerShdw>
                </a:effectLst>
                <a:latin typeface="Calibri" panose="020F0502020204030204" pitchFamily="34" charset="0"/>
                <a:cs typeface="Calibri" panose="020F0502020204030204" pitchFamily="34" charset="0"/>
              </a:defRPr>
            </a:lvl1pPr>
          </a:lstStyle>
          <a:p>
            <a:r>
              <a:rPr lang="en-US" dirty="0"/>
              <a:t>Click to edit Master title style</a:t>
            </a:r>
            <a:endParaRPr lang="en-CA"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baseline="0">
                <a:solidFill>
                  <a:srgbClr val="003E2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spTree>
    <p:extLst>
      <p:ext uri="{BB962C8B-B14F-4D97-AF65-F5344CB8AC3E}">
        <p14:creationId xmlns:p14="http://schemas.microsoft.com/office/powerpoint/2010/main" val="1331117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solidFill>
                  <a:srgbClr val="003E29"/>
                </a:solidFill>
                <a:effectLst>
                  <a:outerShdw blurRad="50800" dist="50800" dir="5400000" algn="ctr" rotWithShape="0">
                    <a:srgbClr val="658AA4"/>
                  </a:outerShdw>
                </a:effectLst>
              </a:defRPr>
            </a:lvl1pPr>
          </a:lstStyle>
          <a:p>
            <a:r>
              <a:rPr lang="en-US" dirty="0"/>
              <a:t>Click to edit Master title style</a:t>
            </a:r>
            <a:endParaRPr lang="en-CA" dirty="0"/>
          </a:p>
        </p:txBody>
      </p:sp>
      <p:sp>
        <p:nvSpPr>
          <p:cNvPr id="3" name="Content Placeholder 2"/>
          <p:cNvSpPr>
            <a:spLocks noGrp="1"/>
          </p:cNvSpPr>
          <p:nvPr>
            <p:ph sz="half" idx="1"/>
          </p:nvPr>
        </p:nvSpPr>
        <p:spPr>
          <a:xfrm>
            <a:off x="539552" y="1600200"/>
            <a:ext cx="7776864" cy="4525963"/>
          </a:xfrm>
          <a:prstGeom prst="rect">
            <a:avLst/>
          </a:prstGeo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249CBEDD-A9B7-45FB-86CB-C2A033960D62}" type="slidenum">
              <a:rPr lang="en-CA" smtClean="0"/>
              <a:t>‹#›</a:t>
            </a:fld>
            <a:endParaRPr lang="en-CA"/>
          </a:p>
        </p:txBody>
      </p:sp>
    </p:spTree>
    <p:extLst>
      <p:ext uri="{BB962C8B-B14F-4D97-AF65-F5344CB8AC3E}">
        <p14:creationId xmlns:p14="http://schemas.microsoft.com/office/powerpoint/2010/main" val="1535874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scene3d>
              <a:camera prst="orthographicFront"/>
              <a:lightRig rig="threePt" dir="t"/>
            </a:scene3d>
            <a:sp3d extrusionH="57150" contourW="12700">
              <a:contourClr>
                <a:srgbClr val="658AA4"/>
              </a:contourClr>
            </a:sp3d>
          </a:bodyPr>
          <a:lstStyle>
            <a:lvl1pPr>
              <a:defRPr>
                <a:effectLst>
                  <a:outerShdw blurRad="50800" dist="50800" dir="5400000" algn="ctr" rotWithShape="0">
                    <a:srgbClr val="003E29"/>
                  </a:outerShdw>
                </a:effectLst>
              </a:defRPr>
            </a:lvl1pPr>
          </a:lstStyle>
          <a:p>
            <a:r>
              <a:rPr lang="en-US" dirty="0"/>
              <a:t>Click to edit Master title style</a:t>
            </a:r>
            <a:endParaRPr lang="en-CA" dirty="0"/>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79A6C0DA-DF1D-4B79-B94E-385184E9CF3F}" type="datetimeFigureOut">
              <a:rPr lang="en-CA" smtClean="0"/>
              <a:t>2026-06-08</a:t>
            </a:fld>
            <a:endParaRPr lang="en-CA"/>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CA"/>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249CBEDD-A9B7-45FB-86CB-C2A033960D62}" type="slidenum">
              <a:rPr lang="en-CA" smtClean="0"/>
              <a:t>‹#›</a:t>
            </a:fld>
            <a:endParaRPr lang="en-CA"/>
          </a:p>
        </p:txBody>
      </p:sp>
    </p:spTree>
    <p:extLst>
      <p:ext uri="{BB962C8B-B14F-4D97-AF65-F5344CB8AC3E}">
        <p14:creationId xmlns:p14="http://schemas.microsoft.com/office/powerpoint/2010/main" val="3296636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6580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463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3332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4229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1153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5378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2303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9981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endParaRPr lang="en-US" alt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D822B664-45A0-40C8-B4C9-99CEA6CA2322}" type="slidenum">
              <a:rPr lang="en-US" altLang="en-US">
                <a:solidFill>
                  <a:srgbClr val="FFFFFF"/>
                </a:solidFill>
              </a:rPr>
              <a:pPr/>
              <a:t>‹#›</a:t>
            </a:fld>
            <a:endParaRPr lang="en-US" altLang="en-US">
              <a:solidFill>
                <a:srgbClr val="FFFFFF"/>
              </a:solidFill>
            </a:endParaRPr>
          </a:p>
        </p:txBody>
      </p:sp>
    </p:spTree>
    <p:extLst>
      <p:ext uri="{BB962C8B-B14F-4D97-AF65-F5344CB8AC3E}">
        <p14:creationId xmlns:p14="http://schemas.microsoft.com/office/powerpoint/2010/main" val="131422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p:cNvPicPr/>
          <p:nvPr userDrawn="1"/>
        </p:nvPicPr>
        <p:blipFill rotWithShape="1">
          <a:blip r:embed="rId14">
            <a:lum bright="70000" contrast="-70000"/>
            <a:extLst>
              <a:ext uri="{BEBA8EAE-BF5A-486C-A8C5-ECC9F3942E4B}">
                <a14:imgProps xmlns:a14="http://schemas.microsoft.com/office/drawing/2010/main">
                  <a14:imgLayer r:embed="rId15">
                    <a14:imgEffect>
                      <a14:artisticCrisscrossEtching trans="57000" pressure="0"/>
                    </a14:imgEffect>
                  </a14:imgLayer>
                </a14:imgProps>
              </a:ext>
              <a:ext uri="{28A0092B-C50C-407E-A947-70E740481C1C}">
                <a14:useLocalDpi xmlns:a14="http://schemas.microsoft.com/office/drawing/2010/main" val="0"/>
              </a:ext>
            </a:extLst>
          </a:blip>
          <a:srcRect l="25381" t="15922" b="9672"/>
          <a:stretch/>
        </p:blipFill>
        <p:spPr bwMode="auto">
          <a:xfrm>
            <a:off x="0" y="0"/>
            <a:ext cx="7516721" cy="6858000"/>
          </a:xfrm>
          <a:prstGeom prst="rect">
            <a:avLst/>
          </a:prstGeom>
          <a:noFill/>
        </p:spPr>
      </p:pic>
      <p:pic>
        <p:nvPicPr>
          <p:cNvPr id="13" name="Picture 12"/>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28184" y="5619970"/>
            <a:ext cx="2888737" cy="1238030"/>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80447585"/>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6"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gi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entu.ca/registrar/academic-timetabl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trentu.ca/indigenous/icr" TargetMode="External"/><Relationship Id="rId3" Type="http://schemas.openxmlformats.org/officeDocument/2006/relationships/hyperlink" Target="https://www.trentu.ca/nursing/programs/undergraduate/post-bridge-pn-bscn-pathway" TargetMode="External"/><Relationship Id="rId7" Type="http://schemas.openxmlformats.org/officeDocument/2006/relationships/hyperlink" Target="https://www.trentu.ca/advising/online-resources/course-selection-registration"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trentu.ca/mytrent" TargetMode="External"/><Relationship Id="rId5" Type="http://schemas.openxmlformats.org/officeDocument/2006/relationships/hyperlink" Target="https://www.trentu.ca/registrar/academic-timetable" TargetMode="External"/><Relationship Id="rId4" Type="http://schemas.openxmlformats.org/officeDocument/2006/relationships/hyperlink" Target="https://www.trentu.ca/registrar/academic-calendar"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trentu.ca/advising/course-selection-and-registration/course-registration"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entu.ca/registrar/records-registration/priority-registration-schedule"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entu.ca/it/services/email-for-students-alumni" TargetMode="External"/><Relationship Id="rId2" Type="http://schemas.openxmlformats.org/officeDocument/2006/relationships/hyperlink" Target="mailto:&#8211;nursingadmissions@trentu.ca" TargetMode="External"/><Relationship Id="rId1" Type="http://schemas.openxmlformats.org/officeDocument/2006/relationships/slideLayout" Target="../slideLayouts/slideLayout2.xml"/><Relationship Id="rId4" Type="http://schemas.openxmlformats.org/officeDocument/2006/relationships/hyperlink" Target="mailto:nursingadmissions@trentu.ca"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rentu.ca/nursing/student-services/student-handbook"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s://my.trentu.ca/porta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trentu.ca/nursingorientation/program-planning-registration/course-registration"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www.trentu.ca/nursing/studentservices" TargetMode="External"/><Relationship Id="rId5" Type="http://schemas.openxmlformats.org/officeDocument/2006/relationships/hyperlink" Target="https://www.trentu.ca/nursingorientation/" TargetMode="External"/><Relationship Id="rId4" Type="http://schemas.openxmlformats.org/officeDocument/2006/relationships/hyperlink" Target="https://www.trentu.ca/advising/online-resources/video-tutorials"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85800" y="980729"/>
            <a:ext cx="7772400" cy="1152128"/>
          </a:xfrm>
        </p:spPr>
        <p:txBody>
          <a:bodyPr/>
          <a:lstStyle/>
          <a:p>
            <a:r>
              <a:rPr lang="en-US" dirty="0"/>
              <a:t>Orientation </a:t>
            </a:r>
            <a:br>
              <a:rPr lang="en-US" dirty="0"/>
            </a:br>
            <a:r>
              <a:rPr lang="en-US" dirty="0"/>
              <a:t>Trent Fleming School of Nursing</a:t>
            </a:r>
            <a:br>
              <a:rPr lang="en-US" dirty="0"/>
            </a:br>
            <a:r>
              <a:rPr lang="en-US" dirty="0"/>
              <a:t>PN to BScN Program</a:t>
            </a:r>
          </a:p>
        </p:txBody>
      </p:sp>
      <p:sp>
        <p:nvSpPr>
          <p:cNvPr id="5" name="Subtitle 4">
            <a:extLst>
              <a:ext uri="{FF2B5EF4-FFF2-40B4-BE49-F238E27FC236}">
                <a16:creationId xmlns:a16="http://schemas.microsoft.com/office/drawing/2014/main" id="{F8F0E1EE-FA91-7ABC-5AB6-38AC8D39390B}"/>
              </a:ext>
            </a:extLst>
          </p:cNvPr>
          <p:cNvSpPr>
            <a:spLocks noGrp="1"/>
          </p:cNvSpPr>
          <p:nvPr>
            <p:ph type="subTitle" idx="1"/>
          </p:nvPr>
        </p:nvSpPr>
        <p:spPr/>
        <p:txBody>
          <a:bodyPr/>
          <a:lstStyle/>
          <a:p>
            <a:r>
              <a:rPr lang="en-CA" dirty="0"/>
              <a:t>June 4, 2026</a:t>
            </a:r>
          </a:p>
          <a:p>
            <a:r>
              <a:rPr lang="en-CA" dirty="0"/>
              <a:t>Virtual</a:t>
            </a:r>
          </a:p>
        </p:txBody>
      </p:sp>
    </p:spTree>
    <p:extLst>
      <p:ext uri="{BB962C8B-B14F-4D97-AF65-F5344CB8AC3E}">
        <p14:creationId xmlns:p14="http://schemas.microsoft.com/office/powerpoint/2010/main" val="7247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A0575-CF53-4C73-A8CC-F86E548B23DF}"/>
              </a:ext>
            </a:extLst>
          </p:cNvPr>
          <p:cNvSpPr>
            <a:spLocks noGrp="1"/>
          </p:cNvSpPr>
          <p:nvPr>
            <p:ph type="title"/>
          </p:nvPr>
        </p:nvSpPr>
        <p:spPr/>
        <p:txBody>
          <a:bodyPr/>
          <a:lstStyle/>
          <a:p>
            <a:r>
              <a:rPr lang="en-US" dirty="0"/>
              <a:t>Presenters</a:t>
            </a:r>
            <a:endParaRPr lang="en-CA" dirty="0"/>
          </a:p>
        </p:txBody>
      </p:sp>
      <p:sp>
        <p:nvSpPr>
          <p:cNvPr id="3" name="Content Placeholder 2">
            <a:extLst>
              <a:ext uri="{FF2B5EF4-FFF2-40B4-BE49-F238E27FC236}">
                <a16:creationId xmlns:a16="http://schemas.microsoft.com/office/drawing/2014/main" id="{08FF7029-1710-47D6-A848-C82343D52494}"/>
              </a:ext>
            </a:extLst>
          </p:cNvPr>
          <p:cNvSpPr>
            <a:spLocks noGrp="1"/>
          </p:cNvSpPr>
          <p:nvPr>
            <p:ph sz="half" idx="1"/>
          </p:nvPr>
        </p:nvSpPr>
        <p:spPr>
          <a:xfrm>
            <a:off x="611560" y="1038436"/>
            <a:ext cx="7776864" cy="4781128"/>
          </a:xfrm>
        </p:spPr>
        <p:txBody>
          <a:bodyPr/>
          <a:lstStyle/>
          <a:p>
            <a:r>
              <a:rPr lang="en-US" sz="2400" b="1" dirty="0"/>
              <a:t>Dianne Diniz </a:t>
            </a:r>
            <a:r>
              <a:rPr lang="en-US" sz="2400" dirty="0"/>
              <a:t>– </a:t>
            </a:r>
            <a:r>
              <a:rPr lang="en-US" dirty="0"/>
              <a:t>PN-BScN Program Coordinator, TFSON at GB</a:t>
            </a:r>
          </a:p>
          <a:p>
            <a:r>
              <a:rPr lang="en-US" b="1" dirty="0"/>
              <a:t>Brynn Blenkarn</a:t>
            </a:r>
            <a:r>
              <a:rPr lang="en-US" sz="2400" b="1" dirty="0"/>
              <a:t> </a:t>
            </a:r>
            <a:r>
              <a:rPr lang="en-US" sz="2400" dirty="0"/>
              <a:t>– Academic Coordinator, TFSON</a:t>
            </a:r>
          </a:p>
          <a:p>
            <a:r>
              <a:rPr lang="en-US" b="1" dirty="0"/>
              <a:t>Stacey </a:t>
            </a:r>
            <a:r>
              <a:rPr lang="en-US" b="1" dirty="0" err="1"/>
              <a:t>Arppe</a:t>
            </a:r>
            <a:r>
              <a:rPr lang="en-US" dirty="0"/>
              <a:t>– Placement Coordinator, TFSON</a:t>
            </a:r>
            <a:endParaRPr lang="en-US" sz="2400" dirty="0"/>
          </a:p>
          <a:p>
            <a:r>
              <a:rPr lang="en-US" b="1" dirty="0"/>
              <a:t>Amanda Moreton </a:t>
            </a:r>
            <a:r>
              <a:rPr lang="en-US" dirty="0"/>
              <a:t>– Affordability Coordinator, Trent</a:t>
            </a:r>
          </a:p>
          <a:p>
            <a:pPr marL="0" indent="0">
              <a:buNone/>
            </a:pPr>
            <a:endParaRPr lang="en-US" dirty="0"/>
          </a:p>
          <a:p>
            <a:endParaRPr lang="en-US" sz="2400" dirty="0"/>
          </a:p>
          <a:p>
            <a:endParaRPr lang="en-US" sz="2400" dirty="0"/>
          </a:p>
          <a:p>
            <a:endParaRPr lang="en-US" sz="2400" dirty="0"/>
          </a:p>
          <a:p>
            <a:pPr marL="0" indent="0">
              <a:buNone/>
            </a:pPr>
            <a:endParaRPr lang="en-US" sz="2400" dirty="0"/>
          </a:p>
          <a:p>
            <a:pPr marL="0" indent="0">
              <a:buNone/>
            </a:pPr>
            <a:endParaRPr lang="en-CA" dirty="0"/>
          </a:p>
        </p:txBody>
      </p:sp>
    </p:spTree>
    <p:extLst>
      <p:ext uri="{BB962C8B-B14F-4D97-AF65-F5344CB8AC3E}">
        <p14:creationId xmlns:p14="http://schemas.microsoft.com/office/powerpoint/2010/main" val="342527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we will talk about today…</a:t>
            </a:r>
          </a:p>
        </p:txBody>
      </p:sp>
      <p:sp>
        <p:nvSpPr>
          <p:cNvPr id="3" name="Content Placeholder 2"/>
          <p:cNvSpPr>
            <a:spLocks noGrp="1"/>
          </p:cNvSpPr>
          <p:nvPr>
            <p:ph sz="half" idx="1"/>
          </p:nvPr>
        </p:nvSpPr>
        <p:spPr>
          <a:xfrm>
            <a:off x="467480" y="1340768"/>
            <a:ext cx="7776864" cy="4525963"/>
          </a:xfrm>
        </p:spPr>
        <p:txBody>
          <a:bodyPr/>
          <a:lstStyle/>
          <a:p>
            <a:pPr>
              <a:buFont typeface="Wingdings" panose="05000000000000000000" pitchFamily="2" charset="2"/>
              <a:buChar char="v"/>
            </a:pPr>
            <a:r>
              <a:rPr lang="en-US" dirty="0"/>
              <a:t>Student Accessibility Services at George Brown</a:t>
            </a:r>
          </a:p>
          <a:p>
            <a:pPr>
              <a:buFont typeface="Wingdings" panose="05000000000000000000" pitchFamily="2" charset="2"/>
              <a:buChar char="v"/>
            </a:pPr>
            <a:r>
              <a:rPr lang="en-US" dirty="0"/>
              <a:t>Uniforms</a:t>
            </a:r>
          </a:p>
          <a:p>
            <a:pPr>
              <a:buFont typeface="Wingdings" panose="05000000000000000000" pitchFamily="2" charset="2"/>
              <a:buChar char="v"/>
            </a:pPr>
            <a:r>
              <a:rPr lang="en-US" dirty="0"/>
              <a:t>Questions </a:t>
            </a:r>
          </a:p>
          <a:p>
            <a:pPr>
              <a:buFont typeface="Wingdings" panose="05000000000000000000" pitchFamily="2" charset="2"/>
              <a:buChar char="v"/>
            </a:pPr>
            <a:r>
              <a:rPr lang="en-US" dirty="0"/>
              <a:t>Registration at Trent</a:t>
            </a:r>
          </a:p>
          <a:p>
            <a:pPr>
              <a:buFont typeface="Wingdings" panose="05000000000000000000" pitchFamily="2" charset="2"/>
              <a:buChar char="v"/>
            </a:pPr>
            <a:r>
              <a:rPr lang="en-US" dirty="0"/>
              <a:t>Program Structure</a:t>
            </a:r>
          </a:p>
          <a:p>
            <a:pPr>
              <a:buFont typeface="Wingdings" panose="05000000000000000000" pitchFamily="2" charset="2"/>
              <a:buChar char="v"/>
            </a:pPr>
            <a:r>
              <a:rPr lang="en-US" dirty="0"/>
              <a:t>Electives</a:t>
            </a:r>
          </a:p>
          <a:p>
            <a:pPr>
              <a:buFont typeface="Wingdings" panose="05000000000000000000" pitchFamily="2" charset="2"/>
              <a:buChar char="v"/>
            </a:pPr>
            <a:r>
              <a:rPr lang="en-US" dirty="0"/>
              <a:t>Discussion of NARS</a:t>
            </a:r>
          </a:p>
          <a:p>
            <a:pPr>
              <a:buFont typeface="Wingdings" panose="05000000000000000000" pitchFamily="2" charset="2"/>
              <a:buChar char="v"/>
            </a:pPr>
            <a:r>
              <a:rPr lang="en-US" dirty="0"/>
              <a:t>Discussion of Clinical Placements</a:t>
            </a:r>
          </a:p>
          <a:p>
            <a:pPr>
              <a:buFont typeface="Wingdings" panose="05000000000000000000" pitchFamily="2" charset="2"/>
              <a:buChar char="v"/>
            </a:pPr>
            <a:r>
              <a:rPr lang="en-US" dirty="0"/>
              <a:t>Financial Aid at Trent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793270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4C059-98B6-4EA4-A478-7F5C37E0302A}"/>
              </a:ext>
            </a:extLst>
          </p:cNvPr>
          <p:cNvSpPr>
            <a:spLocks noGrp="1"/>
          </p:cNvSpPr>
          <p:nvPr>
            <p:ph type="title"/>
          </p:nvPr>
        </p:nvSpPr>
        <p:spPr/>
        <p:txBody>
          <a:bodyPr/>
          <a:lstStyle/>
          <a:p>
            <a:r>
              <a:rPr lang="en-CA" dirty="0"/>
              <a:t>Program Coordinator Role</a:t>
            </a:r>
          </a:p>
        </p:txBody>
      </p:sp>
      <p:sp>
        <p:nvSpPr>
          <p:cNvPr id="3" name="Content Placeholder 2">
            <a:extLst>
              <a:ext uri="{FF2B5EF4-FFF2-40B4-BE49-F238E27FC236}">
                <a16:creationId xmlns:a16="http://schemas.microsoft.com/office/drawing/2014/main" id="{D29B0DBA-7B62-4AEC-B6EF-4C712F325A52}"/>
              </a:ext>
            </a:extLst>
          </p:cNvPr>
          <p:cNvSpPr>
            <a:spLocks noGrp="1"/>
          </p:cNvSpPr>
          <p:nvPr>
            <p:ph sz="half" idx="1"/>
          </p:nvPr>
        </p:nvSpPr>
        <p:spPr>
          <a:xfrm>
            <a:off x="457200" y="1166018"/>
            <a:ext cx="7776864" cy="4525963"/>
          </a:xfrm>
        </p:spPr>
        <p:txBody>
          <a:bodyPr/>
          <a:lstStyle/>
          <a:p>
            <a:pPr>
              <a:buFont typeface="Wingdings" panose="05000000000000000000" pitchFamily="2" charset="2"/>
              <a:buChar char="v"/>
            </a:pPr>
            <a:r>
              <a:rPr lang="en-CA" dirty="0">
                <a:solidFill>
                  <a:schemeClr val="tx1">
                    <a:lumMod val="85000"/>
                    <a:lumOff val="15000"/>
                  </a:schemeClr>
                </a:solidFill>
              </a:rPr>
              <a:t>Overall responsibility for the program offered on site at the Toronto campus.</a:t>
            </a:r>
          </a:p>
          <a:p>
            <a:pPr>
              <a:buFont typeface="Wingdings" panose="05000000000000000000" pitchFamily="2" charset="2"/>
              <a:buChar char="v"/>
            </a:pPr>
            <a:r>
              <a:rPr lang="en-CA" dirty="0">
                <a:solidFill>
                  <a:schemeClr val="tx1">
                    <a:lumMod val="85000"/>
                    <a:lumOff val="15000"/>
                  </a:schemeClr>
                </a:solidFill>
              </a:rPr>
              <a:t>Overall responsible for curriculum delivery through faculty.</a:t>
            </a:r>
          </a:p>
          <a:p>
            <a:pPr>
              <a:buFont typeface="Wingdings" panose="05000000000000000000" pitchFamily="2" charset="2"/>
              <a:buChar char="v"/>
            </a:pPr>
            <a:r>
              <a:rPr lang="en-CA" dirty="0">
                <a:solidFill>
                  <a:schemeClr val="tx1">
                    <a:lumMod val="85000"/>
                    <a:lumOff val="15000"/>
                  </a:schemeClr>
                </a:solidFill>
              </a:rPr>
              <a:t>Overall responsibility for application of policies and practices of Trent University.</a:t>
            </a:r>
          </a:p>
          <a:p>
            <a:pPr>
              <a:buFont typeface="Wingdings" panose="05000000000000000000" pitchFamily="2" charset="2"/>
              <a:buChar char="v"/>
            </a:pPr>
            <a:r>
              <a:rPr lang="en-CA" dirty="0">
                <a:solidFill>
                  <a:schemeClr val="tx1">
                    <a:lumMod val="85000"/>
                    <a:lumOff val="15000"/>
                  </a:schemeClr>
                </a:solidFill>
              </a:rPr>
              <a:t>Liaison between the university and the college in relation to curriculum, operations, faculty, and resources.</a:t>
            </a:r>
          </a:p>
          <a:p>
            <a:pPr>
              <a:buFont typeface="Wingdings" panose="05000000000000000000" pitchFamily="2" charset="2"/>
              <a:buChar char="v"/>
            </a:pPr>
            <a:r>
              <a:rPr lang="en-CA" dirty="0">
                <a:solidFill>
                  <a:schemeClr val="tx1">
                    <a:lumMod val="85000"/>
                    <a:lumOff val="15000"/>
                  </a:schemeClr>
                </a:solidFill>
              </a:rPr>
              <a:t>Overall responsibility for student related issues where appropriate.</a:t>
            </a:r>
          </a:p>
          <a:p>
            <a:pPr>
              <a:buFont typeface="Wingdings" panose="05000000000000000000" pitchFamily="2" charset="2"/>
              <a:buChar char="v"/>
            </a:pPr>
            <a:r>
              <a:rPr lang="en-CA" dirty="0">
                <a:solidFill>
                  <a:schemeClr val="tx1">
                    <a:lumMod val="85000"/>
                    <a:lumOff val="15000"/>
                  </a:schemeClr>
                </a:solidFill>
              </a:rPr>
              <a:t>Works closely with the Leadership team across the three streams.</a:t>
            </a:r>
          </a:p>
        </p:txBody>
      </p:sp>
    </p:spTree>
    <p:extLst>
      <p:ext uri="{BB962C8B-B14F-4D97-AF65-F5344CB8AC3E}">
        <p14:creationId xmlns:p14="http://schemas.microsoft.com/office/powerpoint/2010/main" val="3100020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Trent/Fleming School of Nursing (TFSON)  </a:t>
            </a:r>
          </a:p>
        </p:txBody>
      </p:sp>
      <p:sp>
        <p:nvSpPr>
          <p:cNvPr id="3" name="Content Placeholder 2"/>
          <p:cNvSpPr>
            <a:spLocks noGrp="1"/>
          </p:cNvSpPr>
          <p:nvPr>
            <p:ph sz="half" idx="1"/>
          </p:nvPr>
        </p:nvSpPr>
        <p:spPr>
          <a:xfrm>
            <a:off x="539552" y="1985911"/>
            <a:ext cx="7776864" cy="4525963"/>
          </a:xfrm>
        </p:spPr>
        <p:txBody>
          <a:bodyPr/>
          <a:lstStyle/>
          <a:p>
            <a:pPr>
              <a:buFont typeface="Wingdings" panose="05000000000000000000" pitchFamily="2" charset="2"/>
              <a:buChar char="v"/>
            </a:pPr>
            <a:r>
              <a:rPr lang="en-US" dirty="0"/>
              <a:t>Three points of entry, one curriculum</a:t>
            </a:r>
          </a:p>
          <a:p>
            <a:pPr lvl="1">
              <a:buFont typeface="Wingdings" panose="05000000000000000000" pitchFamily="2" charset="2"/>
              <a:buChar char="v"/>
            </a:pPr>
            <a:r>
              <a:rPr lang="en-US" dirty="0"/>
              <a:t>Post RPN Bridge to BScN</a:t>
            </a:r>
          </a:p>
          <a:p>
            <a:pPr lvl="1">
              <a:buFont typeface="Wingdings" panose="05000000000000000000" pitchFamily="2" charset="2"/>
              <a:buChar char="v"/>
            </a:pPr>
            <a:r>
              <a:rPr lang="en-US" dirty="0"/>
              <a:t>Compressed Program</a:t>
            </a:r>
          </a:p>
          <a:p>
            <a:pPr lvl="1">
              <a:buFont typeface="Wingdings" panose="05000000000000000000" pitchFamily="2" charset="2"/>
              <a:buChar char="v"/>
            </a:pPr>
            <a:r>
              <a:rPr lang="en-US" dirty="0"/>
              <a:t>Collaborative Program</a:t>
            </a:r>
          </a:p>
          <a:p>
            <a:pPr lvl="1">
              <a:buFont typeface="Wingdings" panose="05000000000000000000" pitchFamily="2" charset="2"/>
              <a:buChar char="v"/>
            </a:pPr>
            <a:endParaRPr lang="en-US" dirty="0"/>
          </a:p>
        </p:txBody>
      </p:sp>
      <p:pic>
        <p:nvPicPr>
          <p:cNvPr id="4" name="Picture 3"/>
          <p:cNvPicPr>
            <a:picLocks noChangeAspect="1"/>
          </p:cNvPicPr>
          <p:nvPr/>
        </p:nvPicPr>
        <p:blipFill>
          <a:blip r:embed="rId3"/>
          <a:stretch>
            <a:fillRect/>
          </a:stretch>
        </p:blipFill>
        <p:spPr>
          <a:xfrm>
            <a:off x="1004716" y="4291069"/>
            <a:ext cx="1701070" cy="1093545"/>
          </a:xfrm>
          <a:prstGeom prst="roundRect">
            <a:avLst>
              <a:gd name="adj" fmla="val 8594"/>
            </a:avLst>
          </a:prstGeom>
          <a:solidFill>
            <a:srgbClr val="FFFFFF">
              <a:shade val="85000"/>
            </a:srgbClr>
          </a:solidFill>
          <a:ln>
            <a:noFill/>
          </a:ln>
          <a:effectLst>
            <a:reflection blurRad="6350" stA="52000" endA="300" endPos="35000" dir="5400000" sy="-100000" algn="bl" rotWithShape="0"/>
          </a:effec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9812" y="4248893"/>
            <a:ext cx="3384376" cy="1177896"/>
          </a:xfrm>
          <a:prstGeom prst="roundRect">
            <a:avLst>
              <a:gd name="adj" fmla="val 8594"/>
            </a:avLst>
          </a:prstGeom>
          <a:solidFill>
            <a:srgbClr val="FFFFFF">
              <a:shade val="85000"/>
            </a:srgbClr>
          </a:solidFill>
          <a:ln>
            <a:noFill/>
          </a:ln>
          <a:effectLst>
            <a:reflection blurRad="6350" stA="52000" endA="300" endPos="35000" dir="5400000" sy="-100000" algn="bl" rotWithShape="0"/>
          </a:effectLst>
        </p:spPr>
      </p:pic>
      <p:pic>
        <p:nvPicPr>
          <p:cNvPr id="6" name="Picture 2" descr="https://encrypted-tbn2.gstatic.com/images?q=tbn:ANd9GcQS_drouuH-ol2NWy8cCHZzN54eIkHZptYvfNbI9KYedOEmmJ4Zg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8214" y="4250682"/>
            <a:ext cx="1093544" cy="1093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10291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Structure Fall 2026</a:t>
            </a:r>
          </a:p>
        </p:txBody>
      </p:sp>
      <p:sp>
        <p:nvSpPr>
          <p:cNvPr id="3" name="Content Placeholder 2"/>
          <p:cNvSpPr>
            <a:spLocks noGrp="1"/>
          </p:cNvSpPr>
          <p:nvPr>
            <p:ph sz="half" idx="1"/>
          </p:nvPr>
        </p:nvSpPr>
        <p:spPr>
          <a:xfrm>
            <a:off x="539552" y="1268760"/>
            <a:ext cx="7776864" cy="4896544"/>
          </a:xfrm>
        </p:spPr>
        <p:txBody>
          <a:bodyPr/>
          <a:lstStyle/>
          <a:p>
            <a:pPr>
              <a:buFont typeface="Wingdings" panose="05000000000000000000" pitchFamily="2" charset="2"/>
              <a:buChar char="v"/>
            </a:pPr>
            <a:endParaRPr lang="en-US" dirty="0"/>
          </a:p>
          <a:p>
            <a:pPr>
              <a:buFont typeface="Wingdings" panose="05000000000000000000" pitchFamily="2" charset="2"/>
              <a:buChar char="v"/>
            </a:pPr>
            <a:r>
              <a:rPr lang="en-US" dirty="0"/>
              <a:t>Primarily on-campus delivery for the 2026-2027 Academic Year</a:t>
            </a:r>
          </a:p>
          <a:p>
            <a:pPr>
              <a:buFont typeface="Wingdings" panose="05000000000000000000" pitchFamily="2" charset="2"/>
              <a:buChar char="v"/>
            </a:pPr>
            <a:r>
              <a:rPr lang="en-US" dirty="0"/>
              <a:t>Elective courses should be chosen with an online delivery; however, you are welcome to choose courses offered at Trent’s Durham or Peterborough campus</a:t>
            </a:r>
          </a:p>
          <a:p>
            <a:pPr marL="0" indent="0">
              <a:buNone/>
            </a:pPr>
            <a:endParaRPr lang="en-US" dirty="0"/>
          </a:p>
          <a:p>
            <a:endParaRPr lang="en-US" dirty="0"/>
          </a:p>
        </p:txBody>
      </p:sp>
    </p:spTree>
    <p:extLst>
      <p:ext uri="{BB962C8B-B14F-4D97-AF65-F5344CB8AC3E}">
        <p14:creationId xmlns:p14="http://schemas.microsoft.com/office/powerpoint/2010/main" val="777503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C9C3-DCF1-4D64-AF61-B08ABD35F433}"/>
              </a:ext>
            </a:extLst>
          </p:cNvPr>
          <p:cNvSpPr>
            <a:spLocks noGrp="1"/>
          </p:cNvSpPr>
          <p:nvPr>
            <p:ph type="title"/>
          </p:nvPr>
        </p:nvSpPr>
        <p:spPr/>
        <p:txBody>
          <a:bodyPr/>
          <a:lstStyle/>
          <a:p>
            <a:r>
              <a:rPr lang="en-CA" dirty="0"/>
              <a:t>Virtual Supports </a:t>
            </a:r>
          </a:p>
        </p:txBody>
      </p:sp>
      <p:sp>
        <p:nvSpPr>
          <p:cNvPr id="3" name="Content Placeholder 2">
            <a:extLst>
              <a:ext uri="{FF2B5EF4-FFF2-40B4-BE49-F238E27FC236}">
                <a16:creationId xmlns:a16="http://schemas.microsoft.com/office/drawing/2014/main" id="{58972745-E682-4B88-AA7C-F6876BFB1967}"/>
              </a:ext>
            </a:extLst>
          </p:cNvPr>
          <p:cNvSpPr>
            <a:spLocks noGrp="1"/>
          </p:cNvSpPr>
          <p:nvPr>
            <p:ph sz="half" idx="1"/>
          </p:nvPr>
        </p:nvSpPr>
        <p:spPr>
          <a:xfrm>
            <a:off x="683568" y="1628800"/>
            <a:ext cx="7776864" cy="4525963"/>
          </a:xfrm>
        </p:spPr>
        <p:txBody>
          <a:bodyPr/>
          <a:lstStyle/>
          <a:p>
            <a:pPr>
              <a:buFont typeface="Wingdings" panose="05000000000000000000" pitchFamily="2" charset="2"/>
              <a:buChar char="v"/>
            </a:pPr>
            <a:r>
              <a:rPr lang="en-US" dirty="0"/>
              <a:t>Additional supports for students including </a:t>
            </a:r>
          </a:p>
          <a:p>
            <a:pPr lvl="1">
              <a:buFont typeface="Wingdings" panose="05000000000000000000" pitchFamily="2" charset="2"/>
              <a:buChar char="v"/>
            </a:pPr>
            <a:r>
              <a:rPr lang="en-US" dirty="0"/>
              <a:t>ZOOM license for each student</a:t>
            </a:r>
          </a:p>
          <a:p>
            <a:pPr lvl="1">
              <a:buFont typeface="Wingdings" panose="05000000000000000000" pitchFamily="2" charset="2"/>
              <a:buChar char="v"/>
            </a:pPr>
            <a:r>
              <a:rPr lang="en-US" dirty="0"/>
              <a:t>Opportunity to book ZOOM meetings for meetings with Program Coordinator, Academic Coordinator and your professors</a:t>
            </a:r>
          </a:p>
          <a:p>
            <a:pPr lvl="1">
              <a:buFont typeface="Wingdings" panose="05000000000000000000" pitchFamily="2" charset="2"/>
              <a:buChar char="v"/>
            </a:pPr>
            <a:r>
              <a:rPr lang="en-US" dirty="0"/>
              <a:t>Regularly scheduled ZOOM meetings for ‘check-in’ </a:t>
            </a:r>
          </a:p>
          <a:p>
            <a:pPr>
              <a:buFont typeface="Wingdings" panose="05000000000000000000" pitchFamily="2" charset="2"/>
              <a:buChar char="v"/>
            </a:pPr>
            <a:r>
              <a:rPr lang="en-US" dirty="0"/>
              <a:t>All counselling support services available virtually until onsite services become available</a:t>
            </a:r>
          </a:p>
          <a:p>
            <a:endParaRPr lang="en-CA" dirty="0"/>
          </a:p>
        </p:txBody>
      </p:sp>
    </p:spTree>
    <p:extLst>
      <p:ext uri="{BB962C8B-B14F-4D97-AF65-F5344CB8AC3E}">
        <p14:creationId xmlns:p14="http://schemas.microsoft.com/office/powerpoint/2010/main" val="2940612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676DE-E7AE-4B40-A679-D2CB7CA60053}"/>
              </a:ext>
            </a:extLst>
          </p:cNvPr>
          <p:cNvSpPr>
            <a:spLocks noGrp="1"/>
          </p:cNvSpPr>
          <p:nvPr>
            <p:ph type="title"/>
          </p:nvPr>
        </p:nvSpPr>
        <p:spPr/>
        <p:txBody>
          <a:bodyPr/>
          <a:lstStyle/>
          <a:p>
            <a:r>
              <a:rPr lang="en-US" dirty="0"/>
              <a:t>Resources </a:t>
            </a:r>
          </a:p>
        </p:txBody>
      </p:sp>
      <p:sp>
        <p:nvSpPr>
          <p:cNvPr id="3" name="Content Placeholder 2">
            <a:extLst>
              <a:ext uri="{FF2B5EF4-FFF2-40B4-BE49-F238E27FC236}">
                <a16:creationId xmlns:a16="http://schemas.microsoft.com/office/drawing/2014/main" id="{A15ECB60-4156-44B6-8BC6-97CFD11BE467}"/>
              </a:ext>
            </a:extLst>
          </p:cNvPr>
          <p:cNvSpPr>
            <a:spLocks noGrp="1"/>
          </p:cNvSpPr>
          <p:nvPr>
            <p:ph sz="half" idx="1"/>
          </p:nvPr>
        </p:nvSpPr>
        <p:spPr>
          <a:xfrm>
            <a:off x="539552" y="1484784"/>
            <a:ext cx="7776864" cy="4641379"/>
          </a:xfrm>
        </p:spPr>
        <p:txBody>
          <a:bodyPr/>
          <a:lstStyle/>
          <a:p>
            <a:r>
              <a:rPr lang="en-US" dirty="0"/>
              <a:t>Library access at college and university sites.</a:t>
            </a:r>
          </a:p>
          <a:p>
            <a:r>
              <a:rPr lang="en-US" dirty="0"/>
              <a:t>Disability Services and accommodations through college site. </a:t>
            </a:r>
          </a:p>
          <a:p>
            <a:r>
              <a:rPr lang="en-US" dirty="0"/>
              <a:t>Counseling through the college site.</a:t>
            </a:r>
          </a:p>
          <a:p>
            <a:r>
              <a:rPr lang="en-US" dirty="0"/>
              <a:t>TTC monthly passes- Presto card and Bathurst station then Shoppers Drug Mart to get Student fare card (schedule).</a:t>
            </a:r>
          </a:p>
          <a:p>
            <a:r>
              <a:rPr lang="en-US" dirty="0"/>
              <a:t>Go Bus passes, Go Transit Student ID and Presto card</a:t>
            </a:r>
          </a:p>
          <a:p>
            <a:r>
              <a:rPr lang="en-US" dirty="0"/>
              <a:t>Trent ID - My Trent.</a:t>
            </a:r>
          </a:p>
          <a:p>
            <a:r>
              <a:rPr lang="en-US" dirty="0"/>
              <a:t>Trent Nursing badge - My Trent.</a:t>
            </a:r>
          </a:p>
          <a:p>
            <a:r>
              <a:rPr lang="en-US" dirty="0"/>
              <a:t>CNSA - college site - Liaison is Dr. Abeer Omar.</a:t>
            </a:r>
          </a:p>
          <a:p>
            <a:r>
              <a:rPr lang="en-US" dirty="0"/>
              <a:t>Fall schedule - MyTrent</a:t>
            </a:r>
          </a:p>
        </p:txBody>
      </p:sp>
    </p:spTree>
    <p:extLst>
      <p:ext uri="{BB962C8B-B14F-4D97-AF65-F5344CB8AC3E}">
        <p14:creationId xmlns:p14="http://schemas.microsoft.com/office/powerpoint/2010/main" val="2199270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TFSON Uniforms</a:t>
            </a:r>
          </a:p>
        </p:txBody>
      </p:sp>
      <p:sp>
        <p:nvSpPr>
          <p:cNvPr id="3" name="Rectangle 2"/>
          <p:cNvSpPr/>
          <p:nvPr/>
        </p:nvSpPr>
        <p:spPr>
          <a:xfrm>
            <a:off x="457200" y="1707496"/>
            <a:ext cx="4330824" cy="4893647"/>
          </a:xfrm>
          <a:prstGeom prst="rect">
            <a:avLst/>
          </a:prstGeom>
        </p:spPr>
        <p:txBody>
          <a:bodyPr wrap="square">
            <a:spAutoFit/>
          </a:bodyPr>
          <a:lstStyle/>
          <a:p>
            <a:pPr marL="342900" indent="-342900">
              <a:buFont typeface="Wingdings" panose="05000000000000000000" pitchFamily="2" charset="2"/>
              <a:buChar char="v"/>
            </a:pPr>
            <a:r>
              <a:rPr lang="en-US" sz="2400" dirty="0">
                <a:latin typeface="Calibri" panose="020F0502020204030204" pitchFamily="34" charset="0"/>
                <a:cs typeface="Calibri" panose="020F0502020204030204" pitchFamily="34" charset="0"/>
              </a:rPr>
              <a:t>Provided by Trent Bookstore</a:t>
            </a:r>
          </a:p>
          <a:p>
            <a:pPr marL="342900" indent="-342900">
              <a:buFont typeface="Wingdings" panose="05000000000000000000" pitchFamily="2" charset="2"/>
              <a:buChar char="v"/>
            </a:pPr>
            <a:r>
              <a:rPr lang="en-US" sz="2400" dirty="0">
                <a:latin typeface="Calibri" panose="020F0502020204030204" pitchFamily="34" charset="0"/>
                <a:cs typeface="Calibri" panose="020F0502020204030204" pitchFamily="34" charset="0"/>
              </a:rPr>
              <a:t>Pre-order online by July 21</a:t>
            </a:r>
            <a:r>
              <a:rPr lang="en-US" sz="2400" baseline="30000" dirty="0">
                <a:latin typeface="Calibri" panose="020F0502020204030204" pitchFamily="34" charset="0"/>
                <a:cs typeface="Calibri" panose="020F0502020204030204" pitchFamily="34" charset="0"/>
              </a:rPr>
              <a:t>st</a:t>
            </a:r>
            <a:r>
              <a:rPr lang="en-US" sz="2400" dirty="0">
                <a:latin typeface="Calibri" panose="020F0502020204030204" pitchFamily="34" charset="0"/>
                <a:cs typeface="Calibri" panose="020F0502020204030204" pitchFamily="34" charset="0"/>
              </a:rPr>
              <a:t> – more information to be posted</a:t>
            </a:r>
          </a:p>
          <a:p>
            <a:pPr marL="342900" indent="-342900">
              <a:buFont typeface="Wingdings" panose="05000000000000000000" pitchFamily="2" charset="2"/>
              <a:buChar char="v"/>
            </a:pPr>
            <a:r>
              <a:rPr lang="en-US" sz="2400" dirty="0">
                <a:latin typeface="Calibri" panose="020F0502020204030204" pitchFamily="34" charset="0"/>
                <a:cs typeface="Calibri" panose="020F0502020204030204" pitchFamily="34" charset="0"/>
              </a:rPr>
              <a:t>White scrub tops with embroidered TFSON logo (Approx. $35.00)</a:t>
            </a:r>
          </a:p>
          <a:p>
            <a:pPr marL="342900" indent="-342900">
              <a:buFont typeface="Wingdings" panose="05000000000000000000" pitchFamily="2" charset="2"/>
              <a:buChar char="v"/>
            </a:pPr>
            <a:r>
              <a:rPr lang="en-US" sz="2400" dirty="0">
                <a:latin typeface="Calibri" panose="020F0502020204030204" pitchFamily="34" charset="0"/>
                <a:cs typeface="Calibri" panose="020F0502020204030204" pitchFamily="34" charset="0"/>
              </a:rPr>
              <a:t>Black scrub pants (Approx. $35.00)</a:t>
            </a:r>
          </a:p>
          <a:p>
            <a:pPr marL="342900" indent="-342900">
              <a:buFont typeface="Wingdings" panose="05000000000000000000" pitchFamily="2" charset="2"/>
              <a:buChar char="v"/>
            </a:pPr>
            <a:r>
              <a:rPr lang="en-US" sz="2400" dirty="0">
                <a:latin typeface="Calibri" panose="020F0502020204030204" pitchFamily="34" charset="0"/>
                <a:cs typeface="Calibri" panose="020F0502020204030204" pitchFamily="34" charset="0"/>
              </a:rPr>
              <a:t>Each year you will also purchase a sleeve patch indicating your year of study ($9.00) </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6431" t="5219" r="5885"/>
          <a:stretch/>
        </p:blipFill>
        <p:spPr>
          <a:xfrm>
            <a:off x="4644008" y="1628799"/>
            <a:ext cx="4477441" cy="4065535"/>
          </a:xfrm>
          <a:prstGeom prst="rect">
            <a:avLst/>
          </a:prstGeom>
          <a:effectLst>
            <a:softEdge rad="12700"/>
          </a:effectLst>
        </p:spPr>
      </p:pic>
    </p:spTree>
    <p:extLst>
      <p:ext uri="{BB962C8B-B14F-4D97-AF65-F5344CB8AC3E}">
        <p14:creationId xmlns:p14="http://schemas.microsoft.com/office/powerpoint/2010/main" val="1650515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A1915-5582-4F6C-A5B4-42B3501EDBF8}"/>
              </a:ext>
            </a:extLst>
          </p:cNvPr>
          <p:cNvSpPr>
            <a:spLocks noGrp="1"/>
          </p:cNvSpPr>
          <p:nvPr>
            <p:ph type="title"/>
          </p:nvPr>
        </p:nvSpPr>
        <p:spPr/>
        <p:txBody>
          <a:bodyPr/>
          <a:lstStyle/>
          <a:p>
            <a:r>
              <a:rPr lang="en-CA" dirty="0"/>
              <a:t>Academic Coordinator Role</a:t>
            </a:r>
            <a:br>
              <a:rPr lang="en-CA" dirty="0"/>
            </a:br>
            <a:r>
              <a:rPr lang="en-CA" dirty="0"/>
              <a:t>(nursingadvising@trentu.ca)</a:t>
            </a:r>
            <a:br>
              <a:rPr lang="en-CA" dirty="0"/>
            </a:br>
            <a:endParaRPr lang="en-CA" dirty="0"/>
          </a:p>
        </p:txBody>
      </p:sp>
      <p:sp>
        <p:nvSpPr>
          <p:cNvPr id="3" name="Content Placeholder 2">
            <a:extLst>
              <a:ext uri="{FF2B5EF4-FFF2-40B4-BE49-F238E27FC236}">
                <a16:creationId xmlns:a16="http://schemas.microsoft.com/office/drawing/2014/main" id="{6076E161-6479-432B-834A-4406B4141AFE}"/>
              </a:ext>
            </a:extLst>
          </p:cNvPr>
          <p:cNvSpPr>
            <a:spLocks noGrp="1"/>
          </p:cNvSpPr>
          <p:nvPr>
            <p:ph sz="half" idx="1"/>
          </p:nvPr>
        </p:nvSpPr>
        <p:spPr>
          <a:xfrm>
            <a:off x="683568" y="1844824"/>
            <a:ext cx="7776864" cy="4525963"/>
          </a:xfrm>
        </p:spPr>
        <p:txBody>
          <a:bodyPr/>
          <a:lstStyle/>
          <a:p>
            <a:pPr>
              <a:buFont typeface="Wingdings" panose="05000000000000000000" pitchFamily="2" charset="2"/>
              <a:buChar char="v"/>
            </a:pPr>
            <a:r>
              <a:rPr lang="en-CA" dirty="0"/>
              <a:t>Advises students with respect to program planning and goal setting for both sites</a:t>
            </a:r>
          </a:p>
          <a:p>
            <a:pPr>
              <a:buFont typeface="Wingdings" panose="05000000000000000000" pitchFamily="2" charset="2"/>
              <a:buChar char="v"/>
            </a:pPr>
            <a:r>
              <a:rPr lang="en-CA" dirty="0"/>
              <a:t>Works with students who are experiencing significant personal or academic issues</a:t>
            </a:r>
          </a:p>
          <a:p>
            <a:pPr>
              <a:buFont typeface="Wingdings" panose="05000000000000000000" pitchFamily="2" charset="2"/>
              <a:buChar char="v"/>
            </a:pPr>
            <a:r>
              <a:rPr lang="en-CA" dirty="0"/>
              <a:t>Provides appropriate advice or referral to more appropriate support service (i.e. faculty, financial services, academic skills, counselling services, and other on and off-campus resources)</a:t>
            </a:r>
          </a:p>
          <a:p>
            <a:pPr>
              <a:buFont typeface="Wingdings" panose="05000000000000000000" pitchFamily="2" charset="2"/>
              <a:buChar char="v"/>
            </a:pPr>
            <a:r>
              <a:rPr lang="en-CA" dirty="0"/>
              <a:t>Collaborates with the Program Coordinator and PN to BScN site staff.</a:t>
            </a:r>
          </a:p>
          <a:p>
            <a:pPr>
              <a:buFont typeface="Wingdings" panose="05000000000000000000" pitchFamily="2" charset="2"/>
              <a:buChar char="v"/>
            </a:pPr>
            <a:endParaRPr lang="en-CA" dirty="0"/>
          </a:p>
        </p:txBody>
      </p:sp>
    </p:spTree>
    <p:extLst>
      <p:ext uri="{BB962C8B-B14F-4D97-AF65-F5344CB8AC3E}">
        <p14:creationId xmlns:p14="http://schemas.microsoft.com/office/powerpoint/2010/main" val="949493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Course Number Suffixes</a:t>
            </a:r>
          </a:p>
        </p:txBody>
      </p:sp>
      <p:sp>
        <p:nvSpPr>
          <p:cNvPr id="3" name="Content Placeholder 2"/>
          <p:cNvSpPr>
            <a:spLocks noGrp="1"/>
          </p:cNvSpPr>
          <p:nvPr>
            <p:ph sz="half" idx="1"/>
          </p:nvPr>
        </p:nvSpPr>
        <p:spPr>
          <a:xfrm>
            <a:off x="539552" y="1866528"/>
            <a:ext cx="7776864" cy="3124944"/>
          </a:xfrm>
        </p:spPr>
        <p:txBody>
          <a:bodyPr/>
          <a:lstStyle/>
          <a:p>
            <a:pPr>
              <a:buFont typeface="Wingdings" panose="05000000000000000000" pitchFamily="2" charset="2"/>
              <a:buChar char="v"/>
            </a:pPr>
            <a:r>
              <a:rPr lang="en-US" dirty="0"/>
              <a:t>BScN = 20 credits</a:t>
            </a:r>
          </a:p>
          <a:p>
            <a:pPr lvl="1">
              <a:buFont typeface="Wingdings" panose="05000000000000000000" pitchFamily="2" charset="2"/>
              <a:buChar char="v"/>
            </a:pPr>
            <a:r>
              <a:rPr lang="en-CA" dirty="0"/>
              <a:t>H = 0.5 credits (I.E. NURS 2000H) = Half Year or 1 Term</a:t>
            </a:r>
          </a:p>
          <a:p>
            <a:pPr lvl="1">
              <a:buFont typeface="Wingdings" panose="05000000000000000000" pitchFamily="2" charset="2"/>
              <a:buChar char="v"/>
            </a:pPr>
            <a:r>
              <a:rPr lang="en-CA" dirty="0"/>
              <a:t> Y = 1.0 credits (I.E. INDG 2000Y) = Full Year or 2 Terms</a:t>
            </a:r>
          </a:p>
          <a:p>
            <a:pPr lvl="1">
              <a:buFont typeface="Wingdings" panose="05000000000000000000" pitchFamily="2" charset="2"/>
              <a:buChar char="v"/>
            </a:pPr>
            <a:r>
              <a:rPr lang="en-CA" dirty="0"/>
              <a:t> C = 1.5 credits (I.E. NURS 4020C) = Clinical Course, 1 Term, 300 hours</a:t>
            </a:r>
          </a:p>
          <a:p>
            <a:pPr>
              <a:buFont typeface="Wingdings" panose="05000000000000000000" pitchFamily="2" charset="2"/>
              <a:buChar char="v"/>
            </a:pPr>
            <a:endParaRPr lang="en-US" dirty="0"/>
          </a:p>
          <a:p>
            <a:pPr>
              <a:buFont typeface="Wingdings" panose="05000000000000000000" pitchFamily="2" charset="2"/>
              <a:buChar char="v"/>
            </a:pPr>
            <a:endParaRPr lang="en-US" dirty="0"/>
          </a:p>
          <a:p>
            <a:pPr>
              <a:buFont typeface="Wingdings" panose="05000000000000000000" pitchFamily="2" charset="2"/>
              <a:buChar char="v"/>
            </a:pPr>
            <a:endParaRPr lang="en-US" dirty="0"/>
          </a:p>
        </p:txBody>
      </p:sp>
    </p:spTree>
    <p:extLst>
      <p:ext uri="{BB962C8B-B14F-4D97-AF65-F5344CB8AC3E}">
        <p14:creationId xmlns:p14="http://schemas.microsoft.com/office/powerpoint/2010/main" val="2062281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3332"/>
            <a:ext cx="8229600" cy="1143000"/>
          </a:xfrm>
        </p:spPr>
        <p:txBody>
          <a:bodyPr/>
          <a:lstStyle/>
          <a:p>
            <a:r>
              <a:rPr lang="en-US" dirty="0"/>
              <a:t>Program Structure</a:t>
            </a:r>
          </a:p>
        </p:txBody>
      </p:sp>
      <p:pic>
        <p:nvPicPr>
          <p:cNvPr id="23" name="Picture 22">
            <a:extLst>
              <a:ext uri="{FF2B5EF4-FFF2-40B4-BE49-F238E27FC236}">
                <a16:creationId xmlns:a16="http://schemas.microsoft.com/office/drawing/2014/main" id="{F8FDDA3A-0E94-68FC-463E-C8E5A181E4DB}"/>
              </a:ext>
            </a:extLst>
          </p:cNvPr>
          <p:cNvPicPr>
            <a:picLocks noChangeAspect="1"/>
          </p:cNvPicPr>
          <p:nvPr/>
        </p:nvPicPr>
        <p:blipFill>
          <a:blip r:embed="rId3"/>
          <a:stretch>
            <a:fillRect/>
          </a:stretch>
        </p:blipFill>
        <p:spPr>
          <a:xfrm>
            <a:off x="149898" y="1205704"/>
            <a:ext cx="2745995" cy="4653136"/>
          </a:xfrm>
          <a:prstGeom prst="rect">
            <a:avLst/>
          </a:prstGeom>
        </p:spPr>
      </p:pic>
      <p:pic>
        <p:nvPicPr>
          <p:cNvPr id="25" name="Picture 24">
            <a:extLst>
              <a:ext uri="{FF2B5EF4-FFF2-40B4-BE49-F238E27FC236}">
                <a16:creationId xmlns:a16="http://schemas.microsoft.com/office/drawing/2014/main" id="{39BD1C39-DCAB-A27D-4CDC-81D97E90162A}"/>
              </a:ext>
            </a:extLst>
          </p:cNvPr>
          <p:cNvPicPr>
            <a:picLocks noChangeAspect="1"/>
          </p:cNvPicPr>
          <p:nvPr/>
        </p:nvPicPr>
        <p:blipFill>
          <a:blip r:embed="rId4"/>
          <a:stretch>
            <a:fillRect/>
          </a:stretch>
        </p:blipFill>
        <p:spPr>
          <a:xfrm>
            <a:off x="2895893" y="836712"/>
            <a:ext cx="3197154" cy="5391120"/>
          </a:xfrm>
          <a:prstGeom prst="rect">
            <a:avLst/>
          </a:prstGeom>
        </p:spPr>
      </p:pic>
      <p:pic>
        <p:nvPicPr>
          <p:cNvPr id="27" name="Picture 26">
            <a:extLst>
              <a:ext uri="{FF2B5EF4-FFF2-40B4-BE49-F238E27FC236}">
                <a16:creationId xmlns:a16="http://schemas.microsoft.com/office/drawing/2014/main" id="{B1005977-8963-86B0-9A66-0933B4D02995}"/>
              </a:ext>
            </a:extLst>
          </p:cNvPr>
          <p:cNvPicPr>
            <a:picLocks noChangeAspect="1"/>
          </p:cNvPicPr>
          <p:nvPr/>
        </p:nvPicPr>
        <p:blipFill>
          <a:blip r:embed="rId5"/>
          <a:stretch>
            <a:fillRect/>
          </a:stretch>
        </p:blipFill>
        <p:spPr>
          <a:xfrm>
            <a:off x="6168525" y="1186332"/>
            <a:ext cx="2783451" cy="1948416"/>
          </a:xfrm>
          <a:prstGeom prst="rect">
            <a:avLst/>
          </a:prstGeom>
        </p:spPr>
      </p:pic>
      <p:pic>
        <p:nvPicPr>
          <p:cNvPr id="29" name="Picture 28">
            <a:extLst>
              <a:ext uri="{FF2B5EF4-FFF2-40B4-BE49-F238E27FC236}">
                <a16:creationId xmlns:a16="http://schemas.microsoft.com/office/drawing/2014/main" id="{1817389B-2E35-E0E4-F036-8DA54AD39039}"/>
              </a:ext>
            </a:extLst>
          </p:cNvPr>
          <p:cNvPicPr>
            <a:picLocks noChangeAspect="1"/>
          </p:cNvPicPr>
          <p:nvPr/>
        </p:nvPicPr>
        <p:blipFill>
          <a:blip r:embed="rId6"/>
          <a:stretch>
            <a:fillRect/>
          </a:stretch>
        </p:blipFill>
        <p:spPr>
          <a:xfrm>
            <a:off x="6148179" y="3164755"/>
            <a:ext cx="2783452" cy="705664"/>
          </a:xfrm>
          <a:prstGeom prst="rect">
            <a:avLst/>
          </a:prstGeom>
        </p:spPr>
      </p:pic>
      <p:pic>
        <p:nvPicPr>
          <p:cNvPr id="31" name="Picture 30">
            <a:extLst>
              <a:ext uri="{FF2B5EF4-FFF2-40B4-BE49-F238E27FC236}">
                <a16:creationId xmlns:a16="http://schemas.microsoft.com/office/drawing/2014/main" id="{235ABC93-DA2F-3F6B-DF99-E5A4D4457813}"/>
              </a:ext>
            </a:extLst>
          </p:cNvPr>
          <p:cNvPicPr>
            <a:picLocks noChangeAspect="1"/>
          </p:cNvPicPr>
          <p:nvPr/>
        </p:nvPicPr>
        <p:blipFill>
          <a:blip r:embed="rId7"/>
          <a:stretch>
            <a:fillRect/>
          </a:stretch>
        </p:blipFill>
        <p:spPr>
          <a:xfrm>
            <a:off x="6168525" y="4257285"/>
            <a:ext cx="2407776" cy="1626031"/>
          </a:xfrm>
          <a:prstGeom prst="rect">
            <a:avLst/>
          </a:prstGeom>
        </p:spPr>
      </p:pic>
    </p:spTree>
    <p:extLst>
      <p:ext uri="{BB962C8B-B14F-4D97-AF65-F5344CB8AC3E}">
        <p14:creationId xmlns:p14="http://schemas.microsoft.com/office/powerpoint/2010/main" val="1498114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460398"/>
            <a:ext cx="9144000" cy="1107996"/>
          </a:xfrm>
          <a:prstGeom prst="rect">
            <a:avLst/>
          </a:prstGeom>
          <a:noFill/>
        </p:spPr>
        <p:txBody>
          <a:bodyPr wrap="square" rtlCol="0">
            <a:spAutoFit/>
          </a:bodyPr>
          <a:lstStyle/>
          <a:p>
            <a:pPr lvl="0" algn="ctr">
              <a:lnSpc>
                <a:spcPct val="150000"/>
              </a:lnSpc>
            </a:pPr>
            <a:r>
              <a:rPr lang="en-CA" sz="4400" dirty="0">
                <a:solidFill>
                  <a:srgbClr val="003E29"/>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Semester One &amp; Two</a:t>
            </a:r>
          </a:p>
        </p:txBody>
      </p:sp>
      <p:graphicFrame>
        <p:nvGraphicFramePr>
          <p:cNvPr id="2" name="Table 1"/>
          <p:cNvGraphicFramePr>
            <a:graphicFrameLocks noGrp="1"/>
          </p:cNvGraphicFramePr>
          <p:nvPr>
            <p:extLst>
              <p:ext uri="{D42A27DB-BD31-4B8C-83A1-F6EECF244321}">
                <p14:modId xmlns:p14="http://schemas.microsoft.com/office/powerpoint/2010/main" val="808566381"/>
              </p:ext>
            </p:extLst>
          </p:nvPr>
        </p:nvGraphicFramePr>
        <p:xfrm>
          <a:off x="683568" y="1988840"/>
          <a:ext cx="7848872" cy="3528392"/>
        </p:xfrm>
        <a:graphic>
          <a:graphicData uri="http://schemas.openxmlformats.org/drawingml/2006/table">
            <a:tbl>
              <a:tblPr/>
              <a:tblGrid>
                <a:gridCol w="247399">
                  <a:extLst>
                    <a:ext uri="{9D8B030D-6E8A-4147-A177-3AD203B41FA5}">
                      <a16:colId xmlns:a16="http://schemas.microsoft.com/office/drawing/2014/main" val="20000"/>
                    </a:ext>
                  </a:extLst>
                </a:gridCol>
                <a:gridCol w="1234540">
                  <a:extLst>
                    <a:ext uri="{9D8B030D-6E8A-4147-A177-3AD203B41FA5}">
                      <a16:colId xmlns:a16="http://schemas.microsoft.com/office/drawing/2014/main" val="20001"/>
                    </a:ext>
                  </a:extLst>
                </a:gridCol>
                <a:gridCol w="1296144">
                  <a:extLst>
                    <a:ext uri="{9D8B030D-6E8A-4147-A177-3AD203B41FA5}">
                      <a16:colId xmlns:a16="http://schemas.microsoft.com/office/drawing/2014/main" val="20003"/>
                    </a:ext>
                  </a:extLst>
                </a:gridCol>
                <a:gridCol w="1080120">
                  <a:extLst>
                    <a:ext uri="{9D8B030D-6E8A-4147-A177-3AD203B41FA5}">
                      <a16:colId xmlns:a16="http://schemas.microsoft.com/office/drawing/2014/main" val="20005"/>
                    </a:ext>
                  </a:extLst>
                </a:gridCol>
                <a:gridCol w="1088483">
                  <a:extLst>
                    <a:ext uri="{9D8B030D-6E8A-4147-A177-3AD203B41FA5}">
                      <a16:colId xmlns:a16="http://schemas.microsoft.com/office/drawing/2014/main" val="20007"/>
                    </a:ext>
                  </a:extLst>
                </a:gridCol>
                <a:gridCol w="165882">
                  <a:extLst>
                    <a:ext uri="{9D8B030D-6E8A-4147-A177-3AD203B41FA5}">
                      <a16:colId xmlns:a16="http://schemas.microsoft.com/office/drawing/2014/main" val="20009"/>
                    </a:ext>
                  </a:extLst>
                </a:gridCol>
                <a:gridCol w="1142682">
                  <a:extLst>
                    <a:ext uri="{9D8B030D-6E8A-4147-A177-3AD203B41FA5}">
                      <a16:colId xmlns:a16="http://schemas.microsoft.com/office/drawing/2014/main" val="20010"/>
                    </a:ext>
                  </a:extLst>
                </a:gridCol>
                <a:gridCol w="1593622">
                  <a:extLst>
                    <a:ext uri="{9D8B030D-6E8A-4147-A177-3AD203B41FA5}">
                      <a16:colId xmlns:a16="http://schemas.microsoft.com/office/drawing/2014/main" val="20011"/>
                    </a:ext>
                  </a:extLst>
                </a:gridCol>
              </a:tblGrid>
              <a:tr h="995210">
                <a:tc gridSpan="4">
                  <a:txBody>
                    <a:bodyPr/>
                    <a:lstStyle/>
                    <a:p>
                      <a:pPr marR="0" indent="0" algn="l" rtl="0">
                        <a:lnSpc>
                          <a:spcPct val="119000"/>
                        </a:lnSpc>
                        <a:spcBef>
                          <a:spcPts val="0"/>
                        </a:spcBef>
                        <a:spcAft>
                          <a:spcPts val="0"/>
                        </a:spcAft>
                      </a:pPr>
                      <a:r>
                        <a:rPr lang="en-US" sz="1600" b="1" kern="1400" dirty="0">
                          <a:ln>
                            <a:noFill/>
                          </a:ln>
                          <a:solidFill>
                            <a:srgbClr val="FFFFFF"/>
                          </a:solidFill>
                          <a:effectLst/>
                          <a:latin typeface="Calibri" panose="020F0502020204030204" pitchFamily="34" charset="0"/>
                        </a:rPr>
                        <a:t>Year 1, Semester 1 (Fall)</a:t>
                      </a:r>
                      <a:endParaRPr lang="en-US" sz="16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US" sz="1600" b="1" kern="1400" dirty="0">
                          <a:ln>
                            <a:noFill/>
                          </a:ln>
                          <a:solidFill>
                            <a:srgbClr val="FFFFFF"/>
                          </a:solidFill>
                          <a:effectLst/>
                          <a:latin typeface="Calibri" panose="020F0502020204030204" pitchFamily="34" charset="0"/>
                        </a:rPr>
                        <a:t>2.5 credits from the following list</a:t>
                      </a:r>
                      <a:endParaRPr lang="en-US" sz="1600" kern="1400" dirty="0">
                        <a:ln>
                          <a:noFill/>
                        </a:ln>
                        <a:solidFill>
                          <a:srgbClr val="000000"/>
                        </a:solidFill>
                        <a:effectLst/>
                        <a:latin typeface="Calibri" panose="020F0502020204030204" pitchFamily="34" charset="0"/>
                      </a:endParaRPr>
                    </a:p>
                  </a:txBody>
                  <a:tcPr marL="29514" marR="29514" marT="29514" marB="29514">
                    <a:lnL w="2857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36600"/>
                    </a:solidFill>
                  </a:tcPr>
                </a:tc>
                <a:tc hMerge="1">
                  <a:txBody>
                    <a:bodyPr/>
                    <a:lstStyle/>
                    <a:p>
                      <a:endParaRPr lang="en-US"/>
                    </a:p>
                  </a:txBody>
                  <a:tcPr/>
                </a:tc>
                <a:tc hMerge="1">
                  <a:txBody>
                    <a:bodyPr/>
                    <a:lstStyle/>
                    <a:p>
                      <a:endParaRPr lang="en-US"/>
                    </a:p>
                  </a:txBody>
                  <a:tcPr>
                    <a:lnL w="28575" cap="flat" cmpd="sng" algn="ctr">
                      <a:solidFill>
                        <a:srgbClr val="676A55"/>
                      </a:solidFill>
                      <a:prstDash val="solid"/>
                      <a:round/>
                      <a:headEnd type="none" w="med" len="med"/>
                      <a:tailEnd type="none" w="med" len="med"/>
                    </a:lnL>
                  </a:tcPr>
                </a:tc>
                <a:tc hMerge="1">
                  <a:txBody>
                    <a:bodyPr/>
                    <a:lstStyle/>
                    <a:p>
                      <a:endParaRPr lang="en-US"/>
                    </a:p>
                  </a:txBody>
                  <a:tcPr>
                    <a:lnL w="28575" cap="flat" cmpd="sng" algn="ctr">
                      <a:solidFill>
                        <a:srgbClr val="676A55"/>
                      </a:solidFill>
                      <a:prstDash val="solid"/>
                      <a:round/>
                      <a:headEnd type="none" w="med" len="med"/>
                      <a:tailEnd type="none" w="med" len="med"/>
                    </a:lnL>
                  </a:tcPr>
                </a:tc>
                <a:tc gridSpan="4">
                  <a:txBody>
                    <a:bodyPr/>
                    <a:lstStyle/>
                    <a:p>
                      <a:pPr marR="0" indent="0" algn="l" rtl="0">
                        <a:lnSpc>
                          <a:spcPct val="119000"/>
                        </a:lnSpc>
                        <a:spcBef>
                          <a:spcPts val="0"/>
                        </a:spcBef>
                        <a:spcAft>
                          <a:spcPts val="0"/>
                        </a:spcAft>
                      </a:pPr>
                      <a:r>
                        <a:rPr lang="en-US" sz="1600" b="1" kern="1400" dirty="0">
                          <a:ln>
                            <a:noFill/>
                          </a:ln>
                          <a:solidFill>
                            <a:srgbClr val="FFFFFF"/>
                          </a:solidFill>
                          <a:effectLst/>
                          <a:latin typeface="Calibri" panose="020F0502020204030204" pitchFamily="34" charset="0"/>
                        </a:rPr>
                        <a:t>Year 1, Semester 2 (Winter)</a:t>
                      </a:r>
                      <a:endParaRPr lang="en-US" sz="16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US" sz="1600" b="1" kern="1400" dirty="0">
                          <a:ln>
                            <a:noFill/>
                          </a:ln>
                          <a:solidFill>
                            <a:srgbClr val="FFFFFF"/>
                          </a:solidFill>
                          <a:effectLst/>
                          <a:latin typeface="Calibri" panose="020F0502020204030204" pitchFamily="34" charset="0"/>
                        </a:rPr>
                        <a:t>2.5 credits from the following list</a:t>
                      </a:r>
                      <a:endParaRPr lang="en-US" sz="16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endParaRPr lang="en-US" sz="1800" kern="1400" dirty="0">
                        <a:ln>
                          <a:noFill/>
                        </a:ln>
                        <a:solidFill>
                          <a:srgbClr val="000000"/>
                        </a:solidFill>
                        <a:effectLst/>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rgbClr val="33660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349838">
                <a:tc>
                  <a:txBody>
                    <a:bodyPr/>
                    <a:lstStyle/>
                    <a:p>
                      <a:pPr marR="0" indent="0" algn="l" rtl="0">
                        <a:lnSpc>
                          <a:spcPct val="119000"/>
                        </a:lnSpc>
                        <a:spcBef>
                          <a:spcPts val="0"/>
                        </a:spcBef>
                        <a:spcAft>
                          <a:spcPts val="600"/>
                        </a:spcAft>
                      </a:pPr>
                      <a:r>
                        <a:rPr lang="en-CA" sz="800" kern="1400" dirty="0">
                          <a:ln>
                            <a:noFill/>
                          </a:ln>
                          <a:solidFill>
                            <a:srgbClr val="000000"/>
                          </a:solidFill>
                          <a:effectLst/>
                          <a:latin typeface="Calibri" panose="020F0502020204030204" pitchFamily="34" charset="0"/>
                        </a:rPr>
                        <a:t> </a:t>
                      </a:r>
                    </a:p>
                  </a:txBody>
                  <a:tcPr marL="29514" marR="29514" marT="29514" marB="29514">
                    <a:lnL w="28575"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l" rtl="0">
                        <a:lnSpc>
                          <a:spcPct val="119000"/>
                        </a:lnSpc>
                        <a:spcBef>
                          <a:spcPts val="0"/>
                        </a:spcBef>
                        <a:spcAft>
                          <a:spcPts val="0"/>
                        </a:spcAft>
                      </a:pPr>
                      <a:r>
                        <a:rPr lang="en-CA" sz="1200" b="1" kern="1400" dirty="0">
                          <a:ln>
                            <a:noFill/>
                          </a:ln>
                          <a:solidFill>
                            <a:srgbClr val="000000"/>
                          </a:solidFill>
                          <a:effectLst/>
                          <a:latin typeface="Calibri" panose="020F0502020204030204" pitchFamily="34" charset="0"/>
                        </a:rPr>
                        <a:t>NURS 3004H </a:t>
                      </a:r>
                      <a:endParaRPr lang="en-CA" sz="12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CA" sz="1200" kern="1400" dirty="0">
                          <a:ln>
                            <a:noFill/>
                          </a:ln>
                          <a:solidFill>
                            <a:srgbClr val="000000"/>
                          </a:solidFill>
                          <a:effectLst/>
                          <a:latin typeface="Calibri" panose="020F0502020204030204" pitchFamily="34" charset="0"/>
                        </a:rPr>
                        <a:t>Nurse as a Leader &amp; Advocate</a:t>
                      </a:r>
                    </a:p>
                  </a:txBody>
                  <a:tcPr marL="29514" marR="29514" marT="29514" marB="29514">
                    <a:lnL>
                      <a:noFill/>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l" rtl="0">
                        <a:lnSpc>
                          <a:spcPct val="119000"/>
                        </a:lnSpc>
                        <a:spcBef>
                          <a:spcPts val="0"/>
                        </a:spcBef>
                        <a:spcAft>
                          <a:spcPts val="0"/>
                        </a:spcAft>
                      </a:pPr>
                      <a:r>
                        <a:rPr lang="en-US" sz="1200" b="1" kern="1400" dirty="0">
                          <a:ln>
                            <a:noFill/>
                          </a:ln>
                          <a:solidFill>
                            <a:srgbClr val="000000"/>
                          </a:solidFill>
                          <a:effectLst/>
                          <a:latin typeface="Calibri" panose="020F0502020204030204" pitchFamily="34" charset="0"/>
                        </a:rPr>
                        <a:t>NURS 3005H </a:t>
                      </a:r>
                      <a:endParaRPr lang="en-US" sz="1200" kern="1400" dirty="0">
                        <a:ln>
                          <a:noFill/>
                        </a:ln>
                        <a:solidFill>
                          <a:srgbClr val="000000"/>
                        </a:solidFill>
                        <a:effectLst/>
                        <a:latin typeface="Calibri" panose="020F0502020204030204" pitchFamily="34" charset="0"/>
                      </a:endParaRPr>
                    </a:p>
                    <a:p>
                      <a:pPr marL="0" marR="0" lvl="0" indent="0" algn="l" defTabSz="914400" rtl="0" eaLnBrk="1" fontAlgn="auto" latinLnBrk="0" hangingPunct="1">
                        <a:lnSpc>
                          <a:spcPct val="119000"/>
                        </a:lnSpc>
                        <a:spcBef>
                          <a:spcPts val="0"/>
                        </a:spcBef>
                        <a:spcAft>
                          <a:spcPts val="0"/>
                        </a:spcAft>
                        <a:buClrTx/>
                        <a:buSzTx/>
                        <a:buFontTx/>
                        <a:buNone/>
                        <a:tabLst/>
                        <a:defRPr/>
                      </a:pPr>
                      <a:r>
                        <a:rPr lang="en-US" sz="1200" kern="1400" dirty="0">
                          <a:ln>
                            <a:noFill/>
                          </a:ln>
                          <a:solidFill>
                            <a:srgbClr val="000000"/>
                          </a:solidFill>
                          <a:effectLst/>
                          <a:latin typeface="Calibri" panose="020F0502020204030204" pitchFamily="34" charset="0"/>
                        </a:rPr>
                        <a:t>Role Transition RPN to RN </a:t>
                      </a:r>
                    </a:p>
                  </a:txBody>
                  <a:tcPr marL="29514" marR="29514" marT="29514" marB="29514">
                    <a:lnL>
                      <a:noFill/>
                    </a:lnL>
                    <a:lnR w="6350" cap="flat" cmpd="sng" algn="ctr">
                      <a:noFill/>
                      <a:prstDash val="solid"/>
                      <a:round/>
                      <a:headEnd type="none" w="med" len="med"/>
                      <a:tailEnd type="none" w="med" len="med"/>
                    </a:lnR>
                    <a:lnT w="12700" cmpd="sng">
                      <a:noFill/>
                      <a:prstDash val="soli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l" rtl="0">
                        <a:lnSpc>
                          <a:spcPct val="119000"/>
                        </a:lnSpc>
                        <a:spcBef>
                          <a:spcPts val="0"/>
                        </a:spcBef>
                        <a:spcAft>
                          <a:spcPts val="0"/>
                        </a:spcAft>
                      </a:pPr>
                      <a:r>
                        <a:rPr lang="en-US" sz="1200" b="1" kern="1400" dirty="0">
                          <a:ln>
                            <a:noFill/>
                          </a:ln>
                          <a:solidFill>
                            <a:srgbClr val="000000"/>
                          </a:solidFill>
                          <a:effectLst/>
                          <a:latin typeface="Calibri" panose="020F0502020204030204" pitchFamily="34" charset="0"/>
                        </a:rPr>
                        <a:t>NURS 2003H</a:t>
                      </a:r>
                      <a:endParaRPr lang="en-US" sz="12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US" sz="1200" kern="1400" dirty="0">
                          <a:ln>
                            <a:noFill/>
                          </a:ln>
                          <a:solidFill>
                            <a:srgbClr val="000000"/>
                          </a:solidFill>
                          <a:effectLst/>
                          <a:latin typeface="Calibri" panose="020F0502020204030204" pitchFamily="34" charset="0"/>
                        </a:rPr>
                        <a:t>Nursing Therapeutics &amp; Disease</a:t>
                      </a:r>
                    </a:p>
                  </a:txBody>
                  <a:tcPr marL="29514" marR="29514" marT="29514" marB="29514">
                    <a:lnL w="635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prstDash val="soli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l" rtl="0">
                        <a:lnSpc>
                          <a:spcPct val="119000"/>
                        </a:lnSpc>
                        <a:spcBef>
                          <a:spcPts val="0"/>
                        </a:spcBef>
                        <a:spcAft>
                          <a:spcPts val="0"/>
                        </a:spcAft>
                      </a:pPr>
                      <a:r>
                        <a:rPr lang="en-US" sz="1200" b="1" kern="1400" dirty="0">
                          <a:ln>
                            <a:noFill/>
                          </a:ln>
                          <a:solidFill>
                            <a:srgbClr val="000000"/>
                          </a:solidFill>
                          <a:effectLst/>
                          <a:latin typeface="Calibri" panose="020F0502020204030204" pitchFamily="34" charset="0"/>
                        </a:rPr>
                        <a:t>NURS 2000H </a:t>
                      </a:r>
                      <a:r>
                        <a:rPr lang="en-US" sz="1200" kern="1400" dirty="0">
                          <a:ln>
                            <a:noFill/>
                          </a:ln>
                          <a:solidFill>
                            <a:srgbClr val="000000"/>
                          </a:solidFill>
                          <a:effectLst/>
                          <a:latin typeface="Calibri" panose="020F0502020204030204" pitchFamily="34" charset="0"/>
                        </a:rPr>
                        <a:t>Health Promotion &amp; Population Health</a:t>
                      </a:r>
                    </a:p>
                    <a:p>
                      <a:pPr marR="0" indent="0" algn="l" rtl="0">
                        <a:lnSpc>
                          <a:spcPct val="119000"/>
                        </a:lnSpc>
                        <a:spcBef>
                          <a:spcPts val="0"/>
                        </a:spcBef>
                        <a:spcAft>
                          <a:spcPts val="0"/>
                        </a:spcAft>
                      </a:pPr>
                      <a:endParaRPr lang="en-US" sz="1050" kern="1400" dirty="0">
                        <a:ln>
                          <a:noFill/>
                        </a:ln>
                        <a:solidFill>
                          <a:srgbClr val="000000"/>
                        </a:solidFill>
                        <a:effectLst/>
                        <a:latin typeface="Calibri" panose="020F0502020204030204" pitchFamily="34" charset="0"/>
                      </a:endParaRPr>
                    </a:p>
                  </a:txBody>
                  <a:tcPr marL="29514" marR="29514" marT="29514" marB="29514">
                    <a:lnL w="1270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12700" cmpd="sng">
                      <a:noFill/>
                      <a:prstDash val="soli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ctr" rtl="0">
                        <a:lnSpc>
                          <a:spcPct val="119000"/>
                        </a:lnSpc>
                        <a:spcBef>
                          <a:spcPts val="0"/>
                        </a:spcBef>
                        <a:spcAft>
                          <a:spcPts val="600"/>
                        </a:spcAft>
                      </a:pPr>
                      <a:r>
                        <a:rPr lang="en-CA" sz="1600" b="1" kern="1400" dirty="0">
                          <a:ln>
                            <a:noFill/>
                          </a:ln>
                          <a:solidFill>
                            <a:srgbClr val="000000"/>
                          </a:solidFill>
                          <a:effectLst/>
                          <a:latin typeface="Calibri" panose="020F0502020204030204" pitchFamily="34" charset="0"/>
                        </a:rPr>
                        <a:t>+</a:t>
                      </a:r>
                      <a:endParaRPr lang="en-CA" sz="1600" kern="1400" dirty="0">
                        <a:ln>
                          <a:noFill/>
                        </a:ln>
                        <a:solidFill>
                          <a:srgbClr val="000000"/>
                        </a:solidFill>
                        <a:effectLst/>
                        <a:latin typeface="Calibri" panose="020F0502020204030204" pitchFamily="34" charset="0"/>
                      </a:endParaRPr>
                    </a:p>
                  </a:txBody>
                  <a:tcPr marL="29514" marR="29514" marT="29514" marB="29514">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mpd="sng">
                      <a:noFill/>
                      <a:prstDash val="soli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l" rtl="0">
                        <a:lnSpc>
                          <a:spcPct val="119000"/>
                        </a:lnSpc>
                        <a:spcBef>
                          <a:spcPts val="0"/>
                        </a:spcBef>
                        <a:spcAft>
                          <a:spcPts val="0"/>
                        </a:spcAft>
                      </a:pPr>
                      <a:r>
                        <a:rPr lang="en-CA" sz="900" kern="1400" dirty="0">
                          <a:ln>
                            <a:noFill/>
                          </a:ln>
                          <a:solidFill>
                            <a:srgbClr val="000000"/>
                          </a:solidFill>
                          <a:effectLst/>
                          <a:latin typeface="Calibri" panose="020F0502020204030204" pitchFamily="34" charset="0"/>
                        </a:rPr>
                        <a:t> </a:t>
                      </a:r>
                      <a:r>
                        <a:rPr lang="en-US" sz="1200" b="1" kern="1400" dirty="0">
                          <a:ln>
                            <a:noFill/>
                          </a:ln>
                          <a:solidFill>
                            <a:srgbClr val="000000"/>
                          </a:solidFill>
                          <a:effectLst/>
                          <a:latin typeface="Calibri" panose="020F0502020204030204" pitchFamily="34" charset="0"/>
                        </a:rPr>
                        <a:t>NURS 2020H</a:t>
                      </a:r>
                      <a:endParaRPr lang="en-US" sz="12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US" sz="1200" kern="1400" dirty="0">
                          <a:ln>
                            <a:noFill/>
                          </a:ln>
                          <a:solidFill>
                            <a:srgbClr val="000000"/>
                          </a:solidFill>
                          <a:effectLst/>
                          <a:latin typeface="Calibri" panose="020F0502020204030204" pitchFamily="34" charset="0"/>
                        </a:rPr>
                        <a:t>Community Based Nursing Practice</a:t>
                      </a:r>
                    </a:p>
                    <a:p>
                      <a:pPr marR="0" indent="0" algn="l" rtl="0">
                        <a:lnSpc>
                          <a:spcPct val="119000"/>
                        </a:lnSpc>
                        <a:spcBef>
                          <a:spcPts val="0"/>
                        </a:spcBef>
                        <a:spcAft>
                          <a:spcPts val="0"/>
                        </a:spcAft>
                      </a:pPr>
                      <a:endParaRPr lang="en-CA" sz="1050" kern="1400" dirty="0">
                        <a:ln>
                          <a:noFill/>
                        </a:ln>
                        <a:solidFill>
                          <a:srgbClr val="000000"/>
                        </a:solidFill>
                        <a:effectLst/>
                        <a:latin typeface="Calibri" panose="020F0502020204030204" pitchFamily="34" charset="0"/>
                      </a:endParaRPr>
                    </a:p>
                  </a:txBody>
                  <a:tcPr marL="29514" marR="29514" marT="29514" marB="29514">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tc>
                  <a:txBody>
                    <a:bodyPr/>
                    <a:lstStyle/>
                    <a:p>
                      <a:pPr marR="0" indent="0" algn="l" rtl="0">
                        <a:lnSpc>
                          <a:spcPct val="119000"/>
                        </a:lnSpc>
                        <a:spcBef>
                          <a:spcPts val="0"/>
                        </a:spcBef>
                        <a:spcAft>
                          <a:spcPts val="0"/>
                        </a:spcAft>
                      </a:pPr>
                      <a:r>
                        <a:rPr lang="en-US" sz="1200" b="1" kern="1400" dirty="0">
                          <a:ln>
                            <a:noFill/>
                          </a:ln>
                          <a:solidFill>
                            <a:srgbClr val="000000"/>
                          </a:solidFill>
                          <a:effectLst/>
                          <a:latin typeface="Calibri" panose="020F0502020204030204" pitchFamily="34" charset="0"/>
                        </a:rPr>
                        <a:t>NURS 3001H</a:t>
                      </a:r>
                    </a:p>
                    <a:p>
                      <a:pPr marR="0" indent="0" algn="l" rtl="0">
                        <a:lnSpc>
                          <a:spcPct val="119000"/>
                        </a:lnSpc>
                        <a:spcBef>
                          <a:spcPts val="0"/>
                        </a:spcBef>
                        <a:spcAft>
                          <a:spcPts val="0"/>
                        </a:spcAft>
                      </a:pPr>
                      <a:r>
                        <a:rPr lang="en-US" sz="1200" kern="1400" dirty="0">
                          <a:ln>
                            <a:noFill/>
                          </a:ln>
                          <a:solidFill>
                            <a:srgbClr val="000000"/>
                          </a:solidFill>
                          <a:effectLst/>
                          <a:latin typeface="Calibri" panose="020F0502020204030204" pitchFamily="34" charset="0"/>
                        </a:rPr>
                        <a:t>Living with Chronic Disease</a:t>
                      </a:r>
                    </a:p>
                  </a:txBody>
                  <a:tcPr marL="29514" marR="29514" marT="29514" marB="29514">
                    <a:lnL>
                      <a:noFill/>
                    </a:lnL>
                    <a:lnR w="28575"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7DBC8"/>
                    </a:solidFill>
                  </a:tcPr>
                </a:tc>
                <a:extLst>
                  <a:ext uri="{0D108BD9-81ED-4DB2-BD59-A6C34878D82A}">
                    <a16:rowId xmlns:a16="http://schemas.microsoft.com/office/drawing/2014/main" val="10001"/>
                  </a:ext>
                </a:extLst>
              </a:tr>
              <a:tr h="1183344">
                <a:tc>
                  <a:txBody>
                    <a:bodyPr/>
                    <a:lstStyle/>
                    <a:p>
                      <a:pPr marR="0" indent="0" algn="l" rtl="0">
                        <a:lnSpc>
                          <a:spcPct val="119000"/>
                        </a:lnSpc>
                        <a:spcBef>
                          <a:spcPts val="0"/>
                        </a:spcBef>
                        <a:spcAft>
                          <a:spcPts val="600"/>
                        </a:spcAft>
                      </a:pPr>
                      <a:r>
                        <a:rPr lang="en-CA" sz="800" kern="1400">
                          <a:ln>
                            <a:noFill/>
                          </a:ln>
                          <a:solidFill>
                            <a:srgbClr val="000000"/>
                          </a:solidFill>
                          <a:effectLst/>
                          <a:latin typeface="Calibri" panose="020F0502020204030204" pitchFamily="34" charset="0"/>
                        </a:rPr>
                        <a:t> </a:t>
                      </a:r>
                    </a:p>
                  </a:txBody>
                  <a:tcPr marL="29514" marR="29514" marT="29514" marB="29514">
                    <a:lnL w="28575"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R="0" indent="0" algn="l" rtl="0">
                        <a:lnSpc>
                          <a:spcPct val="119000"/>
                        </a:lnSpc>
                        <a:spcBef>
                          <a:spcPts val="0"/>
                        </a:spcBef>
                        <a:spcAft>
                          <a:spcPts val="0"/>
                        </a:spcAft>
                      </a:pPr>
                      <a:r>
                        <a:rPr lang="en-CA" sz="1200" b="1" kern="1400" dirty="0">
                          <a:ln>
                            <a:noFill/>
                          </a:ln>
                          <a:solidFill>
                            <a:srgbClr val="000000"/>
                          </a:solidFill>
                          <a:effectLst/>
                          <a:latin typeface="Calibri" panose="020F0502020204030204" pitchFamily="34" charset="0"/>
                        </a:rPr>
                        <a:t>NURS 2031H</a:t>
                      </a:r>
                      <a:endParaRPr lang="en-CA" sz="12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CA" sz="1200" kern="1400" dirty="0">
                          <a:ln>
                            <a:noFill/>
                          </a:ln>
                          <a:solidFill>
                            <a:srgbClr val="000000"/>
                          </a:solidFill>
                          <a:effectLst/>
                          <a:latin typeface="Calibri" panose="020F0502020204030204" pitchFamily="34" charset="0"/>
                        </a:rPr>
                        <a:t>Quantitative Research  </a:t>
                      </a:r>
                    </a:p>
                  </a:txBody>
                  <a:tcPr marL="29514" marR="29514" marT="29514" marB="29514">
                    <a:lnL>
                      <a:noFill/>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gridSpan="2">
                  <a:txBody>
                    <a:bodyPr/>
                    <a:lstStyle/>
                    <a:p>
                      <a:pPr marR="0" indent="0" algn="l" rtl="0">
                        <a:lnSpc>
                          <a:spcPct val="119000"/>
                        </a:lnSpc>
                        <a:spcBef>
                          <a:spcPts val="0"/>
                        </a:spcBef>
                        <a:spcAft>
                          <a:spcPts val="0"/>
                        </a:spcAft>
                      </a:pPr>
                      <a:r>
                        <a:rPr lang="en-US" sz="1200" b="1" kern="1400" dirty="0">
                          <a:ln>
                            <a:noFill/>
                          </a:ln>
                          <a:solidFill>
                            <a:srgbClr val="000000"/>
                          </a:solidFill>
                          <a:effectLst/>
                          <a:latin typeface="Calibri" panose="020F0502020204030204" pitchFamily="34" charset="0"/>
                        </a:rPr>
                        <a:t>0.5 Elective Credit  at the 2000 level or higher</a:t>
                      </a:r>
                      <a:endParaRPr lang="en-US" sz="1200" kern="1400" dirty="0">
                        <a:ln>
                          <a:noFill/>
                        </a:ln>
                        <a:solidFill>
                          <a:srgbClr val="000000"/>
                        </a:solidFill>
                        <a:effectLst/>
                        <a:latin typeface="Calibri" panose="020F0502020204030204" pitchFamily="34" charset="0"/>
                      </a:endParaRPr>
                    </a:p>
                  </a:txBody>
                  <a:tcPr marL="29514" marR="29514" marT="29514" marB="29514">
                    <a:lnL w="635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hMerge="1">
                  <a:txBody>
                    <a:bodyPr/>
                    <a:lstStyle/>
                    <a:p>
                      <a:endParaRPr lang="en-US"/>
                    </a:p>
                  </a:txBody>
                  <a:tcPr>
                    <a:lnL w="28575" cap="flat" cmpd="sng" algn="ctr">
                      <a:solidFill>
                        <a:srgbClr val="676A55"/>
                      </a:solidFill>
                      <a:prstDash val="solid"/>
                      <a:round/>
                      <a:headEnd type="none" w="med" len="med"/>
                      <a:tailEnd type="none" w="med" len="med"/>
                    </a:lnL>
                    <a:lnT w="6350" cap="flat" cmpd="sng" algn="ctr">
                      <a:solidFill>
                        <a:srgbClr val="676A55"/>
                      </a:solidFill>
                      <a:prstDash val="solid"/>
                      <a:round/>
                      <a:headEnd type="none" w="med" len="med"/>
                      <a:tailEnd type="none" w="med" len="med"/>
                    </a:lnT>
                  </a:tcPr>
                </a:tc>
                <a:tc>
                  <a:txBody>
                    <a:bodyPr/>
                    <a:lstStyle/>
                    <a:p>
                      <a:pPr marL="0" marR="0" lvl="0" indent="0" algn="l" defTabSz="914400" rtl="0" eaLnBrk="1" fontAlgn="auto" latinLnBrk="0" hangingPunct="1">
                        <a:lnSpc>
                          <a:spcPct val="119000"/>
                        </a:lnSpc>
                        <a:spcBef>
                          <a:spcPts val="0"/>
                        </a:spcBef>
                        <a:spcAft>
                          <a:spcPts val="0"/>
                        </a:spcAft>
                        <a:buClrTx/>
                        <a:buSzTx/>
                        <a:buFontTx/>
                        <a:buNone/>
                        <a:tabLst/>
                        <a:defRPr/>
                      </a:pPr>
                      <a:r>
                        <a:rPr kumimoji="0" lang="en-CA" sz="1200" b="1" i="0" u="none" strike="noStrike" kern="1400" cap="none" spc="0" normalizeH="0" baseline="0" noProof="0" dirty="0">
                          <a:ln>
                            <a:noFill/>
                          </a:ln>
                          <a:solidFill>
                            <a:srgbClr val="000000"/>
                          </a:solidFill>
                          <a:effectLst/>
                          <a:uLnTx/>
                          <a:uFillTx/>
                          <a:latin typeface="Calibri" panose="020F0502020204030204" pitchFamily="34" charset="0"/>
                          <a:ea typeface="+mn-ea"/>
                          <a:cs typeface="+mn-cs"/>
                        </a:rPr>
                        <a:t>NURS 3031H</a:t>
                      </a:r>
                      <a:endParaRPr kumimoji="0" lang="en-CA" sz="1200" b="0" i="0" u="none" strike="noStrike" kern="14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19000"/>
                        </a:lnSpc>
                        <a:spcBef>
                          <a:spcPts val="0"/>
                        </a:spcBef>
                        <a:spcAft>
                          <a:spcPts val="0"/>
                        </a:spcAft>
                        <a:buClrTx/>
                        <a:buSzTx/>
                        <a:buFontTx/>
                        <a:buNone/>
                        <a:tabLst/>
                        <a:defRPr/>
                      </a:pPr>
                      <a:r>
                        <a:rPr kumimoji="0" lang="en-CA" sz="1200" b="0" i="0" u="none" strike="noStrike" kern="1400" cap="none" spc="0" normalizeH="0" baseline="0" noProof="0" dirty="0">
                          <a:ln>
                            <a:noFill/>
                          </a:ln>
                          <a:solidFill>
                            <a:srgbClr val="000000"/>
                          </a:solidFill>
                          <a:effectLst/>
                          <a:uLnTx/>
                          <a:uFillTx/>
                          <a:latin typeface="Calibri" panose="020F0502020204030204" pitchFamily="34" charset="0"/>
                          <a:ea typeface="+mn-ea"/>
                          <a:cs typeface="+mn-cs"/>
                        </a:rPr>
                        <a:t>Qualitative Research  </a:t>
                      </a:r>
                    </a:p>
                    <a:p>
                      <a:pPr marR="0" indent="0" algn="l" rtl="0">
                        <a:lnSpc>
                          <a:spcPct val="119000"/>
                        </a:lnSpc>
                        <a:spcBef>
                          <a:spcPts val="0"/>
                        </a:spcBef>
                        <a:spcAft>
                          <a:spcPts val="0"/>
                        </a:spcAft>
                      </a:pPr>
                      <a:endParaRPr lang="en-CA" sz="1050" kern="1400" dirty="0">
                        <a:ln>
                          <a:noFill/>
                        </a:ln>
                        <a:solidFill>
                          <a:srgbClr val="000000"/>
                        </a:solidFill>
                        <a:effectLst/>
                        <a:latin typeface="Calibri" panose="020F0502020204030204" pitchFamily="34" charset="0"/>
                      </a:endParaRPr>
                    </a:p>
                  </a:txBody>
                  <a:tcPr marL="29514" marR="29514" marT="29514" marB="29514">
                    <a:lnL w="1270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gridSpan="3">
                  <a:txBody>
                    <a:bodyPr/>
                    <a:lstStyle/>
                    <a:p>
                      <a:pPr marR="0" indent="0" algn="l" rtl="0">
                        <a:lnSpc>
                          <a:spcPct val="119000"/>
                        </a:lnSpc>
                        <a:spcBef>
                          <a:spcPts val="0"/>
                        </a:spcBef>
                        <a:spcAft>
                          <a:spcPts val="0"/>
                        </a:spcAft>
                      </a:pPr>
                      <a:r>
                        <a:rPr lang="en-US" sz="1200" b="1" kern="1400" dirty="0">
                          <a:ln>
                            <a:noFill/>
                          </a:ln>
                          <a:solidFill>
                            <a:srgbClr val="000000"/>
                          </a:solidFill>
                          <a:effectLst/>
                          <a:latin typeface="Calibri" panose="020F0502020204030204" pitchFamily="34" charset="0"/>
                        </a:rPr>
                        <a:t>NURS 3550H</a:t>
                      </a:r>
                      <a:endParaRPr lang="en-US" sz="1200" kern="1400" dirty="0">
                        <a:ln>
                          <a:noFill/>
                        </a:ln>
                        <a:solidFill>
                          <a:srgbClr val="000000"/>
                        </a:solidFill>
                        <a:effectLst/>
                        <a:latin typeface="Calibri" panose="020F0502020204030204" pitchFamily="34" charset="0"/>
                      </a:endParaRPr>
                    </a:p>
                    <a:p>
                      <a:pPr marR="0" indent="0" algn="l" rtl="0">
                        <a:lnSpc>
                          <a:spcPct val="119000"/>
                        </a:lnSpc>
                        <a:spcBef>
                          <a:spcPts val="0"/>
                        </a:spcBef>
                        <a:spcAft>
                          <a:spcPts val="0"/>
                        </a:spcAft>
                      </a:pPr>
                      <a:r>
                        <a:rPr lang="en-US" sz="1200" kern="1400" dirty="0">
                          <a:ln>
                            <a:noFill/>
                          </a:ln>
                          <a:solidFill>
                            <a:srgbClr val="000000"/>
                          </a:solidFill>
                          <a:effectLst/>
                          <a:latin typeface="Calibri" panose="020F0502020204030204" pitchFamily="34" charset="0"/>
                        </a:rPr>
                        <a:t>Pharmacology for Health </a:t>
                      </a:r>
                    </a:p>
                    <a:p>
                      <a:pPr marR="0" indent="0" algn="l" rtl="0">
                        <a:lnSpc>
                          <a:spcPct val="119000"/>
                        </a:lnSpc>
                        <a:spcBef>
                          <a:spcPts val="0"/>
                        </a:spcBef>
                        <a:spcAft>
                          <a:spcPts val="0"/>
                        </a:spcAft>
                      </a:pPr>
                      <a:r>
                        <a:rPr lang="en-US" sz="1200" kern="1400" dirty="0">
                          <a:ln>
                            <a:noFill/>
                          </a:ln>
                          <a:solidFill>
                            <a:srgbClr val="000000"/>
                          </a:solidFill>
                          <a:effectLst/>
                          <a:latin typeface="Calibri" panose="020F0502020204030204" pitchFamily="34" charset="0"/>
                        </a:rPr>
                        <a:t>Professionals</a:t>
                      </a:r>
                    </a:p>
                  </a:txBody>
                  <a:tcPr marL="29514" marR="29514" marT="29514" marB="29514">
                    <a:lnL w="6350" cap="flat" cmpd="sng" algn="ctr">
                      <a:noFill/>
                      <a:prstDash val="solid"/>
                      <a:round/>
                      <a:headEnd type="none" w="med" len="med"/>
                      <a:tailEnd type="none" w="med" len="med"/>
                    </a:lnL>
                    <a:lnR w="28575"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bl>
          </a:graphicData>
        </a:graphic>
      </p:graphicFrame>
      <p:sp>
        <p:nvSpPr>
          <p:cNvPr id="3" name="Control 1"/>
          <p:cNvSpPr>
            <a:spLocks noChangeArrowheads="1" noChangeShapeType="1"/>
          </p:cNvSpPr>
          <p:nvPr/>
        </p:nvSpPr>
        <p:spPr bwMode="auto">
          <a:xfrm>
            <a:off x="16178213" y="8088313"/>
            <a:ext cx="9774237" cy="175895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AEBDE"/>
                  </a:outerShdw>
                </a:effectLst>
              </a14:hiddenEffects>
            </a:ext>
          </a:extLst>
        </p:spPr>
        <p:txBody>
          <a:bodyPr vert="horz" wrap="square" lIns="0" tIns="0" rIns="0" bIns="0" numCol="1" anchor="t" anchorCtr="0" compatLnSpc="1">
            <a:prstTxWarp prst="textNoShape">
              <a:avLst/>
            </a:prstTxWarp>
          </a:bodyPr>
          <a:lstStyle/>
          <a:p>
            <a:endParaRPr lang="en-US"/>
          </a:p>
        </p:txBody>
      </p:sp>
      <p:sp>
        <p:nvSpPr>
          <p:cNvPr id="4" name="TextBox 3">
            <a:extLst>
              <a:ext uri="{FF2B5EF4-FFF2-40B4-BE49-F238E27FC236}">
                <a16:creationId xmlns:a16="http://schemas.microsoft.com/office/drawing/2014/main" id="{1D92E56D-C587-B604-5BCC-F6195C785BD6}"/>
              </a:ext>
            </a:extLst>
          </p:cNvPr>
          <p:cNvSpPr txBox="1"/>
          <p:nvPr/>
        </p:nvSpPr>
        <p:spPr>
          <a:xfrm>
            <a:off x="611560" y="5661248"/>
            <a:ext cx="5544616" cy="923330"/>
          </a:xfrm>
          <a:prstGeom prst="rect">
            <a:avLst/>
          </a:prstGeom>
          <a:noFill/>
        </p:spPr>
        <p:txBody>
          <a:bodyPr wrap="square" rtlCol="0">
            <a:spAutoFit/>
          </a:bodyPr>
          <a:lstStyle/>
          <a:p>
            <a:r>
              <a:rPr lang="en-CA" dirty="0"/>
              <a:t>Be prepared to be on campus in the Fall/Winter on Mondays &amp; Tuesdays +Clinical days. Schedule will be released in July </a:t>
            </a:r>
          </a:p>
        </p:txBody>
      </p:sp>
    </p:spTree>
    <p:extLst>
      <p:ext uri="{BB962C8B-B14F-4D97-AF65-F5344CB8AC3E}">
        <p14:creationId xmlns:p14="http://schemas.microsoft.com/office/powerpoint/2010/main" val="2874821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Electives</a:t>
            </a:r>
          </a:p>
        </p:txBody>
      </p:sp>
      <p:sp>
        <p:nvSpPr>
          <p:cNvPr id="4" name="Content Placeholder 3"/>
          <p:cNvSpPr>
            <a:spLocks noGrp="1"/>
          </p:cNvSpPr>
          <p:nvPr>
            <p:ph sz="half" idx="1"/>
          </p:nvPr>
        </p:nvSpPr>
        <p:spPr>
          <a:xfrm>
            <a:off x="422579" y="1052736"/>
            <a:ext cx="7776864" cy="4525963"/>
          </a:xfrm>
        </p:spPr>
        <p:txBody>
          <a:bodyPr/>
          <a:lstStyle/>
          <a:p>
            <a:pPr>
              <a:buFont typeface="Wingdings" panose="05000000000000000000" pitchFamily="2" charset="2"/>
              <a:buChar char="v"/>
            </a:pPr>
            <a:r>
              <a:rPr lang="en-US" dirty="0"/>
              <a:t>1.5 credits in total</a:t>
            </a:r>
          </a:p>
          <a:p>
            <a:pPr lvl="1">
              <a:buFont typeface="Wingdings" panose="05000000000000000000" pitchFamily="2" charset="2"/>
              <a:buChar char="v"/>
            </a:pPr>
            <a:r>
              <a:rPr lang="en-US" dirty="0"/>
              <a:t>0.5 credit at the 2000 level or higher</a:t>
            </a:r>
          </a:p>
          <a:p>
            <a:pPr lvl="1">
              <a:buFont typeface="Wingdings" panose="05000000000000000000" pitchFamily="2" charset="2"/>
              <a:buChar char="v"/>
            </a:pPr>
            <a:r>
              <a:rPr lang="en-US" dirty="0"/>
              <a:t>0.5 credit at the 3000 level or higher</a:t>
            </a:r>
          </a:p>
          <a:p>
            <a:pPr lvl="2">
              <a:buFont typeface="Wingdings" panose="05000000000000000000" pitchFamily="2" charset="2"/>
              <a:buChar char="v"/>
            </a:pPr>
            <a:r>
              <a:rPr lang="en-US" dirty="0"/>
              <a:t>Mandatory Indigenous Course Requirement (ICR) for either 2000 or 3000 elective </a:t>
            </a:r>
          </a:p>
          <a:p>
            <a:pPr lvl="1">
              <a:buFont typeface="Wingdings" panose="05000000000000000000" pitchFamily="2" charset="2"/>
              <a:buChar char="v"/>
            </a:pPr>
            <a:r>
              <a:rPr lang="en-US" dirty="0"/>
              <a:t>0.5 credit from the forced choice electives category</a:t>
            </a:r>
          </a:p>
          <a:p>
            <a:pPr marL="457200" lvl="1" indent="0">
              <a:buNone/>
            </a:pPr>
            <a:r>
              <a:rPr lang="en-US" dirty="0"/>
              <a:t>(NURS 3560H, PHIL 2390H, PSYC 3560H, PSYC 3750H or SOCI-GESO 2430H)</a:t>
            </a:r>
          </a:p>
          <a:p>
            <a:pPr>
              <a:buFont typeface="Wingdings" panose="05000000000000000000" pitchFamily="2" charset="2"/>
              <a:buChar char="v"/>
            </a:pPr>
            <a:r>
              <a:rPr lang="en-US" dirty="0"/>
              <a:t>Previous university transfer credits can count towards electives</a:t>
            </a:r>
          </a:p>
          <a:p>
            <a:pPr>
              <a:buFont typeface="Wingdings" panose="05000000000000000000" pitchFamily="2" charset="2"/>
              <a:buChar char="v"/>
            </a:pPr>
            <a:r>
              <a:rPr lang="en-US" dirty="0"/>
              <a:t>Reference the Academic Timetable to view which electives are offered</a:t>
            </a:r>
          </a:p>
        </p:txBody>
      </p:sp>
    </p:spTree>
    <p:extLst>
      <p:ext uri="{BB962C8B-B14F-4D97-AF65-F5344CB8AC3E}">
        <p14:creationId xmlns:p14="http://schemas.microsoft.com/office/powerpoint/2010/main" val="4184469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US" dirty="0"/>
              <a:t>Advanced Topics</a:t>
            </a:r>
          </a:p>
        </p:txBody>
      </p:sp>
      <p:sp>
        <p:nvSpPr>
          <p:cNvPr id="3" name="Content Placeholder 2"/>
          <p:cNvSpPr>
            <a:spLocks noGrp="1"/>
          </p:cNvSpPr>
          <p:nvPr>
            <p:ph sz="half" idx="1"/>
          </p:nvPr>
        </p:nvSpPr>
        <p:spPr>
          <a:xfrm>
            <a:off x="539552" y="944724"/>
            <a:ext cx="7776864" cy="4968552"/>
          </a:xfrm>
        </p:spPr>
        <p:txBody>
          <a:bodyPr/>
          <a:lstStyle/>
          <a:p>
            <a:pPr>
              <a:buFont typeface="Wingdings" panose="05000000000000000000" pitchFamily="2" charset="2"/>
              <a:buChar char="v"/>
            </a:pPr>
            <a:r>
              <a:rPr lang="en-US" sz="2000" dirty="0"/>
              <a:t>Final two semesters of the program</a:t>
            </a:r>
          </a:p>
          <a:p>
            <a:pPr>
              <a:buFont typeface="Wingdings" panose="05000000000000000000" pitchFamily="2" charset="2"/>
              <a:buChar char="v"/>
            </a:pPr>
            <a:r>
              <a:rPr lang="en-US" sz="2000" b="1" dirty="0"/>
              <a:t>Enroll in one from Group 1 – a few examples:</a:t>
            </a:r>
          </a:p>
          <a:p>
            <a:pPr marL="0" indent="0">
              <a:buNone/>
            </a:pPr>
            <a:r>
              <a:rPr lang="en-US" sz="2000" dirty="0"/>
              <a:t>NURS 4100 – The Concept of Marginalization and At-Risk Groups</a:t>
            </a:r>
          </a:p>
          <a:p>
            <a:pPr marL="0" indent="0">
              <a:buNone/>
            </a:pPr>
            <a:r>
              <a:rPr lang="en-US" sz="2000" dirty="0"/>
              <a:t>NURS 4102 – Transcultural Concepts in Health Care</a:t>
            </a:r>
          </a:p>
          <a:p>
            <a:pPr marL="0" indent="0">
              <a:buNone/>
            </a:pPr>
            <a:r>
              <a:rPr lang="en-US" sz="2000" dirty="0"/>
              <a:t>NURS 4103 – Workplace Health, Safety, and Well-being of the Nurse</a:t>
            </a:r>
          </a:p>
          <a:p>
            <a:pPr marL="0" indent="0">
              <a:buNone/>
            </a:pPr>
            <a:r>
              <a:rPr lang="en-US" sz="2000" dirty="0"/>
              <a:t>NURS 4104 – Sociopolitical Action and Advocacy in Health Care</a:t>
            </a:r>
          </a:p>
          <a:p>
            <a:pPr marL="0" indent="0">
              <a:buNone/>
            </a:pPr>
            <a:r>
              <a:rPr lang="en-US" sz="2000" dirty="0"/>
              <a:t>NURS 4105 – Leadership in Contemporary Nursing</a:t>
            </a:r>
          </a:p>
          <a:p>
            <a:pPr>
              <a:buFont typeface="Wingdings" panose="05000000000000000000" pitchFamily="2" charset="2"/>
              <a:buChar char="v"/>
            </a:pPr>
            <a:r>
              <a:rPr lang="en-US" sz="2000" b="1" dirty="0"/>
              <a:t>Enroll in one from Group 2 – a few examples:</a:t>
            </a:r>
            <a:endParaRPr lang="en-US" sz="2000" dirty="0"/>
          </a:p>
          <a:p>
            <a:pPr marL="0" indent="0">
              <a:buNone/>
            </a:pPr>
            <a:r>
              <a:rPr lang="en-US" sz="2000" dirty="0"/>
              <a:t>NURS 4201 – Primary Health Care</a:t>
            </a:r>
          </a:p>
          <a:p>
            <a:pPr marL="0" indent="0">
              <a:buNone/>
            </a:pPr>
            <a:r>
              <a:rPr lang="en-US" sz="2000" dirty="0"/>
              <a:t>NURS 4203 – Rural Nursing Practice</a:t>
            </a:r>
          </a:p>
          <a:p>
            <a:pPr marL="0" indent="0">
              <a:buNone/>
            </a:pPr>
            <a:r>
              <a:rPr lang="en-US" sz="2000" dirty="0"/>
              <a:t>NURS 4204 – Contemporary Issues in Aging and Health</a:t>
            </a:r>
          </a:p>
          <a:p>
            <a:pPr marL="0" indent="0">
              <a:buNone/>
            </a:pPr>
            <a:r>
              <a:rPr lang="en-US" sz="2000" dirty="0"/>
              <a:t>NURS 4205 – Mental Health Care</a:t>
            </a:r>
          </a:p>
          <a:p>
            <a:pPr>
              <a:buFont typeface="Wingdings" panose="05000000000000000000" pitchFamily="2" charset="2"/>
              <a:buChar char="v"/>
            </a:pPr>
            <a:r>
              <a:rPr lang="en-US" sz="2000" b="1" dirty="0"/>
              <a:t>Alternatively, may consider a thesis:</a:t>
            </a:r>
          </a:p>
          <a:p>
            <a:pPr marL="0" indent="0">
              <a:buNone/>
            </a:pPr>
            <a:r>
              <a:rPr lang="en-US" sz="2000" dirty="0"/>
              <a:t>NURS 4011/4012</a:t>
            </a:r>
            <a:endParaRPr lang="en-US" sz="2000" dirty="0">
              <a:solidFill>
                <a:srgbClr val="FF0000"/>
              </a:solidFill>
            </a:endParaRPr>
          </a:p>
        </p:txBody>
      </p:sp>
    </p:spTree>
    <p:extLst>
      <p:ext uri="{BB962C8B-B14F-4D97-AF65-F5344CB8AC3E}">
        <p14:creationId xmlns:p14="http://schemas.microsoft.com/office/powerpoint/2010/main" val="39805554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Academic Requirements for Program Completion</a:t>
            </a:r>
          </a:p>
        </p:txBody>
      </p:sp>
      <p:sp>
        <p:nvSpPr>
          <p:cNvPr id="3" name="Content Placeholder 2"/>
          <p:cNvSpPr>
            <a:spLocks noGrp="1"/>
          </p:cNvSpPr>
          <p:nvPr>
            <p:ph sz="half" idx="1"/>
          </p:nvPr>
        </p:nvSpPr>
        <p:spPr>
          <a:xfrm>
            <a:off x="683568" y="2082301"/>
            <a:ext cx="7776864" cy="4525963"/>
          </a:xfrm>
        </p:spPr>
        <p:txBody>
          <a:bodyPr/>
          <a:lstStyle/>
          <a:p>
            <a:pPr>
              <a:buFont typeface="Wingdings" panose="05000000000000000000" pitchFamily="2" charset="2"/>
              <a:buChar char="v"/>
            </a:pPr>
            <a:r>
              <a:rPr lang="en-US" dirty="0"/>
              <a:t>65% cumulative average</a:t>
            </a:r>
          </a:p>
          <a:p>
            <a:pPr>
              <a:buFont typeface="Wingdings" panose="05000000000000000000" pitchFamily="2" charset="2"/>
              <a:buChar char="v"/>
            </a:pPr>
            <a:r>
              <a:rPr lang="en-US" dirty="0"/>
              <a:t>Minimum 60% in all required courses</a:t>
            </a:r>
          </a:p>
          <a:p>
            <a:pPr>
              <a:buFont typeface="Wingdings" panose="05000000000000000000" pitchFamily="2" charset="2"/>
              <a:buChar char="v"/>
            </a:pPr>
            <a:r>
              <a:rPr lang="en-US" dirty="0"/>
              <a:t>A maximum of one repeated NURS theory course and one repeated clinical course</a:t>
            </a:r>
          </a:p>
          <a:p>
            <a:pPr>
              <a:buFont typeface="Wingdings" panose="05000000000000000000" pitchFamily="2" charset="2"/>
              <a:buChar char="v"/>
            </a:pPr>
            <a:r>
              <a:rPr lang="en-US" dirty="0"/>
              <a:t>Must attend clinical orientations (May be held in the week prior to first day of term).</a:t>
            </a:r>
          </a:p>
          <a:p>
            <a:pPr>
              <a:buFont typeface="Wingdings" panose="05000000000000000000" pitchFamily="2" charset="2"/>
              <a:buChar char="v"/>
            </a:pPr>
            <a:r>
              <a:rPr lang="en-US" dirty="0"/>
              <a:t>Must be prepared for and attend all Seminars and Labs</a:t>
            </a:r>
          </a:p>
          <a:p>
            <a:pPr>
              <a:buFont typeface="Wingdings" panose="05000000000000000000" pitchFamily="2" charset="2"/>
              <a:buChar char="v"/>
            </a:pPr>
            <a:r>
              <a:rPr lang="en-US" sz="2800" dirty="0">
                <a:solidFill>
                  <a:srgbClr val="FF0000"/>
                </a:solidFill>
              </a:rPr>
              <a:t>Review the Academic Calendar for more details</a:t>
            </a:r>
          </a:p>
        </p:txBody>
      </p:sp>
    </p:spTree>
    <p:extLst>
      <p:ext uri="{BB962C8B-B14F-4D97-AF65-F5344CB8AC3E}">
        <p14:creationId xmlns:p14="http://schemas.microsoft.com/office/powerpoint/2010/main" val="2605255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Course Registration</a:t>
            </a:r>
          </a:p>
        </p:txBody>
      </p:sp>
      <p:sp>
        <p:nvSpPr>
          <p:cNvPr id="3" name="Content Placeholder 2"/>
          <p:cNvSpPr>
            <a:spLocks noGrp="1"/>
          </p:cNvSpPr>
          <p:nvPr>
            <p:ph sz="half" idx="1"/>
          </p:nvPr>
        </p:nvSpPr>
        <p:spPr>
          <a:xfrm>
            <a:off x="457200" y="1052736"/>
            <a:ext cx="7776864" cy="4824536"/>
          </a:xfrm>
        </p:spPr>
        <p:txBody>
          <a:bodyPr/>
          <a:lstStyle/>
          <a:p>
            <a:pPr algn="l"/>
            <a:r>
              <a:rPr lang="en-US" i="0" dirty="0">
                <a:solidFill>
                  <a:srgbClr val="0B2318"/>
                </a:solidFill>
                <a:effectLst/>
                <a:latin typeface="Museo Sans W01 500"/>
              </a:rPr>
              <a:t>Fall / Winter Term 2026-2027 </a:t>
            </a:r>
          </a:p>
          <a:p>
            <a:pPr algn="l"/>
            <a:r>
              <a:rPr lang="en-US" b="0" i="0" dirty="0">
                <a:solidFill>
                  <a:srgbClr val="0B2318"/>
                </a:solidFill>
                <a:effectLst/>
                <a:latin typeface="museo-sans"/>
              </a:rPr>
              <a:t>During priority registration, you can register in courses in your major(s) for which you have prerequisites and in any courses which do not have limited enrollment.</a:t>
            </a:r>
          </a:p>
          <a:p>
            <a:pPr algn="l"/>
            <a:r>
              <a:rPr lang="en-US" b="0" i="0" dirty="0">
                <a:solidFill>
                  <a:srgbClr val="0B2318"/>
                </a:solidFill>
                <a:effectLst/>
                <a:latin typeface="museo-sans"/>
              </a:rPr>
              <a:t>Please visit</a:t>
            </a:r>
            <a:r>
              <a:rPr lang="en-US" b="0" i="0" u="sng" dirty="0">
                <a:solidFill>
                  <a:srgbClr val="0B2318"/>
                </a:solidFill>
                <a:effectLst/>
                <a:latin typeface="museo-sans"/>
                <a:hlinkClick r:id="rId3"/>
              </a:rPr>
              <a:t> Academic Timetable</a:t>
            </a:r>
            <a:r>
              <a:rPr lang="en-US" b="0" i="0" dirty="0">
                <a:solidFill>
                  <a:srgbClr val="0B2318"/>
                </a:solidFill>
                <a:effectLst/>
                <a:latin typeface="museo-sans"/>
              </a:rPr>
              <a:t> to find out when courses are scheduled for the 2026-27 academic year.</a:t>
            </a:r>
          </a:p>
          <a:p>
            <a:pPr algn="l"/>
            <a:endParaRPr lang="en-US" b="0" i="0" dirty="0">
              <a:solidFill>
                <a:srgbClr val="0B2318"/>
              </a:solidFill>
              <a:effectLst/>
              <a:latin typeface="museo-sans"/>
            </a:endParaRPr>
          </a:p>
          <a:p>
            <a:pPr marL="0" indent="0" algn="ctr">
              <a:buNone/>
            </a:pPr>
            <a:r>
              <a:rPr lang="en-US" sz="2800" b="1" i="0" dirty="0">
                <a:solidFill>
                  <a:srgbClr val="0B2318"/>
                </a:solidFill>
                <a:effectLst/>
                <a:latin typeface="museo-sans"/>
              </a:rPr>
              <a:t>Join us June 11, 6:00pm-7:30pm for a specific how to register for courses webinar!</a:t>
            </a:r>
            <a:endParaRPr lang="en-US" sz="2800" b="0" i="0" dirty="0">
              <a:solidFill>
                <a:srgbClr val="0B2318"/>
              </a:solidFill>
              <a:effectLst/>
              <a:latin typeface="museo-sans"/>
            </a:endParaRPr>
          </a:p>
          <a:p>
            <a:pPr marL="0" indent="0">
              <a:buNone/>
            </a:pPr>
            <a:endParaRPr lang="en-US" dirty="0"/>
          </a:p>
        </p:txBody>
      </p:sp>
    </p:spTree>
    <p:extLst>
      <p:ext uri="{BB962C8B-B14F-4D97-AF65-F5344CB8AC3E}">
        <p14:creationId xmlns:p14="http://schemas.microsoft.com/office/powerpoint/2010/main" val="3918137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&amp; Registering for Courses</a:t>
            </a:r>
          </a:p>
        </p:txBody>
      </p:sp>
      <p:sp>
        <p:nvSpPr>
          <p:cNvPr id="3" name="Content Placeholder 2"/>
          <p:cNvSpPr>
            <a:spLocks noGrp="1"/>
          </p:cNvSpPr>
          <p:nvPr>
            <p:ph sz="half" idx="1"/>
          </p:nvPr>
        </p:nvSpPr>
        <p:spPr>
          <a:xfrm>
            <a:off x="539552" y="1124744"/>
            <a:ext cx="8229600" cy="5112568"/>
          </a:xfrm>
        </p:spPr>
        <p:txBody>
          <a:bodyPr/>
          <a:lstStyle/>
          <a:p>
            <a:pPr marL="0" indent="0" algn="l">
              <a:buNone/>
            </a:pPr>
            <a:r>
              <a:rPr lang="en-US" sz="1600" b="1" i="0" dirty="0">
                <a:solidFill>
                  <a:srgbClr val="0B2318"/>
                </a:solidFill>
                <a:effectLst/>
                <a:latin typeface="museo-sans"/>
              </a:rPr>
              <a:t>Key Documents &amp; Tools</a:t>
            </a:r>
          </a:p>
          <a:p>
            <a:pPr>
              <a:buFont typeface="+mj-lt"/>
              <a:buAutoNum type="arabicPeriod"/>
            </a:pPr>
            <a:r>
              <a:rPr lang="en-US" sz="1600" dirty="0">
                <a:solidFill>
                  <a:srgbClr val="0B2318"/>
                </a:solidFill>
                <a:latin typeface="museo-sans"/>
              </a:rPr>
              <a:t>To start your course selection for registration, review the </a:t>
            </a:r>
            <a:r>
              <a:rPr lang="en-US" sz="1600" dirty="0">
                <a:solidFill>
                  <a:srgbClr val="0B2318"/>
                </a:solidFill>
                <a:latin typeface="museo-sans"/>
                <a:hlinkClick r:id="rId3"/>
              </a:rPr>
              <a:t>Program Map </a:t>
            </a:r>
            <a:r>
              <a:rPr lang="en-US" sz="1600" dirty="0">
                <a:solidFill>
                  <a:srgbClr val="0B2318"/>
                </a:solidFill>
                <a:latin typeface="museo-sans"/>
              </a:rPr>
              <a:t>and </a:t>
            </a:r>
            <a:r>
              <a:rPr lang="en-US" sz="1600" u="sng" dirty="0">
                <a:solidFill>
                  <a:srgbClr val="0B2318"/>
                </a:solidFill>
                <a:latin typeface="museo-sans"/>
                <a:hlinkClick r:id="rId4"/>
              </a:rPr>
              <a:t>Academic Calendar</a:t>
            </a:r>
            <a:r>
              <a:rPr lang="en-US" sz="1600" dirty="0">
                <a:solidFill>
                  <a:srgbClr val="0B2318"/>
                </a:solidFill>
                <a:latin typeface="museo-sans"/>
              </a:rPr>
              <a:t> for information on your program and degree requirements.</a:t>
            </a:r>
          </a:p>
          <a:p>
            <a:pPr algn="l">
              <a:buFont typeface="+mj-lt"/>
              <a:buAutoNum type="arabicPeriod"/>
            </a:pPr>
            <a:r>
              <a:rPr lang="en-US" sz="1600" b="0" i="0" dirty="0">
                <a:solidFill>
                  <a:srgbClr val="0B2318"/>
                </a:solidFill>
                <a:effectLst/>
                <a:latin typeface="museo-sans"/>
              </a:rPr>
              <a:t>A list of the courses, course descriptions, and dates/times available can be found in the </a:t>
            </a:r>
            <a:r>
              <a:rPr lang="en-US" sz="1600" b="0" i="0" u="sng" dirty="0">
                <a:solidFill>
                  <a:srgbClr val="0B2318"/>
                </a:solidFill>
                <a:effectLst/>
                <a:latin typeface="museo-sans"/>
                <a:hlinkClick r:id="rId5"/>
              </a:rPr>
              <a:t>Academic Timetable</a:t>
            </a:r>
            <a:r>
              <a:rPr lang="en-US" sz="1600" b="0" i="0" dirty="0">
                <a:solidFill>
                  <a:srgbClr val="0B2318"/>
                </a:solidFill>
                <a:effectLst/>
                <a:latin typeface="museo-sans"/>
              </a:rPr>
              <a:t>. It is important to note that not all courses are offered each year.  </a:t>
            </a:r>
            <a:r>
              <a:rPr lang="en-US" sz="1600" b="1" i="0" dirty="0">
                <a:solidFill>
                  <a:srgbClr val="0B2318"/>
                </a:solidFill>
                <a:effectLst/>
                <a:latin typeface="museo-sans"/>
              </a:rPr>
              <a:t>If the course is not listed in the Academic Timetable, then it is not being offered for the current term.</a:t>
            </a:r>
            <a:endParaRPr lang="en-US" sz="1600" b="0" i="0" dirty="0">
              <a:solidFill>
                <a:srgbClr val="0B2318"/>
              </a:solidFill>
              <a:effectLst/>
              <a:latin typeface="museo-sans"/>
            </a:endParaRPr>
          </a:p>
          <a:p>
            <a:pPr algn="l">
              <a:buFont typeface="+mj-lt"/>
              <a:buAutoNum type="arabicPeriod"/>
            </a:pPr>
            <a:r>
              <a:rPr lang="en-US" sz="1600" b="0" i="0" dirty="0">
                <a:solidFill>
                  <a:srgbClr val="0B2318"/>
                </a:solidFill>
                <a:effectLst/>
                <a:latin typeface="museo-sans"/>
              </a:rPr>
              <a:t>Login to </a:t>
            </a:r>
            <a:r>
              <a:rPr lang="en-US" sz="1600" b="0" i="0" dirty="0">
                <a:solidFill>
                  <a:srgbClr val="0B2318"/>
                </a:solidFill>
                <a:effectLst/>
                <a:latin typeface="museo-sans"/>
                <a:hlinkClick r:id="rId6"/>
              </a:rPr>
              <a:t>MyTren</a:t>
            </a:r>
            <a:r>
              <a:rPr lang="en-US" sz="1600" b="0" i="0" dirty="0">
                <a:solidFill>
                  <a:srgbClr val="0B2318"/>
                </a:solidFill>
                <a:effectLst/>
                <a:latin typeface="museo-sans"/>
              </a:rPr>
              <a:t>t, click on the ‘Academics’ tabs, then click on the ‘Self-Service’ icon. On the homepage of that icon, click on the ‘Course Catalog’ button to start searching for courses.</a:t>
            </a:r>
          </a:p>
          <a:p>
            <a:pPr marL="0" indent="0" algn="l">
              <a:buNone/>
            </a:pPr>
            <a:endParaRPr lang="en-US" sz="1600" dirty="0">
              <a:solidFill>
                <a:srgbClr val="0B2318"/>
              </a:solidFill>
              <a:latin typeface="museo-sans"/>
            </a:endParaRPr>
          </a:p>
          <a:p>
            <a:pPr marL="0" indent="0" algn="l">
              <a:buNone/>
            </a:pPr>
            <a:r>
              <a:rPr lang="en-US" sz="1600" dirty="0">
                <a:solidFill>
                  <a:srgbClr val="0B2318"/>
                </a:solidFill>
                <a:latin typeface="museo-sans"/>
              </a:rPr>
              <a:t>For more registration information: </a:t>
            </a:r>
            <a:r>
              <a:rPr lang="en-US" sz="1600" dirty="0">
                <a:solidFill>
                  <a:srgbClr val="0B2318"/>
                </a:solidFill>
                <a:latin typeface="museo-sans"/>
                <a:hlinkClick r:id="rId7"/>
              </a:rPr>
              <a:t>https://www.trentu.ca/advising/online-resources/course-selection-registration</a:t>
            </a:r>
            <a:r>
              <a:rPr lang="en-US" sz="1600" dirty="0">
                <a:solidFill>
                  <a:srgbClr val="0B2318"/>
                </a:solidFill>
                <a:latin typeface="museo-sans"/>
              </a:rPr>
              <a:t> </a:t>
            </a:r>
          </a:p>
          <a:p>
            <a:pPr marL="0" indent="0" algn="l">
              <a:buNone/>
            </a:pPr>
            <a:endParaRPr lang="en-US" sz="1600" b="1" i="0" dirty="0">
              <a:solidFill>
                <a:srgbClr val="0B2318"/>
              </a:solidFill>
              <a:effectLst/>
              <a:latin typeface="museo-sans"/>
            </a:endParaRPr>
          </a:p>
          <a:p>
            <a:pPr marL="0" indent="0" algn="l">
              <a:buNone/>
            </a:pPr>
            <a:r>
              <a:rPr lang="en-US" sz="1600" b="1" i="0" dirty="0">
                <a:solidFill>
                  <a:srgbClr val="0B2318"/>
                </a:solidFill>
                <a:effectLst/>
                <a:latin typeface="museo-sans"/>
              </a:rPr>
              <a:t>​Indigenous Course Requirement</a:t>
            </a:r>
          </a:p>
          <a:p>
            <a:pPr marL="0" indent="0" algn="l">
              <a:buNone/>
            </a:pPr>
            <a:r>
              <a:rPr lang="en-US" sz="1600" b="0" i="0" dirty="0">
                <a:solidFill>
                  <a:srgbClr val="0B2318"/>
                </a:solidFill>
                <a:effectLst/>
                <a:latin typeface="museo-sans"/>
              </a:rPr>
              <a:t>Please visit the website to learn more and view list of eligible courses: </a:t>
            </a:r>
            <a:r>
              <a:rPr lang="en-US" sz="1600" b="0" i="0" dirty="0">
                <a:solidFill>
                  <a:srgbClr val="0B2318"/>
                </a:solidFill>
                <a:effectLst/>
                <a:latin typeface="museo-sans"/>
                <a:hlinkClick r:id="rId8"/>
              </a:rPr>
              <a:t>https://www.trentu.ca/indigenous/icr</a:t>
            </a:r>
            <a:endParaRPr lang="en-US" sz="1600" b="0" i="0" dirty="0">
              <a:solidFill>
                <a:srgbClr val="0B2318"/>
              </a:solidFill>
              <a:effectLst/>
              <a:latin typeface="museo-sans"/>
            </a:endParaRPr>
          </a:p>
          <a:p>
            <a:pPr marL="0" indent="0" algn="l">
              <a:buNone/>
            </a:pPr>
            <a:endParaRPr lang="en-US" sz="1600" b="0" i="0" dirty="0">
              <a:solidFill>
                <a:srgbClr val="0B2318"/>
              </a:solidFill>
              <a:effectLst/>
              <a:latin typeface="museo-sans"/>
            </a:endParaRPr>
          </a:p>
        </p:txBody>
      </p:sp>
    </p:spTree>
    <p:extLst>
      <p:ext uri="{BB962C8B-B14F-4D97-AF65-F5344CB8AC3E}">
        <p14:creationId xmlns:p14="http://schemas.microsoft.com/office/powerpoint/2010/main" val="3248212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Registration Video Tutorials</a:t>
            </a:r>
            <a:br>
              <a:rPr lang="en-US" dirty="0"/>
            </a:br>
            <a:endParaRPr lang="en-US" dirty="0"/>
          </a:p>
        </p:txBody>
      </p:sp>
      <p:sp>
        <p:nvSpPr>
          <p:cNvPr id="3" name="Content Placeholder 2"/>
          <p:cNvSpPr>
            <a:spLocks noGrp="1"/>
          </p:cNvSpPr>
          <p:nvPr>
            <p:ph sz="half" idx="1"/>
          </p:nvPr>
        </p:nvSpPr>
        <p:spPr>
          <a:xfrm>
            <a:off x="539552" y="1700808"/>
            <a:ext cx="7776864" cy="4032448"/>
          </a:xfrm>
        </p:spPr>
        <p:txBody>
          <a:bodyPr/>
          <a:lstStyle/>
          <a:p>
            <a:pPr marL="0" indent="0">
              <a:buNone/>
            </a:pPr>
            <a:r>
              <a:rPr lang="en-US" sz="2000" dirty="0"/>
              <a:t>Registration Video Tutorials can be found on the Trent website:</a:t>
            </a:r>
          </a:p>
          <a:p>
            <a:pPr marL="0" indent="0">
              <a:buNone/>
            </a:pPr>
            <a:r>
              <a:rPr lang="en-US" sz="2000" dirty="0">
                <a:hlinkClick r:id="rId3"/>
              </a:rPr>
              <a:t>Course Registration - Academic Advising - Trent University</a:t>
            </a:r>
            <a:endParaRPr lang="en-US" sz="2000" dirty="0"/>
          </a:p>
          <a:p>
            <a:pPr marL="0" indent="0">
              <a:buNone/>
            </a:pPr>
            <a:endParaRPr lang="en-US" sz="2000" dirty="0"/>
          </a:p>
          <a:p>
            <a:pPr marL="0" indent="0">
              <a:buNone/>
            </a:pPr>
            <a:r>
              <a:rPr lang="en-US" sz="2000" b="1" dirty="0"/>
              <a:t>Video Tutorials include:</a:t>
            </a:r>
          </a:p>
          <a:p>
            <a:r>
              <a:rPr lang="en-US" sz="2000" dirty="0"/>
              <a:t>How to Find courses in Self Service</a:t>
            </a:r>
          </a:p>
          <a:p>
            <a:r>
              <a:rPr lang="en-US" sz="2000" dirty="0"/>
              <a:t>How to Add Courses to your Schedule</a:t>
            </a:r>
          </a:p>
          <a:p>
            <a:r>
              <a:rPr lang="en-US" sz="2000" dirty="0"/>
              <a:t>How to Register for Scheduled Courses</a:t>
            </a:r>
          </a:p>
          <a:p>
            <a:r>
              <a:rPr lang="en-US" sz="2000" dirty="0"/>
              <a:t>How to Change Sections in a Course</a:t>
            </a:r>
          </a:p>
          <a:p>
            <a:r>
              <a:rPr lang="en-US" sz="2000" dirty="0"/>
              <a:t>How to Drop a Course</a:t>
            </a:r>
          </a:p>
          <a:p>
            <a:pPr marL="0" indent="0">
              <a:buNone/>
            </a:pPr>
            <a:endParaRPr lang="en-US" sz="2000" dirty="0"/>
          </a:p>
        </p:txBody>
      </p:sp>
    </p:spTree>
    <p:extLst>
      <p:ext uri="{BB962C8B-B14F-4D97-AF65-F5344CB8AC3E}">
        <p14:creationId xmlns:p14="http://schemas.microsoft.com/office/powerpoint/2010/main" val="37259678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Course Registration</a:t>
            </a:r>
          </a:p>
        </p:txBody>
      </p:sp>
      <p:sp>
        <p:nvSpPr>
          <p:cNvPr id="3" name="Content Placeholder 2"/>
          <p:cNvSpPr>
            <a:spLocks noGrp="1"/>
          </p:cNvSpPr>
          <p:nvPr>
            <p:ph sz="half" idx="1"/>
          </p:nvPr>
        </p:nvSpPr>
        <p:spPr>
          <a:xfrm>
            <a:off x="539552" y="1700808"/>
            <a:ext cx="7776864" cy="3744415"/>
          </a:xfrm>
        </p:spPr>
        <p:txBody>
          <a:bodyPr/>
          <a:lstStyle/>
          <a:p>
            <a:pPr>
              <a:buFont typeface="Wingdings" panose="05000000000000000000" pitchFamily="2" charset="2"/>
              <a:buChar char="v"/>
            </a:pPr>
            <a:r>
              <a:rPr lang="en-US" dirty="0"/>
              <a:t>Priority Registration Schedule: </a:t>
            </a:r>
            <a:r>
              <a:rPr lang="en-US" dirty="0">
                <a:hlinkClick r:id="rId3"/>
              </a:rPr>
              <a:t>Priority Registration Schedule - Office of the Registrar - Trent University</a:t>
            </a:r>
            <a:endParaRPr lang="en-US" dirty="0"/>
          </a:p>
          <a:p>
            <a:pPr marL="0" indent="0">
              <a:buNone/>
            </a:pPr>
            <a:r>
              <a:rPr lang="en-US" dirty="0"/>
              <a:t>10 completed credits – June 19</a:t>
            </a:r>
            <a:r>
              <a:rPr lang="en-US" baseline="30000" dirty="0"/>
              <a:t>th</a:t>
            </a:r>
            <a:r>
              <a:rPr lang="en-US" dirty="0"/>
              <a:t>, 2026 at 1:00 pm</a:t>
            </a:r>
          </a:p>
          <a:p>
            <a:pPr marL="0" indent="0">
              <a:buNone/>
            </a:pPr>
            <a:r>
              <a:rPr lang="en-US" dirty="0"/>
              <a:t>8 or more completed credits – June 22</a:t>
            </a:r>
            <a:r>
              <a:rPr lang="en-US" baseline="30000" dirty="0"/>
              <a:t>nd</a:t>
            </a:r>
            <a:r>
              <a:rPr lang="en-US" dirty="0"/>
              <a:t> , 2026 at 8:00 am</a:t>
            </a:r>
          </a:p>
          <a:p>
            <a:pPr marL="0" indent="0">
              <a:buNone/>
            </a:pPr>
            <a:endParaRPr lang="en-US" dirty="0"/>
          </a:p>
          <a:p>
            <a:pPr>
              <a:buFont typeface="Wingdings" panose="05000000000000000000" pitchFamily="2" charset="2"/>
              <a:buChar char="v"/>
            </a:pPr>
            <a:r>
              <a:rPr lang="en-US" dirty="0"/>
              <a:t>“How to Register” virtual help session scheduled for </a:t>
            </a:r>
            <a:r>
              <a:rPr lang="en-US" b="1" dirty="0">
                <a:solidFill>
                  <a:srgbClr val="0B2318"/>
                </a:solidFill>
                <a:latin typeface="museo-sans"/>
              </a:rPr>
              <a:t>June 11, 6:00pm-7:30pm </a:t>
            </a:r>
            <a:endParaRPr lang="en-US" dirty="0"/>
          </a:p>
        </p:txBody>
      </p:sp>
    </p:spTree>
    <p:extLst>
      <p:ext uri="{BB962C8B-B14F-4D97-AF65-F5344CB8AC3E}">
        <p14:creationId xmlns:p14="http://schemas.microsoft.com/office/powerpoint/2010/main" val="3692571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7CAC2-82B7-4D00-83A4-55773C45FCA7}"/>
              </a:ext>
            </a:extLst>
          </p:cNvPr>
          <p:cNvSpPr>
            <a:spLocks noGrp="1"/>
          </p:cNvSpPr>
          <p:nvPr>
            <p:ph type="title"/>
          </p:nvPr>
        </p:nvSpPr>
        <p:spPr>
          <a:xfrm>
            <a:off x="457200" y="116632"/>
            <a:ext cx="8229600" cy="1143000"/>
          </a:xfrm>
        </p:spPr>
        <p:txBody>
          <a:bodyPr/>
          <a:lstStyle/>
          <a:p>
            <a:r>
              <a:rPr lang="en-CA" dirty="0"/>
              <a:t>Next Steps</a:t>
            </a:r>
          </a:p>
        </p:txBody>
      </p:sp>
      <p:sp>
        <p:nvSpPr>
          <p:cNvPr id="3" name="Content Placeholder 2">
            <a:extLst>
              <a:ext uri="{FF2B5EF4-FFF2-40B4-BE49-F238E27FC236}">
                <a16:creationId xmlns:a16="http://schemas.microsoft.com/office/drawing/2014/main" id="{B3F7550D-39B2-4264-B5F0-460082560EDE}"/>
              </a:ext>
            </a:extLst>
          </p:cNvPr>
          <p:cNvSpPr>
            <a:spLocks noGrp="1"/>
          </p:cNvSpPr>
          <p:nvPr>
            <p:ph sz="half" idx="1"/>
          </p:nvPr>
        </p:nvSpPr>
        <p:spPr>
          <a:xfrm>
            <a:off x="251520" y="980728"/>
            <a:ext cx="7776864" cy="4525963"/>
          </a:xfrm>
        </p:spPr>
        <p:txBody>
          <a:bodyPr/>
          <a:lstStyle/>
          <a:p>
            <a:pPr>
              <a:buFont typeface="Wingdings" panose="05000000000000000000" pitchFamily="2" charset="2"/>
              <a:buChar char="v"/>
            </a:pPr>
            <a:r>
              <a:rPr lang="en-CA" sz="1800" dirty="0"/>
              <a:t>Accept Offer </a:t>
            </a:r>
            <a:r>
              <a:rPr lang="en-CA" sz="1800" dirty="0">
                <a:hlinkClick r:id="rId2">
                  <a:extLst>
                    <a:ext uri="{A12FA001-AC4F-418D-AE19-62706E023703}">
                      <ahyp:hlinkClr xmlns:ahyp="http://schemas.microsoft.com/office/drawing/2018/hyperlinkcolor" val="tx"/>
                    </a:ext>
                  </a:extLst>
                </a:hlinkClick>
              </a:rPr>
              <a:t>nursingadmissions@trentu.ca</a:t>
            </a:r>
            <a:endParaRPr lang="en-CA" sz="1800" dirty="0"/>
          </a:p>
          <a:p>
            <a:pPr marL="742950" lvl="2" indent="-342900"/>
            <a:r>
              <a:rPr lang="en-CA" sz="1800" dirty="0"/>
              <a:t>First Name Last Name</a:t>
            </a:r>
          </a:p>
          <a:p>
            <a:pPr marL="742950" lvl="2" indent="-342900"/>
            <a:r>
              <a:rPr lang="en-CA" sz="1800" dirty="0"/>
              <a:t>Trent ID</a:t>
            </a:r>
          </a:p>
          <a:p>
            <a:pPr marL="742950" lvl="2" indent="-342900">
              <a:spcAft>
                <a:spcPts val="600"/>
              </a:spcAft>
            </a:pPr>
            <a:r>
              <a:rPr lang="en-CA" sz="1800" dirty="0"/>
              <a:t>Part-time/Full-time</a:t>
            </a:r>
          </a:p>
          <a:p>
            <a:pPr marL="342900" lvl="1" indent="-342900">
              <a:spcAft>
                <a:spcPts val="600"/>
              </a:spcAft>
              <a:buFont typeface="Wingdings" panose="05000000000000000000" pitchFamily="2" charset="2"/>
              <a:buChar char="v"/>
            </a:pPr>
            <a:r>
              <a:rPr lang="en-CA" sz="1800" dirty="0"/>
              <a:t>Ensure Trent Email Account Active and Checking Regularly</a:t>
            </a:r>
          </a:p>
          <a:p>
            <a:pPr marL="742950" lvl="2" indent="-342900">
              <a:spcAft>
                <a:spcPts val="600"/>
              </a:spcAft>
            </a:pPr>
            <a:r>
              <a:rPr lang="en-CA" sz="1800" dirty="0"/>
              <a:t>(</a:t>
            </a:r>
            <a:r>
              <a:rPr lang="en-CA" sz="1800" dirty="0">
                <a:hlinkClick r:id="rId3"/>
              </a:rPr>
              <a:t>https://www.trentu.ca/it/services/email-for-students-alumni</a:t>
            </a:r>
            <a:r>
              <a:rPr lang="en-CA" sz="1800" dirty="0"/>
              <a:t> )</a:t>
            </a:r>
          </a:p>
          <a:p>
            <a:pPr>
              <a:buFont typeface="Wingdings" panose="05000000000000000000" pitchFamily="2" charset="2"/>
              <a:buChar char="v"/>
            </a:pPr>
            <a:r>
              <a:rPr lang="en-CA" sz="1800" dirty="0"/>
              <a:t>Additional Transfer credits – </a:t>
            </a:r>
            <a:r>
              <a:rPr lang="en-CA" sz="1800" dirty="0">
                <a:hlinkClick r:id="rId4">
                  <a:extLst>
                    <a:ext uri="{A12FA001-AC4F-418D-AE19-62706E023703}">
                      <ahyp:hlinkClr xmlns:ahyp="http://schemas.microsoft.com/office/drawing/2018/hyperlinkcolor" val="tx"/>
                    </a:ext>
                  </a:extLst>
                </a:hlinkClick>
              </a:rPr>
              <a:t>nursingadmissions@trentu.ca</a:t>
            </a:r>
            <a:endParaRPr lang="en-CA" sz="1800" dirty="0"/>
          </a:p>
          <a:p>
            <a:pPr marL="742950" lvl="2" indent="-342900"/>
            <a:r>
              <a:rPr lang="en-CA" sz="1800" dirty="0"/>
              <a:t>Only for programs/courses completed outside of PN to BScN and Bridge.</a:t>
            </a:r>
          </a:p>
          <a:p>
            <a:pPr marL="742950" lvl="2" indent="-342900">
              <a:spcAft>
                <a:spcPts val="600"/>
              </a:spcAft>
            </a:pPr>
            <a:r>
              <a:rPr lang="en-CA" sz="1800" dirty="0"/>
              <a:t>Will need to submit an official transcript.</a:t>
            </a:r>
          </a:p>
          <a:p>
            <a:pPr marL="742950" lvl="2" indent="-342900">
              <a:spcAft>
                <a:spcPts val="600"/>
              </a:spcAft>
            </a:pPr>
            <a:r>
              <a:rPr lang="en-CA" sz="1800" dirty="0"/>
              <a:t>Institutionally prepared course syllabi may be requested</a:t>
            </a:r>
          </a:p>
          <a:p>
            <a:pPr>
              <a:buFont typeface="Wingdings" panose="05000000000000000000" pitchFamily="2" charset="2"/>
              <a:buChar char="v"/>
            </a:pPr>
            <a:r>
              <a:rPr lang="en-CA" sz="1800" dirty="0"/>
              <a:t>Summer courses – </a:t>
            </a:r>
            <a:r>
              <a:rPr lang="en-CA" sz="1800" dirty="0">
                <a:hlinkClick r:id="rId4">
                  <a:extLst>
                    <a:ext uri="{A12FA001-AC4F-418D-AE19-62706E023703}">
                      <ahyp:hlinkClr xmlns:ahyp="http://schemas.microsoft.com/office/drawing/2018/hyperlinkcolor" val="tx"/>
                    </a:ext>
                  </a:extLst>
                </a:hlinkClick>
              </a:rPr>
              <a:t>nursingadmissions@trentu.ca</a:t>
            </a:r>
            <a:r>
              <a:rPr lang="en-CA" sz="1800" dirty="0"/>
              <a:t> </a:t>
            </a:r>
          </a:p>
          <a:p>
            <a:pPr marL="742950" lvl="2" indent="-342900"/>
            <a:r>
              <a:rPr lang="en-CA" sz="1800" dirty="0"/>
              <a:t>Also indicate if you are applying for summer OSAP</a:t>
            </a:r>
          </a:p>
        </p:txBody>
      </p:sp>
    </p:spTree>
    <p:extLst>
      <p:ext uri="{BB962C8B-B14F-4D97-AF65-F5344CB8AC3E}">
        <p14:creationId xmlns:p14="http://schemas.microsoft.com/office/powerpoint/2010/main" val="2275481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Where to Find Answers to Your Questions</a:t>
            </a:r>
          </a:p>
        </p:txBody>
      </p:sp>
      <p:sp>
        <p:nvSpPr>
          <p:cNvPr id="3" name="Content Placeholder 2"/>
          <p:cNvSpPr>
            <a:spLocks noGrp="1"/>
          </p:cNvSpPr>
          <p:nvPr>
            <p:ph sz="half" idx="1"/>
          </p:nvPr>
        </p:nvSpPr>
        <p:spPr>
          <a:xfrm>
            <a:off x="683568" y="1916832"/>
            <a:ext cx="7776864" cy="4525963"/>
          </a:xfrm>
        </p:spPr>
        <p:txBody>
          <a:bodyPr/>
          <a:lstStyle/>
          <a:p>
            <a:pPr>
              <a:lnSpc>
                <a:spcPct val="150000"/>
              </a:lnSpc>
              <a:buFont typeface="Wingdings" panose="05000000000000000000" pitchFamily="2" charset="2"/>
              <a:buChar char="v"/>
            </a:pPr>
            <a:r>
              <a:rPr lang="en-CA" dirty="0"/>
              <a:t>TFSON Student Handbook</a:t>
            </a:r>
          </a:p>
          <a:p>
            <a:pPr marL="457200" lvl="1" indent="0">
              <a:lnSpc>
                <a:spcPct val="150000"/>
              </a:lnSpc>
              <a:buNone/>
            </a:pPr>
            <a:r>
              <a:rPr lang="en-CA" dirty="0">
                <a:hlinkClick r:id="rId3"/>
              </a:rPr>
              <a:t>trentu.ca/nursing/student-services/student-handbook</a:t>
            </a:r>
            <a:endParaRPr lang="en-CA" dirty="0"/>
          </a:p>
          <a:p>
            <a:pPr>
              <a:lnSpc>
                <a:spcPct val="150000"/>
              </a:lnSpc>
              <a:buFont typeface="Wingdings" panose="05000000000000000000" pitchFamily="2" charset="2"/>
              <a:buChar char="v"/>
            </a:pPr>
            <a:r>
              <a:rPr lang="en-CA" dirty="0"/>
              <a:t>TFSON Intranet – myTrent portal, Blackboard (access after course registration) </a:t>
            </a:r>
            <a:r>
              <a:rPr lang="en-CA" dirty="0">
                <a:hlinkClick r:id="rId4"/>
              </a:rPr>
              <a:t>trentu.ca/</a:t>
            </a:r>
            <a:r>
              <a:rPr lang="en-CA" dirty="0" err="1">
                <a:hlinkClick r:id="rId4"/>
              </a:rPr>
              <a:t>mytrent</a:t>
            </a:r>
            <a:endParaRPr lang="en-CA" dirty="0"/>
          </a:p>
          <a:p>
            <a:pPr lvl="1" indent="-342900">
              <a:lnSpc>
                <a:spcPct val="150000"/>
              </a:lnSpc>
              <a:buFont typeface="Wingdings" panose="05000000000000000000" pitchFamily="2" charset="2"/>
              <a:buChar char="v"/>
            </a:pPr>
            <a:r>
              <a:rPr lang="en-CA" sz="2000" dirty="0"/>
              <a:t>Academic  Calendar (</a:t>
            </a:r>
            <a:r>
              <a:rPr lang="en-CA" sz="2000" dirty="0" err="1"/>
              <a:t>myTrent</a:t>
            </a:r>
            <a:r>
              <a:rPr lang="en-CA" sz="2000" dirty="0"/>
              <a:t> Academic Tab)</a:t>
            </a:r>
          </a:p>
          <a:p>
            <a:pPr lvl="1" indent="-342900">
              <a:lnSpc>
                <a:spcPct val="150000"/>
              </a:lnSpc>
              <a:buFont typeface="Wingdings" panose="05000000000000000000" pitchFamily="2" charset="2"/>
              <a:buChar char="v"/>
            </a:pPr>
            <a:r>
              <a:rPr lang="en-CA" sz="2000" dirty="0"/>
              <a:t>Academic Timetable (</a:t>
            </a:r>
            <a:r>
              <a:rPr lang="en-CA" sz="2000" dirty="0" err="1"/>
              <a:t>myTrent</a:t>
            </a:r>
            <a:r>
              <a:rPr lang="en-CA" sz="2000" dirty="0"/>
              <a:t> Academic Tab)</a:t>
            </a:r>
          </a:p>
          <a:p>
            <a:pPr marL="0" indent="0">
              <a:buNone/>
            </a:pPr>
            <a:endParaRPr lang="en-US" dirty="0"/>
          </a:p>
        </p:txBody>
      </p:sp>
    </p:spTree>
    <p:extLst>
      <p:ext uri="{BB962C8B-B14F-4D97-AF65-F5344CB8AC3E}">
        <p14:creationId xmlns:p14="http://schemas.microsoft.com/office/powerpoint/2010/main" val="3677174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1131E-7E26-4157-A5A5-4123663DC703}"/>
              </a:ext>
            </a:extLst>
          </p:cNvPr>
          <p:cNvSpPr>
            <a:spLocks noGrp="1"/>
          </p:cNvSpPr>
          <p:nvPr>
            <p:ph type="title"/>
          </p:nvPr>
        </p:nvSpPr>
        <p:spPr/>
        <p:txBody>
          <a:bodyPr/>
          <a:lstStyle/>
          <a:p>
            <a:r>
              <a:rPr lang="en-US" dirty="0"/>
              <a:t>Where to Find Answers to Your Questions</a:t>
            </a:r>
            <a:endParaRPr lang="en-CA" dirty="0"/>
          </a:p>
        </p:txBody>
      </p:sp>
      <p:sp>
        <p:nvSpPr>
          <p:cNvPr id="3" name="Content Placeholder 2">
            <a:extLst>
              <a:ext uri="{FF2B5EF4-FFF2-40B4-BE49-F238E27FC236}">
                <a16:creationId xmlns:a16="http://schemas.microsoft.com/office/drawing/2014/main" id="{25506A91-9C15-4FF2-9BEC-76287334E8BE}"/>
              </a:ext>
            </a:extLst>
          </p:cNvPr>
          <p:cNvSpPr>
            <a:spLocks noGrp="1"/>
          </p:cNvSpPr>
          <p:nvPr>
            <p:ph sz="half" idx="1"/>
          </p:nvPr>
        </p:nvSpPr>
        <p:spPr/>
        <p:txBody>
          <a:bodyPr/>
          <a:lstStyle/>
          <a:p>
            <a:endParaRPr lang="en-CA" u="sng" dirty="0">
              <a:solidFill>
                <a:srgbClr val="0563C1"/>
              </a:solidFill>
              <a:effectLst/>
              <a:latin typeface="Calibri" panose="020F0502020204030204" pitchFamily="34" charset="0"/>
              <a:ea typeface="Calibri" panose="020F0502020204030204" pitchFamily="34" charset="0"/>
              <a:hlinkClick r:id="rId3"/>
            </a:endParaRPr>
          </a:p>
          <a:p>
            <a:r>
              <a:rPr lang="en-CA" u="sng" dirty="0">
                <a:solidFill>
                  <a:srgbClr val="0563C1"/>
                </a:solidFill>
                <a:effectLst/>
                <a:latin typeface="Calibri" panose="020F0502020204030204" pitchFamily="34" charset="0"/>
                <a:ea typeface="Calibri" panose="020F0502020204030204" pitchFamily="34" charset="0"/>
                <a:hlinkClick r:id="rId3"/>
              </a:rPr>
              <a:t>Course Registration - Nursing New Student Orientation - Trent University</a:t>
            </a:r>
            <a:endParaRPr lang="en-CA" u="sng" dirty="0">
              <a:solidFill>
                <a:srgbClr val="0563C1"/>
              </a:solidFill>
              <a:effectLst/>
              <a:latin typeface="Calibri" panose="020F0502020204030204" pitchFamily="34" charset="0"/>
              <a:ea typeface="Calibri" panose="020F0502020204030204" pitchFamily="34" charset="0"/>
            </a:endParaRPr>
          </a:p>
          <a:p>
            <a:endParaRPr lang="en-CA" u="sng" dirty="0">
              <a:solidFill>
                <a:srgbClr val="0563C1"/>
              </a:solidFill>
              <a:effectLst/>
              <a:latin typeface="Calibri" panose="020F0502020204030204" pitchFamily="34" charset="0"/>
              <a:ea typeface="Calibri" panose="020F0502020204030204" pitchFamily="34" charset="0"/>
              <a:hlinkClick r:id="rId4"/>
            </a:endParaRPr>
          </a:p>
          <a:p>
            <a:r>
              <a:rPr lang="en-CA" u="sng" dirty="0">
                <a:solidFill>
                  <a:srgbClr val="0563C1"/>
                </a:solidFill>
                <a:effectLst/>
                <a:latin typeface="Calibri" panose="020F0502020204030204" pitchFamily="34" charset="0"/>
                <a:ea typeface="Calibri" panose="020F0502020204030204" pitchFamily="34" charset="0"/>
                <a:hlinkClick r:id="rId4"/>
              </a:rPr>
              <a:t>Video Tutorials - Academic Advising - Trent University</a:t>
            </a:r>
            <a:r>
              <a:rPr lang="en-CA" dirty="0">
                <a:effectLst/>
                <a:latin typeface="Calibri" panose="020F0502020204030204" pitchFamily="34" charset="0"/>
                <a:ea typeface="Calibri" panose="020F0502020204030204" pitchFamily="34" charset="0"/>
              </a:rPr>
              <a:t>.  </a:t>
            </a:r>
          </a:p>
          <a:p>
            <a:pPr marL="0" indent="0">
              <a:buNone/>
            </a:pPr>
            <a:r>
              <a:rPr lang="en-CA" dirty="0">
                <a:effectLst/>
                <a:latin typeface="Calibri" panose="020F0502020204030204" pitchFamily="34" charset="0"/>
                <a:ea typeface="Calibri" panose="020F0502020204030204" pitchFamily="34" charset="0"/>
              </a:rPr>
              <a:t> </a:t>
            </a:r>
          </a:p>
          <a:p>
            <a:r>
              <a:rPr lang="en-CA" u="sng" dirty="0">
                <a:solidFill>
                  <a:srgbClr val="0563C1"/>
                </a:solidFill>
                <a:effectLst/>
                <a:latin typeface="Calibri" panose="020F0502020204030204" pitchFamily="34" charset="0"/>
                <a:ea typeface="Calibri" panose="020F0502020204030204" pitchFamily="34" charset="0"/>
                <a:hlinkClick r:id="rId5"/>
              </a:rPr>
              <a:t>Nursing New Student Orientation - Trent University</a:t>
            </a:r>
            <a:endParaRPr lang="en-CA" u="sng" dirty="0">
              <a:solidFill>
                <a:srgbClr val="0563C1"/>
              </a:solidFill>
              <a:latin typeface="Calibri" panose="020F0502020204030204" pitchFamily="34" charset="0"/>
              <a:ea typeface="Calibri" panose="020F0502020204030204" pitchFamily="34" charset="0"/>
            </a:endParaRPr>
          </a:p>
          <a:p>
            <a:pPr marL="0" indent="0">
              <a:buNone/>
            </a:pPr>
            <a:endParaRPr lang="en-CA" u="sng" dirty="0">
              <a:solidFill>
                <a:srgbClr val="0563C1"/>
              </a:solidFill>
              <a:effectLst/>
              <a:latin typeface="Calibri" panose="020F0502020204030204" pitchFamily="34" charset="0"/>
              <a:ea typeface="Calibri" panose="020F0502020204030204" pitchFamily="34" charset="0"/>
              <a:hlinkClick r:id="rId6"/>
            </a:endParaRPr>
          </a:p>
        </p:txBody>
      </p:sp>
    </p:spTree>
    <p:extLst>
      <p:ext uri="{BB962C8B-B14F-4D97-AF65-F5344CB8AC3E}">
        <p14:creationId xmlns:p14="http://schemas.microsoft.com/office/powerpoint/2010/main" val="11948959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72816"/>
            <a:ext cx="8229600" cy="1143000"/>
          </a:xfrm>
        </p:spPr>
        <p:txBody>
          <a:bodyPr/>
          <a:lstStyle/>
          <a:p>
            <a:r>
              <a:rPr lang="en-US" dirty="0"/>
              <a:t>Let’s talk about Placements and Non-Academic Requirements with Stacey </a:t>
            </a:r>
            <a:r>
              <a:rPr lang="en-US" dirty="0" err="1"/>
              <a:t>Arppe</a:t>
            </a:r>
            <a:endParaRPr lang="en-US" dirty="0"/>
          </a:p>
        </p:txBody>
      </p:sp>
    </p:spTree>
    <p:extLst>
      <p:ext uri="{BB962C8B-B14F-4D97-AF65-F5344CB8AC3E}">
        <p14:creationId xmlns:p14="http://schemas.microsoft.com/office/powerpoint/2010/main" val="345648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2DCED-D708-445B-9440-C63A723CF385}"/>
              </a:ext>
            </a:extLst>
          </p:cNvPr>
          <p:cNvSpPr>
            <a:spLocks noGrp="1"/>
          </p:cNvSpPr>
          <p:nvPr>
            <p:ph type="title"/>
          </p:nvPr>
        </p:nvSpPr>
        <p:spPr>
          <a:xfrm>
            <a:off x="457200" y="1844824"/>
            <a:ext cx="8229600" cy="1143000"/>
          </a:xfrm>
        </p:spPr>
        <p:txBody>
          <a:bodyPr/>
          <a:lstStyle/>
          <a:p>
            <a:r>
              <a:rPr lang="en-CA" sz="6600" dirty="0"/>
              <a:t>Trent Financial Aid</a:t>
            </a:r>
          </a:p>
        </p:txBody>
      </p:sp>
    </p:spTree>
    <p:extLst>
      <p:ext uri="{BB962C8B-B14F-4D97-AF65-F5344CB8AC3E}">
        <p14:creationId xmlns:p14="http://schemas.microsoft.com/office/powerpoint/2010/main" val="2954108976"/>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B31BC0A776DE4CB73B68585C83B69E" ma:contentTypeVersion="11" ma:contentTypeDescription="Create a new document." ma:contentTypeScope="" ma:versionID="91f41ccad2de83ab2d355eb3db704b75">
  <xsd:schema xmlns:xsd="http://www.w3.org/2001/XMLSchema" xmlns:xs="http://www.w3.org/2001/XMLSchema" xmlns:p="http://schemas.microsoft.com/office/2006/metadata/properties" xmlns:ns1="http://schemas.microsoft.com/sharepoint/v3" xmlns:ns3="388fa91a-0b2e-4d15-8182-5172b9a1c87a" targetNamespace="http://schemas.microsoft.com/office/2006/metadata/properties" ma:root="true" ma:fieldsID="ab42367d37bb69d1ad10c3718974da65" ns1:_="" ns3:_="">
    <xsd:import namespace="http://schemas.microsoft.com/sharepoint/v3"/>
    <xsd:import namespace="388fa91a-0b2e-4d15-8182-5172b9a1c87a"/>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1:_ip_UnifiedCompliancePolicyProperties" minOccurs="0"/>
                <xsd:element ref="ns1:_ip_UnifiedCompliancePolicyUIAction" minOccurs="0"/>
                <xsd:element ref="ns3:MediaServiceEventHashCode" minOccurs="0"/>
                <xsd:element ref="ns3:MediaServiceGenerationTim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88fa91a-0b2e-4d15-8182-5172b9a1c87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33E0A5-66D9-482C-9963-0BBFDEFE86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88fa91a-0b2e-4d15-8182-5172b9a1c8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43E952-9C62-450B-8642-D09FF6FA6C5F}">
  <ds:schemaRefs>
    <ds:schemaRef ds:uri="388fa91a-0b2e-4d15-8182-5172b9a1c87a"/>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890C52AD-CCD2-449E-99D7-C6EB43B9D9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8698</TotalTime>
  <Words>2805</Words>
  <Application>Microsoft Office PowerPoint</Application>
  <PresentationFormat>On-screen Show (4:3)</PresentationFormat>
  <Paragraphs>290</Paragraphs>
  <Slides>25</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Gill Sans MT</vt:lpstr>
      <vt:lpstr>Museo Sans W01 500</vt:lpstr>
      <vt:lpstr>museo-sans</vt:lpstr>
      <vt:lpstr>Wingdings</vt:lpstr>
      <vt:lpstr>1_Office Theme</vt:lpstr>
      <vt:lpstr>Orientation  Trent Fleming School of Nursing PN to BScN Program</vt:lpstr>
      <vt:lpstr>Presenters</vt:lpstr>
      <vt:lpstr>What we will talk about today…</vt:lpstr>
      <vt:lpstr>Program Coordinator Role</vt:lpstr>
      <vt:lpstr>Trent/Fleming School of Nursing (TFSON)  </vt:lpstr>
      <vt:lpstr>Program Structure Fall 2026</vt:lpstr>
      <vt:lpstr>Virtual Supports </vt:lpstr>
      <vt:lpstr>Resources </vt:lpstr>
      <vt:lpstr>TFSON Uniforms</vt:lpstr>
      <vt:lpstr>Academic Coordinator Role (nursingadvising@trentu.ca) </vt:lpstr>
      <vt:lpstr>Course Number Suffixes</vt:lpstr>
      <vt:lpstr>Program Structure</vt:lpstr>
      <vt:lpstr>PowerPoint Presentation</vt:lpstr>
      <vt:lpstr>Electives</vt:lpstr>
      <vt:lpstr>Advanced Topics</vt:lpstr>
      <vt:lpstr>Academic Requirements for Program Completion</vt:lpstr>
      <vt:lpstr>Course Registration</vt:lpstr>
      <vt:lpstr>Selecting &amp; Registering for Courses</vt:lpstr>
      <vt:lpstr>Registration Video Tutorials </vt:lpstr>
      <vt:lpstr>Course Registration</vt:lpstr>
      <vt:lpstr>Next Steps</vt:lpstr>
      <vt:lpstr>Where to Find Answers to Your Questions</vt:lpstr>
      <vt:lpstr>Where to Find Answers to Your Questions</vt:lpstr>
      <vt:lpstr>Let’s talk about Placements and Non-Academic Requirements with Stacey Arppe</vt:lpstr>
      <vt:lpstr>Trent Financial Aid</vt:lpstr>
    </vt:vector>
  </TitlesOfParts>
  <Company>Trent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Maryanne Whitmore</dc:creator>
  <cp:lastModifiedBy>Brynn-Whitman Blenkarn</cp:lastModifiedBy>
  <cp:revision>238</cp:revision>
  <cp:lastPrinted>2014-06-14T11:55:29Z</cp:lastPrinted>
  <dcterms:created xsi:type="dcterms:W3CDTF">2013-07-11T13:23:41Z</dcterms:created>
  <dcterms:modified xsi:type="dcterms:W3CDTF">2026-06-08T13:11:43Z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0x010100E5B31BC0A776DE4CB73B68585C83B69E</vt:lpwstr>
  </property>
</Properties>
</file>