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4"/>
  </p:sldMasterIdLst>
  <p:sldIdLst>
    <p:sldId id="256" r:id="rId5"/>
    <p:sldId id="265" r:id="rId6"/>
    <p:sldId id="268" r:id="rId7"/>
    <p:sldId id="274" r:id="rId8"/>
    <p:sldId id="275" r:id="rId9"/>
    <p:sldId id="277" r:id="rId10"/>
    <p:sldId id="278" r:id="rId11"/>
    <p:sldId id="279" r:id="rId12"/>
    <p:sldId id="280" r:id="rId13"/>
    <p:sldId id="281" r:id="rId14"/>
    <p:sldId id="282" r:id="rId15"/>
    <p:sldId id="273" r:id="rId16"/>
    <p:sldId id="285" r:id="rId17"/>
    <p:sldId id="270" r:id="rId18"/>
    <p:sldId id="284" r:id="rId19"/>
    <p:sldId id="260" r:id="rId20"/>
    <p:sldId id="261" r:id="rId21"/>
    <p:sldId id="262" r:id="rId22"/>
    <p:sldId id="263" r:id="rId23"/>
    <p:sldId id="264" r:id="rId24"/>
    <p:sldId id="272" r:id="rId25"/>
    <p:sldId id="283"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mailto:nursingnars@trentu.ca"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nursingnars@trentu.ca"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D7907-157C-4C66-88A7-D155ADF65313}" type="doc">
      <dgm:prSet loTypeId="urn:microsoft.com/office/officeart/2005/8/layout/chevron1" loCatId="process" qsTypeId="urn:microsoft.com/office/officeart/2005/8/quickstyle/simple4" qsCatId="simple" csTypeId="urn:microsoft.com/office/officeart/2005/8/colors/accent6_2" csCatId="accent6"/>
      <dgm:spPr/>
      <dgm:t>
        <a:bodyPr/>
        <a:lstStyle/>
        <a:p>
          <a:endParaRPr lang="en-US"/>
        </a:p>
      </dgm:t>
    </dgm:pt>
    <dgm:pt modelId="{C8DB5CAE-9D1E-4D4C-A01A-D05DDEFD1A47}">
      <dgm:prSet/>
      <dgm:spPr/>
      <dgm:t>
        <a:bodyPr/>
        <a:lstStyle/>
        <a:p>
          <a:r>
            <a:rPr lang="en-US" dirty="0"/>
            <a:t>Non-Academic Requirements (NARs) are documents required for your clinical placements.</a:t>
          </a:r>
        </a:p>
      </dgm:t>
    </dgm:pt>
    <dgm:pt modelId="{7F64EA6E-4243-4E57-B1ED-2B2483B5550A}" type="parTrans" cxnId="{89DBCD50-0AC8-45B2-A8BF-A866124F63F4}">
      <dgm:prSet/>
      <dgm:spPr/>
      <dgm:t>
        <a:bodyPr/>
        <a:lstStyle/>
        <a:p>
          <a:endParaRPr lang="en-US"/>
        </a:p>
      </dgm:t>
    </dgm:pt>
    <dgm:pt modelId="{248E355A-2160-4DFC-9EDD-737928EEF141}" type="sibTrans" cxnId="{89DBCD50-0AC8-45B2-A8BF-A866124F63F4}">
      <dgm:prSet/>
      <dgm:spPr/>
      <dgm:t>
        <a:bodyPr/>
        <a:lstStyle/>
        <a:p>
          <a:endParaRPr lang="en-US"/>
        </a:p>
      </dgm:t>
    </dgm:pt>
    <dgm:pt modelId="{E191EB9F-C873-4392-9998-9200B63B1C2B}">
      <dgm:prSet/>
      <dgm:spPr/>
      <dgm:t>
        <a:bodyPr/>
        <a:lstStyle/>
        <a:p>
          <a:r>
            <a:rPr lang="en-US"/>
            <a:t>NARs include: </a:t>
          </a:r>
        </a:p>
      </dgm:t>
    </dgm:pt>
    <dgm:pt modelId="{95D14CCC-100C-4368-8941-15B827879994}" type="parTrans" cxnId="{F0E2D2AD-3688-430E-9B1A-F47C287C7CAB}">
      <dgm:prSet/>
      <dgm:spPr/>
      <dgm:t>
        <a:bodyPr/>
        <a:lstStyle/>
        <a:p>
          <a:endParaRPr lang="en-US"/>
        </a:p>
      </dgm:t>
    </dgm:pt>
    <dgm:pt modelId="{0019DBC1-0CEC-4FFD-8894-04E5CAC32BC7}" type="sibTrans" cxnId="{F0E2D2AD-3688-430E-9B1A-F47C287C7CAB}">
      <dgm:prSet/>
      <dgm:spPr/>
      <dgm:t>
        <a:bodyPr/>
        <a:lstStyle/>
        <a:p>
          <a:endParaRPr lang="en-US"/>
        </a:p>
      </dgm:t>
    </dgm:pt>
    <dgm:pt modelId="{0E4C50CD-F589-49F6-A1BD-DF730908532C}">
      <dgm:prSet/>
      <dgm:spPr/>
      <dgm:t>
        <a:bodyPr/>
        <a:lstStyle/>
        <a:p>
          <a:r>
            <a:rPr lang="en-US"/>
            <a:t>Criminal Record Check with Vulnerable Sector Screening</a:t>
          </a:r>
        </a:p>
      </dgm:t>
    </dgm:pt>
    <dgm:pt modelId="{C8689FBE-B584-40A2-82D2-A7CEED436D18}" type="parTrans" cxnId="{73BABE7A-58BB-43B1-960B-16065D9B4646}">
      <dgm:prSet/>
      <dgm:spPr/>
      <dgm:t>
        <a:bodyPr/>
        <a:lstStyle/>
        <a:p>
          <a:endParaRPr lang="en-US"/>
        </a:p>
      </dgm:t>
    </dgm:pt>
    <dgm:pt modelId="{205D8D80-ADC0-4361-8872-4DEC3ACCF533}" type="sibTrans" cxnId="{73BABE7A-58BB-43B1-960B-16065D9B4646}">
      <dgm:prSet/>
      <dgm:spPr/>
      <dgm:t>
        <a:bodyPr/>
        <a:lstStyle/>
        <a:p>
          <a:endParaRPr lang="en-US"/>
        </a:p>
      </dgm:t>
    </dgm:pt>
    <dgm:pt modelId="{DB1DE0C3-5B97-4F7F-8895-5F87BEB6232D}">
      <dgm:prSet/>
      <dgm:spPr/>
      <dgm:t>
        <a:bodyPr/>
        <a:lstStyle/>
        <a:p>
          <a:r>
            <a:rPr lang="en-US"/>
            <a:t>Communicable Disease Form and serology</a:t>
          </a:r>
        </a:p>
      </dgm:t>
    </dgm:pt>
    <dgm:pt modelId="{7A3DDFB0-EFC4-4A90-AE67-45DD5C62995A}" type="parTrans" cxnId="{E76778EE-421D-4AD1-A793-892803189165}">
      <dgm:prSet/>
      <dgm:spPr/>
      <dgm:t>
        <a:bodyPr/>
        <a:lstStyle/>
        <a:p>
          <a:endParaRPr lang="en-US"/>
        </a:p>
      </dgm:t>
    </dgm:pt>
    <dgm:pt modelId="{EAB9CDF7-5587-4F37-B596-68B5D7CCF86F}" type="sibTrans" cxnId="{E76778EE-421D-4AD1-A793-892803189165}">
      <dgm:prSet/>
      <dgm:spPr/>
      <dgm:t>
        <a:bodyPr/>
        <a:lstStyle/>
        <a:p>
          <a:endParaRPr lang="en-US"/>
        </a:p>
      </dgm:t>
    </dgm:pt>
    <dgm:pt modelId="{2D007F6E-99CF-4A67-81BF-759C94A4C658}">
      <dgm:prSet/>
      <dgm:spPr/>
      <dgm:t>
        <a:bodyPr/>
        <a:lstStyle/>
        <a:p>
          <a:r>
            <a:rPr lang="en-US"/>
            <a:t>Tetanus immunization within the last 10 years</a:t>
          </a:r>
        </a:p>
      </dgm:t>
    </dgm:pt>
    <dgm:pt modelId="{BDAFEB0F-0061-448A-B6FE-A6A522CF8BFA}" type="parTrans" cxnId="{984BB6B0-DE78-4103-B537-BB1F15B78EED}">
      <dgm:prSet/>
      <dgm:spPr/>
      <dgm:t>
        <a:bodyPr/>
        <a:lstStyle/>
        <a:p>
          <a:endParaRPr lang="en-US"/>
        </a:p>
      </dgm:t>
    </dgm:pt>
    <dgm:pt modelId="{7C888E66-9089-417B-B3B1-F652A6262EDC}" type="sibTrans" cxnId="{984BB6B0-DE78-4103-B537-BB1F15B78EED}">
      <dgm:prSet/>
      <dgm:spPr/>
      <dgm:t>
        <a:bodyPr/>
        <a:lstStyle/>
        <a:p>
          <a:endParaRPr lang="en-US"/>
        </a:p>
      </dgm:t>
    </dgm:pt>
    <dgm:pt modelId="{90369E6F-CBC0-4641-BEAE-0F7CECB0F9B7}">
      <dgm:prSet/>
      <dgm:spPr/>
      <dgm:t>
        <a:bodyPr/>
        <a:lstStyle/>
        <a:p>
          <a:r>
            <a:rPr lang="en-US" dirty="0"/>
            <a:t>N95 Mask Fit</a:t>
          </a:r>
        </a:p>
      </dgm:t>
    </dgm:pt>
    <dgm:pt modelId="{50CFAFCB-F8FF-4DB7-8F59-0C0BDC7D62FD}" type="parTrans" cxnId="{2C54C06F-7184-407F-AC62-BEA5A9F5A981}">
      <dgm:prSet/>
      <dgm:spPr/>
      <dgm:t>
        <a:bodyPr/>
        <a:lstStyle/>
        <a:p>
          <a:endParaRPr lang="en-US"/>
        </a:p>
      </dgm:t>
    </dgm:pt>
    <dgm:pt modelId="{1B47294F-596E-4AAC-BE0D-3F443F8934F7}" type="sibTrans" cxnId="{2C54C06F-7184-407F-AC62-BEA5A9F5A981}">
      <dgm:prSet/>
      <dgm:spPr/>
      <dgm:t>
        <a:bodyPr/>
        <a:lstStyle/>
        <a:p>
          <a:endParaRPr lang="en-US"/>
        </a:p>
      </dgm:t>
    </dgm:pt>
    <dgm:pt modelId="{056519C9-C5C9-4161-89CD-23588B269958}">
      <dgm:prSet/>
      <dgm:spPr/>
      <dgm:t>
        <a:bodyPr/>
        <a:lstStyle/>
        <a:p>
          <a:r>
            <a:rPr lang="en-US"/>
            <a:t>CPR certification (BLS, HCP or Level C)</a:t>
          </a:r>
        </a:p>
      </dgm:t>
    </dgm:pt>
    <dgm:pt modelId="{FE7697E0-FEC4-4C3B-A572-E4A14CD14493}" type="parTrans" cxnId="{07652096-8A74-4639-A90B-C730E9FAE96F}">
      <dgm:prSet/>
      <dgm:spPr/>
      <dgm:t>
        <a:bodyPr/>
        <a:lstStyle/>
        <a:p>
          <a:endParaRPr lang="en-US"/>
        </a:p>
      </dgm:t>
    </dgm:pt>
    <dgm:pt modelId="{83AFABBC-20D7-4565-9827-665183F8C61D}" type="sibTrans" cxnId="{07652096-8A74-4639-A90B-C730E9FAE96F}">
      <dgm:prSet/>
      <dgm:spPr/>
      <dgm:t>
        <a:bodyPr/>
        <a:lstStyle/>
        <a:p>
          <a:endParaRPr lang="en-US"/>
        </a:p>
      </dgm:t>
    </dgm:pt>
    <dgm:pt modelId="{A87D91B0-11BC-4DE3-9AD9-9E035BDD9DB4}">
      <dgm:prSet/>
      <dgm:spPr/>
      <dgm:t>
        <a:bodyPr/>
        <a:lstStyle/>
        <a:p>
          <a:r>
            <a:rPr lang="en-US"/>
            <a:t>2 Step TB test</a:t>
          </a:r>
        </a:p>
      </dgm:t>
    </dgm:pt>
    <dgm:pt modelId="{F0B69167-32EC-47DB-AAC9-1DD58F8595C1}" type="parTrans" cxnId="{0519B9A0-A8FB-4D5C-856B-59A01D298000}">
      <dgm:prSet/>
      <dgm:spPr/>
      <dgm:t>
        <a:bodyPr/>
        <a:lstStyle/>
        <a:p>
          <a:endParaRPr lang="en-US"/>
        </a:p>
      </dgm:t>
    </dgm:pt>
    <dgm:pt modelId="{7F798849-7669-4149-B48E-BEA47DB9C311}" type="sibTrans" cxnId="{0519B9A0-A8FB-4D5C-856B-59A01D298000}">
      <dgm:prSet/>
      <dgm:spPr/>
      <dgm:t>
        <a:bodyPr/>
        <a:lstStyle/>
        <a:p>
          <a:endParaRPr lang="en-US"/>
        </a:p>
      </dgm:t>
    </dgm:pt>
    <dgm:pt modelId="{D9EAD3B8-06E4-415C-8A90-69538EF800D2}">
      <dgm:prSet/>
      <dgm:spPr/>
      <dgm:t>
        <a:bodyPr/>
        <a:lstStyle/>
        <a:p>
          <a:r>
            <a:rPr lang="en-US"/>
            <a:t>Health &amp; Safety training and IPAC modules</a:t>
          </a:r>
        </a:p>
      </dgm:t>
    </dgm:pt>
    <dgm:pt modelId="{FC2D495C-0209-4E7A-A04D-419E1F6ED9EB}" type="parTrans" cxnId="{A37B832D-FBE2-497B-B6B7-238EF4268EE3}">
      <dgm:prSet/>
      <dgm:spPr/>
      <dgm:t>
        <a:bodyPr/>
        <a:lstStyle/>
        <a:p>
          <a:endParaRPr lang="en-US"/>
        </a:p>
      </dgm:t>
    </dgm:pt>
    <dgm:pt modelId="{10E075CF-F6C1-4390-9C33-73DA0C176C17}" type="sibTrans" cxnId="{A37B832D-FBE2-497B-B6B7-238EF4268EE3}">
      <dgm:prSet/>
      <dgm:spPr/>
      <dgm:t>
        <a:bodyPr/>
        <a:lstStyle/>
        <a:p>
          <a:endParaRPr lang="en-US"/>
        </a:p>
      </dgm:t>
    </dgm:pt>
    <dgm:pt modelId="{9A8D9C94-C818-46E2-BF90-5F084EF120EF}">
      <dgm:prSet/>
      <dgm:spPr/>
      <dgm:t>
        <a:bodyPr/>
        <a:lstStyle/>
        <a:p>
          <a:r>
            <a:rPr lang="en-US"/>
            <a:t>Proof of Influenza Immunization</a:t>
          </a:r>
        </a:p>
      </dgm:t>
    </dgm:pt>
    <dgm:pt modelId="{5DCFD24E-5CDF-4519-B5EE-B50E7FA0CD06}" type="parTrans" cxnId="{2D0A5FD3-04A9-4D92-89C1-C75483BDF553}">
      <dgm:prSet/>
      <dgm:spPr/>
      <dgm:t>
        <a:bodyPr/>
        <a:lstStyle/>
        <a:p>
          <a:endParaRPr lang="en-US"/>
        </a:p>
      </dgm:t>
    </dgm:pt>
    <dgm:pt modelId="{F0E5E89C-31D7-40DF-A42B-F27EE0A273CA}" type="sibTrans" cxnId="{2D0A5FD3-04A9-4D92-89C1-C75483BDF553}">
      <dgm:prSet/>
      <dgm:spPr/>
      <dgm:t>
        <a:bodyPr/>
        <a:lstStyle/>
        <a:p>
          <a:endParaRPr lang="en-US"/>
        </a:p>
      </dgm:t>
    </dgm:pt>
    <dgm:pt modelId="{225371C3-E090-4BA8-BC26-8870F79A447E}">
      <dgm:prSet/>
      <dgm:spPr/>
      <dgm:t>
        <a:bodyPr/>
        <a:lstStyle/>
        <a:p>
          <a:r>
            <a:rPr lang="en-US"/>
            <a:t>Proof of COVID Immunization</a:t>
          </a:r>
        </a:p>
      </dgm:t>
    </dgm:pt>
    <dgm:pt modelId="{69F6DD78-9E15-4676-AF8F-C3AE16E4A1A0}" type="parTrans" cxnId="{52E045D0-63EE-413F-B6A1-6C07B2D181C7}">
      <dgm:prSet/>
      <dgm:spPr/>
      <dgm:t>
        <a:bodyPr/>
        <a:lstStyle/>
        <a:p>
          <a:endParaRPr lang="en-US"/>
        </a:p>
      </dgm:t>
    </dgm:pt>
    <dgm:pt modelId="{31A7CCD9-9A05-4BAA-B2F0-E6D9DBFAD5AB}" type="sibTrans" cxnId="{52E045D0-63EE-413F-B6A1-6C07B2D181C7}">
      <dgm:prSet/>
      <dgm:spPr/>
      <dgm:t>
        <a:bodyPr/>
        <a:lstStyle/>
        <a:p>
          <a:endParaRPr lang="en-US"/>
        </a:p>
      </dgm:t>
    </dgm:pt>
    <dgm:pt modelId="{BA6DFE12-8046-489A-BB5C-CEC11C4889D3}" type="pres">
      <dgm:prSet presAssocID="{905D7907-157C-4C66-88A7-D155ADF65313}" presName="Name0" presStyleCnt="0">
        <dgm:presLayoutVars>
          <dgm:dir/>
          <dgm:animLvl val="lvl"/>
          <dgm:resizeHandles val="exact"/>
        </dgm:presLayoutVars>
      </dgm:prSet>
      <dgm:spPr/>
    </dgm:pt>
    <dgm:pt modelId="{EBFE1CA3-64C8-4679-956B-A6FF7991CB98}" type="pres">
      <dgm:prSet presAssocID="{C8DB5CAE-9D1E-4D4C-A01A-D05DDEFD1A47}" presName="composite" presStyleCnt="0"/>
      <dgm:spPr/>
    </dgm:pt>
    <dgm:pt modelId="{6A7FAB79-6313-45D9-AECA-19F6948A95CE}" type="pres">
      <dgm:prSet presAssocID="{C8DB5CAE-9D1E-4D4C-A01A-D05DDEFD1A47}" presName="parTx" presStyleLbl="node1" presStyleIdx="0" presStyleCnt="1" custLinFactNeighborX="277" custLinFactNeighborY="-2551">
        <dgm:presLayoutVars>
          <dgm:chMax val="0"/>
          <dgm:chPref val="0"/>
          <dgm:bulletEnabled val="1"/>
        </dgm:presLayoutVars>
      </dgm:prSet>
      <dgm:spPr/>
    </dgm:pt>
    <dgm:pt modelId="{BD28F343-3C6D-459E-BC1D-1C8BAEA1F380}" type="pres">
      <dgm:prSet presAssocID="{C8DB5CAE-9D1E-4D4C-A01A-D05DDEFD1A47}" presName="desTx" presStyleLbl="revTx" presStyleIdx="0" presStyleCnt="1">
        <dgm:presLayoutVars>
          <dgm:bulletEnabled val="1"/>
        </dgm:presLayoutVars>
      </dgm:prSet>
      <dgm:spPr/>
    </dgm:pt>
  </dgm:ptLst>
  <dgm:cxnLst>
    <dgm:cxn modelId="{5BD1C428-14EC-47B3-BA4A-51C6AC036A68}" type="presOf" srcId="{2D007F6E-99CF-4A67-81BF-759C94A4C658}" destId="{BD28F343-3C6D-459E-BC1D-1C8BAEA1F380}" srcOrd="0" destOrd="3" presId="urn:microsoft.com/office/officeart/2005/8/layout/chevron1"/>
    <dgm:cxn modelId="{A37B832D-FBE2-497B-B6B7-238EF4268EE3}" srcId="{E191EB9F-C873-4392-9998-9200B63B1C2B}" destId="{D9EAD3B8-06E4-415C-8A90-69538EF800D2}" srcOrd="6" destOrd="0" parTransId="{FC2D495C-0209-4E7A-A04D-419E1F6ED9EB}" sibTransId="{10E075CF-F6C1-4390-9C33-73DA0C176C17}"/>
    <dgm:cxn modelId="{FF74333E-7ED1-41EB-994C-2E2CC356957C}" type="presOf" srcId="{DB1DE0C3-5B97-4F7F-8895-5F87BEB6232D}" destId="{BD28F343-3C6D-459E-BC1D-1C8BAEA1F380}" srcOrd="0" destOrd="2" presId="urn:microsoft.com/office/officeart/2005/8/layout/chevron1"/>
    <dgm:cxn modelId="{54AA4F44-F6D6-4C44-8B42-22DE1863ADBD}" type="presOf" srcId="{9A8D9C94-C818-46E2-BF90-5F084EF120EF}" destId="{BD28F343-3C6D-459E-BC1D-1C8BAEA1F380}" srcOrd="0" destOrd="8" presId="urn:microsoft.com/office/officeart/2005/8/layout/chevron1"/>
    <dgm:cxn modelId="{2C54C06F-7184-407F-AC62-BEA5A9F5A981}" srcId="{E191EB9F-C873-4392-9998-9200B63B1C2B}" destId="{90369E6F-CBC0-4641-BEAE-0F7CECB0F9B7}" srcOrd="3" destOrd="0" parTransId="{50CFAFCB-F8FF-4DB7-8F59-0C0BDC7D62FD}" sibTransId="{1B47294F-596E-4AAC-BE0D-3F443F8934F7}"/>
    <dgm:cxn modelId="{89DBCD50-0AC8-45B2-A8BF-A866124F63F4}" srcId="{905D7907-157C-4C66-88A7-D155ADF65313}" destId="{C8DB5CAE-9D1E-4D4C-A01A-D05DDEFD1A47}" srcOrd="0" destOrd="0" parTransId="{7F64EA6E-4243-4E57-B1ED-2B2483B5550A}" sibTransId="{248E355A-2160-4DFC-9EDD-737928EEF141}"/>
    <dgm:cxn modelId="{1B0CC874-4659-4C42-8115-F5E01B9268DC}" type="presOf" srcId="{E191EB9F-C873-4392-9998-9200B63B1C2B}" destId="{BD28F343-3C6D-459E-BC1D-1C8BAEA1F380}" srcOrd="0" destOrd="0" presId="urn:microsoft.com/office/officeart/2005/8/layout/chevron1"/>
    <dgm:cxn modelId="{73BABE7A-58BB-43B1-960B-16065D9B4646}" srcId="{E191EB9F-C873-4392-9998-9200B63B1C2B}" destId="{0E4C50CD-F589-49F6-A1BD-DF730908532C}" srcOrd="0" destOrd="0" parTransId="{C8689FBE-B584-40A2-82D2-A7CEED436D18}" sibTransId="{205D8D80-ADC0-4361-8872-4DEC3ACCF533}"/>
    <dgm:cxn modelId="{06A1088B-9808-4DFB-91A0-34A5A3CDFA58}" type="presOf" srcId="{0E4C50CD-F589-49F6-A1BD-DF730908532C}" destId="{BD28F343-3C6D-459E-BC1D-1C8BAEA1F380}" srcOrd="0" destOrd="1" presId="urn:microsoft.com/office/officeart/2005/8/layout/chevron1"/>
    <dgm:cxn modelId="{46E95A8C-B017-4B81-A386-4B2AE39F2654}" type="presOf" srcId="{056519C9-C5C9-4161-89CD-23588B269958}" destId="{BD28F343-3C6D-459E-BC1D-1C8BAEA1F380}" srcOrd="0" destOrd="5" presId="urn:microsoft.com/office/officeart/2005/8/layout/chevron1"/>
    <dgm:cxn modelId="{07652096-8A74-4639-A90B-C730E9FAE96F}" srcId="{E191EB9F-C873-4392-9998-9200B63B1C2B}" destId="{056519C9-C5C9-4161-89CD-23588B269958}" srcOrd="4" destOrd="0" parTransId="{FE7697E0-FEC4-4C3B-A572-E4A14CD14493}" sibTransId="{83AFABBC-20D7-4565-9827-665183F8C61D}"/>
    <dgm:cxn modelId="{54CA8897-FDB0-4509-AD0F-71D3C29B94F4}" type="presOf" srcId="{A87D91B0-11BC-4DE3-9AD9-9E035BDD9DB4}" destId="{BD28F343-3C6D-459E-BC1D-1C8BAEA1F380}" srcOrd="0" destOrd="6" presId="urn:microsoft.com/office/officeart/2005/8/layout/chevron1"/>
    <dgm:cxn modelId="{0519B9A0-A8FB-4D5C-856B-59A01D298000}" srcId="{E191EB9F-C873-4392-9998-9200B63B1C2B}" destId="{A87D91B0-11BC-4DE3-9AD9-9E035BDD9DB4}" srcOrd="5" destOrd="0" parTransId="{F0B69167-32EC-47DB-AAC9-1DD58F8595C1}" sibTransId="{7F798849-7669-4149-B48E-BEA47DB9C311}"/>
    <dgm:cxn modelId="{57950BA4-7668-4D2D-A5A9-985878B87146}" type="presOf" srcId="{905D7907-157C-4C66-88A7-D155ADF65313}" destId="{BA6DFE12-8046-489A-BB5C-CEC11C4889D3}" srcOrd="0" destOrd="0" presId="urn:microsoft.com/office/officeart/2005/8/layout/chevron1"/>
    <dgm:cxn modelId="{4C68ECA4-831D-414A-8EC3-0DC40386AE51}" type="presOf" srcId="{D9EAD3B8-06E4-415C-8A90-69538EF800D2}" destId="{BD28F343-3C6D-459E-BC1D-1C8BAEA1F380}" srcOrd="0" destOrd="7" presId="urn:microsoft.com/office/officeart/2005/8/layout/chevron1"/>
    <dgm:cxn modelId="{F0E2D2AD-3688-430E-9B1A-F47C287C7CAB}" srcId="{C8DB5CAE-9D1E-4D4C-A01A-D05DDEFD1A47}" destId="{E191EB9F-C873-4392-9998-9200B63B1C2B}" srcOrd="0" destOrd="0" parTransId="{95D14CCC-100C-4368-8941-15B827879994}" sibTransId="{0019DBC1-0CEC-4FFD-8894-04E5CAC32BC7}"/>
    <dgm:cxn modelId="{984BB6B0-DE78-4103-B537-BB1F15B78EED}" srcId="{E191EB9F-C873-4392-9998-9200B63B1C2B}" destId="{2D007F6E-99CF-4A67-81BF-759C94A4C658}" srcOrd="2" destOrd="0" parTransId="{BDAFEB0F-0061-448A-B6FE-A6A522CF8BFA}" sibTransId="{7C888E66-9089-417B-B3B1-F652A6262EDC}"/>
    <dgm:cxn modelId="{F1A87BC3-07CF-4D94-898F-DE0D79ECA395}" type="presOf" srcId="{225371C3-E090-4BA8-BC26-8870F79A447E}" destId="{BD28F343-3C6D-459E-BC1D-1C8BAEA1F380}" srcOrd="0" destOrd="9" presId="urn:microsoft.com/office/officeart/2005/8/layout/chevron1"/>
    <dgm:cxn modelId="{52E045D0-63EE-413F-B6A1-6C07B2D181C7}" srcId="{E191EB9F-C873-4392-9998-9200B63B1C2B}" destId="{225371C3-E090-4BA8-BC26-8870F79A447E}" srcOrd="8" destOrd="0" parTransId="{69F6DD78-9E15-4676-AF8F-C3AE16E4A1A0}" sibTransId="{31A7CCD9-9A05-4BAA-B2F0-E6D9DBFAD5AB}"/>
    <dgm:cxn modelId="{2D0A5FD3-04A9-4D92-89C1-C75483BDF553}" srcId="{E191EB9F-C873-4392-9998-9200B63B1C2B}" destId="{9A8D9C94-C818-46E2-BF90-5F084EF120EF}" srcOrd="7" destOrd="0" parTransId="{5DCFD24E-5CDF-4519-B5EE-B50E7FA0CD06}" sibTransId="{F0E5E89C-31D7-40DF-A42B-F27EE0A273CA}"/>
    <dgm:cxn modelId="{8FE3AAEB-9C51-46DE-A7DA-74DE5C1A0A8E}" type="presOf" srcId="{90369E6F-CBC0-4641-BEAE-0F7CECB0F9B7}" destId="{BD28F343-3C6D-459E-BC1D-1C8BAEA1F380}" srcOrd="0" destOrd="4" presId="urn:microsoft.com/office/officeart/2005/8/layout/chevron1"/>
    <dgm:cxn modelId="{E76778EE-421D-4AD1-A793-892803189165}" srcId="{E191EB9F-C873-4392-9998-9200B63B1C2B}" destId="{DB1DE0C3-5B97-4F7F-8895-5F87BEB6232D}" srcOrd="1" destOrd="0" parTransId="{7A3DDFB0-EFC4-4A90-AE67-45DD5C62995A}" sibTransId="{EAB9CDF7-5587-4F37-B596-68B5D7CCF86F}"/>
    <dgm:cxn modelId="{DF154CFE-B872-4E39-B3D0-6FB6EDF33C23}" type="presOf" srcId="{C8DB5CAE-9D1E-4D4C-A01A-D05DDEFD1A47}" destId="{6A7FAB79-6313-45D9-AECA-19F6948A95CE}" srcOrd="0" destOrd="0" presId="urn:microsoft.com/office/officeart/2005/8/layout/chevron1"/>
    <dgm:cxn modelId="{945D8097-FFEC-4921-B932-C4418A96EEAE}" type="presParOf" srcId="{BA6DFE12-8046-489A-BB5C-CEC11C4889D3}" destId="{EBFE1CA3-64C8-4679-956B-A6FF7991CB98}" srcOrd="0" destOrd="0" presId="urn:microsoft.com/office/officeart/2005/8/layout/chevron1"/>
    <dgm:cxn modelId="{6BE83D1B-36F6-404C-8BEF-5CF170197465}" type="presParOf" srcId="{EBFE1CA3-64C8-4679-956B-A6FF7991CB98}" destId="{6A7FAB79-6313-45D9-AECA-19F6948A95CE}" srcOrd="0" destOrd="0" presId="urn:microsoft.com/office/officeart/2005/8/layout/chevron1"/>
    <dgm:cxn modelId="{4224C1F6-11E3-462F-9ED6-E80946A8734D}" type="presParOf" srcId="{EBFE1CA3-64C8-4679-956B-A6FF7991CB98}" destId="{BD28F343-3C6D-459E-BC1D-1C8BAEA1F380}"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319B3-1E7F-4A8E-9599-8107B2D9513D}"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226EA8DB-ED09-4BBD-8D9D-01A3CEEB22D3}">
      <dgm:prSet/>
      <dgm:spPr/>
      <dgm:t>
        <a:bodyPr/>
        <a:lstStyle/>
        <a:p>
          <a:r>
            <a:rPr lang="en-US"/>
            <a:t>Nurses work with vulnerable populations that are highly prone to illness due to compromised immune systems </a:t>
          </a:r>
        </a:p>
      </dgm:t>
    </dgm:pt>
    <dgm:pt modelId="{EAF86B7C-9AB0-4E94-A835-4069E90FF26F}" type="parTrans" cxnId="{2896F251-1E1E-42BE-AB6C-72B83466ACE0}">
      <dgm:prSet/>
      <dgm:spPr/>
      <dgm:t>
        <a:bodyPr/>
        <a:lstStyle/>
        <a:p>
          <a:endParaRPr lang="en-US"/>
        </a:p>
      </dgm:t>
    </dgm:pt>
    <dgm:pt modelId="{6F31FA51-B26A-460D-BEEC-62496E0B9113}" type="sibTrans" cxnId="{2896F251-1E1E-42BE-AB6C-72B83466ACE0}">
      <dgm:prSet/>
      <dgm:spPr/>
      <dgm:t>
        <a:bodyPr/>
        <a:lstStyle/>
        <a:p>
          <a:endParaRPr lang="en-US"/>
        </a:p>
      </dgm:t>
    </dgm:pt>
    <dgm:pt modelId="{C47854B9-AC8F-45EF-84F4-D6C80DE23DEB}">
      <dgm:prSet/>
      <dgm:spPr/>
      <dgm:t>
        <a:bodyPr/>
        <a:lstStyle/>
        <a:p>
          <a:r>
            <a:rPr lang="en-US"/>
            <a:t>NARs protect students, staff and patients</a:t>
          </a:r>
        </a:p>
      </dgm:t>
    </dgm:pt>
    <dgm:pt modelId="{79564CC4-DC7B-40A6-BB91-ABC7611BBA23}" type="parTrans" cxnId="{B2F9C7DE-D6F2-4502-B322-48D1190CBB8B}">
      <dgm:prSet/>
      <dgm:spPr/>
      <dgm:t>
        <a:bodyPr/>
        <a:lstStyle/>
        <a:p>
          <a:endParaRPr lang="en-US"/>
        </a:p>
      </dgm:t>
    </dgm:pt>
    <dgm:pt modelId="{3D15857F-FDF7-4346-9A20-F7462A183530}" type="sibTrans" cxnId="{B2F9C7DE-D6F2-4502-B322-48D1190CBB8B}">
      <dgm:prSet/>
      <dgm:spPr/>
      <dgm:t>
        <a:bodyPr/>
        <a:lstStyle/>
        <a:p>
          <a:endParaRPr lang="en-US"/>
        </a:p>
      </dgm:t>
    </dgm:pt>
    <dgm:pt modelId="{44FC3EC6-C6B6-4C95-AEBD-B89C2F6F1122}">
      <dgm:prSet/>
      <dgm:spPr/>
      <dgm:t>
        <a:bodyPr/>
        <a:lstStyle/>
        <a:p>
          <a:r>
            <a:rPr lang="en-US"/>
            <a:t>NARs are requirements of the Public Hospitals Act</a:t>
          </a:r>
        </a:p>
      </dgm:t>
    </dgm:pt>
    <dgm:pt modelId="{17C40F21-37EA-4966-9B86-9ADC7A50CBB1}" type="parTrans" cxnId="{D06E1885-5DB7-4703-AF0D-81B6CD8B7DFC}">
      <dgm:prSet/>
      <dgm:spPr/>
      <dgm:t>
        <a:bodyPr/>
        <a:lstStyle/>
        <a:p>
          <a:endParaRPr lang="en-US"/>
        </a:p>
      </dgm:t>
    </dgm:pt>
    <dgm:pt modelId="{12478D09-E860-404A-A4C9-FEFDAAF5BEF6}" type="sibTrans" cxnId="{D06E1885-5DB7-4703-AF0D-81B6CD8B7DFC}">
      <dgm:prSet/>
      <dgm:spPr/>
      <dgm:t>
        <a:bodyPr/>
        <a:lstStyle/>
        <a:p>
          <a:endParaRPr lang="en-US"/>
        </a:p>
      </dgm:t>
    </dgm:pt>
    <dgm:pt modelId="{68736577-2A0C-42CE-B1D6-A85C8F626B8B}">
      <dgm:prSet/>
      <dgm:spPr/>
      <dgm:t>
        <a:bodyPr/>
        <a:lstStyle/>
        <a:p>
          <a:r>
            <a:rPr lang="en-US"/>
            <a:t>Students cannot attend clinical practice unless NARs are completed by November 15</a:t>
          </a:r>
          <a:r>
            <a:rPr lang="en-US" baseline="30000"/>
            <a:t>th</a:t>
          </a:r>
          <a:endParaRPr lang="en-US"/>
        </a:p>
      </dgm:t>
    </dgm:pt>
    <dgm:pt modelId="{37E75DDB-718C-4683-BE96-681C1653A8DD}" type="parTrans" cxnId="{DC7857CB-3BF1-45B7-B5EC-49587E46987E}">
      <dgm:prSet/>
      <dgm:spPr/>
      <dgm:t>
        <a:bodyPr/>
        <a:lstStyle/>
        <a:p>
          <a:endParaRPr lang="en-US"/>
        </a:p>
      </dgm:t>
    </dgm:pt>
    <dgm:pt modelId="{B573D216-14D6-4BBC-BD95-5398596CDD9B}" type="sibTrans" cxnId="{DC7857CB-3BF1-45B7-B5EC-49587E46987E}">
      <dgm:prSet/>
      <dgm:spPr/>
      <dgm:t>
        <a:bodyPr/>
        <a:lstStyle/>
        <a:p>
          <a:endParaRPr lang="en-US"/>
        </a:p>
      </dgm:t>
    </dgm:pt>
    <dgm:pt modelId="{1887483B-1F26-4B77-ABD0-4A880CF2744C}">
      <dgm:prSet/>
      <dgm:spPr/>
      <dgm:t>
        <a:bodyPr/>
        <a:lstStyle/>
        <a:p>
          <a:r>
            <a:rPr lang="en-US"/>
            <a:t>NARS SUPPORT: </a:t>
          </a:r>
        </a:p>
      </dgm:t>
    </dgm:pt>
    <dgm:pt modelId="{D3A72809-41E2-4742-ADCF-CD34422E8351}" type="parTrans" cxnId="{C30E97BC-4083-4DB9-998B-807060C8A820}">
      <dgm:prSet/>
      <dgm:spPr/>
      <dgm:t>
        <a:bodyPr/>
        <a:lstStyle/>
        <a:p>
          <a:endParaRPr lang="en-US"/>
        </a:p>
      </dgm:t>
    </dgm:pt>
    <dgm:pt modelId="{35B54F8D-E62C-45C1-ABA8-C426B6D0E16E}" type="sibTrans" cxnId="{C30E97BC-4083-4DB9-998B-807060C8A820}">
      <dgm:prSet/>
      <dgm:spPr/>
      <dgm:t>
        <a:bodyPr/>
        <a:lstStyle/>
        <a:p>
          <a:endParaRPr lang="en-US"/>
        </a:p>
      </dgm:t>
    </dgm:pt>
    <dgm:pt modelId="{47AAFC24-A5CB-4D7F-85EE-A008B78056A7}">
      <dgm:prSet/>
      <dgm:spPr/>
      <dgm:t>
        <a:bodyPr/>
        <a:lstStyle/>
        <a:p>
          <a:r>
            <a:rPr lang="en-US"/>
            <a:t>Virtual Appointments</a:t>
          </a:r>
        </a:p>
      </dgm:t>
    </dgm:pt>
    <dgm:pt modelId="{7F1AAB61-79E5-42CC-8158-5AEC28388892}" type="parTrans" cxnId="{D41F5F3A-CDB1-4580-AA7F-07071E2917C5}">
      <dgm:prSet/>
      <dgm:spPr/>
      <dgm:t>
        <a:bodyPr/>
        <a:lstStyle/>
        <a:p>
          <a:endParaRPr lang="en-US"/>
        </a:p>
      </dgm:t>
    </dgm:pt>
    <dgm:pt modelId="{4DF7B39C-50D1-4EFD-969D-E089E8844DA8}" type="sibTrans" cxnId="{D41F5F3A-CDB1-4580-AA7F-07071E2917C5}">
      <dgm:prSet/>
      <dgm:spPr/>
      <dgm:t>
        <a:bodyPr/>
        <a:lstStyle/>
        <a:p>
          <a:endParaRPr lang="en-US"/>
        </a:p>
      </dgm:t>
    </dgm:pt>
    <dgm:pt modelId="{14BFAF18-2A73-4D5C-9CBE-A4C986A0E3C9}">
      <dgm:prSet/>
      <dgm:spPr/>
      <dgm:t>
        <a:bodyPr/>
        <a:lstStyle/>
        <a:p>
          <a:r>
            <a:rPr lang="en-US"/>
            <a:t>Link to schedule an appointemnt can be found on the NARs at Trent U 2023 Blackboard site</a:t>
          </a:r>
        </a:p>
      </dgm:t>
    </dgm:pt>
    <dgm:pt modelId="{AB3EB648-E383-4701-AC75-2E32AF20B626}" type="parTrans" cxnId="{59EB910F-9DBC-4918-9453-EE3B3938D78E}">
      <dgm:prSet/>
      <dgm:spPr/>
      <dgm:t>
        <a:bodyPr/>
        <a:lstStyle/>
        <a:p>
          <a:endParaRPr lang="en-US"/>
        </a:p>
      </dgm:t>
    </dgm:pt>
    <dgm:pt modelId="{C74F2958-BF49-4CBF-A156-65A3D1D5151B}" type="sibTrans" cxnId="{59EB910F-9DBC-4918-9453-EE3B3938D78E}">
      <dgm:prSet/>
      <dgm:spPr/>
      <dgm:t>
        <a:bodyPr/>
        <a:lstStyle/>
        <a:p>
          <a:endParaRPr lang="en-US"/>
        </a:p>
      </dgm:t>
    </dgm:pt>
    <dgm:pt modelId="{7CDCFF4B-CFA4-4DE3-A5A8-308A2FBA68C2}">
      <dgm:prSet/>
      <dgm:spPr/>
      <dgm:t>
        <a:bodyPr/>
        <a:lstStyle/>
        <a:p>
          <a:r>
            <a:rPr lang="en-US"/>
            <a:t>Email: </a:t>
          </a:r>
          <a:r>
            <a:rPr lang="en-US">
              <a:hlinkClick xmlns:r="http://schemas.openxmlformats.org/officeDocument/2006/relationships" r:id="rId1"/>
            </a:rPr>
            <a:t>nursingnars@trentu.ca</a:t>
          </a:r>
          <a:endParaRPr lang="en-US"/>
        </a:p>
      </dgm:t>
    </dgm:pt>
    <dgm:pt modelId="{0DEAEB00-9AC2-4093-A2C6-565CCE2C0CC2}" type="parTrans" cxnId="{779AB97C-5F50-4896-8FBB-78C27AEBC62B}">
      <dgm:prSet/>
      <dgm:spPr/>
      <dgm:t>
        <a:bodyPr/>
        <a:lstStyle/>
        <a:p>
          <a:endParaRPr lang="en-US"/>
        </a:p>
      </dgm:t>
    </dgm:pt>
    <dgm:pt modelId="{6A75CC14-242B-456C-AF4C-7928182ACB15}" type="sibTrans" cxnId="{779AB97C-5F50-4896-8FBB-78C27AEBC62B}">
      <dgm:prSet/>
      <dgm:spPr/>
      <dgm:t>
        <a:bodyPr/>
        <a:lstStyle/>
        <a:p>
          <a:endParaRPr lang="en-US"/>
        </a:p>
      </dgm:t>
    </dgm:pt>
    <dgm:pt modelId="{3567CE3A-51C9-41FD-AB64-3C0900469473}" type="pres">
      <dgm:prSet presAssocID="{7E3319B3-1E7F-4A8E-9599-8107B2D9513D}" presName="diagram" presStyleCnt="0">
        <dgm:presLayoutVars>
          <dgm:dir/>
          <dgm:resizeHandles val="exact"/>
        </dgm:presLayoutVars>
      </dgm:prSet>
      <dgm:spPr/>
    </dgm:pt>
    <dgm:pt modelId="{35C02C90-7069-4570-B704-AC0997039154}" type="pres">
      <dgm:prSet presAssocID="{226EA8DB-ED09-4BBD-8D9D-01A3CEEB22D3}" presName="node" presStyleLbl="node1" presStyleIdx="0" presStyleCnt="5">
        <dgm:presLayoutVars>
          <dgm:bulletEnabled val="1"/>
        </dgm:presLayoutVars>
      </dgm:prSet>
      <dgm:spPr/>
    </dgm:pt>
    <dgm:pt modelId="{D90B6F8A-F0F4-4C68-A736-95EB5889D144}" type="pres">
      <dgm:prSet presAssocID="{6F31FA51-B26A-460D-BEEC-62496E0B9113}" presName="sibTrans" presStyleCnt="0"/>
      <dgm:spPr/>
    </dgm:pt>
    <dgm:pt modelId="{535C3743-51D8-480E-B9D9-607F318E2C6D}" type="pres">
      <dgm:prSet presAssocID="{C47854B9-AC8F-45EF-84F4-D6C80DE23DEB}" presName="node" presStyleLbl="node1" presStyleIdx="1" presStyleCnt="5">
        <dgm:presLayoutVars>
          <dgm:bulletEnabled val="1"/>
        </dgm:presLayoutVars>
      </dgm:prSet>
      <dgm:spPr/>
    </dgm:pt>
    <dgm:pt modelId="{CC4BCCC8-81AD-4154-B132-6BB1EFC6BF50}" type="pres">
      <dgm:prSet presAssocID="{3D15857F-FDF7-4346-9A20-F7462A183530}" presName="sibTrans" presStyleCnt="0"/>
      <dgm:spPr/>
    </dgm:pt>
    <dgm:pt modelId="{3DA2EA1C-082B-4A20-AA0C-C2069A8F02D9}" type="pres">
      <dgm:prSet presAssocID="{44FC3EC6-C6B6-4C95-AEBD-B89C2F6F1122}" presName="node" presStyleLbl="node1" presStyleIdx="2" presStyleCnt="5">
        <dgm:presLayoutVars>
          <dgm:bulletEnabled val="1"/>
        </dgm:presLayoutVars>
      </dgm:prSet>
      <dgm:spPr/>
    </dgm:pt>
    <dgm:pt modelId="{C7BFAF7C-7C2C-4294-8BD9-73BCA494BAE5}" type="pres">
      <dgm:prSet presAssocID="{12478D09-E860-404A-A4C9-FEFDAAF5BEF6}" presName="sibTrans" presStyleCnt="0"/>
      <dgm:spPr/>
    </dgm:pt>
    <dgm:pt modelId="{FD9AA1BC-BC15-4531-8C61-CBB67A9B76C5}" type="pres">
      <dgm:prSet presAssocID="{68736577-2A0C-42CE-B1D6-A85C8F626B8B}" presName="node" presStyleLbl="node1" presStyleIdx="3" presStyleCnt="5">
        <dgm:presLayoutVars>
          <dgm:bulletEnabled val="1"/>
        </dgm:presLayoutVars>
      </dgm:prSet>
      <dgm:spPr/>
    </dgm:pt>
    <dgm:pt modelId="{C4EC9783-FDB8-4292-889D-7AF2D89DA40D}" type="pres">
      <dgm:prSet presAssocID="{B573D216-14D6-4BBC-BD95-5398596CDD9B}" presName="sibTrans" presStyleCnt="0"/>
      <dgm:spPr/>
    </dgm:pt>
    <dgm:pt modelId="{5BBFA6A0-EA6B-45A1-99AC-A73D29A93C94}" type="pres">
      <dgm:prSet presAssocID="{1887483B-1F26-4B77-ABD0-4A880CF2744C}" presName="node" presStyleLbl="node1" presStyleIdx="4" presStyleCnt="5">
        <dgm:presLayoutVars>
          <dgm:bulletEnabled val="1"/>
        </dgm:presLayoutVars>
      </dgm:prSet>
      <dgm:spPr/>
    </dgm:pt>
  </dgm:ptLst>
  <dgm:cxnLst>
    <dgm:cxn modelId="{86236C00-D7F3-4E2F-A1D6-64EE4986D914}" type="presOf" srcId="{226EA8DB-ED09-4BBD-8D9D-01A3CEEB22D3}" destId="{35C02C90-7069-4570-B704-AC0997039154}" srcOrd="0" destOrd="0" presId="urn:microsoft.com/office/officeart/2005/8/layout/default"/>
    <dgm:cxn modelId="{0CEE120B-6F74-4AEA-B596-07C0A1A62C1E}" type="presOf" srcId="{C47854B9-AC8F-45EF-84F4-D6C80DE23DEB}" destId="{535C3743-51D8-480E-B9D9-607F318E2C6D}" srcOrd="0" destOrd="0" presId="urn:microsoft.com/office/officeart/2005/8/layout/default"/>
    <dgm:cxn modelId="{59EB910F-9DBC-4918-9453-EE3B3938D78E}" srcId="{1887483B-1F26-4B77-ABD0-4A880CF2744C}" destId="{14BFAF18-2A73-4D5C-9CBE-A4C986A0E3C9}" srcOrd="1" destOrd="0" parTransId="{AB3EB648-E383-4701-AC75-2E32AF20B626}" sibTransId="{C74F2958-BF49-4CBF-A156-65A3D1D5151B}"/>
    <dgm:cxn modelId="{D0454D11-3F28-4639-B01C-091C0CF0FA40}" type="presOf" srcId="{7E3319B3-1E7F-4A8E-9599-8107B2D9513D}" destId="{3567CE3A-51C9-41FD-AB64-3C0900469473}" srcOrd="0" destOrd="0" presId="urn:microsoft.com/office/officeart/2005/8/layout/default"/>
    <dgm:cxn modelId="{065BC711-F6D1-4950-BC01-10EA2F355C67}" type="presOf" srcId="{47AAFC24-A5CB-4D7F-85EE-A008B78056A7}" destId="{5BBFA6A0-EA6B-45A1-99AC-A73D29A93C94}" srcOrd="0" destOrd="1" presId="urn:microsoft.com/office/officeart/2005/8/layout/default"/>
    <dgm:cxn modelId="{733FDA36-DAB2-4C93-A7A4-D05A16D6883A}" type="presOf" srcId="{68736577-2A0C-42CE-B1D6-A85C8F626B8B}" destId="{FD9AA1BC-BC15-4531-8C61-CBB67A9B76C5}" srcOrd="0" destOrd="0" presId="urn:microsoft.com/office/officeart/2005/8/layout/default"/>
    <dgm:cxn modelId="{D41F5F3A-CDB1-4580-AA7F-07071E2917C5}" srcId="{1887483B-1F26-4B77-ABD0-4A880CF2744C}" destId="{47AAFC24-A5CB-4D7F-85EE-A008B78056A7}" srcOrd="0" destOrd="0" parTransId="{7F1AAB61-79E5-42CC-8158-5AEC28388892}" sibTransId="{4DF7B39C-50D1-4EFD-969D-E089E8844DA8}"/>
    <dgm:cxn modelId="{7D332D50-2C6C-45C2-827A-8A6A2A597991}" type="presOf" srcId="{44FC3EC6-C6B6-4C95-AEBD-B89C2F6F1122}" destId="{3DA2EA1C-082B-4A20-AA0C-C2069A8F02D9}" srcOrd="0" destOrd="0" presId="urn:microsoft.com/office/officeart/2005/8/layout/default"/>
    <dgm:cxn modelId="{2896F251-1E1E-42BE-AB6C-72B83466ACE0}" srcId="{7E3319B3-1E7F-4A8E-9599-8107B2D9513D}" destId="{226EA8DB-ED09-4BBD-8D9D-01A3CEEB22D3}" srcOrd="0" destOrd="0" parTransId="{EAF86B7C-9AB0-4E94-A835-4069E90FF26F}" sibTransId="{6F31FA51-B26A-460D-BEEC-62496E0B9113}"/>
    <dgm:cxn modelId="{779AB97C-5F50-4896-8FBB-78C27AEBC62B}" srcId="{1887483B-1F26-4B77-ABD0-4A880CF2744C}" destId="{7CDCFF4B-CFA4-4DE3-A5A8-308A2FBA68C2}" srcOrd="2" destOrd="0" parTransId="{0DEAEB00-9AC2-4093-A2C6-565CCE2C0CC2}" sibTransId="{6A75CC14-242B-456C-AF4C-7928182ACB15}"/>
    <dgm:cxn modelId="{D06E1885-5DB7-4703-AF0D-81B6CD8B7DFC}" srcId="{7E3319B3-1E7F-4A8E-9599-8107B2D9513D}" destId="{44FC3EC6-C6B6-4C95-AEBD-B89C2F6F1122}" srcOrd="2" destOrd="0" parTransId="{17C40F21-37EA-4966-9B86-9ADC7A50CBB1}" sibTransId="{12478D09-E860-404A-A4C9-FEFDAAF5BEF6}"/>
    <dgm:cxn modelId="{A37117B7-59F4-4F8A-AAAC-36C87DCEB0E2}" type="presOf" srcId="{14BFAF18-2A73-4D5C-9CBE-A4C986A0E3C9}" destId="{5BBFA6A0-EA6B-45A1-99AC-A73D29A93C94}" srcOrd="0" destOrd="2" presId="urn:microsoft.com/office/officeart/2005/8/layout/default"/>
    <dgm:cxn modelId="{C30E97BC-4083-4DB9-998B-807060C8A820}" srcId="{7E3319B3-1E7F-4A8E-9599-8107B2D9513D}" destId="{1887483B-1F26-4B77-ABD0-4A880CF2744C}" srcOrd="4" destOrd="0" parTransId="{D3A72809-41E2-4742-ADCF-CD34422E8351}" sibTransId="{35B54F8D-E62C-45C1-ABA8-C426B6D0E16E}"/>
    <dgm:cxn modelId="{DC7857CB-3BF1-45B7-B5EC-49587E46987E}" srcId="{7E3319B3-1E7F-4A8E-9599-8107B2D9513D}" destId="{68736577-2A0C-42CE-B1D6-A85C8F626B8B}" srcOrd="3" destOrd="0" parTransId="{37E75DDB-718C-4683-BE96-681C1653A8DD}" sibTransId="{B573D216-14D6-4BBC-BD95-5398596CDD9B}"/>
    <dgm:cxn modelId="{B2F9C7DE-D6F2-4502-B322-48D1190CBB8B}" srcId="{7E3319B3-1E7F-4A8E-9599-8107B2D9513D}" destId="{C47854B9-AC8F-45EF-84F4-D6C80DE23DEB}" srcOrd="1" destOrd="0" parTransId="{79564CC4-DC7B-40A6-BB91-ABC7611BBA23}" sibTransId="{3D15857F-FDF7-4346-9A20-F7462A183530}"/>
    <dgm:cxn modelId="{843E89DF-3D2E-43CF-AEC3-3DB129785731}" type="presOf" srcId="{7CDCFF4B-CFA4-4DE3-A5A8-308A2FBA68C2}" destId="{5BBFA6A0-EA6B-45A1-99AC-A73D29A93C94}" srcOrd="0" destOrd="3" presId="urn:microsoft.com/office/officeart/2005/8/layout/default"/>
    <dgm:cxn modelId="{2FD541FA-24AA-4A55-9BCF-4FDB195670F4}" type="presOf" srcId="{1887483B-1F26-4B77-ABD0-4A880CF2744C}" destId="{5BBFA6A0-EA6B-45A1-99AC-A73D29A93C94}" srcOrd="0" destOrd="0" presId="urn:microsoft.com/office/officeart/2005/8/layout/default"/>
    <dgm:cxn modelId="{784C1DE1-5732-4CE9-8B37-64B7E85221B8}" type="presParOf" srcId="{3567CE3A-51C9-41FD-AB64-3C0900469473}" destId="{35C02C90-7069-4570-B704-AC0997039154}" srcOrd="0" destOrd="0" presId="urn:microsoft.com/office/officeart/2005/8/layout/default"/>
    <dgm:cxn modelId="{919A6500-CC16-4E5C-8206-5C96EAA0269D}" type="presParOf" srcId="{3567CE3A-51C9-41FD-AB64-3C0900469473}" destId="{D90B6F8A-F0F4-4C68-A736-95EB5889D144}" srcOrd="1" destOrd="0" presId="urn:microsoft.com/office/officeart/2005/8/layout/default"/>
    <dgm:cxn modelId="{903D7E47-F69F-4FFC-AF0B-CEC8D6B907C2}" type="presParOf" srcId="{3567CE3A-51C9-41FD-AB64-3C0900469473}" destId="{535C3743-51D8-480E-B9D9-607F318E2C6D}" srcOrd="2" destOrd="0" presId="urn:microsoft.com/office/officeart/2005/8/layout/default"/>
    <dgm:cxn modelId="{FBA465CD-DCB5-4676-9D40-52079EEB3A38}" type="presParOf" srcId="{3567CE3A-51C9-41FD-AB64-3C0900469473}" destId="{CC4BCCC8-81AD-4154-B132-6BB1EFC6BF50}" srcOrd="3" destOrd="0" presId="urn:microsoft.com/office/officeart/2005/8/layout/default"/>
    <dgm:cxn modelId="{7231E027-F880-424F-AE6B-A47258C97A6A}" type="presParOf" srcId="{3567CE3A-51C9-41FD-AB64-3C0900469473}" destId="{3DA2EA1C-082B-4A20-AA0C-C2069A8F02D9}" srcOrd="4" destOrd="0" presId="urn:microsoft.com/office/officeart/2005/8/layout/default"/>
    <dgm:cxn modelId="{F1CD74AA-622E-4630-AD4F-6986B5C5F405}" type="presParOf" srcId="{3567CE3A-51C9-41FD-AB64-3C0900469473}" destId="{C7BFAF7C-7C2C-4294-8BD9-73BCA494BAE5}" srcOrd="5" destOrd="0" presId="urn:microsoft.com/office/officeart/2005/8/layout/default"/>
    <dgm:cxn modelId="{DE4EC1D7-FC8D-4A4B-B509-2A14C6A05E81}" type="presParOf" srcId="{3567CE3A-51C9-41FD-AB64-3C0900469473}" destId="{FD9AA1BC-BC15-4531-8C61-CBB67A9B76C5}" srcOrd="6" destOrd="0" presId="urn:microsoft.com/office/officeart/2005/8/layout/default"/>
    <dgm:cxn modelId="{DC1EA369-F839-4EC9-830B-25524580364E}" type="presParOf" srcId="{3567CE3A-51C9-41FD-AB64-3C0900469473}" destId="{C4EC9783-FDB8-4292-889D-7AF2D89DA40D}" srcOrd="7" destOrd="0" presId="urn:microsoft.com/office/officeart/2005/8/layout/default"/>
    <dgm:cxn modelId="{6E661DC1-CB41-4991-BA53-6D4A1DA98E40}" type="presParOf" srcId="{3567CE3A-51C9-41FD-AB64-3C0900469473}" destId="{5BBFA6A0-EA6B-45A1-99AC-A73D29A93C9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0564A-D5A8-4E54-9888-EF904BFC4CB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8677669-1EA1-49F8-A04C-FA3A8666E1BA}">
      <dgm:prSet/>
      <dgm:spPr/>
      <dgm:t>
        <a:bodyPr/>
        <a:lstStyle/>
        <a:p>
          <a:r>
            <a:rPr lang="en-US" dirty="0"/>
            <a:t>Uniforms and year patches are available for sale at the Trent Bookstore.  </a:t>
          </a:r>
        </a:p>
      </dgm:t>
    </dgm:pt>
    <dgm:pt modelId="{506E8AC7-2AE5-4D7E-98E5-9A34E1B27A74}" type="parTrans" cxnId="{A5D323EF-B3A8-4F03-A6BB-2463F7A74C22}">
      <dgm:prSet/>
      <dgm:spPr/>
      <dgm:t>
        <a:bodyPr/>
        <a:lstStyle/>
        <a:p>
          <a:endParaRPr lang="en-US"/>
        </a:p>
      </dgm:t>
    </dgm:pt>
    <dgm:pt modelId="{B6293759-9DA1-4BAC-88A5-34EAAB2E8E2B}" type="sibTrans" cxnId="{A5D323EF-B3A8-4F03-A6BB-2463F7A74C22}">
      <dgm:prSet/>
      <dgm:spPr/>
      <dgm:t>
        <a:bodyPr/>
        <a:lstStyle/>
        <a:p>
          <a:endParaRPr lang="en-US"/>
        </a:p>
      </dgm:t>
    </dgm:pt>
    <dgm:pt modelId="{131E336E-523D-485E-9B61-64F5768587C9}">
      <dgm:prSet/>
      <dgm:spPr/>
      <dgm:t>
        <a:bodyPr/>
        <a:lstStyle/>
        <a:p>
          <a:r>
            <a:rPr lang="en-US" dirty="0"/>
            <a:t>The Bookstore will be open today from 11:30 am to 3:00 pm.  </a:t>
          </a:r>
        </a:p>
      </dgm:t>
    </dgm:pt>
    <dgm:pt modelId="{677EAC01-1395-4FBF-8BE3-DB59782F8F01}" type="parTrans" cxnId="{D9C24A54-B24D-4AD4-B388-70773B7715DA}">
      <dgm:prSet/>
      <dgm:spPr/>
      <dgm:t>
        <a:bodyPr/>
        <a:lstStyle/>
        <a:p>
          <a:endParaRPr lang="en-US"/>
        </a:p>
      </dgm:t>
    </dgm:pt>
    <dgm:pt modelId="{3A755F46-0F7C-4623-8C4D-A60891D520E0}" type="sibTrans" cxnId="{D9C24A54-B24D-4AD4-B388-70773B7715DA}">
      <dgm:prSet/>
      <dgm:spPr/>
      <dgm:t>
        <a:bodyPr/>
        <a:lstStyle/>
        <a:p>
          <a:endParaRPr lang="en-US"/>
        </a:p>
      </dgm:t>
    </dgm:pt>
    <dgm:pt modelId="{ECF3734A-42B4-4B2F-8C83-D9763BED75DF}">
      <dgm:prSet/>
      <dgm:spPr/>
      <dgm:t>
        <a:bodyPr/>
        <a:lstStyle/>
        <a:p>
          <a:r>
            <a:rPr lang="en-US"/>
            <a:t>Beat the September rush!</a:t>
          </a:r>
        </a:p>
      </dgm:t>
    </dgm:pt>
    <dgm:pt modelId="{D484BA91-0E19-4002-A0F1-A193DE073ADC}" type="parTrans" cxnId="{D49C0F07-AEDB-4327-A68A-F91E9BE8E1AB}">
      <dgm:prSet/>
      <dgm:spPr/>
      <dgm:t>
        <a:bodyPr/>
        <a:lstStyle/>
        <a:p>
          <a:endParaRPr lang="en-US"/>
        </a:p>
      </dgm:t>
    </dgm:pt>
    <dgm:pt modelId="{ADEEB6FD-02AC-4024-B0F9-5D2FE5D97874}" type="sibTrans" cxnId="{D49C0F07-AEDB-4327-A68A-F91E9BE8E1AB}">
      <dgm:prSet/>
      <dgm:spPr/>
      <dgm:t>
        <a:bodyPr/>
        <a:lstStyle/>
        <a:p>
          <a:endParaRPr lang="en-US"/>
        </a:p>
      </dgm:t>
    </dgm:pt>
    <dgm:pt modelId="{0F1AF8AA-C35D-421B-BCE4-9346D5FD8077}" type="pres">
      <dgm:prSet presAssocID="{AFD0564A-D5A8-4E54-9888-EF904BFC4CBE}" presName="vert0" presStyleCnt="0">
        <dgm:presLayoutVars>
          <dgm:dir/>
          <dgm:animOne val="branch"/>
          <dgm:animLvl val="lvl"/>
        </dgm:presLayoutVars>
      </dgm:prSet>
      <dgm:spPr/>
    </dgm:pt>
    <dgm:pt modelId="{F9E3DB86-F471-4725-BF34-BAE2588AD38E}" type="pres">
      <dgm:prSet presAssocID="{D8677669-1EA1-49F8-A04C-FA3A8666E1BA}" presName="thickLine" presStyleLbl="alignNode1" presStyleIdx="0" presStyleCnt="3"/>
      <dgm:spPr/>
    </dgm:pt>
    <dgm:pt modelId="{2FA414A6-B9C1-43D3-A9D7-1703950075A4}" type="pres">
      <dgm:prSet presAssocID="{D8677669-1EA1-49F8-A04C-FA3A8666E1BA}" presName="horz1" presStyleCnt="0"/>
      <dgm:spPr/>
    </dgm:pt>
    <dgm:pt modelId="{59CC4E41-90AC-420B-B274-6508AEDA10A1}" type="pres">
      <dgm:prSet presAssocID="{D8677669-1EA1-49F8-A04C-FA3A8666E1BA}" presName="tx1" presStyleLbl="revTx" presStyleIdx="0" presStyleCnt="3"/>
      <dgm:spPr/>
    </dgm:pt>
    <dgm:pt modelId="{833635CB-1FD0-47F0-949B-EAB1FE5EA91D}" type="pres">
      <dgm:prSet presAssocID="{D8677669-1EA1-49F8-A04C-FA3A8666E1BA}" presName="vert1" presStyleCnt="0"/>
      <dgm:spPr/>
    </dgm:pt>
    <dgm:pt modelId="{4870459B-46F4-46EF-B04A-381726A03370}" type="pres">
      <dgm:prSet presAssocID="{131E336E-523D-485E-9B61-64F5768587C9}" presName="thickLine" presStyleLbl="alignNode1" presStyleIdx="1" presStyleCnt="3"/>
      <dgm:spPr/>
    </dgm:pt>
    <dgm:pt modelId="{3CB781AF-A8A1-4004-83B9-B6E86D712433}" type="pres">
      <dgm:prSet presAssocID="{131E336E-523D-485E-9B61-64F5768587C9}" presName="horz1" presStyleCnt="0"/>
      <dgm:spPr/>
    </dgm:pt>
    <dgm:pt modelId="{00115CF8-9C26-4D2B-8AC8-2089289DF0CD}" type="pres">
      <dgm:prSet presAssocID="{131E336E-523D-485E-9B61-64F5768587C9}" presName="tx1" presStyleLbl="revTx" presStyleIdx="1" presStyleCnt="3"/>
      <dgm:spPr/>
    </dgm:pt>
    <dgm:pt modelId="{D52E457B-B717-41E2-B656-7F3DCF28B815}" type="pres">
      <dgm:prSet presAssocID="{131E336E-523D-485E-9B61-64F5768587C9}" presName="vert1" presStyleCnt="0"/>
      <dgm:spPr/>
    </dgm:pt>
    <dgm:pt modelId="{DC65D3EF-634F-4A5B-8FA8-39D732121BC2}" type="pres">
      <dgm:prSet presAssocID="{ECF3734A-42B4-4B2F-8C83-D9763BED75DF}" presName="thickLine" presStyleLbl="alignNode1" presStyleIdx="2" presStyleCnt="3"/>
      <dgm:spPr/>
    </dgm:pt>
    <dgm:pt modelId="{D43CBCC8-A505-4024-8166-E89D5AE821A9}" type="pres">
      <dgm:prSet presAssocID="{ECF3734A-42B4-4B2F-8C83-D9763BED75DF}" presName="horz1" presStyleCnt="0"/>
      <dgm:spPr/>
    </dgm:pt>
    <dgm:pt modelId="{0436B5C7-1029-4213-8244-0AC2EDEAD01E}" type="pres">
      <dgm:prSet presAssocID="{ECF3734A-42B4-4B2F-8C83-D9763BED75DF}" presName="tx1" presStyleLbl="revTx" presStyleIdx="2" presStyleCnt="3"/>
      <dgm:spPr/>
    </dgm:pt>
    <dgm:pt modelId="{CAA3CB8A-9B35-460B-844F-C6B559769400}" type="pres">
      <dgm:prSet presAssocID="{ECF3734A-42B4-4B2F-8C83-D9763BED75DF}" presName="vert1" presStyleCnt="0"/>
      <dgm:spPr/>
    </dgm:pt>
  </dgm:ptLst>
  <dgm:cxnLst>
    <dgm:cxn modelId="{D49C0F07-AEDB-4327-A68A-F91E9BE8E1AB}" srcId="{AFD0564A-D5A8-4E54-9888-EF904BFC4CBE}" destId="{ECF3734A-42B4-4B2F-8C83-D9763BED75DF}" srcOrd="2" destOrd="0" parTransId="{D484BA91-0E19-4002-A0F1-A193DE073ADC}" sibTransId="{ADEEB6FD-02AC-4024-B0F9-5D2FE5D97874}"/>
    <dgm:cxn modelId="{8CFAF11F-34C8-4296-B5BE-B022DB6D420F}" type="presOf" srcId="{131E336E-523D-485E-9B61-64F5768587C9}" destId="{00115CF8-9C26-4D2B-8AC8-2089289DF0CD}" srcOrd="0" destOrd="0" presId="urn:microsoft.com/office/officeart/2008/layout/LinedList"/>
    <dgm:cxn modelId="{D9C24A54-B24D-4AD4-B388-70773B7715DA}" srcId="{AFD0564A-D5A8-4E54-9888-EF904BFC4CBE}" destId="{131E336E-523D-485E-9B61-64F5768587C9}" srcOrd="1" destOrd="0" parTransId="{677EAC01-1395-4FBF-8BE3-DB59782F8F01}" sibTransId="{3A755F46-0F7C-4623-8C4D-A60891D520E0}"/>
    <dgm:cxn modelId="{EFE4827A-52EF-4BFA-8839-A4DEEF764827}" type="presOf" srcId="{D8677669-1EA1-49F8-A04C-FA3A8666E1BA}" destId="{59CC4E41-90AC-420B-B274-6508AEDA10A1}" srcOrd="0" destOrd="0" presId="urn:microsoft.com/office/officeart/2008/layout/LinedList"/>
    <dgm:cxn modelId="{632830D9-55A5-4D01-A1C8-68C6759328A2}" type="presOf" srcId="{AFD0564A-D5A8-4E54-9888-EF904BFC4CBE}" destId="{0F1AF8AA-C35D-421B-BCE4-9346D5FD8077}" srcOrd="0" destOrd="0" presId="urn:microsoft.com/office/officeart/2008/layout/LinedList"/>
    <dgm:cxn modelId="{A5D323EF-B3A8-4F03-A6BB-2463F7A74C22}" srcId="{AFD0564A-D5A8-4E54-9888-EF904BFC4CBE}" destId="{D8677669-1EA1-49F8-A04C-FA3A8666E1BA}" srcOrd="0" destOrd="0" parTransId="{506E8AC7-2AE5-4D7E-98E5-9A34E1B27A74}" sibTransId="{B6293759-9DA1-4BAC-88A5-34EAAB2E8E2B}"/>
    <dgm:cxn modelId="{F0D3C1F3-F06E-493F-8BEA-0A28164D8EE5}" type="presOf" srcId="{ECF3734A-42B4-4B2F-8C83-D9763BED75DF}" destId="{0436B5C7-1029-4213-8244-0AC2EDEAD01E}" srcOrd="0" destOrd="0" presId="urn:microsoft.com/office/officeart/2008/layout/LinedList"/>
    <dgm:cxn modelId="{B4AE49B4-97DD-4426-883C-3802BBA54520}" type="presParOf" srcId="{0F1AF8AA-C35D-421B-BCE4-9346D5FD8077}" destId="{F9E3DB86-F471-4725-BF34-BAE2588AD38E}" srcOrd="0" destOrd="0" presId="urn:microsoft.com/office/officeart/2008/layout/LinedList"/>
    <dgm:cxn modelId="{FF597D47-A34F-4BBA-88A4-B8C92D55727C}" type="presParOf" srcId="{0F1AF8AA-C35D-421B-BCE4-9346D5FD8077}" destId="{2FA414A6-B9C1-43D3-A9D7-1703950075A4}" srcOrd="1" destOrd="0" presId="urn:microsoft.com/office/officeart/2008/layout/LinedList"/>
    <dgm:cxn modelId="{B0AEB0B5-AD7B-4050-8584-D171525F2CBD}" type="presParOf" srcId="{2FA414A6-B9C1-43D3-A9D7-1703950075A4}" destId="{59CC4E41-90AC-420B-B274-6508AEDA10A1}" srcOrd="0" destOrd="0" presId="urn:microsoft.com/office/officeart/2008/layout/LinedList"/>
    <dgm:cxn modelId="{51A76327-67BF-4B30-BDD1-E8C163A9E7C7}" type="presParOf" srcId="{2FA414A6-B9C1-43D3-A9D7-1703950075A4}" destId="{833635CB-1FD0-47F0-949B-EAB1FE5EA91D}" srcOrd="1" destOrd="0" presId="urn:microsoft.com/office/officeart/2008/layout/LinedList"/>
    <dgm:cxn modelId="{0EA5EAA1-EDFE-4618-84DC-EC4FCA407619}" type="presParOf" srcId="{0F1AF8AA-C35D-421B-BCE4-9346D5FD8077}" destId="{4870459B-46F4-46EF-B04A-381726A03370}" srcOrd="2" destOrd="0" presId="urn:microsoft.com/office/officeart/2008/layout/LinedList"/>
    <dgm:cxn modelId="{5B1B8FF8-0579-4359-9277-B884BAB9F799}" type="presParOf" srcId="{0F1AF8AA-C35D-421B-BCE4-9346D5FD8077}" destId="{3CB781AF-A8A1-4004-83B9-B6E86D712433}" srcOrd="3" destOrd="0" presId="urn:microsoft.com/office/officeart/2008/layout/LinedList"/>
    <dgm:cxn modelId="{109D6A1F-9BEC-4E01-A690-A1E388BC5B39}" type="presParOf" srcId="{3CB781AF-A8A1-4004-83B9-B6E86D712433}" destId="{00115CF8-9C26-4D2B-8AC8-2089289DF0CD}" srcOrd="0" destOrd="0" presId="urn:microsoft.com/office/officeart/2008/layout/LinedList"/>
    <dgm:cxn modelId="{2D32E888-0CAE-4834-ADEA-038144DC88EA}" type="presParOf" srcId="{3CB781AF-A8A1-4004-83B9-B6E86D712433}" destId="{D52E457B-B717-41E2-B656-7F3DCF28B815}" srcOrd="1" destOrd="0" presId="urn:microsoft.com/office/officeart/2008/layout/LinedList"/>
    <dgm:cxn modelId="{EECA6182-7A06-4482-A887-475B0C8CE701}" type="presParOf" srcId="{0F1AF8AA-C35D-421B-BCE4-9346D5FD8077}" destId="{DC65D3EF-634F-4A5B-8FA8-39D732121BC2}" srcOrd="4" destOrd="0" presId="urn:microsoft.com/office/officeart/2008/layout/LinedList"/>
    <dgm:cxn modelId="{1535EFFB-98B6-49D1-91B1-FF36CB9F9756}" type="presParOf" srcId="{0F1AF8AA-C35D-421B-BCE4-9346D5FD8077}" destId="{D43CBCC8-A505-4024-8166-E89D5AE821A9}" srcOrd="5" destOrd="0" presId="urn:microsoft.com/office/officeart/2008/layout/LinedList"/>
    <dgm:cxn modelId="{727B23E8-9A77-430D-A1CB-C0C175AD3B02}" type="presParOf" srcId="{D43CBCC8-A505-4024-8166-E89D5AE821A9}" destId="{0436B5C7-1029-4213-8244-0AC2EDEAD01E}" srcOrd="0" destOrd="0" presId="urn:microsoft.com/office/officeart/2008/layout/LinedList"/>
    <dgm:cxn modelId="{79C430B7-B88A-4B74-8837-5D6FB13F6C00}" type="presParOf" srcId="{D43CBCC8-A505-4024-8166-E89D5AE821A9}" destId="{CAA3CB8A-9B35-460B-844F-C6B55976940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FAB79-6313-45D9-AECA-19F6948A95CE}">
      <dsp:nvSpPr>
        <dsp:cNvPr id="0" name=""/>
        <dsp:cNvSpPr/>
      </dsp:nvSpPr>
      <dsp:spPr>
        <a:xfrm>
          <a:off x="0" y="50368"/>
          <a:ext cx="7959560" cy="972000"/>
        </a:xfrm>
        <a:prstGeom prst="chevron">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Non-Academic Requirements (NARs) are documents required for your clinical placements.</a:t>
          </a:r>
        </a:p>
      </dsp:txBody>
      <dsp:txXfrm>
        <a:off x="486000" y="50368"/>
        <a:ext cx="6987560" cy="972000"/>
      </dsp:txXfrm>
    </dsp:sp>
    <dsp:sp modelId="{BD28F343-3C6D-459E-BC1D-1C8BAEA1F380}">
      <dsp:nvSpPr>
        <dsp:cNvPr id="0" name=""/>
        <dsp:cNvSpPr/>
      </dsp:nvSpPr>
      <dsp:spPr>
        <a:xfrm>
          <a:off x="0" y="1168664"/>
          <a:ext cx="6367648" cy="275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t>NARs include: </a:t>
          </a:r>
        </a:p>
        <a:p>
          <a:pPr marL="342900" lvl="2" indent="-171450" algn="l" defTabSz="800100">
            <a:lnSpc>
              <a:spcPct val="90000"/>
            </a:lnSpc>
            <a:spcBef>
              <a:spcPct val="0"/>
            </a:spcBef>
            <a:spcAft>
              <a:spcPct val="15000"/>
            </a:spcAft>
            <a:buChar char="•"/>
          </a:pPr>
          <a:r>
            <a:rPr lang="en-US" sz="1800" kern="1200"/>
            <a:t>Criminal Record Check with Vulnerable Sector Screening</a:t>
          </a:r>
        </a:p>
        <a:p>
          <a:pPr marL="342900" lvl="2" indent="-171450" algn="l" defTabSz="800100">
            <a:lnSpc>
              <a:spcPct val="90000"/>
            </a:lnSpc>
            <a:spcBef>
              <a:spcPct val="0"/>
            </a:spcBef>
            <a:spcAft>
              <a:spcPct val="15000"/>
            </a:spcAft>
            <a:buChar char="•"/>
          </a:pPr>
          <a:r>
            <a:rPr lang="en-US" sz="1800" kern="1200"/>
            <a:t>Communicable Disease Form and serology</a:t>
          </a:r>
        </a:p>
        <a:p>
          <a:pPr marL="342900" lvl="2" indent="-171450" algn="l" defTabSz="800100">
            <a:lnSpc>
              <a:spcPct val="90000"/>
            </a:lnSpc>
            <a:spcBef>
              <a:spcPct val="0"/>
            </a:spcBef>
            <a:spcAft>
              <a:spcPct val="15000"/>
            </a:spcAft>
            <a:buChar char="•"/>
          </a:pPr>
          <a:r>
            <a:rPr lang="en-US" sz="1800" kern="1200"/>
            <a:t>Tetanus immunization within the last 10 years</a:t>
          </a:r>
        </a:p>
        <a:p>
          <a:pPr marL="342900" lvl="2" indent="-171450" algn="l" defTabSz="800100">
            <a:lnSpc>
              <a:spcPct val="90000"/>
            </a:lnSpc>
            <a:spcBef>
              <a:spcPct val="0"/>
            </a:spcBef>
            <a:spcAft>
              <a:spcPct val="15000"/>
            </a:spcAft>
            <a:buChar char="•"/>
          </a:pPr>
          <a:r>
            <a:rPr lang="en-US" sz="1800" kern="1200" dirty="0"/>
            <a:t>N95 Mask Fit</a:t>
          </a:r>
        </a:p>
        <a:p>
          <a:pPr marL="342900" lvl="2" indent="-171450" algn="l" defTabSz="800100">
            <a:lnSpc>
              <a:spcPct val="90000"/>
            </a:lnSpc>
            <a:spcBef>
              <a:spcPct val="0"/>
            </a:spcBef>
            <a:spcAft>
              <a:spcPct val="15000"/>
            </a:spcAft>
            <a:buChar char="•"/>
          </a:pPr>
          <a:r>
            <a:rPr lang="en-US" sz="1800" kern="1200"/>
            <a:t>CPR certification (BLS, HCP or Level C)</a:t>
          </a:r>
        </a:p>
        <a:p>
          <a:pPr marL="342900" lvl="2" indent="-171450" algn="l" defTabSz="800100">
            <a:lnSpc>
              <a:spcPct val="90000"/>
            </a:lnSpc>
            <a:spcBef>
              <a:spcPct val="0"/>
            </a:spcBef>
            <a:spcAft>
              <a:spcPct val="15000"/>
            </a:spcAft>
            <a:buChar char="•"/>
          </a:pPr>
          <a:r>
            <a:rPr lang="en-US" sz="1800" kern="1200"/>
            <a:t>2 Step TB test</a:t>
          </a:r>
        </a:p>
        <a:p>
          <a:pPr marL="342900" lvl="2" indent="-171450" algn="l" defTabSz="800100">
            <a:lnSpc>
              <a:spcPct val="90000"/>
            </a:lnSpc>
            <a:spcBef>
              <a:spcPct val="0"/>
            </a:spcBef>
            <a:spcAft>
              <a:spcPct val="15000"/>
            </a:spcAft>
            <a:buChar char="•"/>
          </a:pPr>
          <a:r>
            <a:rPr lang="en-US" sz="1800" kern="1200"/>
            <a:t>Health &amp; Safety training and IPAC modules</a:t>
          </a:r>
        </a:p>
        <a:p>
          <a:pPr marL="342900" lvl="2" indent="-171450" algn="l" defTabSz="800100">
            <a:lnSpc>
              <a:spcPct val="90000"/>
            </a:lnSpc>
            <a:spcBef>
              <a:spcPct val="0"/>
            </a:spcBef>
            <a:spcAft>
              <a:spcPct val="15000"/>
            </a:spcAft>
            <a:buChar char="•"/>
          </a:pPr>
          <a:r>
            <a:rPr lang="en-US" sz="1800" kern="1200"/>
            <a:t>Proof of Influenza Immunization</a:t>
          </a:r>
        </a:p>
        <a:p>
          <a:pPr marL="342900" lvl="2" indent="-171450" algn="l" defTabSz="800100">
            <a:lnSpc>
              <a:spcPct val="90000"/>
            </a:lnSpc>
            <a:spcBef>
              <a:spcPct val="0"/>
            </a:spcBef>
            <a:spcAft>
              <a:spcPct val="15000"/>
            </a:spcAft>
            <a:buChar char="•"/>
          </a:pPr>
          <a:r>
            <a:rPr lang="en-US" sz="1800" kern="1200"/>
            <a:t>Proof of COVID Immunization</a:t>
          </a:r>
        </a:p>
      </dsp:txBody>
      <dsp:txXfrm>
        <a:off x="0" y="1168664"/>
        <a:ext cx="6367648" cy="275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2C90-7069-4570-B704-AC0997039154}">
      <dsp:nvSpPr>
        <dsp:cNvPr id="0" name=""/>
        <dsp:cNvSpPr/>
      </dsp:nvSpPr>
      <dsp:spPr>
        <a:xfrm>
          <a:off x="0" y="66881"/>
          <a:ext cx="2486978" cy="1492186"/>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Nurses work with vulnerable populations that are highly prone to illness due to compromised immune systems </a:t>
          </a:r>
        </a:p>
      </dsp:txBody>
      <dsp:txXfrm>
        <a:off x="0" y="66881"/>
        <a:ext cx="2486978" cy="1492186"/>
      </dsp:txXfrm>
    </dsp:sp>
    <dsp:sp modelId="{535C3743-51D8-480E-B9D9-607F318E2C6D}">
      <dsp:nvSpPr>
        <dsp:cNvPr id="0" name=""/>
        <dsp:cNvSpPr/>
      </dsp:nvSpPr>
      <dsp:spPr>
        <a:xfrm>
          <a:off x="2735675" y="66881"/>
          <a:ext cx="2486978" cy="1492186"/>
        </a:xfrm>
        <a:prstGeom prst="rect">
          <a:avLst/>
        </a:prstGeom>
        <a:solidFill>
          <a:schemeClr val="accent5">
            <a:hueOff val="-653972"/>
            <a:satOff val="3891"/>
            <a:lumOff val="156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NARs protect students, staff and patients</a:t>
          </a:r>
        </a:p>
      </dsp:txBody>
      <dsp:txXfrm>
        <a:off x="2735675" y="66881"/>
        <a:ext cx="2486978" cy="1492186"/>
      </dsp:txXfrm>
    </dsp:sp>
    <dsp:sp modelId="{3DA2EA1C-082B-4A20-AA0C-C2069A8F02D9}">
      <dsp:nvSpPr>
        <dsp:cNvPr id="0" name=""/>
        <dsp:cNvSpPr/>
      </dsp:nvSpPr>
      <dsp:spPr>
        <a:xfrm>
          <a:off x="5471351" y="66881"/>
          <a:ext cx="2486978" cy="1492186"/>
        </a:xfrm>
        <a:prstGeom prst="rect">
          <a:avLst/>
        </a:prstGeom>
        <a:solidFill>
          <a:schemeClr val="accent5">
            <a:hueOff val="-1307943"/>
            <a:satOff val="7781"/>
            <a:lumOff val="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NARs are requirements of the Public Hospitals Act</a:t>
          </a:r>
        </a:p>
      </dsp:txBody>
      <dsp:txXfrm>
        <a:off x="5471351" y="66881"/>
        <a:ext cx="2486978" cy="1492186"/>
      </dsp:txXfrm>
    </dsp:sp>
    <dsp:sp modelId="{FD9AA1BC-BC15-4531-8C61-CBB67A9B76C5}">
      <dsp:nvSpPr>
        <dsp:cNvPr id="0" name=""/>
        <dsp:cNvSpPr/>
      </dsp:nvSpPr>
      <dsp:spPr>
        <a:xfrm>
          <a:off x="1367837" y="1807765"/>
          <a:ext cx="2486978" cy="1492186"/>
        </a:xfrm>
        <a:prstGeom prst="rect">
          <a:avLst/>
        </a:prstGeom>
        <a:solidFill>
          <a:schemeClr val="accent5">
            <a:hueOff val="-1961915"/>
            <a:satOff val="11672"/>
            <a:lumOff val="470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Students cannot attend clinical practice unless NARs are completed by November 15</a:t>
          </a:r>
          <a:r>
            <a:rPr lang="en-US" sz="1600" kern="1200" baseline="30000"/>
            <a:t>th</a:t>
          </a:r>
          <a:endParaRPr lang="en-US" sz="1600" kern="1200"/>
        </a:p>
      </dsp:txBody>
      <dsp:txXfrm>
        <a:off x="1367837" y="1807765"/>
        <a:ext cx="2486978" cy="1492186"/>
      </dsp:txXfrm>
    </dsp:sp>
    <dsp:sp modelId="{5BBFA6A0-EA6B-45A1-99AC-A73D29A93C94}">
      <dsp:nvSpPr>
        <dsp:cNvPr id="0" name=""/>
        <dsp:cNvSpPr/>
      </dsp:nvSpPr>
      <dsp:spPr>
        <a:xfrm>
          <a:off x="4103513" y="1807765"/>
          <a:ext cx="2486978" cy="1492186"/>
        </a:xfrm>
        <a:prstGeom prst="rect">
          <a:avLst/>
        </a:prstGeom>
        <a:solidFill>
          <a:schemeClr val="accent5">
            <a:hueOff val="-2615887"/>
            <a:satOff val="15563"/>
            <a:lumOff val="627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NARS SUPPORT: </a:t>
          </a:r>
        </a:p>
        <a:p>
          <a:pPr marL="114300" lvl="1" indent="-114300" algn="l" defTabSz="533400">
            <a:lnSpc>
              <a:spcPct val="90000"/>
            </a:lnSpc>
            <a:spcBef>
              <a:spcPct val="0"/>
            </a:spcBef>
            <a:spcAft>
              <a:spcPct val="15000"/>
            </a:spcAft>
            <a:buChar char="•"/>
          </a:pPr>
          <a:r>
            <a:rPr lang="en-US" sz="1200" kern="1200"/>
            <a:t>Virtual Appointments</a:t>
          </a:r>
        </a:p>
        <a:p>
          <a:pPr marL="114300" lvl="1" indent="-114300" algn="l" defTabSz="533400">
            <a:lnSpc>
              <a:spcPct val="90000"/>
            </a:lnSpc>
            <a:spcBef>
              <a:spcPct val="0"/>
            </a:spcBef>
            <a:spcAft>
              <a:spcPct val="15000"/>
            </a:spcAft>
            <a:buChar char="•"/>
          </a:pPr>
          <a:r>
            <a:rPr lang="en-US" sz="1200" kern="1200"/>
            <a:t>Link to schedule an appointemnt can be found on the NARs at Trent U 2023 Blackboard site</a:t>
          </a:r>
        </a:p>
        <a:p>
          <a:pPr marL="114300" lvl="1" indent="-114300" algn="l" defTabSz="533400">
            <a:lnSpc>
              <a:spcPct val="90000"/>
            </a:lnSpc>
            <a:spcBef>
              <a:spcPct val="0"/>
            </a:spcBef>
            <a:spcAft>
              <a:spcPct val="15000"/>
            </a:spcAft>
            <a:buChar char="•"/>
          </a:pPr>
          <a:r>
            <a:rPr lang="en-US" sz="1200" kern="1200"/>
            <a:t>Email: </a:t>
          </a:r>
          <a:r>
            <a:rPr lang="en-US" sz="1200" kern="1200">
              <a:hlinkClick xmlns:r="http://schemas.openxmlformats.org/officeDocument/2006/relationships" r:id="rId1"/>
            </a:rPr>
            <a:t>nursingnars@trentu.ca</a:t>
          </a:r>
          <a:endParaRPr lang="en-US" sz="1200" kern="1200"/>
        </a:p>
      </dsp:txBody>
      <dsp:txXfrm>
        <a:off x="4103513" y="1807765"/>
        <a:ext cx="2486978" cy="149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3DB86-F471-4725-BF34-BAE2588AD38E}">
      <dsp:nvSpPr>
        <dsp:cNvPr id="0" name=""/>
        <dsp:cNvSpPr/>
      </dsp:nvSpPr>
      <dsp:spPr>
        <a:xfrm>
          <a:off x="0" y="1952"/>
          <a:ext cx="44683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C4E41-90AC-420B-B274-6508AEDA10A1}">
      <dsp:nvSpPr>
        <dsp:cNvPr id="0" name=""/>
        <dsp:cNvSpPr/>
      </dsp:nvSpPr>
      <dsp:spPr>
        <a:xfrm>
          <a:off x="0" y="1952"/>
          <a:ext cx="4468300" cy="133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Uniforms and year patches are available for sale at the Trent Bookstore.  </a:t>
          </a:r>
        </a:p>
      </dsp:txBody>
      <dsp:txXfrm>
        <a:off x="0" y="1952"/>
        <a:ext cx="4468300" cy="1331307"/>
      </dsp:txXfrm>
    </dsp:sp>
    <dsp:sp modelId="{4870459B-46F4-46EF-B04A-381726A03370}">
      <dsp:nvSpPr>
        <dsp:cNvPr id="0" name=""/>
        <dsp:cNvSpPr/>
      </dsp:nvSpPr>
      <dsp:spPr>
        <a:xfrm>
          <a:off x="0" y="1333260"/>
          <a:ext cx="4468300"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15CF8-9C26-4D2B-8AC8-2089289DF0CD}">
      <dsp:nvSpPr>
        <dsp:cNvPr id="0" name=""/>
        <dsp:cNvSpPr/>
      </dsp:nvSpPr>
      <dsp:spPr>
        <a:xfrm>
          <a:off x="0" y="1333260"/>
          <a:ext cx="4468300" cy="133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Bookstore will be open today from 11:30 am to 3:00 pm.  </a:t>
          </a:r>
        </a:p>
      </dsp:txBody>
      <dsp:txXfrm>
        <a:off x="0" y="1333260"/>
        <a:ext cx="4468300" cy="1331307"/>
      </dsp:txXfrm>
    </dsp:sp>
    <dsp:sp modelId="{DC65D3EF-634F-4A5B-8FA8-39D732121BC2}">
      <dsp:nvSpPr>
        <dsp:cNvPr id="0" name=""/>
        <dsp:cNvSpPr/>
      </dsp:nvSpPr>
      <dsp:spPr>
        <a:xfrm>
          <a:off x="0" y="2664567"/>
          <a:ext cx="4468300"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6B5C7-1029-4213-8244-0AC2EDEAD01E}">
      <dsp:nvSpPr>
        <dsp:cNvPr id="0" name=""/>
        <dsp:cNvSpPr/>
      </dsp:nvSpPr>
      <dsp:spPr>
        <a:xfrm>
          <a:off x="0" y="2664567"/>
          <a:ext cx="4468300" cy="133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Beat the September rush!</a:t>
          </a:r>
        </a:p>
      </dsp:txBody>
      <dsp:txXfrm>
        <a:off x="0" y="2664567"/>
        <a:ext cx="4468300" cy="13313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8342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120969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62389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1830721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53217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492265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11247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4690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5794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7/14/2025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943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7/14/2025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798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7/14/2025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5213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7/14/2025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3892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7/14/2025</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6446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7/14/2025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6554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5" name="Date Placeholder 4"/>
          <p:cNvSpPr>
            <a:spLocks noGrp="1"/>
          </p:cNvSpPr>
          <p:nvPr>
            <p:ph type="dt" sz="half" idx="10"/>
          </p:nvPr>
        </p:nvSpPr>
        <p:spPr/>
        <p:txBody>
          <a:bodyPr/>
          <a:lstStyle/>
          <a:p>
            <a:fld id="{B16C4C9A-3960-41CF-A4E9-2A8FB932454B}" type="datetimeFigureOut">
              <a:rPr lang="en-US" smtClean="0"/>
              <a:t>7/14/2025</a:t>
            </a:fld>
            <a:endParaRPr lang="en-US"/>
          </a:p>
        </p:txBody>
      </p:sp>
    </p:spTree>
    <p:extLst>
      <p:ext uri="{BB962C8B-B14F-4D97-AF65-F5344CB8AC3E}">
        <p14:creationId xmlns:p14="http://schemas.microsoft.com/office/powerpoint/2010/main" val="255035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7/14/2025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8372451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entu.ca/nursing/student-services-support/student-handbook"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hyperlink" Target="mailto:trentclinical@trentu.ca" TargetMode="External"/><Relationship Id="rId2" Type="http://schemas.openxmlformats.org/officeDocument/2006/relationships/hyperlink" Target="mailto:nursingnars@trentu.c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entu.blackboard.com/ultra/organization"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nursingnars@trentu.ca"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6DC5-948A-41FD-DE0D-6EFB72A2979F}"/>
              </a:ext>
            </a:extLst>
          </p:cNvPr>
          <p:cNvSpPr>
            <a:spLocks noGrp="1"/>
          </p:cNvSpPr>
          <p:nvPr>
            <p:ph type="ctrTitle"/>
          </p:nvPr>
        </p:nvSpPr>
        <p:spPr>
          <a:xfrm>
            <a:off x="3039048" y="2568817"/>
            <a:ext cx="7155598" cy="3133968"/>
          </a:xfrm>
        </p:spPr>
        <p:txBody>
          <a:bodyPr>
            <a:normAutofit/>
          </a:bodyPr>
          <a:lstStyle/>
          <a:p>
            <a:pPr algn="l"/>
            <a:r>
              <a:rPr lang="en-US" sz="5600">
                <a:solidFill>
                  <a:srgbClr val="1F2D29"/>
                </a:solidFill>
                <a:latin typeface="Corbel"/>
              </a:rPr>
              <a:t>Non-Academic Requirements &amp; Placement Orientation</a:t>
            </a:r>
          </a:p>
        </p:txBody>
      </p:sp>
      <p:sp>
        <p:nvSpPr>
          <p:cNvPr id="3" name="Subtitle 2">
            <a:extLst>
              <a:ext uri="{FF2B5EF4-FFF2-40B4-BE49-F238E27FC236}">
                <a16:creationId xmlns:a16="http://schemas.microsoft.com/office/drawing/2014/main" id="{FA701120-1D03-FFA1-50B6-F7EBE0BBF03F}"/>
              </a:ext>
            </a:extLst>
          </p:cNvPr>
          <p:cNvSpPr>
            <a:spLocks noGrp="1"/>
          </p:cNvSpPr>
          <p:nvPr>
            <p:ph type="subTitle" idx="1"/>
          </p:nvPr>
        </p:nvSpPr>
        <p:spPr>
          <a:xfrm>
            <a:off x="3039048" y="1325691"/>
            <a:ext cx="4355178" cy="1138426"/>
          </a:xfrm>
        </p:spPr>
        <p:txBody>
          <a:bodyPr>
            <a:normAutofit/>
          </a:bodyPr>
          <a:lstStyle/>
          <a:p>
            <a:pPr algn="l"/>
            <a:r>
              <a:rPr lang="en-US" sz="1600">
                <a:solidFill>
                  <a:srgbClr val="1F2D29"/>
                </a:solidFill>
                <a:latin typeface="Corbel"/>
              </a:rPr>
              <a:t>Trent/Fleming School of Nursing</a:t>
            </a:r>
          </a:p>
        </p:txBody>
      </p:sp>
    </p:spTree>
    <p:extLst>
      <p:ext uri="{BB962C8B-B14F-4D97-AF65-F5344CB8AC3E}">
        <p14:creationId xmlns:p14="http://schemas.microsoft.com/office/powerpoint/2010/main" val="7906838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84567-9B51-2015-D03B-7CC3533E5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863AB-FAAC-7B9A-B3F5-51DB2C1FD24A}"/>
              </a:ext>
            </a:extLst>
          </p:cNvPr>
          <p:cNvSpPr>
            <a:spLocks noGrp="1"/>
          </p:cNvSpPr>
          <p:nvPr>
            <p:ph type="title"/>
          </p:nvPr>
        </p:nvSpPr>
        <p:spPr>
          <a:xfrm>
            <a:off x="2716752" y="-184067"/>
            <a:ext cx="7950984" cy="993963"/>
          </a:xfrm>
        </p:spPr>
        <p:txBody>
          <a:bodyPr>
            <a:normAutofit fontScale="90000"/>
          </a:bodyPr>
          <a:lstStyle/>
          <a:p>
            <a:br>
              <a:rPr lang="en-US" dirty="0"/>
            </a:br>
            <a:r>
              <a:rPr lang="en-US" dirty="0"/>
              <a:t>First-Year Check List (continued)</a:t>
            </a:r>
            <a:br>
              <a:rPr lang="en-US" dirty="0"/>
            </a:br>
            <a:endParaRPr lang="en-US" dirty="0"/>
          </a:p>
        </p:txBody>
      </p:sp>
      <p:sp>
        <p:nvSpPr>
          <p:cNvPr id="3" name="Content Placeholder 2">
            <a:extLst>
              <a:ext uri="{FF2B5EF4-FFF2-40B4-BE49-F238E27FC236}">
                <a16:creationId xmlns:a16="http://schemas.microsoft.com/office/drawing/2014/main" id="{F7A8D08C-810E-3B70-CE36-7E2E7545391A}"/>
              </a:ext>
            </a:extLst>
          </p:cNvPr>
          <p:cNvSpPr>
            <a:spLocks noGrp="1"/>
          </p:cNvSpPr>
          <p:nvPr>
            <p:ph sz="half" idx="1"/>
          </p:nvPr>
        </p:nvSpPr>
        <p:spPr>
          <a:xfrm>
            <a:off x="1049977" y="1108953"/>
            <a:ext cx="10092046" cy="5454158"/>
          </a:xfrm>
        </p:spPr>
        <p:txBody>
          <a:bodyPr>
            <a:normAutofit fontScale="70000" lnSpcReduction="20000"/>
          </a:bodyPr>
          <a:lstStyle/>
          <a:p>
            <a:pPr marL="0" indent="0">
              <a:buNone/>
            </a:pPr>
            <a:r>
              <a:rPr lang="en-US" sz="2600" b="1" dirty="0"/>
              <a:t>IPAC Modules </a:t>
            </a:r>
          </a:p>
          <a:p>
            <a:pPr marL="0" indent="0">
              <a:buNone/>
            </a:pPr>
            <a:r>
              <a:rPr lang="en-US" sz="2400" dirty="0"/>
              <a:t>Due November 15 – First Year Only </a:t>
            </a:r>
          </a:p>
          <a:p>
            <a:pPr marL="0" indent="0">
              <a:buNone/>
            </a:pPr>
            <a:r>
              <a:rPr lang="en-US" sz="2400" dirty="0"/>
              <a:t>You are required to complete the IPAC Core Competency Modules on the Public Health Ontario website with your first-year NARs. The modules are as follows: </a:t>
            </a:r>
          </a:p>
          <a:p>
            <a:pPr marL="457200" indent="-457200">
              <a:buAutoNum type="arabicPeriod"/>
            </a:pPr>
            <a:r>
              <a:rPr lang="en-US" sz="2400" dirty="0"/>
              <a:t>IPAC Core Competencies: Chain of Transmission &amp; Risk Assessment </a:t>
            </a:r>
          </a:p>
          <a:p>
            <a:pPr marL="457200" indent="-457200">
              <a:buAutoNum type="arabicPeriod"/>
            </a:pPr>
            <a:r>
              <a:rPr lang="en-US" sz="2400" dirty="0"/>
              <a:t>IPAC Core Competencies: Health Care Providers Controls </a:t>
            </a:r>
          </a:p>
          <a:p>
            <a:pPr marL="457200" indent="-457200">
              <a:buAutoNum type="arabicPeriod"/>
            </a:pPr>
            <a:r>
              <a:rPr lang="en-US" sz="2400" dirty="0"/>
              <a:t>IPAC Core Competencies: Control of the Environment </a:t>
            </a:r>
          </a:p>
          <a:p>
            <a:pPr marL="457200" indent="-457200">
              <a:buAutoNum type="arabicPeriod"/>
            </a:pPr>
            <a:r>
              <a:rPr lang="en-US" sz="2400" dirty="0"/>
              <a:t>4. IPAC Core Competencies: Additional Precautions </a:t>
            </a:r>
          </a:p>
          <a:p>
            <a:pPr marL="457200" indent="-457200">
              <a:buAutoNum type="arabicPeriod"/>
            </a:pPr>
            <a:r>
              <a:rPr lang="en-US" sz="2400" dirty="0"/>
              <a:t> IPAC Core Competencies: Administrative Controls</a:t>
            </a:r>
          </a:p>
          <a:p>
            <a:pPr marL="457200" indent="-457200">
              <a:buAutoNum type="arabicPeriod"/>
            </a:pPr>
            <a:r>
              <a:rPr lang="en-US" sz="2400" dirty="0"/>
              <a:t> IPAC Core Competencies: Occupational Health and Safety </a:t>
            </a:r>
          </a:p>
          <a:p>
            <a:pPr marL="457200" indent="-457200">
              <a:buAutoNum type="arabicPeriod"/>
            </a:pPr>
            <a:r>
              <a:rPr lang="en-US" sz="2400" dirty="0"/>
              <a:t> IPAC Core Competencies: </a:t>
            </a:r>
          </a:p>
          <a:p>
            <a:pPr marL="908050" lvl="1" indent="-457200">
              <a:buAutoNum type="arabicPeriod"/>
            </a:pPr>
            <a:r>
              <a:rPr lang="en-US" sz="2200" dirty="0"/>
              <a:t>Personal Risk Assessment in Acute Care </a:t>
            </a:r>
          </a:p>
          <a:p>
            <a:pPr marL="908050" lvl="1" indent="-457200">
              <a:buAutoNum type="arabicPeriod"/>
            </a:pPr>
            <a:r>
              <a:rPr lang="en-US" sz="2200" dirty="0"/>
              <a:t>Personal Risk in Long-Term Care </a:t>
            </a:r>
          </a:p>
          <a:p>
            <a:pPr marL="908050" lvl="1" indent="-457200">
              <a:buAutoNum type="arabicPeriod"/>
            </a:pPr>
            <a:r>
              <a:rPr lang="en-US" sz="2200" dirty="0"/>
              <a:t>Personal Risk in Community Care- Clinic </a:t>
            </a:r>
          </a:p>
          <a:p>
            <a:pPr marL="908050" lvl="1" indent="-457200">
              <a:buAutoNum type="arabicPeriod"/>
            </a:pPr>
            <a:r>
              <a:rPr lang="en-US" sz="2200" dirty="0"/>
              <a:t>Personal Risk Assessment in Community Care- Home </a:t>
            </a:r>
          </a:p>
          <a:p>
            <a:pPr marL="450850" lvl="1" indent="0">
              <a:buNone/>
            </a:pPr>
            <a:r>
              <a:rPr lang="en-US" sz="2200" dirty="0">
                <a:solidFill>
                  <a:srgbClr val="FF0000"/>
                </a:solidFill>
              </a:rPr>
              <a:t>Please submit your certificate of completion for each module to Synergy and the First Year </a:t>
            </a:r>
            <a:r>
              <a:rPr lang="en-US" sz="2200" dirty="0" err="1">
                <a:solidFill>
                  <a:srgbClr val="FF0000"/>
                </a:solidFill>
              </a:rPr>
              <a:t>DropBox</a:t>
            </a:r>
            <a:r>
              <a:rPr lang="en-US" sz="2200" dirty="0">
                <a:solidFill>
                  <a:srgbClr val="FF0000"/>
                </a:solidFill>
              </a:rPr>
              <a:t> folder found on the NARs at Trent U Blackboard site</a:t>
            </a:r>
            <a:endParaRPr lang="en-US" dirty="0">
              <a:solidFill>
                <a:srgbClr val="FF0000"/>
              </a:solidFill>
            </a:endParaRPr>
          </a:p>
        </p:txBody>
      </p:sp>
    </p:spTree>
    <p:extLst>
      <p:ext uri="{BB962C8B-B14F-4D97-AF65-F5344CB8AC3E}">
        <p14:creationId xmlns:p14="http://schemas.microsoft.com/office/powerpoint/2010/main" val="12322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2934E-43D7-3405-BD02-AE2C758A3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39776-8E27-1240-2104-C6614BCA5457}"/>
              </a:ext>
            </a:extLst>
          </p:cNvPr>
          <p:cNvSpPr>
            <a:spLocks noGrp="1"/>
          </p:cNvSpPr>
          <p:nvPr>
            <p:ph type="title"/>
          </p:nvPr>
        </p:nvSpPr>
        <p:spPr>
          <a:xfrm>
            <a:off x="2669250" y="219695"/>
            <a:ext cx="7950984" cy="730332"/>
          </a:xfrm>
        </p:spPr>
        <p:txBody>
          <a:bodyPr>
            <a:normAutofit fontScale="90000"/>
          </a:bodyPr>
          <a:lstStyle/>
          <a:p>
            <a:br>
              <a:rPr lang="en-US" dirty="0"/>
            </a:br>
            <a:r>
              <a:rPr lang="en-US" dirty="0"/>
              <a:t>First-Year Check List (continued) </a:t>
            </a:r>
          </a:p>
        </p:txBody>
      </p:sp>
      <p:sp>
        <p:nvSpPr>
          <p:cNvPr id="3" name="Content Placeholder 2">
            <a:extLst>
              <a:ext uri="{FF2B5EF4-FFF2-40B4-BE49-F238E27FC236}">
                <a16:creationId xmlns:a16="http://schemas.microsoft.com/office/drawing/2014/main" id="{B556C85B-34B9-BEED-C71B-C37B286341B8}"/>
              </a:ext>
            </a:extLst>
          </p:cNvPr>
          <p:cNvSpPr>
            <a:spLocks noGrp="1"/>
          </p:cNvSpPr>
          <p:nvPr>
            <p:ph sz="half" idx="1"/>
          </p:nvPr>
        </p:nvSpPr>
        <p:spPr>
          <a:xfrm>
            <a:off x="585584" y="1307675"/>
            <a:ext cx="10034650" cy="5812971"/>
          </a:xfrm>
        </p:spPr>
        <p:txBody>
          <a:bodyPr>
            <a:normAutofit fontScale="77500" lnSpcReduction="20000"/>
          </a:bodyPr>
          <a:lstStyle/>
          <a:p>
            <a:pPr marL="0" indent="0">
              <a:buNone/>
            </a:pPr>
            <a:r>
              <a:rPr lang="en-US" sz="2600" b="1" dirty="0"/>
              <a:t>Consent Forms </a:t>
            </a:r>
          </a:p>
          <a:p>
            <a:pPr marL="0" indent="0">
              <a:buNone/>
            </a:pPr>
            <a:r>
              <a:rPr lang="en-US" sz="2800" dirty="0"/>
              <a:t>Due November 15 – First Year Only</a:t>
            </a:r>
          </a:p>
          <a:p>
            <a:r>
              <a:rPr lang="en-US" sz="2800" dirty="0"/>
              <a:t>Found in “Important Forms” on Synergy and on the NARs at Trent U Blackboard site:</a:t>
            </a:r>
          </a:p>
          <a:p>
            <a:pPr lvl="1"/>
            <a:r>
              <a:rPr lang="en-US" sz="2600" dirty="0" err="1"/>
              <a:t>HSPnet</a:t>
            </a:r>
            <a:r>
              <a:rPr lang="en-US" sz="2600" dirty="0"/>
              <a:t> Consent Form for Use &amp; Disclosure of Student Information</a:t>
            </a:r>
          </a:p>
          <a:p>
            <a:pPr lvl="1"/>
            <a:r>
              <a:rPr lang="en-US" sz="2600" dirty="0"/>
              <a:t>Student Declaration of Understanding- Workplace Safety &amp; Insurance Board or Private Insurance Coverage for Students on Program-Related Placements x2</a:t>
            </a:r>
          </a:p>
          <a:p>
            <a:pPr lvl="1"/>
            <a:r>
              <a:rPr lang="en-US" sz="2600" dirty="0"/>
              <a:t>PRHC Postsecondary Student Unpaid Work Placement Release Form</a:t>
            </a:r>
          </a:p>
          <a:p>
            <a:pPr lvl="1"/>
            <a:r>
              <a:rPr lang="en-US" sz="2600" dirty="0"/>
              <a:t>Peterborough Regional Health Centre Confidentiality Agreement </a:t>
            </a:r>
          </a:p>
          <a:p>
            <a:pPr lvl="1"/>
            <a:r>
              <a:rPr lang="en-US" sz="2600" dirty="0"/>
              <a:t>Trent University Photo/Image Release and Waiver </a:t>
            </a:r>
          </a:p>
          <a:p>
            <a:pPr lvl="1"/>
            <a:r>
              <a:rPr lang="en-US" sz="2600" dirty="0"/>
              <a:t>Lakeridge Health Statement of Confidentiality </a:t>
            </a:r>
          </a:p>
          <a:p>
            <a:pPr lvl="1"/>
            <a:r>
              <a:rPr lang="en-US" sz="2600" dirty="0"/>
              <a:t>Trent University Consent Form for Use &amp; Disclosure of Student Information</a:t>
            </a:r>
          </a:p>
          <a:p>
            <a:pPr marL="457200" lvl="1" indent="0">
              <a:buNone/>
            </a:pPr>
            <a:r>
              <a:rPr lang="en-US" sz="2600" dirty="0">
                <a:solidFill>
                  <a:srgbClr val="FF0000"/>
                </a:solidFill>
              </a:rPr>
              <a:t>Please submit your certificate of completion for each module to Synergy and the First Year </a:t>
            </a:r>
            <a:r>
              <a:rPr lang="en-US" sz="2600" dirty="0" err="1">
                <a:solidFill>
                  <a:srgbClr val="FF0000"/>
                </a:solidFill>
              </a:rPr>
              <a:t>DropBox</a:t>
            </a:r>
            <a:r>
              <a:rPr lang="en-US" sz="2600" dirty="0">
                <a:solidFill>
                  <a:srgbClr val="FF0000"/>
                </a:solidFill>
              </a:rPr>
              <a:t> folder found on the NARs at Trent U Blackboard site</a:t>
            </a:r>
            <a:endParaRPr lang="en-US" dirty="0">
              <a:solidFill>
                <a:srgbClr val="FF0000"/>
              </a:solidFill>
            </a:endParaRPr>
          </a:p>
        </p:txBody>
      </p:sp>
    </p:spTree>
    <p:extLst>
      <p:ext uri="{BB962C8B-B14F-4D97-AF65-F5344CB8AC3E}">
        <p14:creationId xmlns:p14="http://schemas.microsoft.com/office/powerpoint/2010/main" val="454890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3E049-1E3D-C07D-1C11-A67E845D5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5BD0C-A554-DD84-7CD9-4F2D20882874}"/>
              </a:ext>
            </a:extLst>
          </p:cNvPr>
          <p:cNvSpPr>
            <a:spLocks noGrp="1"/>
          </p:cNvSpPr>
          <p:nvPr>
            <p:ph type="title"/>
          </p:nvPr>
        </p:nvSpPr>
        <p:spPr>
          <a:xfrm>
            <a:off x="2120508" y="314696"/>
            <a:ext cx="7950984" cy="1081705"/>
          </a:xfrm>
        </p:spPr>
        <p:txBody>
          <a:bodyPr>
            <a:normAutofit fontScale="90000"/>
          </a:bodyPr>
          <a:lstStyle/>
          <a:p>
            <a:pPr algn="ctr"/>
            <a:r>
              <a:rPr lang="en-US" sz="4400" dirty="0">
                <a:latin typeface="Corbel"/>
              </a:rPr>
              <a:t>NEXT STEPS</a:t>
            </a:r>
            <a:br>
              <a:rPr lang="en-US" sz="4400" dirty="0">
                <a:latin typeface="Corbel"/>
              </a:rPr>
            </a:br>
            <a:endParaRPr lang="en-US" sz="4400" dirty="0">
              <a:latin typeface="Corbel"/>
            </a:endParaRPr>
          </a:p>
        </p:txBody>
      </p:sp>
      <p:sp>
        <p:nvSpPr>
          <p:cNvPr id="3" name="Content Placeholder 2">
            <a:extLst>
              <a:ext uri="{FF2B5EF4-FFF2-40B4-BE49-F238E27FC236}">
                <a16:creationId xmlns:a16="http://schemas.microsoft.com/office/drawing/2014/main" id="{0C49EA63-9D82-7CDF-10B4-677051E863CF}"/>
              </a:ext>
            </a:extLst>
          </p:cNvPr>
          <p:cNvSpPr>
            <a:spLocks noGrp="1"/>
          </p:cNvSpPr>
          <p:nvPr>
            <p:ph sz="half" idx="1"/>
          </p:nvPr>
        </p:nvSpPr>
        <p:spPr>
          <a:xfrm>
            <a:off x="1258785" y="1009403"/>
            <a:ext cx="9904020" cy="5533901"/>
          </a:xfrm>
          <a:ln w="57150">
            <a:solidFill>
              <a:schemeClr val="accent1">
                <a:lumMod val="20000"/>
                <a:lumOff val="80000"/>
              </a:schemeClr>
            </a:solidFill>
          </a:ln>
        </p:spPr>
        <p:txBody>
          <a:bodyPr vert="horz" lIns="91440" tIns="45720" rIns="91440" bIns="45720" rtlCol="0" anchor="t">
            <a:normAutofit/>
          </a:bodyPr>
          <a:lstStyle/>
          <a:p>
            <a:r>
              <a:rPr lang="en-US" sz="3200" dirty="0">
                <a:latin typeface="Corbel"/>
              </a:rPr>
              <a:t>Get started on your Immunization and Communicable Disease Form as soon as possible!</a:t>
            </a:r>
          </a:p>
          <a:p>
            <a:r>
              <a:rPr lang="en-US" sz="3200" dirty="0">
                <a:latin typeface="Corbel"/>
              </a:rPr>
              <a:t>Apply for your police check with VSS as soon as possible (only if you are a collaborative student).  Compressed students should wait until September 1</a:t>
            </a:r>
            <a:r>
              <a:rPr lang="en-US" sz="3200" baseline="30000" dirty="0">
                <a:latin typeface="Corbel"/>
              </a:rPr>
              <a:t>st</a:t>
            </a:r>
            <a:r>
              <a:rPr lang="en-US" sz="3200" dirty="0">
                <a:latin typeface="Corbel"/>
              </a:rPr>
              <a:t> or if applying through Toronto Police, apply after August 1</a:t>
            </a:r>
            <a:r>
              <a:rPr lang="en-US" sz="3200" baseline="30000" dirty="0">
                <a:latin typeface="Corbel"/>
              </a:rPr>
              <a:t>st</a:t>
            </a:r>
            <a:r>
              <a:rPr lang="en-US" sz="3200" dirty="0">
                <a:latin typeface="Corbel"/>
              </a:rPr>
              <a:t>.</a:t>
            </a:r>
          </a:p>
          <a:p>
            <a:r>
              <a:rPr lang="en-US" sz="3200" dirty="0">
                <a:latin typeface="Corbel"/>
              </a:rPr>
              <a:t>Wait to start all other requirements until September 1</a:t>
            </a:r>
            <a:r>
              <a:rPr lang="en-US" sz="3200" baseline="30000" dirty="0">
                <a:latin typeface="Corbel"/>
              </a:rPr>
              <a:t>st</a:t>
            </a:r>
            <a:r>
              <a:rPr lang="en-US" sz="3200" dirty="0">
                <a:latin typeface="Corbel"/>
              </a:rPr>
              <a:t>. This will help students make it through summer clearance without having to renew NARs. </a:t>
            </a:r>
          </a:p>
        </p:txBody>
      </p:sp>
    </p:spTree>
    <p:extLst>
      <p:ext uri="{BB962C8B-B14F-4D97-AF65-F5344CB8AC3E}">
        <p14:creationId xmlns:p14="http://schemas.microsoft.com/office/powerpoint/2010/main" val="76052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A271-AFFE-A425-9BE6-2E1FECC9F6FA}"/>
              </a:ext>
            </a:extLst>
          </p:cNvPr>
          <p:cNvSpPr>
            <a:spLocks noGrp="1"/>
          </p:cNvSpPr>
          <p:nvPr>
            <p:ph type="title"/>
          </p:nvPr>
        </p:nvSpPr>
        <p:spPr>
          <a:xfrm>
            <a:off x="1448790" y="805817"/>
            <a:ext cx="9112067" cy="1081705"/>
          </a:xfrm>
        </p:spPr>
        <p:txBody>
          <a:bodyPr>
            <a:normAutofit fontScale="90000"/>
          </a:bodyPr>
          <a:lstStyle/>
          <a:p>
            <a:pPr algn="ctr"/>
            <a:r>
              <a:rPr lang="en-US" dirty="0"/>
              <a:t>Mandatory NARs Fair </a:t>
            </a:r>
            <a:br>
              <a:rPr lang="en-US" dirty="0"/>
            </a:br>
            <a:r>
              <a:rPr lang="en-US" dirty="0"/>
              <a:t>September 6th 9:30 to 1:00 pm. </a:t>
            </a:r>
            <a:br>
              <a:rPr lang="en-US" dirty="0"/>
            </a:br>
            <a:r>
              <a:rPr lang="en-US" dirty="0"/>
              <a:t>(More details to follow)</a:t>
            </a:r>
          </a:p>
        </p:txBody>
      </p:sp>
      <p:sp>
        <p:nvSpPr>
          <p:cNvPr id="3" name="Content Placeholder 2">
            <a:extLst>
              <a:ext uri="{FF2B5EF4-FFF2-40B4-BE49-F238E27FC236}">
                <a16:creationId xmlns:a16="http://schemas.microsoft.com/office/drawing/2014/main" id="{DA2CB98B-D95B-DFD3-C45C-57D8FEEC5B2E}"/>
              </a:ext>
            </a:extLst>
          </p:cNvPr>
          <p:cNvSpPr>
            <a:spLocks noGrp="1"/>
          </p:cNvSpPr>
          <p:nvPr>
            <p:ph sz="half" idx="1"/>
          </p:nvPr>
        </p:nvSpPr>
        <p:spPr>
          <a:xfrm>
            <a:off x="2355992" y="2420251"/>
            <a:ext cx="8545556" cy="3997828"/>
          </a:xfrm>
        </p:spPr>
        <p:txBody>
          <a:bodyPr>
            <a:normAutofit/>
          </a:bodyPr>
          <a:lstStyle/>
          <a:p>
            <a:pPr marL="0" indent="0">
              <a:buNone/>
            </a:pPr>
            <a:r>
              <a:rPr lang="en-US" b="1" dirty="0"/>
              <a:t>What to Expect: </a:t>
            </a:r>
          </a:p>
          <a:p>
            <a:r>
              <a:rPr lang="en-US" dirty="0"/>
              <a:t>all NARs will be covered in detail </a:t>
            </a:r>
          </a:p>
          <a:p>
            <a:r>
              <a:rPr lang="en-US" dirty="0"/>
              <a:t>Students will receive a NARs folder containing printed consent forms, ready to be completed</a:t>
            </a:r>
          </a:p>
          <a:p>
            <a:r>
              <a:rPr lang="en-US" dirty="0"/>
              <a:t>Students will have the opportunity to sign up for the Fall Hub services: CPR, Mask Fit testing and Tb testing  </a:t>
            </a:r>
            <a:endParaRPr lang="en-US" b="1" dirty="0"/>
          </a:p>
          <a:p>
            <a:r>
              <a:rPr lang="en-US" b="1" dirty="0"/>
              <a:t>Mandatory</a:t>
            </a:r>
            <a:r>
              <a:rPr lang="en-US" dirty="0"/>
              <a:t> follow up NARs appointments will be booked to review completed immunization and communicable disease forms and other documents </a:t>
            </a:r>
          </a:p>
        </p:txBody>
      </p:sp>
    </p:spTree>
    <p:extLst>
      <p:ext uri="{BB962C8B-B14F-4D97-AF65-F5344CB8AC3E}">
        <p14:creationId xmlns:p14="http://schemas.microsoft.com/office/powerpoint/2010/main" val="79737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415D11B3-F6DD-85AB-A92A-7BB7EEBE9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FE7CD-0662-5331-7C43-4DFA3400C7C4}"/>
              </a:ext>
            </a:extLst>
          </p:cNvPr>
          <p:cNvSpPr>
            <a:spLocks noGrp="1"/>
          </p:cNvSpPr>
          <p:nvPr>
            <p:ph type="title"/>
          </p:nvPr>
        </p:nvSpPr>
        <p:spPr>
          <a:xfrm>
            <a:off x="1969803" y="808056"/>
            <a:ext cx="4416129" cy="1077229"/>
          </a:xfrm>
        </p:spPr>
        <p:txBody>
          <a:bodyPr vert="horz" lIns="91440" tIns="45720" rIns="91440" bIns="45720" rtlCol="0" anchor="t">
            <a:normAutofit/>
          </a:bodyPr>
          <a:lstStyle/>
          <a:p>
            <a:pPr algn="l"/>
            <a:r>
              <a:rPr lang="en-US"/>
              <a:t>1</a:t>
            </a:r>
            <a:r>
              <a:rPr lang="en-US" baseline="30000"/>
              <a:t>st</a:t>
            </a:r>
            <a:r>
              <a:rPr lang="en-US"/>
              <a:t>  YEAR</a:t>
            </a:r>
          </a:p>
        </p:txBody>
      </p:sp>
      <p:sp>
        <p:nvSpPr>
          <p:cNvPr id="12" name="Content Placeholder 2">
            <a:extLst>
              <a:ext uri="{FF2B5EF4-FFF2-40B4-BE49-F238E27FC236}">
                <a16:creationId xmlns:a16="http://schemas.microsoft.com/office/drawing/2014/main" id="{7971E1BF-83EB-9519-58EB-F1900D10801C}"/>
              </a:ext>
            </a:extLst>
          </p:cNvPr>
          <p:cNvSpPr>
            <a:spLocks noGrp="1"/>
          </p:cNvSpPr>
          <p:nvPr/>
        </p:nvSpPr>
        <p:spPr>
          <a:xfrm>
            <a:off x="1627700" y="1885285"/>
            <a:ext cx="4468300" cy="3997828"/>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r>
              <a:rPr lang="en-US" sz="1800" b="1" dirty="0"/>
              <a:t>NURS 1020 – Community</a:t>
            </a:r>
            <a:br>
              <a:rPr lang="en-US" sz="1800" b="1" dirty="0"/>
            </a:br>
            <a:r>
              <a:rPr lang="en-US" sz="1800" b="1" dirty="0"/>
              <a:t>(Winter 2026)</a:t>
            </a:r>
          </a:p>
          <a:p>
            <a:pPr marL="795020" lvl="1" indent="-337820"/>
            <a:r>
              <a:rPr lang="en-US" dirty="0"/>
              <a:t>In person </a:t>
            </a:r>
          </a:p>
          <a:p>
            <a:pPr marL="795020" lvl="1" indent="-337820"/>
            <a:r>
              <a:rPr lang="en-US" dirty="0"/>
              <a:t>Residential or Long term care setting</a:t>
            </a:r>
          </a:p>
          <a:p>
            <a:pPr marL="795020" lvl="1" indent="-337820"/>
            <a:r>
              <a:rPr lang="en-US" dirty="0"/>
              <a:t>Mondays or Tuesdays</a:t>
            </a:r>
          </a:p>
          <a:p>
            <a:pPr marL="795020" lvl="1" indent="-337820"/>
            <a:r>
              <a:rPr lang="en-US" dirty="0"/>
              <a:t>10 weeks, 6 hours/week</a:t>
            </a:r>
          </a:p>
          <a:p>
            <a:pPr marL="795020" lvl="1" indent="-337820"/>
            <a:r>
              <a:rPr lang="en-US" dirty="0"/>
              <a:t>No placement on Reading Week</a:t>
            </a:r>
          </a:p>
        </p:txBody>
      </p:sp>
      <p:pic>
        <p:nvPicPr>
          <p:cNvPr id="16" name="Picture 15">
            <a:extLst>
              <a:ext uri="{FF2B5EF4-FFF2-40B4-BE49-F238E27FC236}">
                <a16:creationId xmlns:a16="http://schemas.microsoft.com/office/drawing/2014/main" id="{DE335DB7-52EF-DCDB-0F22-88E145859148}"/>
              </a:ext>
            </a:extLst>
          </p:cNvPr>
          <p:cNvPicPr>
            <a:picLocks noChangeAspect="1"/>
          </p:cNvPicPr>
          <p:nvPr/>
        </p:nvPicPr>
        <p:blipFill>
          <a:blip r:embed="rId3"/>
          <a:srcRect t="3986" r="2" b="11180"/>
          <a:stretch>
            <a:fillRect/>
          </a:stretch>
        </p:blipFill>
        <p:spPr>
          <a:xfrm>
            <a:off x="7077252" y="632702"/>
            <a:ext cx="3669133" cy="214062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8" name="Picture 17">
            <a:extLst>
              <a:ext uri="{FF2B5EF4-FFF2-40B4-BE49-F238E27FC236}">
                <a16:creationId xmlns:a16="http://schemas.microsoft.com/office/drawing/2014/main" id="{586161FA-BD74-0904-99B5-B55679DC5033}"/>
              </a:ext>
            </a:extLst>
          </p:cNvPr>
          <p:cNvPicPr>
            <a:picLocks noChangeAspect="1"/>
          </p:cNvPicPr>
          <p:nvPr/>
        </p:nvPicPr>
        <p:blipFill>
          <a:blip r:embed="rId4"/>
          <a:srcRect t="1105" r="3" b="20914"/>
          <a:stretch>
            <a:fillRect/>
          </a:stretch>
        </p:blipFill>
        <p:spPr>
          <a:xfrm>
            <a:off x="7077252" y="2934196"/>
            <a:ext cx="3669133" cy="327727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246214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0AF7A-BEAE-6431-A6C3-AA0FD127D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C7475-EDC5-46A8-3010-8225C4D61144}"/>
              </a:ext>
            </a:extLst>
          </p:cNvPr>
          <p:cNvSpPr>
            <a:spLocks noGrp="1"/>
          </p:cNvSpPr>
          <p:nvPr>
            <p:ph type="title"/>
          </p:nvPr>
        </p:nvSpPr>
        <p:spPr>
          <a:xfrm>
            <a:off x="1464911" y="160685"/>
            <a:ext cx="7950984" cy="1081705"/>
          </a:xfrm>
        </p:spPr>
        <p:txBody>
          <a:bodyPr>
            <a:normAutofit/>
          </a:bodyPr>
          <a:lstStyle/>
          <a:p>
            <a:pPr algn="ctr"/>
            <a:r>
              <a:rPr lang="en-US" sz="4400" dirty="0">
                <a:latin typeface="Corbel"/>
              </a:rPr>
              <a:t>2</a:t>
            </a:r>
            <a:r>
              <a:rPr lang="en-US" sz="4400" baseline="30000" dirty="0">
                <a:latin typeface="Corbel"/>
              </a:rPr>
              <a:t>nd</a:t>
            </a:r>
            <a:r>
              <a:rPr lang="en-US" sz="4400" dirty="0">
                <a:latin typeface="Corbel"/>
              </a:rPr>
              <a:t>  YEAR</a:t>
            </a:r>
          </a:p>
        </p:txBody>
      </p:sp>
      <p:sp>
        <p:nvSpPr>
          <p:cNvPr id="12" name="Content Placeholder 2">
            <a:extLst>
              <a:ext uri="{FF2B5EF4-FFF2-40B4-BE49-F238E27FC236}">
                <a16:creationId xmlns:a16="http://schemas.microsoft.com/office/drawing/2014/main" id="{4951E296-09AA-143E-2938-AA80B3B72C09}"/>
              </a:ext>
            </a:extLst>
          </p:cNvPr>
          <p:cNvSpPr>
            <a:spLocks noGrp="1"/>
          </p:cNvSpPr>
          <p:nvPr/>
        </p:nvSpPr>
        <p:spPr>
          <a:xfrm>
            <a:off x="183490" y="920506"/>
            <a:ext cx="2768851" cy="5016988"/>
          </a:xfrm>
          <a:prstGeom prst="rect">
            <a:avLst/>
          </a:prstGeom>
          <a:ln w="57150">
            <a:solidFill>
              <a:schemeClr val="accent1">
                <a:lumMod val="20000"/>
                <a:lumOff val="80000"/>
              </a:schemeClr>
            </a:solidFill>
          </a:ln>
        </p:spPr>
        <p:txBody>
          <a:bodyPr vert="horz" lIns="91440" tIns="45720" rIns="91440" bIns="45720" rtlCol="0" anchor="t">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457200" lvl="1" indent="0">
              <a:buNone/>
            </a:pPr>
            <a:r>
              <a:rPr lang="en-US" b="1" dirty="0">
                <a:latin typeface="Corbel"/>
              </a:rPr>
              <a:t>NURS 2020 – Community</a:t>
            </a:r>
          </a:p>
          <a:p>
            <a:pPr marL="795020" lvl="1" indent="-337820"/>
            <a:r>
              <a:rPr lang="en-US" dirty="0">
                <a:latin typeface="Corbel"/>
              </a:rPr>
              <a:t>In person with a community agency</a:t>
            </a:r>
          </a:p>
          <a:p>
            <a:pPr marL="795020" lvl="1" indent="-337820"/>
            <a:r>
              <a:rPr lang="en-US" dirty="0">
                <a:latin typeface="Corbel"/>
              </a:rPr>
              <a:t>Project-based</a:t>
            </a:r>
          </a:p>
          <a:p>
            <a:pPr marL="795020" lvl="1" indent="-337820"/>
            <a:r>
              <a:rPr lang="en-US" dirty="0">
                <a:latin typeface="Corbel"/>
              </a:rPr>
              <a:t>Thursday &amp; Friday</a:t>
            </a:r>
          </a:p>
          <a:p>
            <a:pPr marL="795020" lvl="1" indent="-337820"/>
            <a:r>
              <a:rPr lang="en-US" dirty="0">
                <a:latin typeface="Corbel"/>
              </a:rPr>
              <a:t>10 weeks, 16 hours/week</a:t>
            </a:r>
          </a:p>
          <a:p>
            <a:pPr marL="795020" lvl="1" indent="-337820"/>
            <a:r>
              <a:rPr lang="en-US" dirty="0">
                <a:latin typeface="Corbel"/>
              </a:rPr>
              <a:t>No placement Reading Week</a:t>
            </a:r>
          </a:p>
        </p:txBody>
      </p:sp>
      <p:sp>
        <p:nvSpPr>
          <p:cNvPr id="14" name="TextBox 4">
            <a:extLst>
              <a:ext uri="{FF2B5EF4-FFF2-40B4-BE49-F238E27FC236}">
                <a16:creationId xmlns:a16="http://schemas.microsoft.com/office/drawing/2014/main" id="{6DD356A9-FEEA-DF0D-3652-0C825A9B4A8B}"/>
              </a:ext>
            </a:extLst>
          </p:cNvPr>
          <p:cNvSpPr txBox="1"/>
          <p:nvPr/>
        </p:nvSpPr>
        <p:spPr>
          <a:xfrm>
            <a:off x="3158643" y="978030"/>
            <a:ext cx="2768850" cy="5039841"/>
          </a:xfrm>
          <a:prstGeom prst="rect">
            <a:avLst/>
          </a:prstGeom>
          <a:noFill/>
          <a:ln w="57150">
            <a:solidFill>
              <a:schemeClr val="accent1">
                <a:lumMod val="20000"/>
                <a:lumOff val="80000"/>
              </a:schemeClr>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1900" b="1" dirty="0">
                <a:latin typeface="Corbel"/>
              </a:rPr>
              <a:t>NURS 2022 – International	</a:t>
            </a:r>
            <a:endParaRPr lang="en-US" sz="1900" dirty="0">
              <a:latin typeface="Corbel"/>
              <a:cs typeface="Arial" panose="020B0604020202020204"/>
            </a:endParaRPr>
          </a:p>
          <a:p>
            <a:pPr marL="285750" indent="-285750">
              <a:lnSpc>
                <a:spcPct val="150000"/>
              </a:lnSpc>
              <a:buFont typeface="Wingdings"/>
              <a:buChar char="§"/>
            </a:pPr>
            <a:r>
              <a:rPr lang="en-US" sz="1700" dirty="0">
                <a:latin typeface="Corbel"/>
              </a:rPr>
              <a:t>or NURS 2020</a:t>
            </a:r>
            <a:endParaRPr lang="en-US" sz="1700" dirty="0">
              <a:latin typeface="Corbel"/>
              <a:cs typeface="Arial" panose="020B0604020202020204"/>
            </a:endParaRPr>
          </a:p>
          <a:p>
            <a:pPr marL="285750" indent="-285750">
              <a:lnSpc>
                <a:spcPct val="150000"/>
              </a:lnSpc>
              <a:buFont typeface="Wingdings" panose="020B0604020202020204" pitchFamily="34" charset="0"/>
              <a:buChar char="§"/>
            </a:pPr>
            <a:r>
              <a:rPr lang="en-US" sz="1700" dirty="0">
                <a:latin typeface="Corbel"/>
              </a:rPr>
              <a:t>Application &amp; Interview </a:t>
            </a:r>
          </a:p>
          <a:p>
            <a:pPr marL="285750" indent="-285750">
              <a:lnSpc>
                <a:spcPct val="150000"/>
              </a:lnSpc>
              <a:buFont typeface="Wingdings" panose="020B0604020202020204" pitchFamily="34" charset="0"/>
              <a:buChar char="§"/>
            </a:pPr>
            <a:r>
              <a:rPr lang="en-US" sz="1700" dirty="0">
                <a:latin typeface="Corbel"/>
              </a:rPr>
              <a:t>Offered Fall ONLY</a:t>
            </a:r>
          </a:p>
          <a:p>
            <a:endParaRPr lang="en-US" sz="1700" dirty="0">
              <a:latin typeface="Corbel"/>
            </a:endParaRPr>
          </a:p>
          <a:p>
            <a:pPr marL="285750" indent="-285750">
              <a:buFont typeface="Wingdings" pitchFamily="2" charset="2"/>
              <a:buChar char="§"/>
            </a:pPr>
            <a:r>
              <a:rPr lang="en-US" sz="1700" dirty="0">
                <a:latin typeface="Corbel"/>
              </a:rPr>
              <a:t>International Setting- Honduras, Guatemala</a:t>
            </a:r>
          </a:p>
          <a:p>
            <a:endParaRPr lang="en-US" sz="1700" dirty="0">
              <a:latin typeface="Corbel"/>
            </a:endParaRPr>
          </a:p>
          <a:p>
            <a:pPr marL="285750" indent="-285750">
              <a:buFont typeface="Wingdings" pitchFamily="2" charset="2"/>
              <a:buChar char="§"/>
            </a:pPr>
            <a:r>
              <a:rPr lang="en-US" sz="1700" dirty="0">
                <a:latin typeface="Corbel"/>
              </a:rPr>
              <a:t>Additional cost to student (approx. $2500)</a:t>
            </a:r>
          </a:p>
          <a:p>
            <a:endParaRPr lang="en-US" sz="1700" dirty="0">
              <a:latin typeface="Corbel"/>
            </a:endParaRPr>
          </a:p>
          <a:p>
            <a:pPr marL="285750" indent="-285750">
              <a:lnSpc>
                <a:spcPct val="150000"/>
              </a:lnSpc>
              <a:buFont typeface="Wingdings" pitchFamily="2" charset="2"/>
              <a:buChar char="§"/>
            </a:pPr>
            <a:r>
              <a:rPr lang="en-US" sz="1700" dirty="0">
                <a:latin typeface="Corbel"/>
              </a:rPr>
              <a:t>Travel over Reading Week</a:t>
            </a:r>
          </a:p>
          <a:p>
            <a:pPr marL="285750" indent="-285750">
              <a:lnSpc>
                <a:spcPct val="150000"/>
              </a:lnSpc>
              <a:buFont typeface="Wingdings" pitchFamily="2" charset="2"/>
              <a:buChar char="§"/>
            </a:pPr>
            <a:r>
              <a:rPr lang="en-US" sz="1700" dirty="0">
                <a:latin typeface="Corbel"/>
              </a:rPr>
              <a:t>Project-based</a:t>
            </a:r>
          </a:p>
          <a:p>
            <a:endParaRPr lang="en-US" dirty="0">
              <a:latin typeface="Optima" panose="02000503060000020004" pitchFamily="2" charset="0"/>
            </a:endParaRPr>
          </a:p>
        </p:txBody>
      </p:sp>
      <p:pic>
        <p:nvPicPr>
          <p:cNvPr id="4" name="Picture 3">
            <a:extLst>
              <a:ext uri="{FF2B5EF4-FFF2-40B4-BE49-F238E27FC236}">
                <a16:creationId xmlns:a16="http://schemas.microsoft.com/office/drawing/2014/main" id="{C9AAD7DB-F435-1BD5-EBF1-5AF950498898}"/>
              </a:ext>
            </a:extLst>
          </p:cNvPr>
          <p:cNvPicPr>
            <a:picLocks noChangeAspect="1"/>
          </p:cNvPicPr>
          <p:nvPr/>
        </p:nvPicPr>
        <p:blipFill>
          <a:blip r:embed="rId2"/>
          <a:stretch>
            <a:fillRect/>
          </a:stretch>
        </p:blipFill>
        <p:spPr>
          <a:xfrm>
            <a:off x="8834736" y="4142390"/>
            <a:ext cx="2768850" cy="2338619"/>
          </a:xfrm>
          <a:prstGeom prst="rect">
            <a:avLst/>
          </a:prstGeom>
          <a:ln>
            <a:noFill/>
          </a:ln>
          <a:effectLst>
            <a:softEdge rad="112500"/>
          </a:effectLst>
        </p:spPr>
      </p:pic>
      <p:pic>
        <p:nvPicPr>
          <p:cNvPr id="6" name="Picture 5">
            <a:extLst>
              <a:ext uri="{FF2B5EF4-FFF2-40B4-BE49-F238E27FC236}">
                <a16:creationId xmlns:a16="http://schemas.microsoft.com/office/drawing/2014/main" id="{F19CB65A-1B10-ABA6-99A5-FEF49BE0CBF7}"/>
              </a:ext>
            </a:extLst>
          </p:cNvPr>
          <p:cNvPicPr>
            <a:picLocks noChangeAspect="1"/>
          </p:cNvPicPr>
          <p:nvPr/>
        </p:nvPicPr>
        <p:blipFill>
          <a:blip r:embed="rId3"/>
          <a:srcRect r="22306"/>
          <a:stretch>
            <a:fillRect/>
          </a:stretch>
        </p:blipFill>
        <p:spPr>
          <a:xfrm>
            <a:off x="8834736" y="1156251"/>
            <a:ext cx="2768851" cy="2122409"/>
          </a:xfrm>
          <a:prstGeom prst="rect">
            <a:avLst/>
          </a:prstGeom>
          <a:ln>
            <a:noFill/>
          </a:ln>
          <a:effectLst>
            <a:softEdge rad="112500"/>
          </a:effectLst>
        </p:spPr>
      </p:pic>
      <p:sp>
        <p:nvSpPr>
          <p:cNvPr id="3" name="TextBox 4">
            <a:extLst>
              <a:ext uri="{FF2B5EF4-FFF2-40B4-BE49-F238E27FC236}">
                <a16:creationId xmlns:a16="http://schemas.microsoft.com/office/drawing/2014/main" id="{E5708A48-8158-29AF-480B-B25EF7BCF611}"/>
              </a:ext>
            </a:extLst>
          </p:cNvPr>
          <p:cNvSpPr txBox="1"/>
          <p:nvPr/>
        </p:nvSpPr>
        <p:spPr>
          <a:xfrm>
            <a:off x="6114897" y="978030"/>
            <a:ext cx="2532434" cy="8797921"/>
          </a:xfrm>
          <a:prstGeom prst="rect">
            <a:avLst/>
          </a:prstGeom>
          <a:noFill/>
          <a:ln w="57150">
            <a:solidFill>
              <a:schemeClr val="accent1">
                <a:lumMod val="20000"/>
                <a:lumOff val="80000"/>
              </a:schemeClr>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1900" b="1" dirty="0">
                <a:latin typeface="Corbel"/>
              </a:rPr>
              <a:t>NURS 2021 – Mental Health &amp; Mat/Child</a:t>
            </a:r>
            <a:endParaRPr lang="en-US" sz="1900" dirty="0">
              <a:latin typeface="Corbel"/>
              <a:cs typeface="Arial" panose="020B0604020202020204"/>
            </a:endParaRPr>
          </a:p>
          <a:p>
            <a:pPr marL="285750" indent="-285750">
              <a:lnSpc>
                <a:spcPct val="150000"/>
              </a:lnSpc>
              <a:buFont typeface="Wingdings"/>
              <a:buChar char="§"/>
            </a:pPr>
            <a:r>
              <a:rPr lang="en-US" sz="1700" dirty="0">
                <a:latin typeface="Corbel"/>
              </a:rPr>
              <a:t>In person in a hospital</a:t>
            </a:r>
          </a:p>
          <a:p>
            <a:pPr marL="285750" indent="-285750">
              <a:lnSpc>
                <a:spcPct val="150000"/>
              </a:lnSpc>
              <a:buFont typeface="Wingdings"/>
              <a:buChar char="§"/>
            </a:pPr>
            <a:r>
              <a:rPr lang="en-US" sz="1700" dirty="0">
                <a:latin typeface="Corbel"/>
              </a:rPr>
              <a:t>Maternal/child and Mental Health placements</a:t>
            </a:r>
          </a:p>
          <a:p>
            <a:pPr marL="285750" indent="-285750">
              <a:lnSpc>
                <a:spcPct val="150000"/>
              </a:lnSpc>
              <a:buFont typeface="Wingdings"/>
              <a:buChar char="§"/>
            </a:pPr>
            <a:r>
              <a:rPr lang="en-US" sz="1700" dirty="0">
                <a:latin typeface="Corbel"/>
              </a:rPr>
              <a:t>10 weeks total – 12 hours shift</a:t>
            </a:r>
          </a:p>
          <a:p>
            <a:pPr marL="285750" indent="-285750">
              <a:lnSpc>
                <a:spcPct val="150000"/>
              </a:lnSpc>
              <a:buFont typeface="Wingdings"/>
              <a:buChar char="§"/>
            </a:pPr>
            <a:r>
              <a:rPr lang="en-US" sz="1700" dirty="0">
                <a:latin typeface="Corbel"/>
              </a:rPr>
              <a:t>5 weeks in each placement</a:t>
            </a:r>
          </a:p>
          <a:p>
            <a:pPr marL="285750" indent="-285750">
              <a:lnSpc>
                <a:spcPct val="150000"/>
              </a:lnSpc>
              <a:buFont typeface="Wingdings"/>
              <a:buChar char="§"/>
            </a:pPr>
            <a:r>
              <a:rPr lang="en-US" sz="1700" dirty="0">
                <a:latin typeface="Corbel"/>
              </a:rPr>
              <a:t>Shifts rotate through Thursday, Friday, Saturday &amp; Sunday</a:t>
            </a:r>
          </a:p>
          <a:p>
            <a:pPr marL="285750" indent="-285750">
              <a:lnSpc>
                <a:spcPct val="150000"/>
              </a:lnSpc>
              <a:buFont typeface="Wingdings"/>
              <a:buChar char="§"/>
            </a:pPr>
            <a:r>
              <a:rPr lang="en-US" sz="1700" dirty="0">
                <a:latin typeface="Corbel"/>
              </a:rPr>
              <a:t>PRHC &amp; Lakeridge Health</a:t>
            </a:r>
          </a:p>
          <a:p>
            <a:pPr marL="285750" indent="-285750">
              <a:lnSpc>
                <a:spcPct val="150000"/>
              </a:lnSpc>
              <a:buFont typeface="Wingdings"/>
              <a:buChar char="§"/>
            </a:pPr>
            <a:endParaRPr lang="en-US" sz="1700" dirty="0">
              <a:latin typeface="Corbel"/>
            </a:endParaRPr>
          </a:p>
          <a:p>
            <a:pPr marL="285750" indent="-285750">
              <a:lnSpc>
                <a:spcPct val="150000"/>
              </a:lnSpc>
              <a:buFont typeface="Wingdings"/>
              <a:buChar char="§"/>
            </a:pPr>
            <a:endParaRPr lang="en-US" sz="1700" dirty="0">
              <a:latin typeface="Corbel"/>
            </a:endParaRPr>
          </a:p>
          <a:p>
            <a:pPr marL="285750" indent="-285750">
              <a:lnSpc>
                <a:spcPct val="150000"/>
              </a:lnSpc>
              <a:buFont typeface="Wingdings"/>
              <a:buChar char="§"/>
            </a:pPr>
            <a:endParaRPr lang="en-US" sz="1700" dirty="0">
              <a:latin typeface="Corbel"/>
            </a:endParaRPr>
          </a:p>
          <a:p>
            <a:pPr marL="285750" indent="-285750">
              <a:lnSpc>
                <a:spcPct val="150000"/>
              </a:lnSpc>
              <a:buFont typeface="Wingdings"/>
              <a:buChar char="§"/>
            </a:pPr>
            <a:endParaRPr lang="en-US" sz="1700" dirty="0">
              <a:latin typeface="Corbel"/>
            </a:endParaRPr>
          </a:p>
          <a:p>
            <a:pPr marL="285750" indent="-285750">
              <a:lnSpc>
                <a:spcPct val="150000"/>
              </a:lnSpc>
              <a:buFont typeface="Wingdings"/>
              <a:buChar char="§"/>
            </a:pPr>
            <a:endParaRPr lang="en-US" sz="1700" dirty="0">
              <a:latin typeface="Corbel"/>
            </a:endParaRPr>
          </a:p>
          <a:p>
            <a:pPr marL="285750" indent="-285750">
              <a:lnSpc>
                <a:spcPct val="150000"/>
              </a:lnSpc>
              <a:buFont typeface="Wingdings"/>
              <a:buChar char="§"/>
            </a:pPr>
            <a:endParaRPr lang="en-US" sz="1700" dirty="0">
              <a:latin typeface="Corbel"/>
            </a:endParaRPr>
          </a:p>
          <a:p>
            <a:pPr marL="285750" indent="-285750">
              <a:lnSpc>
                <a:spcPct val="150000"/>
              </a:lnSpc>
              <a:buFont typeface="Wingdings"/>
              <a:buChar char="§"/>
            </a:pPr>
            <a:endParaRPr lang="en-US" dirty="0">
              <a:latin typeface="Optima" panose="02000503060000020004" pitchFamily="2" charset="0"/>
            </a:endParaRPr>
          </a:p>
        </p:txBody>
      </p:sp>
    </p:spTree>
    <p:extLst>
      <p:ext uri="{BB962C8B-B14F-4D97-AF65-F5344CB8AC3E}">
        <p14:creationId xmlns:p14="http://schemas.microsoft.com/office/powerpoint/2010/main" val="283516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DC29-1A66-C672-EAE8-AA4EB686C35C}"/>
              </a:ext>
            </a:extLst>
          </p:cNvPr>
          <p:cNvSpPr>
            <a:spLocks noGrp="1"/>
          </p:cNvSpPr>
          <p:nvPr>
            <p:ph type="title"/>
          </p:nvPr>
        </p:nvSpPr>
        <p:spPr/>
        <p:txBody>
          <a:bodyPr/>
          <a:lstStyle/>
          <a:p>
            <a:r>
              <a:rPr lang="en-US" dirty="0">
                <a:latin typeface="Corbel"/>
              </a:rPr>
              <a:t>3</a:t>
            </a:r>
            <a:r>
              <a:rPr lang="en-US" baseline="30000" dirty="0">
                <a:latin typeface="Corbel"/>
              </a:rPr>
              <a:t>rd</a:t>
            </a:r>
            <a:r>
              <a:rPr lang="en-US" dirty="0">
                <a:latin typeface="Corbel"/>
              </a:rPr>
              <a:t> YEAR</a:t>
            </a:r>
          </a:p>
        </p:txBody>
      </p:sp>
      <p:sp>
        <p:nvSpPr>
          <p:cNvPr id="3" name="Content Placeholder 2">
            <a:extLst>
              <a:ext uri="{FF2B5EF4-FFF2-40B4-BE49-F238E27FC236}">
                <a16:creationId xmlns:a16="http://schemas.microsoft.com/office/drawing/2014/main" id="{DD2FF651-ED5D-9D09-0F9B-7913E6AD6DA4}"/>
              </a:ext>
            </a:extLst>
          </p:cNvPr>
          <p:cNvSpPr>
            <a:spLocks noGrp="1"/>
          </p:cNvSpPr>
          <p:nvPr>
            <p:ph sz="half" idx="1"/>
          </p:nvPr>
        </p:nvSpPr>
        <p:spPr>
          <a:xfrm>
            <a:off x="1503105" y="1323404"/>
            <a:ext cx="3891960" cy="4737663"/>
          </a:xfrm>
          <a:ln w="57150">
            <a:solidFill>
              <a:schemeClr val="accent1">
                <a:lumMod val="20000"/>
                <a:lumOff val="80000"/>
              </a:schemeClr>
            </a:solidFill>
          </a:ln>
        </p:spPr>
        <p:txBody>
          <a:bodyPr vert="horz" lIns="91440" tIns="45720" rIns="91440" bIns="45720" rtlCol="0" anchor="t">
            <a:normAutofit/>
          </a:bodyPr>
          <a:lstStyle/>
          <a:p>
            <a:pPr marL="344170" indent="-344170"/>
            <a:r>
              <a:rPr lang="en-US" dirty="0">
                <a:latin typeface="Corbel"/>
              </a:rPr>
              <a:t>NURS 3020</a:t>
            </a:r>
          </a:p>
          <a:p>
            <a:pPr marL="795020" lvl="1" indent="-337820"/>
            <a:r>
              <a:rPr lang="en-US" dirty="0">
                <a:latin typeface="Corbel"/>
              </a:rPr>
              <a:t>Offered Fall, Winter and Summer</a:t>
            </a:r>
          </a:p>
          <a:p>
            <a:pPr marL="795020" lvl="1" indent="-337820"/>
            <a:r>
              <a:rPr lang="en-US" dirty="0">
                <a:latin typeface="Corbel"/>
              </a:rPr>
              <a:t>Acute Hospital Setting</a:t>
            </a:r>
          </a:p>
          <a:p>
            <a:pPr marL="1258570" lvl="2" indent="-344170"/>
            <a:r>
              <a:rPr lang="en-US" dirty="0">
                <a:latin typeface="Corbel"/>
              </a:rPr>
              <a:t>Medicine or Surgery</a:t>
            </a:r>
          </a:p>
          <a:p>
            <a:pPr marL="795020" lvl="1" indent="-337820"/>
            <a:r>
              <a:rPr lang="en-US" b="1" dirty="0">
                <a:latin typeface="Corbel"/>
              </a:rPr>
              <a:t>Fall &amp; Winter-</a:t>
            </a:r>
            <a:r>
              <a:rPr lang="en-US" dirty="0">
                <a:latin typeface="Corbel"/>
              </a:rPr>
              <a:t> 10 weeks, bi-weekly, 2- 12-hour shifts/week</a:t>
            </a:r>
          </a:p>
          <a:p>
            <a:pPr marL="1258570" lvl="2" indent="-344170"/>
            <a:r>
              <a:rPr lang="en-US" dirty="0">
                <a:latin typeface="Corbel"/>
              </a:rPr>
              <a:t>Thursday and Friday</a:t>
            </a:r>
          </a:p>
          <a:p>
            <a:pPr marL="795020" lvl="1" indent="-337820"/>
            <a:r>
              <a:rPr lang="en-US" b="1" dirty="0">
                <a:latin typeface="Corbel"/>
              </a:rPr>
              <a:t>Summer-</a:t>
            </a:r>
            <a:r>
              <a:rPr lang="en-US" dirty="0">
                <a:latin typeface="Corbel"/>
              </a:rPr>
              <a:t> 6 week compressed delivery- Thurs/Fri weekly</a:t>
            </a:r>
          </a:p>
          <a:p>
            <a:pPr marL="795020" lvl="1" indent="-337820"/>
            <a:r>
              <a:rPr lang="en-US" dirty="0">
                <a:latin typeface="Corbel"/>
              </a:rPr>
              <a:t>HUB learning during days not in clinical (</a:t>
            </a:r>
            <a:r>
              <a:rPr lang="en-US" dirty="0" err="1">
                <a:latin typeface="Corbel"/>
              </a:rPr>
              <a:t>ie</a:t>
            </a:r>
            <a:r>
              <a:rPr lang="en-US" dirty="0">
                <a:latin typeface="Corbel"/>
              </a:rPr>
              <a:t>. Simulation)</a:t>
            </a:r>
          </a:p>
        </p:txBody>
      </p:sp>
      <p:sp>
        <p:nvSpPr>
          <p:cNvPr id="4" name="Content Placeholder 3">
            <a:extLst>
              <a:ext uri="{FF2B5EF4-FFF2-40B4-BE49-F238E27FC236}">
                <a16:creationId xmlns:a16="http://schemas.microsoft.com/office/drawing/2014/main" id="{93CF98C7-3B4C-C6C8-BD37-5B3B09E547B7}"/>
              </a:ext>
            </a:extLst>
          </p:cNvPr>
          <p:cNvSpPr>
            <a:spLocks noGrp="1"/>
          </p:cNvSpPr>
          <p:nvPr>
            <p:ph sz="half" idx="2"/>
          </p:nvPr>
        </p:nvSpPr>
        <p:spPr>
          <a:xfrm>
            <a:off x="5906145" y="1270000"/>
            <a:ext cx="3894222" cy="4715413"/>
          </a:xfrm>
          <a:ln w="57150">
            <a:solidFill>
              <a:schemeClr val="accent1">
                <a:lumMod val="20000"/>
                <a:lumOff val="80000"/>
              </a:schemeClr>
            </a:solidFill>
          </a:ln>
        </p:spPr>
        <p:txBody>
          <a:bodyPr vert="horz" lIns="91440" tIns="45720" rIns="91440" bIns="45720" rtlCol="0" anchor="t">
            <a:noAutofit/>
          </a:bodyPr>
          <a:lstStyle/>
          <a:p>
            <a:pPr marL="344170" indent="-344170"/>
            <a:r>
              <a:rPr lang="en-US">
                <a:latin typeface="Corbel"/>
              </a:rPr>
              <a:t>NURS 3021</a:t>
            </a:r>
          </a:p>
          <a:p>
            <a:pPr marL="795020" lvl="1" indent="-337820">
              <a:lnSpc>
                <a:spcPct val="100000"/>
              </a:lnSpc>
            </a:pPr>
            <a:r>
              <a:rPr lang="en-US" dirty="0">
                <a:latin typeface="Corbel"/>
              </a:rPr>
              <a:t>Offered Fall, Winter and Summer</a:t>
            </a:r>
          </a:p>
          <a:p>
            <a:pPr marL="795020" lvl="1" indent="-337820">
              <a:lnSpc>
                <a:spcPct val="100000"/>
              </a:lnSpc>
            </a:pPr>
            <a:r>
              <a:rPr lang="en-US" dirty="0">
                <a:latin typeface="Corbel"/>
              </a:rPr>
              <a:t>Sub-acute Hospital Setting</a:t>
            </a:r>
          </a:p>
          <a:p>
            <a:pPr marL="795020" lvl="1" indent="-337820">
              <a:lnSpc>
                <a:spcPct val="100000"/>
              </a:lnSpc>
            </a:pPr>
            <a:r>
              <a:rPr lang="en-US" dirty="0">
                <a:latin typeface="Corbel"/>
              </a:rPr>
              <a:t>Rehabilitation, Complex Continuing Care, Palliative, </a:t>
            </a:r>
            <a:r>
              <a:rPr lang="en-US" dirty="0" err="1">
                <a:latin typeface="Corbel"/>
              </a:rPr>
              <a:t>etc</a:t>
            </a:r>
            <a:endParaRPr lang="en-US" dirty="0">
              <a:latin typeface="Corbel"/>
            </a:endParaRPr>
          </a:p>
          <a:p>
            <a:pPr marL="795020" lvl="1" indent="-337820">
              <a:lnSpc>
                <a:spcPct val="100000"/>
              </a:lnSpc>
            </a:pPr>
            <a:r>
              <a:rPr lang="en-US" b="1" dirty="0">
                <a:latin typeface="Corbel"/>
              </a:rPr>
              <a:t>Fall &amp; Winter-</a:t>
            </a:r>
            <a:r>
              <a:rPr lang="en-US" dirty="0">
                <a:latin typeface="Corbel"/>
              </a:rPr>
              <a:t> 10 weeks, bi-weekly, 2- 12-hour shifts/week</a:t>
            </a:r>
          </a:p>
          <a:p>
            <a:pPr marL="1258570" lvl="2" indent="-344170">
              <a:lnSpc>
                <a:spcPct val="100000"/>
              </a:lnSpc>
            </a:pPr>
            <a:r>
              <a:rPr lang="en-US" dirty="0">
                <a:latin typeface="Corbel"/>
              </a:rPr>
              <a:t>Thursday and Friday</a:t>
            </a:r>
          </a:p>
          <a:p>
            <a:pPr marL="795020" lvl="1" indent="-337820">
              <a:lnSpc>
                <a:spcPct val="100000"/>
              </a:lnSpc>
            </a:pPr>
            <a:r>
              <a:rPr lang="en-US" b="1" dirty="0">
                <a:latin typeface="Corbel"/>
              </a:rPr>
              <a:t>Summer- </a:t>
            </a:r>
            <a:r>
              <a:rPr lang="en-US" dirty="0">
                <a:latin typeface="Corbel"/>
              </a:rPr>
              <a:t>6 week compressed delivery- Tues/Wed or Thurs/Fri</a:t>
            </a:r>
          </a:p>
          <a:p>
            <a:pPr marL="795020" lvl="1" indent="-337820">
              <a:lnSpc>
                <a:spcPct val="100000"/>
              </a:lnSpc>
            </a:pPr>
            <a:r>
              <a:rPr lang="en-US" dirty="0">
                <a:latin typeface="Corbel"/>
              </a:rPr>
              <a:t>HUB learning during days not in clinical (</a:t>
            </a:r>
            <a:r>
              <a:rPr lang="en-US" dirty="0" err="1">
                <a:latin typeface="Corbel"/>
              </a:rPr>
              <a:t>ie</a:t>
            </a:r>
            <a:r>
              <a:rPr lang="en-US" dirty="0">
                <a:latin typeface="Corbel"/>
              </a:rPr>
              <a:t>. Simulation)</a:t>
            </a:r>
          </a:p>
          <a:p>
            <a:pPr marL="457200" lvl="1" indent="0">
              <a:buNone/>
            </a:pPr>
            <a:endParaRPr lang="en-US" dirty="0">
              <a:latin typeface="Optima" panose="02000503060000020004" pitchFamily="2" charset="0"/>
            </a:endParaRPr>
          </a:p>
        </p:txBody>
      </p:sp>
    </p:spTree>
    <p:extLst>
      <p:ext uri="{BB962C8B-B14F-4D97-AF65-F5344CB8AC3E}">
        <p14:creationId xmlns:p14="http://schemas.microsoft.com/office/powerpoint/2010/main" val="34126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D1A6-4557-66A5-D1B7-97367F4697F7}"/>
              </a:ext>
            </a:extLst>
          </p:cNvPr>
          <p:cNvSpPr>
            <a:spLocks noGrp="1"/>
          </p:cNvSpPr>
          <p:nvPr>
            <p:ph type="title"/>
          </p:nvPr>
        </p:nvSpPr>
        <p:spPr/>
        <p:txBody>
          <a:bodyPr/>
          <a:lstStyle/>
          <a:p>
            <a:r>
              <a:rPr lang="en-US" sz="4400">
                <a:latin typeface="Corbel"/>
              </a:rPr>
              <a:t>4</a:t>
            </a:r>
            <a:r>
              <a:rPr lang="en-US" sz="4400" baseline="30000">
                <a:latin typeface="Corbel"/>
              </a:rPr>
              <a:t>th</a:t>
            </a:r>
            <a:r>
              <a:rPr lang="en-US" sz="4400">
                <a:latin typeface="Corbel"/>
              </a:rPr>
              <a:t> YEAR</a:t>
            </a:r>
          </a:p>
        </p:txBody>
      </p:sp>
      <p:sp>
        <p:nvSpPr>
          <p:cNvPr id="3" name="Content Placeholder 2">
            <a:extLst>
              <a:ext uri="{FF2B5EF4-FFF2-40B4-BE49-F238E27FC236}">
                <a16:creationId xmlns:a16="http://schemas.microsoft.com/office/drawing/2014/main" id="{8B3EF1FB-E6F8-C7F1-F7C6-58C3D29550A7}"/>
              </a:ext>
            </a:extLst>
          </p:cNvPr>
          <p:cNvSpPr>
            <a:spLocks noGrp="1"/>
          </p:cNvSpPr>
          <p:nvPr>
            <p:ph sz="half" idx="1"/>
          </p:nvPr>
        </p:nvSpPr>
        <p:spPr>
          <a:xfrm>
            <a:off x="1728786" y="1584850"/>
            <a:ext cx="3891960" cy="4826625"/>
          </a:xfrm>
          <a:ln w="57150">
            <a:solidFill>
              <a:schemeClr val="accent1">
                <a:lumMod val="20000"/>
                <a:lumOff val="80000"/>
              </a:schemeClr>
            </a:solidFill>
          </a:ln>
        </p:spPr>
        <p:txBody>
          <a:bodyPr vert="horz" lIns="91440" tIns="45720" rIns="91440" bIns="45720" rtlCol="0" anchor="t">
            <a:normAutofit/>
          </a:bodyPr>
          <a:lstStyle/>
          <a:p>
            <a:pPr marL="344170" indent="-344170"/>
            <a:r>
              <a:rPr lang="en-US">
                <a:latin typeface="Corbel"/>
              </a:rPr>
              <a:t>NURS 4020</a:t>
            </a:r>
          </a:p>
          <a:p>
            <a:pPr marL="795020" lvl="1" indent="-337820"/>
            <a:r>
              <a:rPr lang="en-US">
                <a:latin typeface="Corbel"/>
              </a:rPr>
              <a:t>Offered in all semesters</a:t>
            </a:r>
          </a:p>
          <a:p>
            <a:pPr marL="795020" lvl="1" indent="-337820"/>
            <a:r>
              <a:rPr lang="en-US">
                <a:latin typeface="Corbel"/>
              </a:rPr>
              <a:t>Various settings available</a:t>
            </a:r>
          </a:p>
          <a:p>
            <a:pPr marL="795020" lvl="1" indent="-337820"/>
            <a:r>
              <a:rPr lang="en-US">
                <a:latin typeface="Corbel"/>
              </a:rPr>
              <a:t>300 hours with RN preceptor, follow their scheduled</a:t>
            </a:r>
          </a:p>
          <a:p>
            <a:pPr marL="795020" lvl="1" indent="-337820"/>
            <a:r>
              <a:rPr lang="en-US">
                <a:latin typeface="Corbel"/>
              </a:rPr>
              <a:t>Available all shifts and all days</a:t>
            </a:r>
          </a:p>
          <a:p>
            <a:pPr marL="795020" lvl="1" indent="-337820"/>
            <a:r>
              <a:rPr lang="en-US">
                <a:latin typeface="Corbel"/>
              </a:rPr>
              <a:t>Faculty Advisor support</a:t>
            </a:r>
          </a:p>
        </p:txBody>
      </p:sp>
      <p:sp>
        <p:nvSpPr>
          <p:cNvPr id="4" name="Content Placeholder 3">
            <a:extLst>
              <a:ext uri="{FF2B5EF4-FFF2-40B4-BE49-F238E27FC236}">
                <a16:creationId xmlns:a16="http://schemas.microsoft.com/office/drawing/2014/main" id="{F0EBB2FF-F449-B94C-7A63-CCC14C754442}"/>
              </a:ext>
            </a:extLst>
          </p:cNvPr>
          <p:cNvSpPr>
            <a:spLocks noGrp="1"/>
          </p:cNvSpPr>
          <p:nvPr>
            <p:ph sz="half" idx="2"/>
          </p:nvPr>
        </p:nvSpPr>
        <p:spPr>
          <a:xfrm>
            <a:off x="6096000" y="1584849"/>
            <a:ext cx="3894222" cy="4826625"/>
          </a:xfrm>
          <a:ln w="57150">
            <a:solidFill>
              <a:schemeClr val="accent1">
                <a:lumMod val="20000"/>
                <a:lumOff val="80000"/>
              </a:schemeClr>
            </a:solidFill>
          </a:ln>
        </p:spPr>
        <p:txBody>
          <a:bodyPr vert="horz" lIns="91440" tIns="45720" rIns="91440" bIns="45720" rtlCol="0" anchor="t">
            <a:normAutofit/>
          </a:bodyPr>
          <a:lstStyle/>
          <a:p>
            <a:pPr marL="344170" indent="-344170"/>
            <a:r>
              <a:rPr lang="en-US">
                <a:latin typeface="Corbel"/>
              </a:rPr>
              <a:t>NURS 4021</a:t>
            </a:r>
          </a:p>
          <a:p>
            <a:pPr marL="795020" lvl="1" indent="-337820"/>
            <a:r>
              <a:rPr lang="en-US">
                <a:latin typeface="Corbel"/>
              </a:rPr>
              <a:t>Offered in all semesters</a:t>
            </a:r>
          </a:p>
          <a:p>
            <a:pPr marL="795020" lvl="1" indent="-337820"/>
            <a:r>
              <a:rPr lang="en-US">
                <a:latin typeface="Corbel"/>
              </a:rPr>
              <a:t>Various settings available</a:t>
            </a:r>
          </a:p>
          <a:p>
            <a:pPr marL="795020" lvl="1" indent="-337820"/>
            <a:r>
              <a:rPr lang="en-US">
                <a:latin typeface="Corbel"/>
              </a:rPr>
              <a:t>300 hours with RN preceptor, follow their scheduled</a:t>
            </a:r>
          </a:p>
          <a:p>
            <a:pPr marL="795020" lvl="1" indent="-337820"/>
            <a:r>
              <a:rPr lang="en-US">
                <a:latin typeface="Corbel"/>
              </a:rPr>
              <a:t>Available all shifts and all days</a:t>
            </a:r>
          </a:p>
          <a:p>
            <a:pPr marL="795020" lvl="1" indent="-337820"/>
            <a:r>
              <a:rPr lang="en-US">
                <a:latin typeface="Corbel"/>
              </a:rPr>
              <a:t>Faculty Advisor support</a:t>
            </a:r>
          </a:p>
          <a:p>
            <a:pPr marL="795020" lvl="1" indent="-337820"/>
            <a:r>
              <a:rPr lang="en-US">
                <a:latin typeface="Corbel"/>
              </a:rPr>
              <a:t>Critical Care/ High Acuity settings available (</a:t>
            </a:r>
            <a:r>
              <a:rPr lang="en-US" err="1">
                <a:latin typeface="Corbel"/>
              </a:rPr>
              <a:t>ie</a:t>
            </a:r>
            <a:r>
              <a:rPr lang="en-US">
                <a:latin typeface="Corbel"/>
              </a:rPr>
              <a:t>. ER, ICU, L&amp;D, PACU, etc.)</a:t>
            </a:r>
          </a:p>
          <a:p>
            <a:pPr marL="795020" lvl="1" indent="-337820"/>
            <a:r>
              <a:rPr lang="en-US">
                <a:latin typeface="Corbel"/>
              </a:rPr>
              <a:t>Critical Care approval needed</a:t>
            </a:r>
          </a:p>
          <a:p>
            <a:pPr marL="344170" indent="-344170"/>
            <a:endParaRPr lang="en-US">
              <a:cs typeface="Arial" panose="020B0604020202020204"/>
            </a:endParaRPr>
          </a:p>
        </p:txBody>
      </p:sp>
    </p:spTree>
    <p:extLst>
      <p:ext uri="{BB962C8B-B14F-4D97-AF65-F5344CB8AC3E}">
        <p14:creationId xmlns:p14="http://schemas.microsoft.com/office/powerpoint/2010/main" val="202148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675A-1B4A-A625-DB46-73107F0D15E0}"/>
              </a:ext>
            </a:extLst>
          </p:cNvPr>
          <p:cNvSpPr>
            <a:spLocks noGrp="1"/>
          </p:cNvSpPr>
          <p:nvPr>
            <p:ph type="title"/>
          </p:nvPr>
        </p:nvSpPr>
        <p:spPr>
          <a:xfrm>
            <a:off x="1098299" y="220560"/>
            <a:ext cx="8913428" cy="1077229"/>
          </a:xfrm>
        </p:spPr>
        <p:txBody>
          <a:bodyPr>
            <a:normAutofit/>
          </a:bodyPr>
          <a:lstStyle/>
          <a:p>
            <a:pPr algn="l"/>
            <a:r>
              <a:rPr lang="en-US" sz="4800">
                <a:latin typeface="Corbel"/>
              </a:rPr>
              <a:t>Placement Process</a:t>
            </a:r>
            <a:endParaRPr lang="en-US" sz="4800" dirty="0">
              <a:latin typeface="Corbel"/>
            </a:endParaRPr>
          </a:p>
        </p:txBody>
      </p:sp>
      <p:sp>
        <p:nvSpPr>
          <p:cNvPr id="3" name="Content Placeholder 2">
            <a:extLst>
              <a:ext uri="{FF2B5EF4-FFF2-40B4-BE49-F238E27FC236}">
                <a16:creationId xmlns:a16="http://schemas.microsoft.com/office/drawing/2014/main" id="{6A19DA40-F3B1-88FF-4BB6-68B1FF268307}"/>
              </a:ext>
            </a:extLst>
          </p:cNvPr>
          <p:cNvSpPr>
            <a:spLocks noGrp="1"/>
          </p:cNvSpPr>
          <p:nvPr>
            <p:ph idx="1"/>
          </p:nvPr>
        </p:nvSpPr>
        <p:spPr>
          <a:xfrm>
            <a:off x="570845" y="1100605"/>
            <a:ext cx="10522856" cy="5232101"/>
          </a:xfrm>
        </p:spPr>
        <p:txBody>
          <a:bodyPr anchor="t">
            <a:normAutofit/>
          </a:bodyPr>
          <a:lstStyle/>
          <a:p>
            <a:pPr marL="344170" indent="-344170"/>
            <a:r>
              <a:rPr lang="en-US" dirty="0">
                <a:latin typeface="Corbel"/>
                <a:hlinkClick r:id="rId3"/>
              </a:rPr>
              <a:t>Student Handbook</a:t>
            </a:r>
            <a:r>
              <a:rPr lang="en-US" dirty="0">
                <a:latin typeface="Corbel"/>
              </a:rPr>
              <a:t> – TFSON Placement Policy- review</a:t>
            </a:r>
          </a:p>
          <a:p>
            <a:pPr marL="344170" indent="-344170"/>
            <a:r>
              <a:rPr lang="en-CA" dirty="0">
                <a:latin typeface="Corbel"/>
              </a:rPr>
              <a:t>The TFSON placement team arranges all placements; this ensures equal access and a consistent approach.</a:t>
            </a:r>
          </a:p>
          <a:p>
            <a:pPr marL="344170" indent="-344170"/>
            <a:r>
              <a:rPr lang="en-CA" dirty="0">
                <a:latin typeface="Corbel"/>
              </a:rPr>
              <a:t>NURS 1020, NURS 2020, NURS 2022, NURS 3020 and NURS 3021 clinical placements will be in the Peterborough Area</a:t>
            </a:r>
          </a:p>
          <a:p>
            <a:pPr marL="344170" indent="-344170"/>
            <a:r>
              <a:rPr lang="en-CA" dirty="0">
                <a:latin typeface="Corbel"/>
              </a:rPr>
              <a:t>It is important to note that this is a Peterborough-based program and the placements are in hospitals and community agencies in the Peterborough area.  </a:t>
            </a:r>
          </a:p>
          <a:p>
            <a:pPr marL="344170" indent="-344170"/>
            <a:r>
              <a:rPr lang="en-CA" dirty="0">
                <a:latin typeface="Corbel"/>
              </a:rPr>
              <a:t>You need to have a plan in place if you are commuting from out of town.</a:t>
            </a:r>
          </a:p>
          <a:p>
            <a:pPr marL="344170" indent="-344170"/>
            <a:r>
              <a:rPr lang="en-CA" dirty="0">
                <a:latin typeface="Corbel"/>
              </a:rPr>
              <a:t>4</a:t>
            </a:r>
            <a:r>
              <a:rPr lang="en-CA" baseline="30000" dirty="0">
                <a:latin typeface="Corbel"/>
              </a:rPr>
              <a:t>th</a:t>
            </a:r>
            <a:r>
              <a:rPr lang="en-CA" dirty="0">
                <a:latin typeface="Corbel"/>
              </a:rPr>
              <a:t> year placements- while the Placement Team will do their best to obtain a placement in the student’s area and site of interest, there are no guarantees. The TFSON expects that if a placement cannot be found at the student’s site of interest, the student will complete a placement with an agency near the area of the student’s program campus. All efforts will be made to accommodate location requests</a:t>
            </a:r>
          </a:p>
          <a:p>
            <a:pPr marL="344170" indent="-344170"/>
            <a:r>
              <a:rPr lang="en-CA" dirty="0">
                <a:latin typeface="Corbel"/>
              </a:rPr>
              <a:t>Course Orientation information will be provided, all efforts are made to schedule within the semester, if not possible, it is expected students are available the week before each semester</a:t>
            </a:r>
          </a:p>
          <a:p>
            <a:pPr marL="795020" lvl="1" indent="-337820">
              <a:buFont typeface="Courier New" panose="05000000000000000000" pitchFamily="2" charset="2"/>
              <a:buChar char="o"/>
            </a:pPr>
            <a:r>
              <a:rPr lang="en-CA" sz="1800" dirty="0">
                <a:latin typeface="Corbel"/>
              </a:rPr>
              <a:t>This information will be posted to the TFSON Intranet &gt; Placement and Clinical Information</a:t>
            </a:r>
          </a:p>
          <a:p>
            <a:pPr marL="344170" indent="-344170"/>
            <a:endParaRPr lang="en-CA" sz="1800" dirty="0">
              <a:latin typeface="Corbel"/>
            </a:endParaRPr>
          </a:p>
          <a:p>
            <a:pPr marL="344170" indent="-344170"/>
            <a:endParaRPr lang="en-CA" sz="1800" dirty="0">
              <a:solidFill>
                <a:srgbClr val="FFFFFF"/>
              </a:solidFill>
              <a:latin typeface="Optima" panose="02000503060000020004" pitchFamily="2" charset="0"/>
              <a:cs typeface="Arial" panose="020B0604020202020204" pitchFamily="34" charset="0"/>
            </a:endParaRPr>
          </a:p>
          <a:p>
            <a:pPr marL="344170" indent="-344170"/>
            <a:endParaRPr lang="en-CA" sz="1800" dirty="0">
              <a:solidFill>
                <a:srgbClr val="FFFFFF"/>
              </a:solidFill>
              <a:effectLst/>
              <a:latin typeface="Optima" panose="02000503060000020004" pitchFamily="2" charset="0"/>
              <a:ea typeface="Times New Roman" panose="02020603050405020304" pitchFamily="18" charset="0"/>
              <a:cs typeface="Arial" panose="020B0604020202020204" pitchFamily="34" charset="0"/>
            </a:endParaRPr>
          </a:p>
          <a:p>
            <a:pPr marL="344170" indent="-344170"/>
            <a:endParaRPr lang="en-CA" sz="1800" dirty="0">
              <a:solidFill>
                <a:srgbClr val="FFFFFF"/>
              </a:solidFill>
              <a:latin typeface="Optima" panose="02000503060000020004" pitchFamily="2" charset="0"/>
              <a:cs typeface="Arial" panose="020B0604020202020204" pitchFamily="34" charset="0"/>
            </a:endParaRPr>
          </a:p>
          <a:p>
            <a:pPr marL="344170" indent="-344170">
              <a:buNone/>
            </a:pPr>
            <a:endParaRPr lang="en-CA" sz="1800" dirty="0">
              <a:solidFill>
                <a:srgbClr val="000000"/>
              </a:solidFill>
              <a:latin typeface="Arial" panose="020B0604020202020204" pitchFamily="34" charset="0"/>
              <a:cs typeface="Arial" panose="020B0604020202020204" pitchFamily="34" charset="0"/>
            </a:endParaRPr>
          </a:p>
          <a:p>
            <a:pPr marL="344170" indent="-344170"/>
            <a:endParaRPr lang="en-US" sz="1800" dirty="0">
              <a:latin typeface="Optima" panose="02000503060000020004" pitchFamily="2" charset="0"/>
              <a:cs typeface="Arial" panose="020B0604020202020204" pitchFamily="34" charset="0"/>
            </a:endParaRPr>
          </a:p>
          <a:p>
            <a:pPr marL="344170" indent="-344170"/>
            <a:endParaRPr lang="en-US" sz="1800" dirty="0">
              <a:latin typeface="Optima" panose="02000503060000020004" pitchFamily="2" charset="0"/>
            </a:endParaRPr>
          </a:p>
        </p:txBody>
      </p:sp>
    </p:spTree>
    <p:extLst>
      <p:ext uri="{BB962C8B-B14F-4D97-AF65-F5344CB8AC3E}">
        <p14:creationId xmlns:p14="http://schemas.microsoft.com/office/powerpoint/2010/main" val="74922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Blood pressure cuff on white background">
            <a:extLst>
              <a:ext uri="{FF2B5EF4-FFF2-40B4-BE49-F238E27FC236}">
                <a16:creationId xmlns:a16="http://schemas.microsoft.com/office/drawing/2014/main" id="{3D98942A-2245-4943-1771-324453A346AC}"/>
              </a:ext>
            </a:extLst>
          </p:cNvPr>
          <p:cNvPicPr>
            <a:picLocks noChangeAspect="1"/>
          </p:cNvPicPr>
          <p:nvPr/>
        </p:nvPicPr>
        <p:blipFill>
          <a:blip r:embed="rId2">
            <a:duotone>
              <a:schemeClr val="bg2">
                <a:shade val="45000"/>
                <a:satMod val="135000"/>
              </a:schemeClr>
              <a:prstClr val="white"/>
            </a:duotone>
            <a:alphaModFix amt="25000"/>
          </a:blip>
          <a:srcRect t="14285" r="-1" b="1757"/>
          <a:stretch/>
        </p:blipFill>
        <p:spPr>
          <a:xfrm>
            <a:off x="19965" y="304675"/>
            <a:ext cx="12191695" cy="6857990"/>
          </a:xfrm>
          <a:prstGeom prst="rect">
            <a:avLst/>
          </a:prstGeom>
        </p:spPr>
      </p:pic>
      <p:sp>
        <p:nvSpPr>
          <p:cNvPr id="2" name="Title 1">
            <a:extLst>
              <a:ext uri="{FF2B5EF4-FFF2-40B4-BE49-F238E27FC236}">
                <a16:creationId xmlns:a16="http://schemas.microsoft.com/office/drawing/2014/main" id="{48856918-B9F8-97C6-D02B-A4C67A4B4140}"/>
              </a:ext>
            </a:extLst>
          </p:cNvPr>
          <p:cNvSpPr>
            <a:spLocks noGrp="1"/>
          </p:cNvSpPr>
          <p:nvPr>
            <p:ph type="title"/>
          </p:nvPr>
        </p:nvSpPr>
        <p:spPr>
          <a:xfrm>
            <a:off x="1051348" y="304675"/>
            <a:ext cx="7958331" cy="1732885"/>
          </a:xfrm>
        </p:spPr>
        <p:txBody>
          <a:bodyPr>
            <a:normAutofit/>
          </a:bodyPr>
          <a:lstStyle/>
          <a:p>
            <a:pPr algn="l"/>
            <a:r>
              <a:rPr lang="en-US" dirty="0">
                <a:latin typeface="Corbel"/>
              </a:rPr>
              <a:t>Placement Requirements</a:t>
            </a:r>
          </a:p>
        </p:txBody>
      </p:sp>
      <p:sp>
        <p:nvSpPr>
          <p:cNvPr id="9" name="Content Placeholder 8">
            <a:extLst>
              <a:ext uri="{FF2B5EF4-FFF2-40B4-BE49-F238E27FC236}">
                <a16:creationId xmlns:a16="http://schemas.microsoft.com/office/drawing/2014/main" id="{8B60B00F-FECD-8D39-0D81-92BB965C9114}"/>
              </a:ext>
            </a:extLst>
          </p:cNvPr>
          <p:cNvSpPr>
            <a:spLocks noGrp="1"/>
          </p:cNvSpPr>
          <p:nvPr>
            <p:ph idx="1"/>
          </p:nvPr>
        </p:nvSpPr>
        <p:spPr>
          <a:xfrm>
            <a:off x="1007761" y="1045029"/>
            <a:ext cx="11182106" cy="5660571"/>
          </a:xfrm>
        </p:spPr>
        <p:txBody>
          <a:bodyPr>
            <a:normAutofit/>
          </a:bodyPr>
          <a:lstStyle/>
          <a:p>
            <a:pPr marL="344170" indent="-344170"/>
            <a:r>
              <a:rPr lang="en-US" dirty="0">
                <a:latin typeface="Corbel"/>
              </a:rPr>
              <a:t>Check your TRENT email regularly</a:t>
            </a:r>
          </a:p>
          <a:p>
            <a:pPr marL="344170" indent="-344170"/>
            <a:r>
              <a:rPr lang="en-US" dirty="0">
                <a:latin typeface="Corbel"/>
              </a:rPr>
              <a:t>Some placements require site selectors, an application and/or interview</a:t>
            </a:r>
          </a:p>
          <a:p>
            <a:pPr marL="344170" indent="-344170"/>
            <a:r>
              <a:rPr lang="en-US" dirty="0">
                <a:latin typeface="Corbel"/>
              </a:rPr>
              <a:t>Please respond to emails from the Placement Team promptly </a:t>
            </a:r>
          </a:p>
          <a:p>
            <a:pPr marL="344170" indent="-344170"/>
            <a:r>
              <a:rPr lang="en-US" dirty="0">
                <a:latin typeface="Corbel"/>
              </a:rPr>
              <a:t>Forward any required documents (</a:t>
            </a:r>
            <a:r>
              <a:rPr lang="en-US" dirty="0" err="1">
                <a:latin typeface="Corbel"/>
              </a:rPr>
              <a:t>ie</a:t>
            </a:r>
            <a:r>
              <a:rPr lang="en-US" dirty="0">
                <a:latin typeface="Corbel"/>
              </a:rPr>
              <a:t>. resume, application, references) by the deadlines provided</a:t>
            </a:r>
          </a:p>
          <a:p>
            <a:pPr marL="344170" indent="-344170"/>
            <a:r>
              <a:rPr lang="en-US" dirty="0">
                <a:latin typeface="Corbel"/>
              </a:rPr>
              <a:t>Be professional in your email communication internally and externally – email etiquette, this is often your first impression</a:t>
            </a:r>
          </a:p>
          <a:p>
            <a:pPr marL="344170" indent="-344170"/>
            <a:r>
              <a:rPr lang="en-US" dirty="0">
                <a:latin typeface="Corbel"/>
              </a:rPr>
              <a:t>Prepare for your interview, review the agency's website, dress appropriately (business casual), arrive on time, </a:t>
            </a:r>
            <a:r>
              <a:rPr lang="en-US" dirty="0" err="1">
                <a:latin typeface="Corbel"/>
              </a:rPr>
              <a:t>etc</a:t>
            </a:r>
            <a:endParaRPr lang="en-US" dirty="0">
              <a:latin typeface="Corbel"/>
            </a:endParaRPr>
          </a:p>
          <a:p>
            <a:pPr marL="795020" lvl="1" indent="-337820"/>
            <a:r>
              <a:rPr lang="en-US" dirty="0">
                <a:latin typeface="Corbel"/>
              </a:rPr>
              <a:t>Resources available on TFSON Intranet &gt; </a:t>
            </a:r>
          </a:p>
          <a:p>
            <a:pPr marL="344170" indent="-344170"/>
            <a:r>
              <a:rPr lang="en-US" dirty="0">
                <a:latin typeface="Corbel"/>
              </a:rPr>
              <a:t>Non-Academic Requirements (NARs): must meet deadlines to proceed into placement</a:t>
            </a:r>
          </a:p>
          <a:p>
            <a:pPr marL="795020" lvl="1" indent="-337820"/>
            <a:r>
              <a:rPr lang="en-US" dirty="0">
                <a:latin typeface="Corbel"/>
              </a:rPr>
              <a:t>Support available, </a:t>
            </a:r>
            <a:r>
              <a:rPr lang="en-US" b="1" dirty="0">
                <a:latin typeface="Corbel"/>
              </a:rPr>
              <a:t>ASK FOR HELP</a:t>
            </a:r>
            <a:endParaRPr lang="en-US" dirty="0">
              <a:latin typeface="Corbel"/>
            </a:endParaRPr>
          </a:p>
          <a:p>
            <a:pPr marL="795020" lvl="1" indent="-337820"/>
            <a:r>
              <a:rPr lang="en-US" dirty="0">
                <a:latin typeface="Corbel"/>
              </a:rPr>
              <a:t>Do not leave things until the last minute. Our team may not be able to provide adequate support if there is not sufficient time to do so</a:t>
            </a:r>
          </a:p>
          <a:p>
            <a:pPr marL="0" indent="0">
              <a:buNone/>
            </a:pPr>
            <a:endParaRPr lang="en-US" dirty="0">
              <a:latin typeface="Optima" panose="02000503060000020004" pitchFamily="2" charset="0"/>
            </a:endParaRPr>
          </a:p>
          <a:p>
            <a:pPr marL="0" indent="0">
              <a:buNone/>
            </a:pPr>
            <a:r>
              <a:rPr lang="en-US" dirty="0">
                <a:latin typeface="Optima" panose="02000503060000020004" pitchFamily="2" charset="0"/>
              </a:rPr>
              <a:t>**Every semester you will receive emails from the Placement Team regarding the next semester’s placement and every semester you will have a NARs deadline.  It is important to put dates into your calendar and check emails!</a:t>
            </a:r>
          </a:p>
        </p:txBody>
      </p:sp>
    </p:spTree>
    <p:extLst>
      <p:ext uri="{BB962C8B-B14F-4D97-AF65-F5344CB8AC3E}">
        <p14:creationId xmlns:p14="http://schemas.microsoft.com/office/powerpoint/2010/main" val="410378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E2D4C10-87B5-3BDD-79CB-E58CB0F55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D8824-72AC-2198-FCF6-AB6387D6F30F}"/>
              </a:ext>
            </a:extLst>
          </p:cNvPr>
          <p:cNvSpPr>
            <a:spLocks noGrp="1"/>
          </p:cNvSpPr>
          <p:nvPr>
            <p:ph type="title"/>
          </p:nvPr>
        </p:nvSpPr>
        <p:spPr>
          <a:xfrm>
            <a:off x="2611808" y="808056"/>
            <a:ext cx="7958331" cy="1077229"/>
          </a:xfrm>
        </p:spPr>
        <p:txBody>
          <a:bodyPr vert="horz" lIns="91440" tIns="45720" rIns="91440" bIns="45720" rtlCol="0" anchor="t">
            <a:normAutofit/>
          </a:bodyPr>
          <a:lstStyle/>
          <a:p>
            <a:pPr algn="l"/>
            <a:r>
              <a:rPr lang="en-US"/>
              <a:t>WHAT ARE NARs?</a:t>
            </a:r>
          </a:p>
        </p:txBody>
      </p:sp>
      <p:graphicFrame>
        <p:nvGraphicFramePr>
          <p:cNvPr id="5" name="Content Placeholder 2">
            <a:extLst>
              <a:ext uri="{FF2B5EF4-FFF2-40B4-BE49-F238E27FC236}">
                <a16:creationId xmlns:a16="http://schemas.microsoft.com/office/drawing/2014/main" id="{82997A5A-5ACA-A0DF-2127-D2BDF55BA138}"/>
              </a:ext>
            </a:extLst>
          </p:cNvPr>
          <p:cNvGraphicFramePr>
            <a:graphicFrameLocks noGrp="1"/>
          </p:cNvGraphicFramePr>
          <p:nvPr>
            <p:ph sz="half" idx="1"/>
            <p:extLst>
              <p:ext uri="{D42A27DB-BD31-4B8C-83A1-F6EECF244321}">
                <p14:modId xmlns:p14="http://schemas.microsoft.com/office/powerpoint/2010/main" val="4047150362"/>
              </p:ext>
            </p:extLst>
          </p:nvPr>
        </p:nvGraphicFramePr>
        <p:xfrm>
          <a:off x="2610579" y="2052116"/>
          <a:ext cx="7959560" cy="399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92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descr="A telephone handset on a white surface&#10;&#10;AI-generated content may be incorrect.">
            <a:extLst>
              <a:ext uri="{FF2B5EF4-FFF2-40B4-BE49-F238E27FC236}">
                <a16:creationId xmlns:a16="http://schemas.microsoft.com/office/drawing/2014/main" id="{43E3E238-5379-B70F-6E70-C3795FE41BC7}"/>
              </a:ext>
            </a:extLst>
          </p:cNvPr>
          <p:cNvPicPr>
            <a:picLocks noChangeAspect="1"/>
          </p:cNvPicPr>
          <p:nvPr/>
        </p:nvPicPr>
        <p:blipFill>
          <a:blip r:embed="rId2">
            <a:duotone>
              <a:schemeClr val="bg2">
                <a:shade val="45000"/>
                <a:satMod val="135000"/>
              </a:schemeClr>
              <a:prstClr val="white"/>
            </a:duotone>
            <a:alphaModFix amt="25000"/>
          </a:blip>
          <a:srcRect r="-1" b="24998"/>
          <a:stretch/>
        </p:blipFill>
        <p:spPr>
          <a:xfrm>
            <a:off x="153" y="10"/>
            <a:ext cx="12191695" cy="6857990"/>
          </a:xfrm>
          <a:prstGeom prst="rect">
            <a:avLst/>
          </a:prstGeom>
        </p:spPr>
      </p:pic>
      <p:sp>
        <p:nvSpPr>
          <p:cNvPr id="2" name="Title 1">
            <a:extLst>
              <a:ext uri="{FF2B5EF4-FFF2-40B4-BE49-F238E27FC236}">
                <a16:creationId xmlns:a16="http://schemas.microsoft.com/office/drawing/2014/main" id="{9517EA15-528B-F299-94FF-EF2290AC5BA1}"/>
              </a:ext>
            </a:extLst>
          </p:cNvPr>
          <p:cNvSpPr>
            <a:spLocks noGrp="1"/>
          </p:cNvSpPr>
          <p:nvPr>
            <p:ph type="title"/>
          </p:nvPr>
        </p:nvSpPr>
        <p:spPr>
          <a:xfrm>
            <a:off x="1288776" y="808056"/>
            <a:ext cx="10403428" cy="1077229"/>
          </a:xfrm>
        </p:spPr>
        <p:txBody>
          <a:bodyPr>
            <a:normAutofit/>
          </a:bodyPr>
          <a:lstStyle/>
          <a:p>
            <a:pPr algn="l"/>
            <a:r>
              <a:rPr lang="en-US" sz="4800" dirty="0">
                <a:latin typeface="Corbel"/>
                <a:ea typeface="Calibri"/>
                <a:cs typeface="Calibri"/>
              </a:rPr>
              <a:t>Placement Selection and Assignment</a:t>
            </a:r>
          </a:p>
        </p:txBody>
      </p:sp>
      <p:sp>
        <p:nvSpPr>
          <p:cNvPr id="8" name="Content Placeholder 7">
            <a:extLst>
              <a:ext uri="{FF2B5EF4-FFF2-40B4-BE49-F238E27FC236}">
                <a16:creationId xmlns:a16="http://schemas.microsoft.com/office/drawing/2014/main" id="{0D521237-5655-3D62-E21F-333B06EEBC8F}"/>
              </a:ext>
            </a:extLst>
          </p:cNvPr>
          <p:cNvSpPr>
            <a:spLocks noGrp="1"/>
          </p:cNvSpPr>
          <p:nvPr>
            <p:ph idx="1"/>
          </p:nvPr>
        </p:nvSpPr>
        <p:spPr>
          <a:xfrm>
            <a:off x="1015173" y="1768554"/>
            <a:ext cx="10387910" cy="4800522"/>
          </a:xfrm>
        </p:spPr>
        <p:txBody>
          <a:bodyPr>
            <a:normAutofit fontScale="47500" lnSpcReduction="20000"/>
          </a:bodyPr>
          <a:lstStyle/>
          <a:p>
            <a:pPr marL="344170" indent="-344170"/>
            <a:r>
              <a:rPr lang="en-US" sz="5100" dirty="0">
                <a:latin typeface="Corbel"/>
                <a:ea typeface="Calibri"/>
                <a:cs typeface="Calibri"/>
              </a:rPr>
              <a:t>Placement Surveys are utilized for NURS 2020, 4020 and 4021</a:t>
            </a:r>
          </a:p>
          <a:p>
            <a:pPr marL="795020" lvl="1" indent="-337820">
              <a:buFont typeface="Courier New" panose="05000000000000000000" pitchFamily="2" charset="2"/>
              <a:buChar char="o"/>
            </a:pPr>
            <a:r>
              <a:rPr lang="en-US" sz="5100" dirty="0">
                <a:latin typeface="Corbel"/>
                <a:ea typeface="Calibri"/>
                <a:cs typeface="Calibri"/>
              </a:rPr>
              <a:t>Complete surveys by the deadline</a:t>
            </a:r>
          </a:p>
          <a:p>
            <a:pPr marL="795020" lvl="1" indent="-337820">
              <a:buFont typeface="Courier New" panose="05000000000000000000" pitchFamily="2" charset="2"/>
              <a:buChar char="o"/>
            </a:pPr>
            <a:r>
              <a:rPr lang="en-US" sz="5100" dirty="0">
                <a:latin typeface="Corbel"/>
                <a:ea typeface="Calibri"/>
                <a:cs typeface="Calibri"/>
              </a:rPr>
              <a:t>Provide accurate answers</a:t>
            </a:r>
          </a:p>
          <a:p>
            <a:pPr marL="344170" indent="-344170"/>
            <a:r>
              <a:rPr lang="en-US" sz="5100" dirty="0">
                <a:latin typeface="Corbel"/>
                <a:ea typeface="Calibri"/>
                <a:cs typeface="Calibri"/>
              </a:rPr>
              <a:t>HSPnet site selector is used for some of the clinical placements (NURS 1020, NURS 2021, NURS 3020 &amp; NURS 3021)</a:t>
            </a:r>
          </a:p>
          <a:p>
            <a:pPr marL="344170" indent="-344170"/>
            <a:r>
              <a:rPr lang="en-US" sz="5100" dirty="0">
                <a:latin typeface="Corbel"/>
                <a:ea typeface="Calibri"/>
                <a:cs typeface="Calibri"/>
              </a:rPr>
              <a:t>The system will assign students based on preferences provided and then car pool requests are considered individually</a:t>
            </a:r>
          </a:p>
          <a:p>
            <a:pPr marL="795020" lvl="1" indent="-337820">
              <a:buFont typeface="Courier New" panose="05000000000000000000" pitchFamily="2" charset="2"/>
              <a:buChar char="o"/>
            </a:pPr>
            <a:r>
              <a:rPr lang="en-US" sz="5100" dirty="0">
                <a:latin typeface="Corbel"/>
                <a:ea typeface="Calibri"/>
                <a:cs typeface="Calibri"/>
              </a:rPr>
              <a:t>Special considerations section- carpool requests</a:t>
            </a:r>
          </a:p>
          <a:p>
            <a:pPr marL="344170" indent="-344170"/>
            <a:endParaRPr lang="en-US" dirty="0">
              <a:latin typeface="Optima"/>
              <a:ea typeface="Calibri"/>
              <a:cs typeface="Calibri"/>
            </a:endParaRPr>
          </a:p>
          <a:p>
            <a:pPr marL="344170" indent="-344170"/>
            <a:r>
              <a:rPr lang="en-US" sz="5100" dirty="0">
                <a:latin typeface="Corbel"/>
                <a:cs typeface="Calibri"/>
              </a:rPr>
              <a:t>Clinical Schedule is provided to students by the Course Coordinator during clinical orientation at the start of the semester</a:t>
            </a:r>
          </a:p>
          <a:p>
            <a:pPr marL="344170" indent="-344170"/>
            <a:r>
              <a:rPr lang="en-US" sz="5100" dirty="0">
                <a:latin typeface="Corbel"/>
                <a:ea typeface="Calibri"/>
                <a:cs typeface="Calibri"/>
              </a:rPr>
              <a:t>Placement assignments are final.  We are not able to guarantee all requests</a:t>
            </a:r>
          </a:p>
          <a:p>
            <a:pPr marL="344170" indent="-344170"/>
            <a:endParaRPr lang="en-US" sz="5100" dirty="0">
              <a:latin typeface="Corbel"/>
              <a:cs typeface="Calibri"/>
            </a:endParaRPr>
          </a:p>
        </p:txBody>
      </p:sp>
    </p:spTree>
    <p:extLst>
      <p:ext uri="{BB962C8B-B14F-4D97-AF65-F5344CB8AC3E}">
        <p14:creationId xmlns:p14="http://schemas.microsoft.com/office/powerpoint/2010/main" val="81343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5A310594-0F73-99EA-5140-D14BB0331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90C53-FBB0-D704-2C52-746F99FB23E7}"/>
              </a:ext>
            </a:extLst>
          </p:cNvPr>
          <p:cNvSpPr>
            <a:spLocks noGrp="1"/>
          </p:cNvSpPr>
          <p:nvPr>
            <p:ph type="title"/>
          </p:nvPr>
        </p:nvSpPr>
        <p:spPr>
          <a:xfrm>
            <a:off x="1969803" y="808056"/>
            <a:ext cx="4416129" cy="1077229"/>
          </a:xfrm>
        </p:spPr>
        <p:txBody>
          <a:bodyPr vert="horz" lIns="91440" tIns="45720" rIns="91440" bIns="45720" rtlCol="0" anchor="t">
            <a:normAutofit/>
          </a:bodyPr>
          <a:lstStyle/>
          <a:p>
            <a:pPr algn="l"/>
            <a:r>
              <a:rPr lang="en-US" dirty="0"/>
              <a:t>UNIFORMS</a:t>
            </a:r>
          </a:p>
        </p:txBody>
      </p:sp>
      <p:pic>
        <p:nvPicPr>
          <p:cNvPr id="9" name="Picture 8">
            <a:extLst>
              <a:ext uri="{FF2B5EF4-FFF2-40B4-BE49-F238E27FC236}">
                <a16:creationId xmlns:a16="http://schemas.microsoft.com/office/drawing/2014/main" id="{FBCC59E4-15AD-C2DB-49C6-79AF58E56F4D}"/>
              </a:ext>
            </a:extLst>
          </p:cNvPr>
          <p:cNvPicPr>
            <a:picLocks noChangeAspect="1"/>
          </p:cNvPicPr>
          <p:nvPr/>
        </p:nvPicPr>
        <p:blipFill>
          <a:blip r:embed="rId3"/>
          <a:srcRect l="1686" r="4319" b="1"/>
          <a:stretch>
            <a:fillRect/>
          </a:stretch>
        </p:blipFill>
        <p:spPr>
          <a:xfrm>
            <a:off x="7077252" y="632702"/>
            <a:ext cx="3669133" cy="214062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7" name="Picture 6">
            <a:extLst>
              <a:ext uri="{FF2B5EF4-FFF2-40B4-BE49-F238E27FC236}">
                <a16:creationId xmlns:a16="http://schemas.microsoft.com/office/drawing/2014/main" id="{2B7AAF6A-E9CC-CB78-095C-981949512406}"/>
              </a:ext>
            </a:extLst>
          </p:cNvPr>
          <p:cNvPicPr>
            <a:picLocks noChangeAspect="1"/>
          </p:cNvPicPr>
          <p:nvPr/>
        </p:nvPicPr>
        <p:blipFill>
          <a:blip r:embed="rId4"/>
          <a:srcRect t="4560" b="8130"/>
          <a:stretch>
            <a:fillRect/>
          </a:stretch>
        </p:blipFill>
        <p:spPr>
          <a:xfrm>
            <a:off x="7077252" y="2934196"/>
            <a:ext cx="3669133" cy="327727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graphicFrame>
        <p:nvGraphicFramePr>
          <p:cNvPr id="50" name="TextBox 12">
            <a:extLst>
              <a:ext uri="{FF2B5EF4-FFF2-40B4-BE49-F238E27FC236}">
                <a16:creationId xmlns:a16="http://schemas.microsoft.com/office/drawing/2014/main" id="{3BC33ECB-71A9-96ED-FD9C-EB942732F673}"/>
              </a:ext>
            </a:extLst>
          </p:cNvPr>
          <p:cNvGraphicFramePr/>
          <p:nvPr>
            <p:extLst>
              <p:ext uri="{D42A27DB-BD31-4B8C-83A1-F6EECF244321}">
                <p14:modId xmlns:p14="http://schemas.microsoft.com/office/powerpoint/2010/main" val="1207475881"/>
              </p:ext>
            </p:extLst>
          </p:nvPr>
        </p:nvGraphicFramePr>
        <p:xfrm>
          <a:off x="1969803" y="2052116"/>
          <a:ext cx="4468300" cy="3997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8575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67F96-0D85-BDCC-AB02-82702719E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152F1-25A9-3546-BD96-AA8B3B09F676}"/>
              </a:ext>
            </a:extLst>
          </p:cNvPr>
          <p:cNvSpPr>
            <a:spLocks noGrp="1"/>
          </p:cNvSpPr>
          <p:nvPr>
            <p:ph type="title"/>
          </p:nvPr>
        </p:nvSpPr>
        <p:spPr>
          <a:xfrm>
            <a:off x="2669250" y="219695"/>
            <a:ext cx="7950984" cy="730332"/>
          </a:xfrm>
        </p:spPr>
        <p:txBody>
          <a:bodyPr>
            <a:normAutofit fontScale="90000"/>
          </a:bodyPr>
          <a:lstStyle/>
          <a:p>
            <a:br>
              <a:rPr lang="en-US" dirty="0"/>
            </a:br>
            <a:r>
              <a:rPr lang="en-US" dirty="0"/>
              <a:t>    NARS Questions?</a:t>
            </a:r>
          </a:p>
        </p:txBody>
      </p:sp>
      <p:sp>
        <p:nvSpPr>
          <p:cNvPr id="3" name="Content Placeholder 2">
            <a:extLst>
              <a:ext uri="{FF2B5EF4-FFF2-40B4-BE49-F238E27FC236}">
                <a16:creationId xmlns:a16="http://schemas.microsoft.com/office/drawing/2014/main" id="{3094556D-AE8E-4F11-78DB-276B03DD4EDE}"/>
              </a:ext>
            </a:extLst>
          </p:cNvPr>
          <p:cNvSpPr>
            <a:spLocks noGrp="1"/>
          </p:cNvSpPr>
          <p:nvPr>
            <p:ph sz="half" idx="1"/>
          </p:nvPr>
        </p:nvSpPr>
        <p:spPr>
          <a:xfrm>
            <a:off x="201912" y="1526609"/>
            <a:ext cx="9854118" cy="1591105"/>
          </a:xfrm>
        </p:spPr>
        <p:txBody>
          <a:bodyPr>
            <a:normAutofit/>
          </a:bodyPr>
          <a:lstStyle/>
          <a:p>
            <a:pPr marL="0" indent="0">
              <a:buNone/>
            </a:pPr>
            <a:r>
              <a:rPr lang="en-US" sz="3200" dirty="0"/>
              <a:t>NARs questions can be directed to the Placement Team by emailing: </a:t>
            </a:r>
            <a:r>
              <a:rPr lang="en-US" sz="3200" dirty="0">
                <a:hlinkClick r:id="rId2"/>
              </a:rPr>
              <a:t>nursingnars@trentu.ca</a:t>
            </a:r>
            <a:endParaRPr lang="en-US" sz="3200" dirty="0"/>
          </a:p>
          <a:p>
            <a:pPr marL="0" indent="0">
              <a:buNone/>
            </a:pPr>
            <a:endParaRPr lang="en-US" sz="3200" dirty="0">
              <a:solidFill>
                <a:srgbClr val="FF0000"/>
              </a:solidFill>
            </a:endParaRPr>
          </a:p>
        </p:txBody>
      </p:sp>
      <p:sp>
        <p:nvSpPr>
          <p:cNvPr id="5" name="TextBox 4">
            <a:extLst>
              <a:ext uri="{FF2B5EF4-FFF2-40B4-BE49-F238E27FC236}">
                <a16:creationId xmlns:a16="http://schemas.microsoft.com/office/drawing/2014/main" id="{8554F13C-A8A9-6056-C7F0-5FAC4F174B38}"/>
              </a:ext>
            </a:extLst>
          </p:cNvPr>
          <p:cNvSpPr txBox="1"/>
          <p:nvPr/>
        </p:nvSpPr>
        <p:spPr>
          <a:xfrm>
            <a:off x="2669250" y="3481945"/>
            <a:ext cx="4562272" cy="584775"/>
          </a:xfrm>
          <a:prstGeom prst="rect">
            <a:avLst/>
          </a:prstGeom>
          <a:noFill/>
        </p:spPr>
        <p:txBody>
          <a:bodyPr wrap="square" rtlCol="0">
            <a:spAutoFit/>
          </a:bodyPr>
          <a:lstStyle/>
          <a:p>
            <a:r>
              <a:rPr lang="en-US" sz="3200" dirty="0">
                <a:solidFill>
                  <a:schemeClr val="accent1"/>
                </a:solidFill>
                <a:latin typeface="+mj-lt"/>
                <a:ea typeface="+mj-ea"/>
                <a:cs typeface="+mj-cs"/>
              </a:rPr>
              <a:t>Placement Questions?</a:t>
            </a:r>
          </a:p>
        </p:txBody>
      </p:sp>
      <p:sp>
        <p:nvSpPr>
          <p:cNvPr id="7" name="TextBox 6">
            <a:extLst>
              <a:ext uri="{FF2B5EF4-FFF2-40B4-BE49-F238E27FC236}">
                <a16:creationId xmlns:a16="http://schemas.microsoft.com/office/drawing/2014/main" id="{5601920E-5645-77F1-461F-CD1A0865A441}"/>
              </a:ext>
            </a:extLst>
          </p:cNvPr>
          <p:cNvSpPr txBox="1"/>
          <p:nvPr/>
        </p:nvSpPr>
        <p:spPr>
          <a:xfrm>
            <a:off x="340468" y="4408061"/>
            <a:ext cx="10279765" cy="1354217"/>
          </a:xfrm>
          <a:prstGeom prst="rect">
            <a:avLst/>
          </a:prstGeom>
          <a:noFill/>
        </p:spPr>
        <p:txBody>
          <a:bodyPr wrap="square" rtlCol="0">
            <a:spAutoFit/>
          </a:bodyPr>
          <a:lstStyle/>
          <a:p>
            <a:r>
              <a:rPr lang="en-US" sz="3200" dirty="0"/>
              <a:t>Placement questions can be directed to the Placement Team by emailing: </a:t>
            </a:r>
            <a:r>
              <a:rPr lang="en-US" sz="3200" dirty="0">
                <a:hlinkClick r:id="rId3"/>
              </a:rPr>
              <a:t>trentclinical@trentu.ca</a:t>
            </a:r>
            <a:endParaRPr lang="en-US" sz="3200" dirty="0"/>
          </a:p>
          <a:p>
            <a:endParaRPr lang="en-US" dirty="0"/>
          </a:p>
        </p:txBody>
      </p:sp>
    </p:spTree>
    <p:extLst>
      <p:ext uri="{BB962C8B-B14F-4D97-AF65-F5344CB8AC3E}">
        <p14:creationId xmlns:p14="http://schemas.microsoft.com/office/powerpoint/2010/main" val="120459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B847EADE-2D6B-F4AF-3ADD-0173AAE6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A2BF9-B17F-3D0C-796D-DE84CE3D7D87}"/>
              </a:ext>
            </a:extLst>
          </p:cNvPr>
          <p:cNvSpPr>
            <a:spLocks noGrp="1"/>
          </p:cNvSpPr>
          <p:nvPr>
            <p:ph type="title"/>
          </p:nvPr>
        </p:nvSpPr>
        <p:spPr>
          <a:xfrm>
            <a:off x="2611808" y="808056"/>
            <a:ext cx="7958331" cy="1077229"/>
          </a:xfrm>
        </p:spPr>
        <p:txBody>
          <a:bodyPr vert="horz" lIns="91440" tIns="45720" rIns="91440" bIns="45720" rtlCol="0" anchor="t">
            <a:normAutofit/>
          </a:bodyPr>
          <a:lstStyle/>
          <a:p>
            <a:pPr algn="l"/>
            <a:r>
              <a:rPr lang="en-US"/>
              <a:t>WHY ARE NARs IMPORTANT?</a:t>
            </a:r>
          </a:p>
        </p:txBody>
      </p:sp>
      <p:graphicFrame>
        <p:nvGraphicFramePr>
          <p:cNvPr id="5" name="Content Placeholder 2">
            <a:extLst>
              <a:ext uri="{FF2B5EF4-FFF2-40B4-BE49-F238E27FC236}">
                <a16:creationId xmlns:a16="http://schemas.microsoft.com/office/drawing/2014/main" id="{BFCE69B1-28F0-D52A-2524-70DB11F4C683}"/>
              </a:ext>
            </a:extLst>
          </p:cNvPr>
          <p:cNvGraphicFramePr>
            <a:graphicFrameLocks noGrp="1"/>
          </p:cNvGraphicFramePr>
          <p:nvPr>
            <p:ph sz="half" idx="1"/>
            <p:extLst>
              <p:ext uri="{D42A27DB-BD31-4B8C-83A1-F6EECF244321}">
                <p14:modId xmlns:p14="http://schemas.microsoft.com/office/powerpoint/2010/main" val="2879510041"/>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18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603A-109D-5523-AE21-C297D04ED662}"/>
              </a:ext>
            </a:extLst>
          </p:cNvPr>
          <p:cNvSpPr>
            <a:spLocks noGrp="1"/>
          </p:cNvSpPr>
          <p:nvPr>
            <p:ph type="title"/>
          </p:nvPr>
        </p:nvSpPr>
        <p:spPr>
          <a:xfrm>
            <a:off x="1705032" y="238389"/>
            <a:ext cx="8781933" cy="904230"/>
          </a:xfrm>
        </p:spPr>
        <p:txBody>
          <a:bodyPr/>
          <a:lstStyle/>
          <a:p>
            <a:pPr algn="l"/>
            <a:r>
              <a:rPr lang="en-US" dirty="0"/>
              <a:t>NARs at Trent U Blackboard Site</a:t>
            </a:r>
          </a:p>
        </p:txBody>
      </p:sp>
      <p:sp>
        <p:nvSpPr>
          <p:cNvPr id="4" name="Content Placeholder 3">
            <a:extLst>
              <a:ext uri="{FF2B5EF4-FFF2-40B4-BE49-F238E27FC236}">
                <a16:creationId xmlns:a16="http://schemas.microsoft.com/office/drawing/2014/main" id="{4F93F1CA-DC6C-EEAC-371C-3A288FC44720}"/>
              </a:ext>
            </a:extLst>
          </p:cNvPr>
          <p:cNvSpPr>
            <a:spLocks noGrp="1"/>
          </p:cNvSpPr>
          <p:nvPr>
            <p:ph sz="half" idx="1"/>
          </p:nvPr>
        </p:nvSpPr>
        <p:spPr>
          <a:xfrm>
            <a:off x="8223974" y="238389"/>
            <a:ext cx="3459413" cy="724337"/>
          </a:xfrm>
        </p:spPr>
        <p:txBody>
          <a:bodyPr>
            <a:normAutofit/>
          </a:bodyPr>
          <a:lstStyle/>
          <a:p>
            <a:pPr marL="0" indent="0">
              <a:buNone/>
            </a:pPr>
            <a:r>
              <a:rPr lang="en-US" dirty="0">
                <a:hlinkClick r:id="rId2"/>
              </a:rPr>
              <a:t>NARs at Trent U BB Site</a:t>
            </a:r>
            <a:endParaRPr lang="en-US" dirty="0"/>
          </a:p>
        </p:txBody>
      </p:sp>
      <p:pic>
        <p:nvPicPr>
          <p:cNvPr id="13" name="Picture 12">
            <a:extLst>
              <a:ext uri="{FF2B5EF4-FFF2-40B4-BE49-F238E27FC236}">
                <a16:creationId xmlns:a16="http://schemas.microsoft.com/office/drawing/2014/main" id="{8242B944-0249-9CCC-BA0C-669BB5DE39F9}"/>
              </a:ext>
            </a:extLst>
          </p:cNvPr>
          <p:cNvPicPr>
            <a:picLocks noChangeAspect="1"/>
          </p:cNvPicPr>
          <p:nvPr/>
        </p:nvPicPr>
        <p:blipFill>
          <a:blip r:embed="rId3"/>
          <a:srcRect l="5152" t="1072" r="-5152" b="30491"/>
          <a:stretch>
            <a:fillRect/>
          </a:stretch>
        </p:blipFill>
        <p:spPr>
          <a:xfrm>
            <a:off x="4842952" y="3863156"/>
            <a:ext cx="1309780" cy="2647161"/>
          </a:xfrm>
          <a:prstGeom prst="rect">
            <a:avLst/>
          </a:prstGeom>
        </p:spPr>
      </p:pic>
      <p:pic>
        <p:nvPicPr>
          <p:cNvPr id="15" name="Picture 14">
            <a:extLst>
              <a:ext uri="{FF2B5EF4-FFF2-40B4-BE49-F238E27FC236}">
                <a16:creationId xmlns:a16="http://schemas.microsoft.com/office/drawing/2014/main" id="{4EB3F0DF-DB38-C85E-63B3-2C922EF4D508}"/>
              </a:ext>
            </a:extLst>
          </p:cNvPr>
          <p:cNvPicPr>
            <a:picLocks noChangeAspect="1"/>
          </p:cNvPicPr>
          <p:nvPr/>
        </p:nvPicPr>
        <p:blipFill>
          <a:blip r:embed="rId4"/>
          <a:srcRect r="80096"/>
          <a:stretch>
            <a:fillRect/>
          </a:stretch>
        </p:blipFill>
        <p:spPr>
          <a:xfrm>
            <a:off x="4810082" y="2591258"/>
            <a:ext cx="864026" cy="754473"/>
          </a:xfrm>
          <a:prstGeom prst="rect">
            <a:avLst/>
          </a:prstGeom>
        </p:spPr>
      </p:pic>
      <p:pic>
        <p:nvPicPr>
          <p:cNvPr id="17" name="Picture 16">
            <a:extLst>
              <a:ext uri="{FF2B5EF4-FFF2-40B4-BE49-F238E27FC236}">
                <a16:creationId xmlns:a16="http://schemas.microsoft.com/office/drawing/2014/main" id="{F0BD8C57-D035-2DC7-3AED-2F7EBF7E9135}"/>
              </a:ext>
            </a:extLst>
          </p:cNvPr>
          <p:cNvPicPr>
            <a:picLocks noChangeAspect="1"/>
          </p:cNvPicPr>
          <p:nvPr/>
        </p:nvPicPr>
        <p:blipFill>
          <a:blip r:embed="rId5"/>
          <a:srcRect l="1438"/>
          <a:stretch>
            <a:fillRect/>
          </a:stretch>
        </p:blipFill>
        <p:spPr>
          <a:xfrm>
            <a:off x="4453931" y="1557492"/>
            <a:ext cx="1642067" cy="418372"/>
          </a:xfrm>
          <a:prstGeom prst="rect">
            <a:avLst/>
          </a:prstGeom>
        </p:spPr>
      </p:pic>
      <p:sp>
        <p:nvSpPr>
          <p:cNvPr id="18" name="TextBox 17">
            <a:extLst>
              <a:ext uri="{FF2B5EF4-FFF2-40B4-BE49-F238E27FC236}">
                <a16:creationId xmlns:a16="http://schemas.microsoft.com/office/drawing/2014/main" id="{19B1C42C-BBAD-2309-4B97-2D8D7BE56858}"/>
              </a:ext>
            </a:extLst>
          </p:cNvPr>
          <p:cNvSpPr txBox="1"/>
          <p:nvPr/>
        </p:nvSpPr>
        <p:spPr>
          <a:xfrm>
            <a:off x="1152599" y="1581252"/>
            <a:ext cx="3690353" cy="369332"/>
          </a:xfrm>
          <a:prstGeom prst="rect">
            <a:avLst/>
          </a:prstGeom>
          <a:noFill/>
        </p:spPr>
        <p:txBody>
          <a:bodyPr wrap="square" rtlCol="0">
            <a:spAutoFit/>
          </a:bodyPr>
          <a:lstStyle/>
          <a:p>
            <a:r>
              <a:rPr lang="en-US" dirty="0"/>
              <a:t>Log in to your Trent account</a:t>
            </a:r>
          </a:p>
        </p:txBody>
      </p:sp>
      <p:sp>
        <p:nvSpPr>
          <p:cNvPr id="19" name="TextBox 18">
            <a:extLst>
              <a:ext uri="{FF2B5EF4-FFF2-40B4-BE49-F238E27FC236}">
                <a16:creationId xmlns:a16="http://schemas.microsoft.com/office/drawing/2014/main" id="{57E05E4A-3935-08F5-B1E1-60A3F5A3EE3D}"/>
              </a:ext>
            </a:extLst>
          </p:cNvPr>
          <p:cNvSpPr txBox="1"/>
          <p:nvPr/>
        </p:nvSpPr>
        <p:spPr>
          <a:xfrm>
            <a:off x="1119729" y="2783829"/>
            <a:ext cx="3690353" cy="369332"/>
          </a:xfrm>
          <a:prstGeom prst="rect">
            <a:avLst/>
          </a:prstGeom>
          <a:noFill/>
        </p:spPr>
        <p:txBody>
          <a:bodyPr wrap="square" rtlCol="0">
            <a:spAutoFit/>
          </a:bodyPr>
          <a:lstStyle/>
          <a:p>
            <a:r>
              <a:rPr lang="en-US" dirty="0"/>
              <a:t>Navigate to Blackboard</a:t>
            </a:r>
          </a:p>
        </p:txBody>
      </p:sp>
      <p:sp>
        <p:nvSpPr>
          <p:cNvPr id="20" name="TextBox 19">
            <a:extLst>
              <a:ext uri="{FF2B5EF4-FFF2-40B4-BE49-F238E27FC236}">
                <a16:creationId xmlns:a16="http://schemas.microsoft.com/office/drawing/2014/main" id="{84B24BBE-19BC-B9D7-7F60-81943F2BC631}"/>
              </a:ext>
            </a:extLst>
          </p:cNvPr>
          <p:cNvSpPr txBox="1"/>
          <p:nvPr/>
        </p:nvSpPr>
        <p:spPr>
          <a:xfrm>
            <a:off x="1265821" y="4540405"/>
            <a:ext cx="3274603" cy="646331"/>
          </a:xfrm>
          <a:prstGeom prst="rect">
            <a:avLst/>
          </a:prstGeom>
          <a:noFill/>
        </p:spPr>
        <p:txBody>
          <a:bodyPr wrap="square" rtlCol="0">
            <a:spAutoFit/>
          </a:bodyPr>
          <a:lstStyle/>
          <a:p>
            <a:r>
              <a:rPr lang="en-US" dirty="0"/>
              <a:t>Click on the Organizations tab and select “NARs at Trent U”</a:t>
            </a:r>
          </a:p>
        </p:txBody>
      </p:sp>
      <p:pic>
        <p:nvPicPr>
          <p:cNvPr id="22" name="Picture 21">
            <a:extLst>
              <a:ext uri="{FF2B5EF4-FFF2-40B4-BE49-F238E27FC236}">
                <a16:creationId xmlns:a16="http://schemas.microsoft.com/office/drawing/2014/main" id="{3A703A01-8658-BFEE-B85E-90F4BFDA805C}"/>
              </a:ext>
            </a:extLst>
          </p:cNvPr>
          <p:cNvPicPr>
            <a:picLocks noChangeAspect="1"/>
          </p:cNvPicPr>
          <p:nvPr/>
        </p:nvPicPr>
        <p:blipFill>
          <a:blip r:embed="rId6"/>
          <a:srcRect l="-2864" t="-3710" r="50640" b="-7812"/>
          <a:stretch>
            <a:fillRect/>
          </a:stretch>
        </p:blipFill>
        <p:spPr>
          <a:xfrm>
            <a:off x="6757788" y="4509085"/>
            <a:ext cx="2425426" cy="1355302"/>
          </a:xfrm>
          <a:prstGeom prst="rect">
            <a:avLst/>
          </a:prstGeom>
        </p:spPr>
      </p:pic>
    </p:spTree>
    <p:extLst>
      <p:ext uri="{BB962C8B-B14F-4D97-AF65-F5344CB8AC3E}">
        <p14:creationId xmlns:p14="http://schemas.microsoft.com/office/powerpoint/2010/main" val="405012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3DD3-19A5-69B5-E136-0AD7E626E786}"/>
              </a:ext>
            </a:extLst>
          </p:cNvPr>
          <p:cNvSpPr>
            <a:spLocks noGrp="1"/>
          </p:cNvSpPr>
          <p:nvPr>
            <p:ph type="title"/>
          </p:nvPr>
        </p:nvSpPr>
        <p:spPr>
          <a:xfrm>
            <a:off x="2748684" y="267203"/>
            <a:ext cx="7950984" cy="1081705"/>
          </a:xfrm>
        </p:spPr>
        <p:txBody>
          <a:bodyPr>
            <a:normAutofit fontScale="90000"/>
          </a:bodyPr>
          <a:lstStyle/>
          <a:p>
            <a:br>
              <a:rPr lang="en-US" dirty="0"/>
            </a:br>
            <a:r>
              <a:rPr lang="en-US" dirty="0"/>
              <a:t>First-Year Check List</a:t>
            </a:r>
          </a:p>
        </p:txBody>
      </p:sp>
      <p:sp>
        <p:nvSpPr>
          <p:cNvPr id="3" name="Content Placeholder 2">
            <a:extLst>
              <a:ext uri="{FF2B5EF4-FFF2-40B4-BE49-F238E27FC236}">
                <a16:creationId xmlns:a16="http://schemas.microsoft.com/office/drawing/2014/main" id="{F4F6ECD0-33AD-5165-FEA1-28747BA7B94E}"/>
              </a:ext>
            </a:extLst>
          </p:cNvPr>
          <p:cNvSpPr>
            <a:spLocks noGrp="1"/>
          </p:cNvSpPr>
          <p:nvPr>
            <p:ph sz="half" idx="1"/>
          </p:nvPr>
        </p:nvSpPr>
        <p:spPr>
          <a:xfrm>
            <a:off x="1688899" y="1682461"/>
            <a:ext cx="9376756" cy="4747521"/>
          </a:xfrm>
        </p:spPr>
        <p:txBody>
          <a:bodyPr>
            <a:normAutofit/>
          </a:bodyPr>
          <a:lstStyle/>
          <a:p>
            <a:pPr marL="0" indent="0">
              <a:buNone/>
            </a:pPr>
            <a:r>
              <a:rPr lang="en-US" sz="3100" b="1" dirty="0"/>
              <a:t>Immunization and Communicable Disease Form </a:t>
            </a:r>
          </a:p>
          <a:p>
            <a:r>
              <a:rPr lang="en-US" dirty="0"/>
              <a:t>Due November 15 – First Year Only</a:t>
            </a:r>
          </a:p>
          <a:p>
            <a:r>
              <a:rPr lang="en-US" dirty="0"/>
              <a:t>A 2-step TB test is required in the first year</a:t>
            </a:r>
          </a:p>
          <a:p>
            <a:r>
              <a:rPr lang="en-US" dirty="0"/>
              <a:t>COVID-19 Vaccine: 2 doses of a Health Canada-approved COVID-19 vaccine at any time from January 2021, or if not previously vaccinated against COVID-19, 1 dose of a Health Canada-approved XBB.1.5 Omicron subvariant COVID-19 vaccine from September 2023 to present. A copy of your government-issued vaccine certificate must also be submitted.</a:t>
            </a:r>
          </a:p>
          <a:p>
            <a:r>
              <a:rPr lang="en-US" dirty="0"/>
              <a:t>Tetanus must be up to date with a booster received every 10 years</a:t>
            </a:r>
          </a:p>
          <a:p>
            <a:r>
              <a:rPr lang="en-US" dirty="0"/>
              <a:t>Provide a copy of all childhood to present immunizations</a:t>
            </a:r>
          </a:p>
          <a:p>
            <a:r>
              <a:rPr lang="en-US" dirty="0"/>
              <a:t>Include Serology Reports for MMR, Varicella and Hep B</a:t>
            </a:r>
          </a:p>
          <a:p>
            <a:pPr marL="0" indent="0" algn="ctr">
              <a:buNone/>
            </a:pPr>
            <a:r>
              <a:rPr lang="en-US" b="1" dirty="0">
                <a:solidFill>
                  <a:srgbClr val="FF0000"/>
                </a:solidFill>
              </a:rPr>
              <a:t>Start the form and your Serology right away!</a:t>
            </a:r>
          </a:p>
        </p:txBody>
      </p:sp>
    </p:spTree>
    <p:extLst>
      <p:ext uri="{BB962C8B-B14F-4D97-AF65-F5344CB8AC3E}">
        <p14:creationId xmlns:p14="http://schemas.microsoft.com/office/powerpoint/2010/main" val="151542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F7053-6C3D-B3D7-35A6-963066D04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43B75-43B8-88FA-29AB-64530210DEDD}"/>
              </a:ext>
            </a:extLst>
          </p:cNvPr>
          <p:cNvSpPr>
            <a:spLocks noGrp="1"/>
          </p:cNvSpPr>
          <p:nvPr>
            <p:ph type="title"/>
          </p:nvPr>
        </p:nvSpPr>
        <p:spPr>
          <a:xfrm>
            <a:off x="2609873" y="354554"/>
            <a:ext cx="7950984" cy="1474245"/>
          </a:xfrm>
        </p:spPr>
        <p:txBody>
          <a:bodyPr>
            <a:normAutofit fontScale="90000"/>
          </a:bodyPr>
          <a:lstStyle/>
          <a:p>
            <a:br>
              <a:rPr lang="en-US" dirty="0"/>
            </a:br>
            <a:r>
              <a:rPr lang="en-US" dirty="0"/>
              <a:t>First-Year Check List (continued)</a:t>
            </a:r>
            <a:br>
              <a:rPr lang="en-US" dirty="0"/>
            </a:br>
            <a:endParaRPr lang="en-US" dirty="0"/>
          </a:p>
        </p:txBody>
      </p:sp>
      <p:sp>
        <p:nvSpPr>
          <p:cNvPr id="3" name="Content Placeholder 2">
            <a:extLst>
              <a:ext uri="{FF2B5EF4-FFF2-40B4-BE49-F238E27FC236}">
                <a16:creationId xmlns:a16="http://schemas.microsoft.com/office/drawing/2014/main" id="{BC5ED100-149F-B015-8A67-1C02BD483376}"/>
              </a:ext>
            </a:extLst>
          </p:cNvPr>
          <p:cNvSpPr>
            <a:spLocks noGrp="1"/>
          </p:cNvSpPr>
          <p:nvPr>
            <p:ph sz="half" idx="1"/>
          </p:nvPr>
        </p:nvSpPr>
        <p:spPr>
          <a:xfrm>
            <a:off x="1579418" y="2052114"/>
            <a:ext cx="9120250" cy="4000069"/>
          </a:xfrm>
        </p:spPr>
        <p:txBody>
          <a:bodyPr>
            <a:normAutofit/>
          </a:bodyPr>
          <a:lstStyle/>
          <a:p>
            <a:pPr marL="0" indent="0">
              <a:buNone/>
            </a:pPr>
            <a:r>
              <a:rPr lang="en-US" sz="2400" b="1" dirty="0"/>
              <a:t>CPR – Level C, HCP, or BLS required </a:t>
            </a:r>
          </a:p>
          <a:p>
            <a:pPr marL="0" indent="0">
              <a:buNone/>
            </a:pPr>
            <a:endParaRPr lang="en-US" sz="2400" b="1" dirty="0"/>
          </a:p>
          <a:p>
            <a:r>
              <a:rPr lang="en-US" dirty="0"/>
              <a:t>Due Annually</a:t>
            </a:r>
          </a:p>
          <a:p>
            <a:r>
              <a:rPr lang="en-US" dirty="0"/>
              <a:t>You can either find an agency that provides this service in your hometown (Level C, HCP, or BLS with an in-person component) or choose to have this done on campus during the Fall sessions.</a:t>
            </a:r>
          </a:p>
        </p:txBody>
      </p:sp>
    </p:spTree>
    <p:extLst>
      <p:ext uri="{BB962C8B-B14F-4D97-AF65-F5344CB8AC3E}">
        <p14:creationId xmlns:p14="http://schemas.microsoft.com/office/powerpoint/2010/main" val="287304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F61E-D60F-5CEC-0342-AFD17B387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9E27D-054C-723F-5BFE-C9025F04C004}"/>
              </a:ext>
            </a:extLst>
          </p:cNvPr>
          <p:cNvSpPr>
            <a:spLocks noGrp="1"/>
          </p:cNvSpPr>
          <p:nvPr>
            <p:ph type="title"/>
          </p:nvPr>
        </p:nvSpPr>
        <p:spPr>
          <a:xfrm>
            <a:off x="2740502" y="425807"/>
            <a:ext cx="7950984" cy="1081705"/>
          </a:xfrm>
        </p:spPr>
        <p:txBody>
          <a:bodyPr>
            <a:normAutofit fontScale="90000"/>
          </a:bodyPr>
          <a:lstStyle/>
          <a:p>
            <a:br>
              <a:rPr lang="en-US" dirty="0"/>
            </a:br>
            <a:r>
              <a:rPr lang="en-US" dirty="0"/>
              <a:t>First-Year Check List (continued)</a:t>
            </a:r>
            <a:br>
              <a:rPr lang="en-US" dirty="0"/>
            </a:br>
            <a:endParaRPr lang="en-US" dirty="0"/>
          </a:p>
        </p:txBody>
      </p:sp>
      <p:sp>
        <p:nvSpPr>
          <p:cNvPr id="3" name="Content Placeholder 2">
            <a:extLst>
              <a:ext uri="{FF2B5EF4-FFF2-40B4-BE49-F238E27FC236}">
                <a16:creationId xmlns:a16="http://schemas.microsoft.com/office/drawing/2014/main" id="{B16E6CF4-903B-8F46-3559-A41B807CD20E}"/>
              </a:ext>
            </a:extLst>
          </p:cNvPr>
          <p:cNvSpPr>
            <a:spLocks noGrp="1"/>
          </p:cNvSpPr>
          <p:nvPr>
            <p:ph sz="half" idx="1"/>
          </p:nvPr>
        </p:nvSpPr>
        <p:spPr>
          <a:xfrm>
            <a:off x="1389413" y="2052114"/>
            <a:ext cx="9516885" cy="4248933"/>
          </a:xfrm>
        </p:spPr>
        <p:txBody>
          <a:bodyPr>
            <a:normAutofit/>
          </a:bodyPr>
          <a:lstStyle/>
          <a:p>
            <a:pPr marL="0" indent="0">
              <a:buNone/>
            </a:pPr>
            <a:r>
              <a:rPr lang="en-US" sz="2600" b="1" dirty="0"/>
              <a:t>Criminal Record Check with Vulnerable Sector Screening </a:t>
            </a:r>
          </a:p>
          <a:p>
            <a:r>
              <a:rPr lang="en-US" dirty="0"/>
              <a:t>Due Annually</a:t>
            </a:r>
          </a:p>
          <a:p>
            <a:r>
              <a:rPr lang="en-US" dirty="0"/>
              <a:t>If you are not 18 years old, a signed declaration is required - email: </a:t>
            </a:r>
            <a:r>
              <a:rPr lang="en-US" dirty="0">
                <a:hlinkClick r:id="rId2"/>
              </a:rPr>
              <a:t>nursingnars@trentu.ca</a:t>
            </a:r>
            <a:r>
              <a:rPr lang="en-US" dirty="0"/>
              <a:t> .</a:t>
            </a:r>
          </a:p>
          <a:p>
            <a:r>
              <a:rPr lang="en-US" dirty="0"/>
              <a:t>If you turn 18 during the academic year, you must apply for your CRC with VSS on that date and submit it as soon as you receive it. Please keep a copy of your invoice, as it may be requested.</a:t>
            </a:r>
          </a:p>
          <a:p>
            <a:r>
              <a:rPr lang="en-US" dirty="0"/>
              <a:t>A VSS can take up to 12 weeks to be completed by the Police Detachment.</a:t>
            </a:r>
          </a:p>
        </p:txBody>
      </p:sp>
    </p:spTree>
    <p:extLst>
      <p:ext uri="{BB962C8B-B14F-4D97-AF65-F5344CB8AC3E}">
        <p14:creationId xmlns:p14="http://schemas.microsoft.com/office/powerpoint/2010/main" val="87111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AFA36-1A16-B8F3-9601-E628F959E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ECACD-B2FE-7ED2-9E54-CD6E9C49E1E7}"/>
              </a:ext>
            </a:extLst>
          </p:cNvPr>
          <p:cNvSpPr>
            <a:spLocks noGrp="1"/>
          </p:cNvSpPr>
          <p:nvPr>
            <p:ph type="title"/>
          </p:nvPr>
        </p:nvSpPr>
        <p:spPr>
          <a:xfrm>
            <a:off x="2748684" y="0"/>
            <a:ext cx="7950984" cy="1081705"/>
          </a:xfrm>
        </p:spPr>
        <p:txBody>
          <a:bodyPr>
            <a:normAutofit fontScale="90000"/>
          </a:bodyPr>
          <a:lstStyle/>
          <a:p>
            <a:br>
              <a:rPr lang="en-US" dirty="0"/>
            </a:br>
            <a:r>
              <a:rPr lang="en-US" dirty="0"/>
              <a:t>First-Year Check List (continued)</a:t>
            </a:r>
            <a:br>
              <a:rPr lang="en-US" dirty="0"/>
            </a:br>
            <a:endParaRPr lang="en-US" dirty="0"/>
          </a:p>
        </p:txBody>
      </p:sp>
      <p:sp>
        <p:nvSpPr>
          <p:cNvPr id="3" name="Content Placeholder 2">
            <a:extLst>
              <a:ext uri="{FF2B5EF4-FFF2-40B4-BE49-F238E27FC236}">
                <a16:creationId xmlns:a16="http://schemas.microsoft.com/office/drawing/2014/main" id="{4850F72F-A8BF-2CA9-6764-12DB786C1DC8}"/>
              </a:ext>
            </a:extLst>
          </p:cNvPr>
          <p:cNvSpPr>
            <a:spLocks noGrp="1"/>
          </p:cNvSpPr>
          <p:nvPr>
            <p:ph sz="half" idx="1"/>
          </p:nvPr>
        </p:nvSpPr>
        <p:spPr>
          <a:xfrm>
            <a:off x="1389413" y="1781299"/>
            <a:ext cx="9310255" cy="4560124"/>
          </a:xfrm>
        </p:spPr>
        <p:txBody>
          <a:bodyPr>
            <a:normAutofit fontScale="92500" lnSpcReduction="20000"/>
          </a:bodyPr>
          <a:lstStyle/>
          <a:p>
            <a:pPr marL="0" indent="0">
              <a:buNone/>
            </a:pPr>
            <a:r>
              <a:rPr lang="en-US" sz="3800" b="1" dirty="0"/>
              <a:t>N95 Mask Fit </a:t>
            </a:r>
          </a:p>
          <a:p>
            <a:r>
              <a:rPr lang="en-US" sz="2800" dirty="0"/>
              <a:t>Due every two years</a:t>
            </a:r>
          </a:p>
          <a:p>
            <a:r>
              <a:rPr lang="en-US" sz="2800" dirty="0"/>
              <a:t>You can either find an agency that provides this service in your hometown (N95 Respirator) or choose to have this done on campus during the Fall sessions (Only offered on Peterborough Campus)</a:t>
            </a:r>
          </a:p>
          <a:p>
            <a:endParaRPr lang="en-US" sz="2800" dirty="0"/>
          </a:p>
          <a:p>
            <a:pPr marL="0" indent="0">
              <a:buNone/>
            </a:pPr>
            <a:r>
              <a:rPr lang="en-US" sz="3800" b="1" dirty="0"/>
              <a:t>Influenza Vaccine </a:t>
            </a:r>
          </a:p>
          <a:p>
            <a:r>
              <a:rPr lang="en-US" sz="2800" dirty="0"/>
              <a:t>Due December 1st Annually</a:t>
            </a:r>
          </a:p>
          <a:p>
            <a:r>
              <a:rPr lang="en-US" sz="2800" dirty="0"/>
              <a:t>The influenza vaccine will be available through your MD or at a local pharmacy</a:t>
            </a:r>
            <a:endParaRPr lang="en-US" dirty="0"/>
          </a:p>
        </p:txBody>
      </p:sp>
    </p:spTree>
    <p:extLst>
      <p:ext uri="{BB962C8B-B14F-4D97-AF65-F5344CB8AC3E}">
        <p14:creationId xmlns:p14="http://schemas.microsoft.com/office/powerpoint/2010/main" val="88912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7C311-96C4-E9EB-D4C6-EAD974618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0A603-6103-DA23-E2AB-362ADEC34E89}"/>
              </a:ext>
            </a:extLst>
          </p:cNvPr>
          <p:cNvSpPr>
            <a:spLocks noGrp="1"/>
          </p:cNvSpPr>
          <p:nvPr>
            <p:ph type="title"/>
          </p:nvPr>
        </p:nvSpPr>
        <p:spPr>
          <a:xfrm>
            <a:off x="2748684" y="160317"/>
            <a:ext cx="7950984" cy="1081705"/>
          </a:xfrm>
        </p:spPr>
        <p:txBody>
          <a:bodyPr>
            <a:normAutofit fontScale="90000"/>
          </a:bodyPr>
          <a:lstStyle/>
          <a:p>
            <a:br>
              <a:rPr lang="en-US" dirty="0"/>
            </a:br>
            <a:r>
              <a:rPr lang="en-US" dirty="0"/>
              <a:t>First-Year Check List (continued)</a:t>
            </a:r>
          </a:p>
        </p:txBody>
      </p:sp>
      <p:sp>
        <p:nvSpPr>
          <p:cNvPr id="3" name="Content Placeholder 2">
            <a:extLst>
              <a:ext uri="{FF2B5EF4-FFF2-40B4-BE49-F238E27FC236}">
                <a16:creationId xmlns:a16="http://schemas.microsoft.com/office/drawing/2014/main" id="{FECE06F2-3A67-EE13-07BE-D5FE98CE479A}"/>
              </a:ext>
            </a:extLst>
          </p:cNvPr>
          <p:cNvSpPr>
            <a:spLocks noGrp="1"/>
          </p:cNvSpPr>
          <p:nvPr>
            <p:ph sz="half" idx="1"/>
          </p:nvPr>
        </p:nvSpPr>
        <p:spPr>
          <a:xfrm>
            <a:off x="1389413" y="1781299"/>
            <a:ext cx="9761517" cy="4512623"/>
          </a:xfrm>
        </p:spPr>
        <p:txBody>
          <a:bodyPr>
            <a:normAutofit/>
          </a:bodyPr>
          <a:lstStyle/>
          <a:p>
            <a:pPr marL="0" indent="0">
              <a:buNone/>
            </a:pPr>
            <a:r>
              <a:rPr lang="en-US" sz="2400" b="1" dirty="0"/>
              <a:t>Workplace Health &amp; Safety Modules </a:t>
            </a:r>
          </a:p>
          <a:p>
            <a:r>
              <a:rPr lang="en-US" dirty="0"/>
              <a:t>Due November 15 – First Year Only </a:t>
            </a:r>
          </a:p>
          <a:p>
            <a:r>
              <a:rPr lang="en-US" dirty="0"/>
              <a:t>The training modules are located on the NARs at Trent U Blackboard Site: </a:t>
            </a:r>
          </a:p>
          <a:p>
            <a:pPr lvl="1"/>
            <a:r>
              <a:rPr lang="en-US" dirty="0"/>
              <a:t>The Ministry of Health - Health &amp; Safety Awareness Training </a:t>
            </a:r>
          </a:p>
          <a:p>
            <a:pPr lvl="1"/>
            <a:r>
              <a:rPr lang="en-US" dirty="0"/>
              <a:t>Workplace Violence &amp; Harassment Training</a:t>
            </a:r>
          </a:p>
          <a:p>
            <a:pPr lvl="1"/>
            <a:r>
              <a:rPr lang="en-US" dirty="0"/>
              <a:t>Workplace Hazardous Materials Information System (WHMIS)</a:t>
            </a:r>
          </a:p>
          <a:p>
            <a:pPr lvl="1"/>
            <a:r>
              <a:rPr lang="en-US" dirty="0"/>
              <a:t>Accessibility for Ontarians with Disabilities Act. </a:t>
            </a:r>
          </a:p>
          <a:p>
            <a:pPr marL="457200" lvl="1" indent="0">
              <a:buNone/>
            </a:pPr>
            <a:r>
              <a:rPr lang="en-US" dirty="0">
                <a:solidFill>
                  <a:srgbClr val="FF0000"/>
                </a:solidFill>
              </a:rPr>
              <a:t>Please submit your certificate of completion for each module to Synergy and the First Year </a:t>
            </a:r>
            <a:r>
              <a:rPr lang="en-US" dirty="0" err="1">
                <a:solidFill>
                  <a:srgbClr val="FF0000"/>
                </a:solidFill>
              </a:rPr>
              <a:t>DropBox</a:t>
            </a:r>
            <a:r>
              <a:rPr lang="en-US" dirty="0">
                <a:solidFill>
                  <a:srgbClr val="FF0000"/>
                </a:solidFill>
              </a:rPr>
              <a:t> folder found on the NARs at Trent U Blackboard site</a:t>
            </a:r>
          </a:p>
        </p:txBody>
      </p:sp>
    </p:spTree>
    <p:extLst>
      <p:ext uri="{BB962C8B-B14F-4D97-AF65-F5344CB8AC3E}">
        <p14:creationId xmlns:p14="http://schemas.microsoft.com/office/powerpoint/2010/main" val="31644158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F7F38512A6644950FD322DCDC0847" ma:contentTypeVersion="11" ma:contentTypeDescription="Create a new document." ma:contentTypeScope="" ma:versionID="fed740eacea86ca762f6b923dcd37266">
  <xsd:schema xmlns:xsd="http://www.w3.org/2001/XMLSchema" xmlns:xs="http://www.w3.org/2001/XMLSchema" xmlns:p="http://schemas.microsoft.com/office/2006/metadata/properties" xmlns:ns2="a4a6b10d-df5a-4f3c-9bca-08b854d3fedf" xmlns:ns3="dec5277a-2db4-46fd-aca3-f2a46efb7fbf" targetNamespace="http://schemas.microsoft.com/office/2006/metadata/properties" ma:root="true" ma:fieldsID="e3e19f3542ad05eda2de99dc8426f93a" ns2:_="" ns3:_="">
    <xsd:import namespace="a4a6b10d-df5a-4f3c-9bca-08b854d3fedf"/>
    <xsd:import namespace="dec5277a-2db4-46fd-aca3-f2a46efb7f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6b10d-df5a-4f3c-9bca-08b854d3fe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4" nillable="true" ma:displayName="MediaServiceBillingMetadata" ma:hidden="true" ma:internalName="MediaServiceBilling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c5277a-2db4-46fd-aca3-f2a46efb7f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F8717-C812-417A-AAD8-062E86FBF618}"/>
</file>

<file path=customXml/itemProps2.xml><?xml version="1.0" encoding="utf-8"?>
<ds:datastoreItem xmlns:ds="http://schemas.openxmlformats.org/officeDocument/2006/customXml" ds:itemID="{B354C711-694E-4E4A-8FFA-2AB22DF3F2CF}">
  <ds:schemaRefs>
    <ds:schemaRef ds:uri="http://schemas.microsoft.com/sharepoint/v3/contenttype/forms"/>
  </ds:schemaRefs>
</ds:datastoreItem>
</file>

<file path=customXml/itemProps3.xml><?xml version="1.0" encoding="utf-8"?>
<ds:datastoreItem xmlns:ds="http://schemas.openxmlformats.org/officeDocument/2006/customXml" ds:itemID="{72D916CC-1A8A-40CB-94CD-BFFCE2503281}">
  <ds:schemaRefs>
    <ds:schemaRef ds:uri="http://purl.org/dc/elements/1.1/"/>
    <ds:schemaRef ds:uri="http://schemas.openxmlformats.org/package/2006/metadata/core-properties"/>
    <ds:schemaRef ds:uri="http://schemas.microsoft.com/office/2006/documentManagement/types"/>
    <ds:schemaRef ds:uri="593c7b48-134f-44e2-b43c-922e97955192"/>
    <ds:schemaRef ds:uri="http://purl.org/dc/terms/"/>
    <ds:schemaRef ds:uri="http://purl.org/dc/dcmitype/"/>
    <ds:schemaRef ds:uri="http://www.w3.org/XML/1998/namespace"/>
    <ds:schemaRef ds:uri="0b82b4d1-d113-435b-8b1c-9a0c72366ff9"/>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666</TotalTime>
  <Words>1974</Words>
  <Application>Microsoft Office PowerPoint</Application>
  <PresentationFormat>Widescreen</PresentationFormat>
  <Paragraphs>217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Corbel</vt:lpstr>
      <vt:lpstr>Courier New</vt:lpstr>
      <vt:lpstr>Optima</vt:lpstr>
      <vt:lpstr>Trebuchet MS</vt:lpstr>
      <vt:lpstr>Wingdings</vt:lpstr>
      <vt:lpstr>Wingdings 3</vt:lpstr>
      <vt:lpstr>Facet</vt:lpstr>
      <vt:lpstr>Non-Academic Requirements &amp; Placement Orientation</vt:lpstr>
      <vt:lpstr>WHAT ARE NARs?</vt:lpstr>
      <vt:lpstr>WHY ARE NARs IMPORTANT?</vt:lpstr>
      <vt:lpstr>NARs at Trent U Blackboard Site</vt:lpstr>
      <vt:lpstr> First-Year Check List</vt:lpstr>
      <vt:lpstr> First-Year Check List (continued) </vt:lpstr>
      <vt:lpstr> First-Year Check List (continued) </vt:lpstr>
      <vt:lpstr> First-Year Check List (continued) </vt:lpstr>
      <vt:lpstr> First-Year Check List (continued)</vt:lpstr>
      <vt:lpstr> First-Year Check List (continued) </vt:lpstr>
      <vt:lpstr> First-Year Check List (continued) </vt:lpstr>
      <vt:lpstr>NEXT STEPS </vt:lpstr>
      <vt:lpstr>Mandatory NARs Fair  September 6th 9:30 to 1:00 pm.  (More details to follow)</vt:lpstr>
      <vt:lpstr>1st  YEAR</vt:lpstr>
      <vt:lpstr>2nd  YEAR</vt:lpstr>
      <vt:lpstr>3rd YEAR</vt:lpstr>
      <vt:lpstr>4th YEAR</vt:lpstr>
      <vt:lpstr>Placement Process</vt:lpstr>
      <vt:lpstr>Placement Requirements</vt:lpstr>
      <vt:lpstr>Placement Selection and Assignment</vt:lpstr>
      <vt:lpstr>UNIFORMS</vt:lpstr>
      <vt:lpstr>     NARS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Kelly</dc:creator>
  <cp:lastModifiedBy>Debora Morales</cp:lastModifiedBy>
  <cp:revision>195</cp:revision>
  <cp:lastPrinted>2025-07-04T14:07:49Z</cp:lastPrinted>
  <dcterms:created xsi:type="dcterms:W3CDTF">2025-04-30T16:11:38Z</dcterms:created>
  <dcterms:modified xsi:type="dcterms:W3CDTF">2025-07-14T20:29:58Z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0x0101003FDF7F38512A6644950FD322DCDC0847</vt:lpwstr>
  </property>
  <property fmtid="{D5CDD505-2E9C-101B-9397-08002B2CF9AE}" pid="3" name="MediaServiceImageTags">
    <vt:lpwstr/>
  </property>
</Properties>
</file>