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 id="2147483744" r:id="rId5"/>
  </p:sldMasterIdLst>
  <p:notesMasterIdLst>
    <p:notesMasterId r:id="rId58"/>
  </p:notesMasterIdLst>
  <p:handoutMasterIdLst>
    <p:handoutMasterId r:id="rId59"/>
  </p:handoutMasterIdLst>
  <p:sldIdLst>
    <p:sldId id="409" r:id="rId6"/>
    <p:sldId id="342" r:id="rId7"/>
    <p:sldId id="359" r:id="rId8"/>
    <p:sldId id="400" r:id="rId9"/>
    <p:sldId id="406" r:id="rId10"/>
    <p:sldId id="408" r:id="rId11"/>
    <p:sldId id="322" r:id="rId12"/>
    <p:sldId id="344" r:id="rId13"/>
    <p:sldId id="401" r:id="rId14"/>
    <p:sldId id="402" r:id="rId15"/>
    <p:sldId id="341" r:id="rId16"/>
    <p:sldId id="369" r:id="rId17"/>
    <p:sldId id="407" r:id="rId18"/>
    <p:sldId id="404" r:id="rId19"/>
    <p:sldId id="376" r:id="rId20"/>
    <p:sldId id="410" r:id="rId21"/>
    <p:sldId id="383" r:id="rId22"/>
    <p:sldId id="384" r:id="rId23"/>
    <p:sldId id="385" r:id="rId24"/>
    <p:sldId id="339" r:id="rId25"/>
    <p:sldId id="382" r:id="rId26"/>
    <p:sldId id="411" r:id="rId27"/>
    <p:sldId id="393" r:id="rId28"/>
    <p:sldId id="349" r:id="rId29"/>
    <p:sldId id="394" r:id="rId30"/>
    <p:sldId id="412" r:id="rId31"/>
    <p:sldId id="364" r:id="rId32"/>
    <p:sldId id="363" r:id="rId33"/>
    <p:sldId id="388" r:id="rId34"/>
    <p:sldId id="360" r:id="rId35"/>
    <p:sldId id="387" r:id="rId36"/>
    <p:sldId id="396" r:id="rId37"/>
    <p:sldId id="397" r:id="rId38"/>
    <p:sldId id="366" r:id="rId39"/>
    <p:sldId id="367" r:id="rId40"/>
    <p:sldId id="398" r:id="rId41"/>
    <p:sldId id="377" r:id="rId42"/>
    <p:sldId id="356" r:id="rId43"/>
    <p:sldId id="405" r:id="rId44"/>
    <p:sldId id="378" r:id="rId45"/>
    <p:sldId id="343" r:id="rId46"/>
    <p:sldId id="370" r:id="rId47"/>
    <p:sldId id="371" r:id="rId48"/>
    <p:sldId id="372" r:id="rId49"/>
    <p:sldId id="373" r:id="rId50"/>
    <p:sldId id="353" r:id="rId51"/>
    <p:sldId id="347" r:id="rId52"/>
    <p:sldId id="386" r:id="rId53"/>
    <p:sldId id="348" r:id="rId54"/>
    <p:sldId id="354" r:id="rId55"/>
    <p:sldId id="328" r:id="rId56"/>
    <p:sldId id="33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6F7C"/>
    <a:srgbClr val="040404"/>
    <a:srgbClr val="F6F7FF"/>
    <a:srgbClr val="D4DDFE"/>
    <a:srgbClr val="D3DDFE"/>
    <a:srgbClr val="F0F1FB"/>
    <a:srgbClr val="DBDCE5"/>
    <a:srgbClr val="383155"/>
    <a:srgbClr val="FF3300"/>
    <a:srgbClr val="FF660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66E03-FB61-4BA4-93F0-824AC737CA85}" v="6" dt="2025-09-12T19:35:14.333"/>
    <p1510:client id="{B852C597-091E-4DAC-8A9E-1B146A74A7AC}" v="38" dt="2025-09-15T15:00:26.823"/>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1416"/>
        <p:guide orient="horz" pos="100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y McCormick" userId="48dd4a60-33cd-4ea5-88e2-107933e55186" providerId="ADAL" clId="{D1203924-50AE-4C19-85F2-0F7D6B27E071}"/>
    <pc:docChg chg="undo custSel modSld">
      <pc:chgData name="Haley McCormick" userId="48dd4a60-33cd-4ea5-88e2-107933e55186" providerId="ADAL" clId="{D1203924-50AE-4C19-85F2-0F7D6B27E071}" dt="2025-09-15T14:56:27.125" v="34" actId="962"/>
      <pc:docMkLst>
        <pc:docMk/>
      </pc:docMkLst>
      <pc:sldChg chg="addSp delSp modSp mod">
        <pc:chgData name="Haley McCormick" userId="48dd4a60-33cd-4ea5-88e2-107933e55186" providerId="ADAL" clId="{D1203924-50AE-4C19-85F2-0F7D6B27E071}" dt="2025-09-15T14:56:17.373" v="33" actId="13244"/>
        <pc:sldMkLst>
          <pc:docMk/>
          <pc:sldMk cId="1481023470" sldId="359"/>
        </pc:sldMkLst>
        <pc:spChg chg="del mod">
          <ac:chgData name="Haley McCormick" userId="48dd4a60-33cd-4ea5-88e2-107933e55186" providerId="ADAL" clId="{D1203924-50AE-4C19-85F2-0F7D6B27E071}" dt="2025-09-15T14:54:45.385" v="10" actId="478"/>
          <ac:spMkLst>
            <pc:docMk/>
            <pc:sldMk cId="1481023470" sldId="359"/>
            <ac:spMk id="2" creationId="{A2F90928-B960-9B06-5C04-725727A877E9}"/>
          </ac:spMkLst>
        </pc:spChg>
        <pc:spChg chg="add mod ord">
          <ac:chgData name="Haley McCormick" userId="48dd4a60-33cd-4ea5-88e2-107933e55186" providerId="ADAL" clId="{D1203924-50AE-4C19-85F2-0F7D6B27E071}" dt="2025-09-15T14:56:17.373" v="33" actId="13244"/>
          <ac:spMkLst>
            <pc:docMk/>
            <pc:sldMk cId="1481023470" sldId="359"/>
            <ac:spMk id="4" creationId="{CC7BCA1D-E1F1-B782-E9DE-9656EFFBBCE3}"/>
          </ac:spMkLst>
        </pc:spChg>
        <pc:spChg chg="del mod">
          <ac:chgData name="Haley McCormick" userId="48dd4a60-33cd-4ea5-88e2-107933e55186" providerId="ADAL" clId="{D1203924-50AE-4C19-85F2-0F7D6B27E071}" dt="2025-09-15T14:56:11.084" v="32" actId="478"/>
          <ac:spMkLst>
            <pc:docMk/>
            <pc:sldMk cId="1481023470" sldId="359"/>
            <ac:spMk id="15" creationId="{507DFC7D-30D2-40E4-8059-9927F9456A27}"/>
          </ac:spMkLst>
        </pc:spChg>
      </pc:sldChg>
      <pc:sldChg chg="modSp mod">
        <pc:chgData name="Haley McCormick" userId="48dd4a60-33cd-4ea5-88e2-107933e55186" providerId="ADAL" clId="{D1203924-50AE-4C19-85F2-0F7D6B27E071}" dt="2025-09-15T14:56:27.125" v="34" actId="962"/>
        <pc:sldMkLst>
          <pc:docMk/>
          <pc:sldMk cId="2489571020" sldId="386"/>
        </pc:sldMkLst>
        <pc:picChg chg="mod">
          <ac:chgData name="Haley McCormick" userId="48dd4a60-33cd-4ea5-88e2-107933e55186" providerId="ADAL" clId="{D1203924-50AE-4C19-85F2-0F7D6B27E071}" dt="2025-09-15T14:56:27.125" v="34" actId="962"/>
          <ac:picMkLst>
            <pc:docMk/>
            <pc:sldMk cId="2489571020" sldId="386"/>
            <ac:picMk id="5" creationId="{DAA919B2-C15D-D876-9510-07C26A76FB53}"/>
          </ac:picMkLst>
        </pc:picChg>
      </pc:sldChg>
      <pc:sldChg chg="modSp mod">
        <pc:chgData name="Haley McCormick" userId="48dd4a60-33cd-4ea5-88e2-107933e55186" providerId="ADAL" clId="{D1203924-50AE-4C19-85F2-0F7D6B27E071}" dt="2025-09-15T14:53:56.434" v="1" actId="962"/>
        <pc:sldMkLst>
          <pc:docMk/>
          <pc:sldMk cId="839631389" sldId="407"/>
        </pc:sldMkLst>
        <pc:picChg chg="mod">
          <ac:chgData name="Haley McCormick" userId="48dd4a60-33cd-4ea5-88e2-107933e55186" providerId="ADAL" clId="{D1203924-50AE-4C19-85F2-0F7D6B27E071}" dt="2025-09-15T14:53:56.434" v="1" actId="962"/>
          <ac:picMkLst>
            <pc:docMk/>
            <pc:sldMk cId="839631389" sldId="407"/>
            <ac:picMk id="8" creationId="{EAB110EF-FBA8-9615-CC71-3EABC1212FCE}"/>
          </ac:picMkLst>
        </pc:picChg>
        <pc:picChg chg="mod">
          <ac:chgData name="Haley McCormick" userId="48dd4a60-33cd-4ea5-88e2-107933e55186" providerId="ADAL" clId="{D1203924-50AE-4C19-85F2-0F7D6B27E071}" dt="2025-09-15T14:53:54.278" v="0" actId="962"/>
          <ac:picMkLst>
            <pc:docMk/>
            <pc:sldMk cId="839631389" sldId="407"/>
            <ac:picMk id="18" creationId="{70993329-1094-BD47-2951-F56EDDC5BAB3}"/>
          </ac:picMkLst>
        </pc:picChg>
      </pc:sldChg>
    </pc:docChg>
  </pc:docChgLst>
  <pc:docChgLst>
    <pc:chgData name="Jane Rennie" userId="9556b1d2-0322-4965-aac5-dd2b6afe6306" providerId="ADAL" clId="{00866E03-FB61-4BA4-93F0-824AC737CA85}"/>
    <pc:docChg chg="custSel modSld">
      <pc:chgData name="Jane Rennie" userId="9556b1d2-0322-4965-aac5-dd2b6afe6306" providerId="ADAL" clId="{00866E03-FB61-4BA4-93F0-824AC737CA85}" dt="2025-09-12T19:39:49.501" v="46" actId="2"/>
      <pc:docMkLst>
        <pc:docMk/>
      </pc:docMkLst>
      <pc:sldChg chg="modSp mod">
        <pc:chgData name="Jane Rennie" userId="9556b1d2-0322-4965-aac5-dd2b6afe6306" providerId="ADAL" clId="{00866E03-FB61-4BA4-93F0-824AC737CA85}" dt="2025-09-12T19:32:54.195" v="24" actId="962"/>
        <pc:sldMkLst>
          <pc:docMk/>
          <pc:sldMk cId="3591555541" sldId="322"/>
        </pc:sldMkLst>
        <pc:picChg chg="mod">
          <ac:chgData name="Jane Rennie" userId="9556b1d2-0322-4965-aac5-dd2b6afe6306" providerId="ADAL" clId="{00866E03-FB61-4BA4-93F0-824AC737CA85}" dt="2025-09-12T19:32:54.195" v="24" actId="962"/>
          <ac:picMkLst>
            <pc:docMk/>
            <pc:sldMk cId="3591555541" sldId="322"/>
            <ac:picMk id="5" creationId="{4D699BE6-0334-FAB1-3164-165B1D705AC0}"/>
          </ac:picMkLst>
        </pc:picChg>
      </pc:sldChg>
      <pc:sldChg chg="modSp mod">
        <pc:chgData name="Jane Rennie" userId="9556b1d2-0322-4965-aac5-dd2b6afe6306" providerId="ADAL" clId="{00866E03-FB61-4BA4-93F0-824AC737CA85}" dt="2025-09-12T19:31:22.146" v="15" actId="207"/>
        <pc:sldMkLst>
          <pc:docMk/>
          <pc:sldMk cId="866310751" sldId="341"/>
        </pc:sldMkLst>
        <pc:spChg chg="mod">
          <ac:chgData name="Jane Rennie" userId="9556b1d2-0322-4965-aac5-dd2b6afe6306" providerId="ADAL" clId="{00866E03-FB61-4BA4-93F0-824AC737CA85}" dt="2025-09-12T19:31:22.146" v="15" actId="207"/>
          <ac:spMkLst>
            <pc:docMk/>
            <pc:sldMk cId="866310751" sldId="341"/>
            <ac:spMk id="6" creationId="{B803CCCD-6E63-628F-376F-950CB2906EA4}"/>
          </ac:spMkLst>
        </pc:spChg>
      </pc:sldChg>
      <pc:sldChg chg="modSp mod">
        <pc:chgData name="Jane Rennie" userId="9556b1d2-0322-4965-aac5-dd2b6afe6306" providerId="ADAL" clId="{00866E03-FB61-4BA4-93F0-824AC737CA85}" dt="2025-09-12T19:31:54.289" v="20" actId="962"/>
        <pc:sldMkLst>
          <pc:docMk/>
          <pc:sldMk cId="1481023470" sldId="359"/>
        </pc:sldMkLst>
        <pc:picChg chg="mod">
          <ac:chgData name="Jane Rennie" userId="9556b1d2-0322-4965-aac5-dd2b6afe6306" providerId="ADAL" clId="{00866E03-FB61-4BA4-93F0-824AC737CA85}" dt="2025-09-12T19:31:54.289" v="20" actId="962"/>
          <ac:picMkLst>
            <pc:docMk/>
            <pc:sldMk cId="1481023470" sldId="359"/>
            <ac:picMk id="9" creationId="{B55A0405-1077-22A2-7FF7-771AC6EC233F}"/>
          </ac:picMkLst>
        </pc:picChg>
      </pc:sldChg>
      <pc:sldChg chg="modSp mod">
        <pc:chgData name="Jane Rennie" userId="9556b1d2-0322-4965-aac5-dd2b6afe6306" providerId="ADAL" clId="{00866E03-FB61-4BA4-93F0-824AC737CA85}" dt="2025-09-12T19:39:49.501" v="46" actId="2"/>
        <pc:sldMkLst>
          <pc:docMk/>
          <pc:sldMk cId="1318654457" sldId="369"/>
        </pc:sldMkLst>
        <pc:spChg chg="mod">
          <ac:chgData name="Jane Rennie" userId="9556b1d2-0322-4965-aac5-dd2b6afe6306" providerId="ADAL" clId="{00866E03-FB61-4BA4-93F0-824AC737CA85}" dt="2025-09-12T19:39:49.501" v="46" actId="2"/>
          <ac:spMkLst>
            <pc:docMk/>
            <pc:sldMk cId="1318654457" sldId="369"/>
            <ac:spMk id="3" creationId="{AD094098-37EB-8449-9205-325F14CC278C}"/>
          </ac:spMkLst>
        </pc:spChg>
        <pc:picChg chg="mod">
          <ac:chgData name="Jane Rennie" userId="9556b1d2-0322-4965-aac5-dd2b6afe6306" providerId="ADAL" clId="{00866E03-FB61-4BA4-93F0-824AC737CA85}" dt="2025-09-12T19:32:57.665" v="25" actId="962"/>
          <ac:picMkLst>
            <pc:docMk/>
            <pc:sldMk cId="1318654457" sldId="369"/>
            <ac:picMk id="4" creationId="{1A37FBFD-3ED3-4CFF-AE60-A745094FC3B6}"/>
          </ac:picMkLst>
        </pc:picChg>
        <pc:picChg chg="mod">
          <ac:chgData name="Jane Rennie" userId="9556b1d2-0322-4965-aac5-dd2b6afe6306" providerId="ADAL" clId="{00866E03-FB61-4BA4-93F0-824AC737CA85}" dt="2025-09-12T19:32:58.909" v="26" actId="962"/>
          <ac:picMkLst>
            <pc:docMk/>
            <pc:sldMk cId="1318654457" sldId="369"/>
            <ac:picMk id="8" creationId="{5B9DA232-B79C-948A-EDAD-02FEBECA362B}"/>
          </ac:picMkLst>
        </pc:picChg>
      </pc:sldChg>
      <pc:sldChg chg="modSp mod">
        <pc:chgData name="Jane Rennie" userId="9556b1d2-0322-4965-aac5-dd2b6afe6306" providerId="ADAL" clId="{00866E03-FB61-4BA4-93F0-824AC737CA85}" dt="2025-09-12T19:18:09.455" v="12" actId="20577"/>
        <pc:sldMkLst>
          <pc:docMk/>
          <pc:sldMk cId="1484178618" sldId="371"/>
        </pc:sldMkLst>
        <pc:spChg chg="mod">
          <ac:chgData name="Jane Rennie" userId="9556b1d2-0322-4965-aac5-dd2b6afe6306" providerId="ADAL" clId="{00866E03-FB61-4BA4-93F0-824AC737CA85}" dt="2025-09-12T19:18:09.455" v="12" actId="20577"/>
          <ac:spMkLst>
            <pc:docMk/>
            <pc:sldMk cId="1484178618" sldId="371"/>
            <ac:spMk id="6" creationId="{35037FCE-290E-02BE-C2E5-77E33109458F}"/>
          </ac:spMkLst>
        </pc:spChg>
      </pc:sldChg>
      <pc:sldChg chg="modSp mod">
        <pc:chgData name="Jane Rennie" userId="9556b1d2-0322-4965-aac5-dd2b6afe6306" providerId="ADAL" clId="{00866E03-FB61-4BA4-93F0-824AC737CA85}" dt="2025-09-12T19:35:34.894" v="43" actId="962"/>
        <pc:sldMkLst>
          <pc:docMk/>
          <pc:sldMk cId="3547437054" sldId="372"/>
        </pc:sldMkLst>
        <pc:picChg chg="mod">
          <ac:chgData name="Jane Rennie" userId="9556b1d2-0322-4965-aac5-dd2b6afe6306" providerId="ADAL" clId="{00866E03-FB61-4BA4-93F0-824AC737CA85}" dt="2025-09-12T19:35:34.894" v="43" actId="962"/>
          <ac:picMkLst>
            <pc:docMk/>
            <pc:sldMk cId="3547437054" sldId="372"/>
            <ac:picMk id="25" creationId="{7CDFE00F-4C9F-F357-A8C5-ABAB45A2419D}"/>
          </ac:picMkLst>
        </pc:picChg>
      </pc:sldChg>
      <pc:sldChg chg="modSp">
        <pc:chgData name="Jane Rennie" userId="9556b1d2-0322-4965-aac5-dd2b6afe6306" providerId="ADAL" clId="{00866E03-FB61-4BA4-93F0-824AC737CA85}" dt="2025-09-12T19:35:14.333" v="39" actId="962"/>
        <pc:sldMkLst>
          <pc:docMk/>
          <pc:sldMk cId="1322228030" sldId="377"/>
        </pc:sldMkLst>
        <pc:picChg chg="mod">
          <ac:chgData name="Jane Rennie" userId="9556b1d2-0322-4965-aac5-dd2b6afe6306" providerId="ADAL" clId="{00866E03-FB61-4BA4-93F0-824AC737CA85}" dt="2025-09-12T19:35:14.333" v="39" actId="962"/>
          <ac:picMkLst>
            <pc:docMk/>
            <pc:sldMk cId="1322228030" sldId="377"/>
            <ac:picMk id="1026" creationId="{3BC56CF0-28BB-E1AB-2C17-2A933A1E464B}"/>
          </ac:picMkLst>
        </pc:picChg>
      </pc:sldChg>
      <pc:sldChg chg="modSp mod">
        <pc:chgData name="Jane Rennie" userId="9556b1d2-0322-4965-aac5-dd2b6afe6306" providerId="ADAL" clId="{00866E03-FB61-4BA4-93F0-824AC737CA85}" dt="2025-09-12T19:39:44.301" v="44" actId="2"/>
        <pc:sldMkLst>
          <pc:docMk/>
          <pc:sldMk cId="3944795818" sldId="382"/>
        </pc:sldMkLst>
        <pc:spChg chg="mod">
          <ac:chgData name="Jane Rennie" userId="9556b1d2-0322-4965-aac5-dd2b6afe6306" providerId="ADAL" clId="{00866E03-FB61-4BA4-93F0-824AC737CA85}" dt="2025-09-12T19:39:44.301" v="44" actId="2"/>
          <ac:spMkLst>
            <pc:docMk/>
            <pc:sldMk cId="3944795818" sldId="382"/>
            <ac:spMk id="8" creationId="{8272C829-7669-322A-C786-246A9E6D6A02}"/>
          </ac:spMkLst>
        </pc:spChg>
      </pc:sldChg>
      <pc:sldChg chg="modSp mod">
        <pc:chgData name="Jane Rennie" userId="9556b1d2-0322-4965-aac5-dd2b6afe6306" providerId="ADAL" clId="{00866E03-FB61-4BA4-93F0-824AC737CA85}" dt="2025-09-12T19:35:06.447" v="36" actId="962"/>
        <pc:sldMkLst>
          <pc:docMk/>
          <pc:sldMk cId="3925009158" sldId="394"/>
        </pc:sldMkLst>
        <pc:picChg chg="mod">
          <ac:chgData name="Jane Rennie" userId="9556b1d2-0322-4965-aac5-dd2b6afe6306" providerId="ADAL" clId="{00866E03-FB61-4BA4-93F0-824AC737CA85}" dt="2025-09-12T19:35:06.447" v="36" actId="962"/>
          <ac:picMkLst>
            <pc:docMk/>
            <pc:sldMk cId="3925009158" sldId="394"/>
            <ac:picMk id="5" creationId="{C67BC9E1-3A99-24CE-B349-F61A45948B8F}"/>
          </ac:picMkLst>
        </pc:picChg>
      </pc:sldChg>
      <pc:sldChg chg="modSp mod">
        <pc:chgData name="Jane Rennie" userId="9556b1d2-0322-4965-aac5-dd2b6afe6306" providerId="ADAL" clId="{00866E03-FB61-4BA4-93F0-824AC737CA85}" dt="2025-09-12T19:32:24.357" v="22" actId="962"/>
        <pc:sldMkLst>
          <pc:docMk/>
          <pc:sldMk cId="2342091996" sldId="400"/>
        </pc:sldMkLst>
        <pc:picChg chg="mod">
          <ac:chgData name="Jane Rennie" userId="9556b1d2-0322-4965-aac5-dd2b6afe6306" providerId="ADAL" clId="{00866E03-FB61-4BA4-93F0-824AC737CA85}" dt="2025-09-12T19:32:24.357" v="22" actId="962"/>
          <ac:picMkLst>
            <pc:docMk/>
            <pc:sldMk cId="2342091996" sldId="400"/>
            <ac:picMk id="8" creationId="{721712C2-BF58-4522-395E-62C3344AF356}"/>
          </ac:picMkLst>
        </pc:picChg>
      </pc:sldChg>
      <pc:sldChg chg="modSp mod">
        <pc:chgData name="Jane Rennie" userId="9556b1d2-0322-4965-aac5-dd2b6afe6306" providerId="ADAL" clId="{00866E03-FB61-4BA4-93F0-824AC737CA85}" dt="2025-09-12T19:39:46.129" v="45" actId="2"/>
        <pc:sldMkLst>
          <pc:docMk/>
          <pc:sldMk cId="1677872036" sldId="401"/>
        </pc:sldMkLst>
        <pc:spChg chg="mod">
          <ac:chgData name="Jane Rennie" userId="9556b1d2-0322-4965-aac5-dd2b6afe6306" providerId="ADAL" clId="{00866E03-FB61-4BA4-93F0-824AC737CA85}" dt="2025-09-12T19:39:46.129" v="45" actId="2"/>
          <ac:spMkLst>
            <pc:docMk/>
            <pc:sldMk cId="1677872036" sldId="401"/>
            <ac:spMk id="4" creationId="{275F06B2-151A-3762-60FE-D22B630C3D2D}"/>
          </ac:spMkLst>
        </pc:spChg>
      </pc:sldChg>
      <pc:sldChg chg="modSp mod">
        <pc:chgData name="Jane Rennie" userId="9556b1d2-0322-4965-aac5-dd2b6afe6306" providerId="ADAL" clId="{00866E03-FB61-4BA4-93F0-824AC737CA85}" dt="2025-09-12T19:35:17.452" v="41" actId="962"/>
        <pc:sldMkLst>
          <pc:docMk/>
          <pc:sldMk cId="2828627380" sldId="405"/>
        </pc:sldMkLst>
        <pc:picChg chg="mod">
          <ac:chgData name="Jane Rennie" userId="9556b1d2-0322-4965-aac5-dd2b6afe6306" providerId="ADAL" clId="{00866E03-FB61-4BA4-93F0-824AC737CA85}" dt="2025-09-12T19:35:16.427" v="40" actId="962"/>
          <ac:picMkLst>
            <pc:docMk/>
            <pc:sldMk cId="2828627380" sldId="405"/>
            <ac:picMk id="6" creationId="{AC2339C6-AC7A-EEDC-065F-B2004A1F7F40}"/>
          </ac:picMkLst>
        </pc:picChg>
        <pc:picChg chg="mod">
          <ac:chgData name="Jane Rennie" userId="9556b1d2-0322-4965-aac5-dd2b6afe6306" providerId="ADAL" clId="{00866E03-FB61-4BA4-93F0-824AC737CA85}" dt="2025-09-12T19:35:17.452" v="41" actId="962"/>
          <ac:picMkLst>
            <pc:docMk/>
            <pc:sldMk cId="2828627380" sldId="405"/>
            <ac:picMk id="8" creationId="{71BFFDC9-5EFA-757E-F4DF-69BFCD0C3ECD}"/>
          </ac:picMkLst>
        </pc:picChg>
      </pc:sldChg>
      <pc:sldChg chg="modSp mod">
        <pc:chgData name="Jane Rennie" userId="9556b1d2-0322-4965-aac5-dd2b6afe6306" providerId="ADAL" clId="{00866E03-FB61-4BA4-93F0-824AC737CA85}" dt="2025-09-12T19:34:44.575" v="30" actId="962"/>
        <pc:sldMkLst>
          <pc:docMk/>
          <pc:sldMk cId="839631389" sldId="407"/>
        </pc:sldMkLst>
        <pc:picChg chg="mod">
          <ac:chgData name="Jane Rennie" userId="9556b1d2-0322-4965-aac5-dd2b6afe6306" providerId="ADAL" clId="{00866E03-FB61-4BA4-93F0-824AC737CA85}" dt="2025-09-12T19:34:01.499" v="28" actId="962"/>
          <ac:picMkLst>
            <pc:docMk/>
            <pc:sldMk cId="839631389" sldId="407"/>
            <ac:picMk id="8" creationId="{EAB110EF-FBA8-9615-CC71-3EABC1212FCE}"/>
          </ac:picMkLst>
        </pc:picChg>
        <pc:picChg chg="mod">
          <ac:chgData name="Jane Rennie" userId="9556b1d2-0322-4965-aac5-dd2b6afe6306" providerId="ADAL" clId="{00866E03-FB61-4BA4-93F0-824AC737CA85}" dt="2025-09-12T19:34:44.575" v="30" actId="962"/>
          <ac:picMkLst>
            <pc:docMk/>
            <pc:sldMk cId="839631389" sldId="407"/>
            <ac:picMk id="18" creationId="{70993329-1094-BD47-2951-F56EDDC5BAB3}"/>
          </ac:picMkLst>
        </pc:picChg>
      </pc:sldChg>
      <pc:sldChg chg="modSp mod">
        <pc:chgData name="Jane Rennie" userId="9556b1d2-0322-4965-aac5-dd2b6afe6306" providerId="ADAL" clId="{00866E03-FB61-4BA4-93F0-824AC737CA85}" dt="2025-09-12T19:31:29.585" v="18" actId="962"/>
        <pc:sldMkLst>
          <pc:docMk/>
          <pc:sldMk cId="2111556330" sldId="409"/>
        </pc:sldMkLst>
        <pc:picChg chg="mod">
          <ac:chgData name="Jane Rennie" userId="9556b1d2-0322-4965-aac5-dd2b6afe6306" providerId="ADAL" clId="{00866E03-FB61-4BA4-93F0-824AC737CA85}" dt="2025-09-12T19:31:27.241" v="16" actId="962"/>
          <ac:picMkLst>
            <pc:docMk/>
            <pc:sldMk cId="2111556330" sldId="409"/>
            <ac:picMk id="4" creationId="{F3A1E110-4453-FD69-FE9F-F24CE994EC99}"/>
          </ac:picMkLst>
        </pc:picChg>
        <pc:picChg chg="mod">
          <ac:chgData name="Jane Rennie" userId="9556b1d2-0322-4965-aac5-dd2b6afe6306" providerId="ADAL" clId="{00866E03-FB61-4BA4-93F0-824AC737CA85}" dt="2025-09-12T19:31:28.308" v="17" actId="962"/>
          <ac:picMkLst>
            <pc:docMk/>
            <pc:sldMk cId="2111556330" sldId="409"/>
            <ac:picMk id="6" creationId="{1D37EF31-4305-202F-19E9-C97B0F5E4E87}"/>
          </ac:picMkLst>
        </pc:picChg>
        <pc:picChg chg="mod">
          <ac:chgData name="Jane Rennie" userId="9556b1d2-0322-4965-aac5-dd2b6afe6306" providerId="ADAL" clId="{00866E03-FB61-4BA4-93F0-824AC737CA85}" dt="2025-09-12T19:31:29.585" v="18" actId="962"/>
          <ac:picMkLst>
            <pc:docMk/>
            <pc:sldMk cId="2111556330" sldId="409"/>
            <ac:picMk id="8" creationId="{A3EE4004-D0C4-956E-8054-C53A4208D78A}"/>
          </ac:picMkLst>
        </pc:picChg>
      </pc:sldChg>
      <pc:sldChg chg="delSp modSp mod">
        <pc:chgData name="Jane Rennie" userId="9556b1d2-0322-4965-aac5-dd2b6afe6306" providerId="ADAL" clId="{00866E03-FB61-4BA4-93F0-824AC737CA85}" dt="2025-09-12T19:34:50.004" v="33" actId="962"/>
        <pc:sldMkLst>
          <pc:docMk/>
          <pc:sldMk cId="450709803" sldId="410"/>
        </pc:sldMkLst>
        <pc:spChg chg="del">
          <ac:chgData name="Jane Rennie" userId="9556b1d2-0322-4965-aac5-dd2b6afe6306" providerId="ADAL" clId="{00866E03-FB61-4BA4-93F0-824AC737CA85}" dt="2025-09-12T19:31:16.942" v="13" actId="21"/>
          <ac:spMkLst>
            <pc:docMk/>
            <pc:sldMk cId="450709803" sldId="410"/>
            <ac:spMk id="7" creationId="{488F6394-786C-5C79-1DBE-C98788568737}"/>
          </ac:spMkLst>
        </pc:spChg>
        <pc:picChg chg="mod">
          <ac:chgData name="Jane Rennie" userId="9556b1d2-0322-4965-aac5-dd2b6afe6306" providerId="ADAL" clId="{00866E03-FB61-4BA4-93F0-824AC737CA85}" dt="2025-09-12T19:34:49.388" v="32" actId="962"/>
          <ac:picMkLst>
            <pc:docMk/>
            <pc:sldMk cId="450709803" sldId="410"/>
            <ac:picMk id="8" creationId="{13664736-EF3A-F9F3-8BFB-A76A98ECCD3D}"/>
          </ac:picMkLst>
        </pc:picChg>
        <pc:picChg chg="mod">
          <ac:chgData name="Jane Rennie" userId="9556b1d2-0322-4965-aac5-dd2b6afe6306" providerId="ADAL" clId="{00866E03-FB61-4BA4-93F0-824AC737CA85}" dt="2025-09-12T19:34:48.344" v="31" actId="962"/>
          <ac:picMkLst>
            <pc:docMk/>
            <pc:sldMk cId="450709803" sldId="410"/>
            <ac:picMk id="10" creationId="{65B6DAC2-5A7F-214A-2051-18AE9E9BC539}"/>
          </ac:picMkLst>
        </pc:picChg>
        <pc:picChg chg="mod">
          <ac:chgData name="Jane Rennie" userId="9556b1d2-0322-4965-aac5-dd2b6afe6306" providerId="ADAL" clId="{00866E03-FB61-4BA4-93F0-824AC737CA85}" dt="2025-09-12T19:34:50.004" v="33" actId="962"/>
          <ac:picMkLst>
            <pc:docMk/>
            <pc:sldMk cId="450709803" sldId="410"/>
            <ac:picMk id="1026" creationId="{5B2F4898-AB80-B4C8-E611-F2E2E20025BB}"/>
          </ac:picMkLst>
        </pc:picChg>
      </pc:sldChg>
      <pc:sldChg chg="modSp">
        <pc:chgData name="Jane Rennie" userId="9556b1d2-0322-4965-aac5-dd2b6afe6306" providerId="ADAL" clId="{00866E03-FB61-4BA4-93F0-824AC737CA85}" dt="2025-09-12T19:35:03.751" v="35" actId="962"/>
        <pc:sldMkLst>
          <pc:docMk/>
          <pc:sldMk cId="194977467" sldId="411"/>
        </pc:sldMkLst>
        <pc:picChg chg="mod">
          <ac:chgData name="Jane Rennie" userId="9556b1d2-0322-4965-aac5-dd2b6afe6306" providerId="ADAL" clId="{00866E03-FB61-4BA4-93F0-824AC737CA85}" dt="2025-09-12T19:35:03.751" v="35" actId="962"/>
          <ac:picMkLst>
            <pc:docMk/>
            <pc:sldMk cId="194977467" sldId="411"/>
            <ac:picMk id="1026" creationId="{92AE5303-5D8F-950A-C1F8-839E5A236D4C}"/>
          </ac:picMkLst>
        </pc:picChg>
      </pc:sldChg>
      <pc:sldChg chg="modSp">
        <pc:chgData name="Jane Rennie" userId="9556b1d2-0322-4965-aac5-dd2b6afe6306" providerId="ADAL" clId="{00866E03-FB61-4BA4-93F0-824AC737CA85}" dt="2025-09-12T19:35:09.865" v="38" actId="962"/>
        <pc:sldMkLst>
          <pc:docMk/>
          <pc:sldMk cId="3879127266" sldId="412"/>
        </pc:sldMkLst>
        <pc:picChg chg="mod">
          <ac:chgData name="Jane Rennie" userId="9556b1d2-0322-4965-aac5-dd2b6afe6306" providerId="ADAL" clId="{00866E03-FB61-4BA4-93F0-824AC737CA85}" dt="2025-09-12T19:35:09.046" v="37" actId="962"/>
          <ac:picMkLst>
            <pc:docMk/>
            <pc:sldMk cId="3879127266" sldId="412"/>
            <ac:picMk id="2050" creationId="{56F7C7DD-1EFD-DD11-47BE-1E87B41A42FB}"/>
          </ac:picMkLst>
        </pc:picChg>
        <pc:picChg chg="mod">
          <ac:chgData name="Jane Rennie" userId="9556b1d2-0322-4965-aac5-dd2b6afe6306" providerId="ADAL" clId="{00866E03-FB61-4BA4-93F0-824AC737CA85}" dt="2025-09-12T19:35:09.865" v="38" actId="962"/>
          <ac:picMkLst>
            <pc:docMk/>
            <pc:sldMk cId="3879127266" sldId="412"/>
            <ac:picMk id="2052" creationId="{99C28778-1779-C17F-7A99-01740393073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9/15/2025</a:t>
            </a:fld>
            <a:endParaRPr lang="en-US"/>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wccclassics.org/recletters"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csw.arizona.edu/sites/default/files/avoiding_gender_bias_in_letter_of_reference_writing.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0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E09883-B744-4FDD-8623-D69A66650022}" type="slidenum">
              <a:rPr lang="en-US" smtClean="0"/>
              <a:t>21</a:t>
            </a:fld>
            <a:endParaRPr lang="en-US"/>
          </a:p>
        </p:txBody>
      </p:sp>
    </p:spTree>
    <p:extLst>
      <p:ext uri="{BB962C8B-B14F-4D97-AF65-F5344CB8AC3E}">
        <p14:creationId xmlns:p14="http://schemas.microsoft.com/office/powerpoint/2010/main" val="1996134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Instructions – are helpful and walk you through the application!</a:t>
            </a:r>
          </a:p>
          <a:p>
            <a:r>
              <a:rPr lang="en-US"/>
              <a:t>Parts are just reading, some tasks don’t apply, some tasks are fill in the blanks with information about you</a:t>
            </a:r>
          </a:p>
          <a:p>
            <a:endParaRPr lang="en-US"/>
          </a:p>
          <a:p>
            <a:r>
              <a:rPr lang="en-US"/>
              <a:t>The process takes some time, and it working through filling in a form.  You got this! </a:t>
            </a:r>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489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E09883-B744-4FDD-8623-D69A66650022}" type="slidenum">
              <a:rPr lang="en-US" smtClean="0"/>
              <a:t>24</a:t>
            </a:fld>
            <a:endParaRPr lang="en-US"/>
          </a:p>
        </p:txBody>
      </p:sp>
    </p:spTree>
    <p:extLst>
      <p:ext uri="{BB962C8B-B14F-4D97-AF65-F5344CB8AC3E}">
        <p14:creationId xmlns:p14="http://schemas.microsoft.com/office/powerpoint/2010/main" val="3822156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E09883-B744-4FDD-8623-D69A66650022}" type="slidenum">
              <a:rPr lang="en-US" smtClean="0"/>
              <a:t>25</a:t>
            </a:fld>
            <a:endParaRPr lang="en-US"/>
          </a:p>
        </p:txBody>
      </p:sp>
    </p:spTree>
    <p:extLst>
      <p:ext uri="{BB962C8B-B14F-4D97-AF65-F5344CB8AC3E}">
        <p14:creationId xmlns:p14="http://schemas.microsoft.com/office/powerpoint/2010/main" val="496499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72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E09883-B744-4FDD-8623-D69A66650022}" type="slidenum">
              <a:rPr lang="en-US" smtClean="0"/>
              <a:t>27</a:t>
            </a:fld>
            <a:endParaRPr lang="en-US"/>
          </a:p>
        </p:txBody>
      </p:sp>
    </p:spTree>
    <p:extLst>
      <p:ext uri="{BB962C8B-B14F-4D97-AF65-F5344CB8AC3E}">
        <p14:creationId xmlns:p14="http://schemas.microsoft.com/office/powerpoint/2010/main" val="1660757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E09883-B744-4FDD-8623-D69A66650022}" type="slidenum">
              <a:rPr lang="en-US" smtClean="0"/>
              <a:t>29</a:t>
            </a:fld>
            <a:endParaRPr lang="en-US"/>
          </a:p>
        </p:txBody>
      </p:sp>
    </p:spTree>
    <p:extLst>
      <p:ext uri="{BB962C8B-B14F-4D97-AF65-F5344CB8AC3E}">
        <p14:creationId xmlns:p14="http://schemas.microsoft.com/office/powerpoint/2010/main" val="2531357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E09883-B744-4FDD-8623-D69A66650022}" type="slidenum">
              <a:rPr lang="en-US" smtClean="0"/>
              <a:t>32</a:t>
            </a:fld>
            <a:endParaRPr lang="en-US"/>
          </a:p>
        </p:txBody>
      </p:sp>
    </p:spTree>
    <p:extLst>
      <p:ext uri="{BB962C8B-B14F-4D97-AF65-F5344CB8AC3E}">
        <p14:creationId xmlns:p14="http://schemas.microsoft.com/office/powerpoint/2010/main" val="2625706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CAE51-784F-D353-6CF9-ED6E129A8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2442C-0CA5-035E-A13D-248F4E5ED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4E5C0-F749-DBDD-1E5B-3E42BAE863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973B3C-2CFF-DF4E-00F5-4602DE0F19E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940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Takes some time and can be a wee bit challenging. There are instructions. </a:t>
            </a:r>
            <a:endParaRPr lang="en-CA"/>
          </a:p>
        </p:txBody>
      </p:sp>
      <p:sp>
        <p:nvSpPr>
          <p:cNvPr id="4" name="Slide Number Placeholder 3"/>
          <p:cNvSpPr>
            <a:spLocks noGrp="1"/>
          </p:cNvSpPr>
          <p:nvPr>
            <p:ph type="sldNum" sz="quarter" idx="5"/>
          </p:nvPr>
        </p:nvSpPr>
        <p:spPr/>
        <p:txBody>
          <a:bodyPr/>
          <a:lstStyle/>
          <a:p>
            <a:fld id="{96E09883-B744-4FDD-8623-D69A66650022}" type="slidenum">
              <a:rPr lang="en-US" smtClean="0"/>
              <a:t>39</a:t>
            </a:fld>
            <a:endParaRPr lang="en-US"/>
          </a:p>
        </p:txBody>
      </p:sp>
    </p:spTree>
    <p:extLst>
      <p:ext uri="{BB962C8B-B14F-4D97-AF65-F5344CB8AC3E}">
        <p14:creationId xmlns:p14="http://schemas.microsoft.com/office/powerpoint/2010/main" val="42249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a:p>
        </p:txBody>
      </p:sp>
    </p:spTree>
    <p:extLst>
      <p:ext uri="{BB962C8B-B14F-4D97-AF65-F5344CB8AC3E}">
        <p14:creationId xmlns:p14="http://schemas.microsoft.com/office/powerpoint/2010/main" val="101259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363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
                <a:srgbClr val="418AB3"/>
              </a:buClr>
              <a:buSzTx/>
              <a:buFont typeface="Arial" panose="020B0604020202020204" pitchFamily="34" charset="0"/>
              <a:buNone/>
              <a:tabLst/>
              <a:defRPr/>
            </a:pPr>
            <a:r>
              <a:rPr kumimoji="0" lang="en-US" sz="17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Be brief, yet honest, when completing a special circumstances inclusion. </a:t>
            </a:r>
          </a:p>
          <a:p>
            <a:pPr marL="0" marR="0" lvl="0" indent="0" algn="l" defTabSz="914400" rtl="0" eaLnBrk="1" fontAlgn="auto" latinLnBrk="0" hangingPunct="1">
              <a:lnSpc>
                <a:spcPct val="90000"/>
              </a:lnSpc>
              <a:spcBef>
                <a:spcPts val="1000"/>
              </a:spcBef>
              <a:spcAft>
                <a:spcPts val="0"/>
              </a:spcAft>
              <a:buClr>
                <a:srgbClr val="418AB3"/>
              </a:buClr>
              <a:buSzTx/>
              <a:buFont typeface="Arial" panose="020B0604020202020204" pitchFamily="34" charset="0"/>
              <a:buNone/>
              <a:tabLst/>
              <a:defRPr/>
            </a:pPr>
            <a:r>
              <a:rPr kumimoji="0" lang="en-US" sz="17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Stay factual and concise.  </a:t>
            </a:r>
          </a:p>
          <a:p>
            <a:pPr marL="0" marR="0" lvl="0" indent="0" algn="l" defTabSz="914400" rtl="0" eaLnBrk="1" fontAlgn="auto" latinLnBrk="0" hangingPunct="1">
              <a:lnSpc>
                <a:spcPct val="90000"/>
              </a:lnSpc>
              <a:spcBef>
                <a:spcPts val="1000"/>
              </a:spcBef>
              <a:spcAft>
                <a:spcPts val="0"/>
              </a:spcAft>
              <a:buClr>
                <a:srgbClr val="418AB3"/>
              </a:buClr>
              <a:buSzTx/>
              <a:buFont typeface="Arial" panose="020B0604020202020204" pitchFamily="34" charset="0"/>
              <a:buNone/>
              <a:tabLst/>
              <a:defRPr/>
            </a:pPr>
            <a:r>
              <a:rPr kumimoji="0" lang="en-US" sz="17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Assess your full application to determine if there are gaps requiring clarification for the members of the adjudication committee.</a:t>
            </a:r>
          </a:p>
          <a:p>
            <a:pPr marL="0" marR="0" lvl="0" indent="0" algn="l" defTabSz="914400" rtl="0" eaLnBrk="1" fontAlgn="auto" latinLnBrk="0" hangingPunct="1">
              <a:lnSpc>
                <a:spcPct val="90000"/>
              </a:lnSpc>
              <a:spcBef>
                <a:spcPts val="1000"/>
              </a:spcBef>
              <a:spcAft>
                <a:spcPts val="0"/>
              </a:spcAft>
              <a:buClr>
                <a:srgbClr val="418AB3"/>
              </a:buClr>
              <a:buSzTx/>
              <a:buFont typeface="Arial" panose="020B0604020202020204" pitchFamily="34" charset="0"/>
              <a:buNone/>
              <a:tabLst/>
              <a:defRPr/>
            </a:pPr>
            <a:r>
              <a:rPr kumimoji="0" lang="en-US" sz="17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rPr>
              <a:t>Demonstrate how the circumstances may have influenced your research, strengthened your focus, or broadened your academic development. </a:t>
            </a:r>
          </a:p>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176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Enthusiastic, robust, positive, </a:t>
            </a:r>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CA"/>
          </a:p>
        </p:txBody>
      </p:sp>
      <p:sp>
        <p:nvSpPr>
          <p:cNvPr id="4" name="Slide Number Placeholder 3"/>
          <p:cNvSpPr>
            <a:spLocks noGrp="1"/>
          </p:cNvSpPr>
          <p:nvPr>
            <p:ph type="sldNum" sz="quarter" idx="5"/>
          </p:nvPr>
        </p:nvSpPr>
        <p:spPr/>
        <p:txBody>
          <a:bodyPr/>
          <a:lstStyle/>
          <a:p>
            <a:fld id="{96E09883-B744-4FDD-8623-D69A66650022}" type="slidenum">
              <a:rPr lang="en-US" smtClean="0"/>
              <a:t>43</a:t>
            </a:fld>
            <a:endParaRPr lang="en-US"/>
          </a:p>
        </p:txBody>
      </p:sp>
    </p:spTree>
    <p:extLst>
      <p:ext uri="{BB962C8B-B14F-4D97-AF65-F5344CB8AC3E}">
        <p14:creationId xmlns:p14="http://schemas.microsoft.com/office/powerpoint/2010/main" val="4257444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100"/>
              </a:lnSpc>
              <a:spcBef>
                <a:spcPts val="975"/>
              </a:spcBef>
              <a:spcAft>
                <a:spcPts val="225"/>
              </a:spcAft>
              <a:buNone/>
            </a:pPr>
            <a:r>
              <a:rPr lang="en-US" b="1" i="0">
                <a:solidFill>
                  <a:srgbClr val="424242"/>
                </a:solidFill>
                <a:effectLst/>
                <a:latin typeface="Segoe Sans"/>
              </a:rPr>
              <a:t>🌟 </a:t>
            </a:r>
            <a:r>
              <a:rPr lang="en-US" b="1" i="0">
                <a:solidFill>
                  <a:srgbClr val="3E45C9"/>
                </a:solidFill>
                <a:effectLst/>
                <a:latin typeface="inherit"/>
                <a:hlinkClick r:id="rId3"/>
              </a:rPr>
              <a:t>The Women's Classical Caucus (WCC)</a:t>
            </a:r>
            <a:endParaRPr lang="en-US" b="1" i="0">
              <a:solidFill>
                <a:srgbClr val="424242"/>
              </a:solidFill>
              <a:effectLst/>
              <a:latin typeface="Segoe Sans"/>
            </a:endParaRPr>
          </a:p>
          <a:p>
            <a:pPr algn="l">
              <a:spcBef>
                <a:spcPts val="600"/>
              </a:spcBef>
              <a:spcAft>
                <a:spcPts val="300"/>
              </a:spcAft>
              <a:buNone/>
            </a:pPr>
            <a:endParaRPr lang="en-US" b="0" i="0">
              <a:solidFill>
                <a:srgbClr val="424242"/>
              </a:solidFill>
              <a:effectLst/>
              <a:latin typeface="Segoe Sans"/>
            </a:endParaRPr>
          </a:p>
          <a:p>
            <a:pPr algn="l">
              <a:lnSpc>
                <a:spcPts val="2100"/>
              </a:lnSpc>
              <a:spcBef>
                <a:spcPts val="975"/>
              </a:spcBef>
              <a:spcAft>
                <a:spcPts val="225"/>
              </a:spcAft>
              <a:buNone/>
            </a:pPr>
            <a:r>
              <a:rPr lang="en-US" b="1" i="0">
                <a:solidFill>
                  <a:srgbClr val="424242"/>
                </a:solidFill>
                <a:effectLst/>
                <a:latin typeface="Segoe Sans"/>
              </a:rPr>
              <a:t>📘 </a:t>
            </a:r>
            <a:r>
              <a:rPr lang="en-US" b="1" i="0" u="sng">
                <a:solidFill>
                  <a:srgbClr val="2E2E78"/>
                </a:solidFill>
                <a:effectLst/>
                <a:latin typeface="inherit"/>
                <a:hlinkClick r:id="rId4"/>
              </a:rPr>
              <a:t>Commission on the Status of Women – Avoiding Gender Bias in Reference Writing</a:t>
            </a:r>
            <a:endParaRPr lang="en-US" b="1" i="0">
              <a:solidFill>
                <a:srgbClr val="424242"/>
              </a:solidFill>
              <a:effectLst/>
              <a:latin typeface="Segoe Sans"/>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55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E09883-B744-4FDD-8623-D69A66650022}" type="slidenum">
              <a:rPr lang="en-US" smtClean="0"/>
              <a:t>47</a:t>
            </a:fld>
            <a:endParaRPr lang="en-US"/>
          </a:p>
        </p:txBody>
      </p:sp>
    </p:spTree>
    <p:extLst>
      <p:ext uri="{BB962C8B-B14F-4D97-AF65-F5344CB8AC3E}">
        <p14:creationId xmlns:p14="http://schemas.microsoft.com/office/powerpoint/2010/main" val="968385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E09883-B744-4FDD-8623-D69A66650022}" type="slidenum">
              <a:rPr lang="en-US" smtClean="0"/>
              <a:t>48</a:t>
            </a:fld>
            <a:endParaRPr lang="en-US"/>
          </a:p>
        </p:txBody>
      </p:sp>
    </p:spTree>
    <p:extLst>
      <p:ext uri="{BB962C8B-B14F-4D97-AF65-F5344CB8AC3E}">
        <p14:creationId xmlns:p14="http://schemas.microsoft.com/office/powerpoint/2010/main" val="3320724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Wishing you all the best – and I am available for assistance, Financial Matters / Connect with Us</a:t>
            </a:r>
          </a:p>
        </p:txBody>
      </p:sp>
      <p:sp>
        <p:nvSpPr>
          <p:cNvPr id="4" name="Slide Number Placeholder 3"/>
          <p:cNvSpPr>
            <a:spLocks noGrp="1"/>
          </p:cNvSpPr>
          <p:nvPr>
            <p:ph type="sldNum" sz="quarter" idx="5"/>
          </p:nvPr>
        </p:nvSpPr>
        <p:spPr/>
        <p:txBody>
          <a:bodyPr/>
          <a:lstStyle/>
          <a:p>
            <a:fld id="{96E09883-B744-4FDD-8623-D69A66650022}" type="slidenum">
              <a:rPr lang="en-US" smtClean="0"/>
              <a:t>51</a:t>
            </a:fld>
            <a:endParaRPr lang="en-US"/>
          </a:p>
        </p:txBody>
      </p:sp>
    </p:spTree>
    <p:extLst>
      <p:ext uri="{BB962C8B-B14F-4D97-AF65-F5344CB8AC3E}">
        <p14:creationId xmlns:p14="http://schemas.microsoft.com/office/powerpoint/2010/main" val="460106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52</a:t>
            </a:fld>
            <a:endParaRPr lang="en-US"/>
          </a:p>
        </p:txBody>
      </p:sp>
    </p:spTree>
    <p:extLst>
      <p:ext uri="{BB962C8B-B14F-4D97-AF65-F5344CB8AC3E}">
        <p14:creationId xmlns:p14="http://schemas.microsoft.com/office/powerpoint/2010/main" val="257076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2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29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5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36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Providing the overview, when you go through the application and you get confused, you might reference these slides to get you back on track. </a:t>
            </a:r>
          </a:p>
          <a:p>
            <a:r>
              <a:rPr lang="en-US"/>
              <a:t>Instructions walk you through the process step by step…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2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Three times – nominated to go forward to the national competition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09883-B744-4FDD-8623-D69A666500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36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20</a:t>
            </a:fld>
            <a:endParaRPr lang="en-US"/>
          </a:p>
        </p:txBody>
      </p:sp>
    </p:spTree>
    <p:extLst>
      <p:ext uri="{BB962C8B-B14F-4D97-AF65-F5344CB8AC3E}">
        <p14:creationId xmlns:p14="http://schemas.microsoft.com/office/powerpoint/2010/main" val="374899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smtClean="0"/>
              <a:t>9/15/2025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05259466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smtClean="0"/>
              <a:t>9/15/2025</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1667602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smtClean="0"/>
              <a:t>9/15/2025</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930264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76242775"/>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27920889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644281954"/>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073905002"/>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803174196"/>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00037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640825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smtClean="0"/>
              <a:t>9/15/2025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44928849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smtClean="0"/>
              <a:t>9/15/2025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75391005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smtClean="0"/>
              <a:t>9/15/2025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00951461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9/15/2025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77839019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smtClean="0"/>
              <a:t>9/15/2025</a:t>
            </a:fld>
            <a:endParaRPr lang="en-US"/>
          </a:p>
        </p:txBody>
      </p:sp>
      <p:sp>
        <p:nvSpPr>
          <p:cNvPr id="9" name="Footer Placeholder 8"/>
          <p:cNvSpPr>
            <a:spLocks noGrp="1"/>
          </p:cNvSpPr>
          <p:nvPr>
            <p:ph type="ftr" sz="quarter" idx="11"/>
          </p:nvPr>
        </p:nvSpPr>
        <p:spPr/>
        <p:txBody>
          <a:bodyPr/>
          <a:lstStyle/>
          <a:p>
            <a:r>
              <a:rPr lang="en-US"/>
              <a:t>PRESENTATION TITLE</a:t>
            </a:r>
          </a:p>
        </p:txBody>
      </p:sp>
      <p:sp>
        <p:nvSpPr>
          <p:cNvPr id="10" name="Slide Number Placeholder 9"/>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2113243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9/15/2025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94452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smtClean="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a:p>
        </p:txBody>
      </p:sp>
      <p:sp>
        <p:nvSpPr>
          <p:cNvPr id="6" name="Freeform 5">
            <a:extLst>
              <a:ext uri="{FF2B5EF4-FFF2-40B4-BE49-F238E27FC236}">
                <a16:creationId xmlns:a16="http://schemas.microsoft.com/office/drawing/2014/main" id="{C4EA0094-0B26-E8F8-D706-E2EEF5E99A2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Object 1">
            <a:extLst>
              <a:ext uri="{FF2B5EF4-FFF2-40B4-BE49-F238E27FC236}">
                <a16:creationId xmlns:a16="http://schemas.microsoft.com/office/drawing/2014/main" id="{6663AC4D-77B8-A8A8-ECE4-143549F3DFB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288697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9/15/2025</a:t>
            </a:fld>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69596299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9/15/2025</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r>
              <a:rPr lang="en-US"/>
              <a:t>PRESENTATION TITLE</a:t>
            </a:r>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54388249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42B0DB6-F5C7-45FB-8CF3-31B45F9C2DAC}" type="datetimeFigureOut">
              <a:rPr lang="en-US" smtClean="0"/>
              <a:t>9/15/2025</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r>
              <a:rPr lang="en-US"/>
              <a:t>PRESENTATION TITLE</a:t>
            </a:r>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18747711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smtClean="0"/>
              <a:t>9/15/2025</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16092536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smtClean="0"/>
              <a:t>9/15/2025</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7424683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9/15/2025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03230430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200257625"/>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62834826"/>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399045076"/>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a:t>Click icon to add picture</a:t>
            </a:r>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973003879"/>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989067367"/>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753719608"/>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798207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smtClean="0"/>
              <a:t>9/15/2025</a:t>
            </a:fld>
            <a:endParaRPr lang="en-US"/>
          </a:p>
        </p:txBody>
      </p:sp>
      <p:sp>
        <p:nvSpPr>
          <p:cNvPr id="9" name="Footer Placeholder 8"/>
          <p:cNvSpPr>
            <a:spLocks noGrp="1"/>
          </p:cNvSpPr>
          <p:nvPr>
            <p:ph type="ftr" sz="quarter" idx="11"/>
          </p:nvPr>
        </p:nvSpPr>
        <p:spPr/>
        <p:txBody>
          <a:bodyPr/>
          <a:lstStyle/>
          <a:p>
            <a:r>
              <a:rPr lang="en-US"/>
              <a:t>PRESENTATION TITLE</a:t>
            </a:r>
          </a:p>
        </p:txBody>
      </p:sp>
      <p:sp>
        <p:nvSpPr>
          <p:cNvPr id="10" name="Slide Number Placeholder 9"/>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82135976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9/15/2025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6196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smtClean="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a:p>
        </p:txBody>
      </p:sp>
      <p:sp>
        <p:nvSpPr>
          <p:cNvPr id="6" name="Freeform 5">
            <a:extLst>
              <a:ext uri="{FF2B5EF4-FFF2-40B4-BE49-F238E27FC236}">
                <a16:creationId xmlns:a16="http://schemas.microsoft.com/office/drawing/2014/main" id="{CB6F0968-3A5D-BA5A-439A-7ABCA70306E7}"/>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Object 1">
            <a:extLst>
              <a:ext uri="{FF2B5EF4-FFF2-40B4-BE49-F238E27FC236}">
                <a16:creationId xmlns:a16="http://schemas.microsoft.com/office/drawing/2014/main" id="{DB619403-37E6-4929-07B0-F062F3FB323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24047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9/15/2025</a:t>
            </a:fld>
            <a:endParaRPr lang="en-US"/>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05419233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9/15/2025</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r>
              <a:rPr lang="en-US"/>
              <a:t>PRESENTATION TITLE</a:t>
            </a:r>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9970289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042B0DB6-F5C7-45FB-8CF3-31B45F9C2DAC}" type="datetimeFigureOut">
              <a:rPr lang="en-US" smtClean="0"/>
              <a:t>9/15/2025</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r>
              <a:rPr lang="en-US"/>
              <a:t>PRESENTATION TITLE</a:t>
            </a:r>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16363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9/15/2025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PRESENTATION TITLE</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76227295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40" r:id="rId15"/>
    <p:sldLayoutId id="2147483741" r:id="rId16"/>
    <p:sldLayoutId id="2147483742" r:id="rId17"/>
    <p:sldLayoutId id="2147483743" r:id="rId18"/>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9/15/2025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PRESENTATION TITLE</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7078427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03" r:id="rId16"/>
    <p:sldLayoutId id="2147483705" r:id="rId17"/>
    <p:sldLayoutId id="2147483709" r:id="rId18"/>
    <p:sldLayoutId id="2147483649" r:id="rId19"/>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hyperlink" Target="https://www.trentu.ca/mytr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www.educanada.ca/scholarships-bourses/index.aspx?lang=eng" TargetMode="External"/><Relationship Id="rId7" Type="http://schemas.openxmlformats.org/officeDocument/2006/relationships/image" Target="../media/image24.png"/><Relationship Id="rId2" Type="http://schemas.openxmlformats.org/officeDocument/2006/relationships/hyperlink" Target="https://calgaryfoundation.org/student-awards/" TargetMode="Externa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hyperlink" Target="https://yconic.com/" TargetMode="External"/><Relationship Id="rId4" Type="http://schemas.openxmlformats.org/officeDocument/2006/relationships/hyperlink" Target="https://www.scholarshipscanada.com/Scholarships/ScholarshipSearch.aspx?type=ScholarshipName&amp;s=" TargetMode="External"/><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www.nserc-crsng.gc.ca/Students-Etudiants/Guides-Guides/TriRTA-TriBFR_eng.asp"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hyperlink" Target="https://www.trentu.ca/graduatestudies/financial-matters/how-win-scholarships" TargetMode="External"/><Relationship Id="rId7" Type="http://schemas.openxmlformats.org/officeDocument/2006/relationships/image" Target="../media/image14.jpeg"/><Relationship Id="rId2" Type="http://schemas.openxmlformats.org/officeDocument/2006/relationships/hyperlink" Target="https://www.trentu.ca/graduatestudies/financial-matters" TargetMode="External"/><Relationship Id="rId1" Type="http://schemas.openxmlformats.org/officeDocument/2006/relationships/slideLayout" Target="../slideLayouts/slideLayout2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cience.gc.ca/eic/site/063.nsf/eng/h_FEE7261A.html?OpenDocument" TargetMode="External"/><Relationship Id="rId7"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hyperlink" Target="https://www.sshrc-crsh.gc.ca/funding-financement/apply-demande/background-renseignements/selecting_agency-choisir_organisme_subventionnaire-eng.aspx" TargetMode="External"/><Relationship Id="rId5" Type="http://schemas.openxmlformats.org/officeDocument/2006/relationships/hyperlink" Target="https://www.nserc-crsng.gc.ca/NSERC-CRSNG/policies-politiques/Addendum-Addenda_eng.asp" TargetMode="External"/><Relationship Id="rId4" Type="http://schemas.openxmlformats.org/officeDocument/2006/relationships/hyperlink" Target="https://cihr-irsc.gc.ca/e/7263.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nserc-crsng.gc.ca/OnlineServices-ServicesEnLigne/instructions/201/pgs-pdf_eng.asp" TargetMode="External"/><Relationship Id="rId3" Type="http://schemas.openxmlformats.org/officeDocument/2006/relationships/image" Target="../media/image43.png"/><Relationship Id="rId7" Type="http://schemas.openxmlformats.org/officeDocument/2006/relationships/hyperlink" Target="https://www.nserc-crsng.gc.ca/OnlineServices-ServicesEnLigne/Index_eng.asp"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hyperlink" Target="https://cihr-irsc.gc.ca/e/54347.html" TargetMode="External"/><Relationship Id="rId11" Type="http://schemas.openxmlformats.org/officeDocument/2006/relationships/hyperlink" Target="https://www.nserc-crsng.gc.ca/Students-Etudiants/PG-CS/cgrsd-besrd_eng.asp#a18" TargetMode="External"/><Relationship Id="rId5" Type="http://schemas.openxmlformats.org/officeDocument/2006/relationships/hyperlink" Target="https://www.researchnet-recherchenet.ca/rnr16/vwOpprtntyDtls.do?progCd=11380&amp;language=E&amp;org=CIHR" TargetMode="External"/><Relationship Id="rId10" Type="http://schemas.openxmlformats.org/officeDocument/2006/relationships/hyperlink" Target="https://sshrc-crsh.canada.ca/en/funding/opportunities/canada-graduate-research-scholarships/doctoral-program/2025/competition/instructions/applicant.aspx" TargetMode="External"/><Relationship Id="rId4" Type="http://schemas.openxmlformats.org/officeDocument/2006/relationships/image" Target="../media/image44.png"/><Relationship Id="rId9" Type="http://schemas.openxmlformats.org/officeDocument/2006/relationships/hyperlink" Target="https://webapps.nserc.ca/SSHRC/faces/logon.jsp?lang=en_CA"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shrc-crsh.canada.ca/en/funding/opportunities/canada-graduate-research-scholarships/doctoral-program/2025/competition/instructions/applicant.aspx#application-profile" TargetMode="External"/><Relationship Id="rId13" Type="http://schemas.openxmlformats.org/officeDocument/2006/relationships/hyperlink" Target="https://sshrc-crsh.canada.ca/en/funding/opportunities/canada-graduate-research-scholarships/doctoral-program/2025/competition/instructions/applicant.aspx#diversity-considerations" TargetMode="External"/><Relationship Id="rId18" Type="http://schemas.openxmlformats.org/officeDocument/2006/relationships/hyperlink" Target="https://sshrc-crsh.canada.ca/en/funding/opportunities/canada-graduate-research-scholarships/doctoral-program/2025/competition/instructions/applicant.aspx#initiatives-justification" TargetMode="External"/><Relationship Id="rId3" Type="http://schemas.openxmlformats.org/officeDocument/2006/relationships/image" Target="../media/image45.jpeg"/><Relationship Id="rId7" Type="http://schemas.openxmlformats.org/officeDocument/2006/relationships/hyperlink" Target="https://sshrc-crsh.canada.ca/en/funding/opportunities/canada-graduate-research-scholarships/doctoral-program/2025/competition/instructions/applicant.aspx#application-process" TargetMode="External"/><Relationship Id="rId12" Type="http://schemas.openxmlformats.org/officeDocument/2006/relationships/hyperlink" Target="https://sshrc-crsh.canada.ca/en/funding/opportunities/canada-graduate-research-scholarships/doctoral-program/2025/competition/instructions/applicant.aspx#bibliography" TargetMode="External"/><Relationship Id="rId17" Type="http://schemas.openxmlformats.org/officeDocument/2006/relationships/hyperlink" Target="https://sshrc-crsh.canada.ca/en/funding/opportunities/canada-graduate-research-scholarships/doctoral-program/2025/competition/instructions/applicant.aspx#supplement-justification" TargetMode="External"/><Relationship Id="rId2" Type="http://schemas.openxmlformats.org/officeDocument/2006/relationships/notesSlide" Target="../notesSlides/notesSlide11.xml"/><Relationship Id="rId16" Type="http://schemas.openxmlformats.org/officeDocument/2006/relationships/hyperlink" Target="https://sshrc-crsh.canada.ca/en/funding/opportunities/canada-graduate-research-scholarships/doctoral-program/2025/competition/instructions/applicant.aspx#research-contributions" TargetMode="External"/><Relationship Id="rId20" Type="http://schemas.openxmlformats.org/officeDocument/2006/relationships/hyperlink" Target="https://sshrc-crsh.canada.ca/en/funding/opportunities/canada-graduate-research-scholarships/doctoral-program/2025/competition/instructions/applicant.aspx#contact" TargetMode="External"/><Relationship Id="rId1" Type="http://schemas.openxmlformats.org/officeDocument/2006/relationships/slideLayout" Target="../slideLayouts/slideLayout2.xml"/><Relationship Id="rId6" Type="http://schemas.openxmlformats.org/officeDocument/2006/relationships/hyperlink" Target="https://sshrc-crsh.canada.ca/en/funding/opportunities/canada-graduate-research-scholarships/doctoral-program/2025/competition/instructions/applicant.aspx#documents" TargetMode="External"/><Relationship Id="rId11" Type="http://schemas.openxmlformats.org/officeDocument/2006/relationships/hyperlink" Target="https://sshrc-crsh.canada.ca/en/funding/opportunities/canada-graduate-research-scholarships/doctoral-program/2025/competition/instructions/applicant.aspx#research-proposal" TargetMode="External"/><Relationship Id="rId5" Type="http://schemas.openxmlformats.org/officeDocument/2006/relationships/image" Target="../media/image47.jpeg"/><Relationship Id="rId15" Type="http://schemas.openxmlformats.org/officeDocument/2006/relationships/hyperlink" Target="https://sshrc-crsh.canada.ca/en/funding/opportunities/canada-graduate-research-scholarships/doctoral-program/2025/competition/instructions/applicant.aspx#allowable-inclusions" TargetMode="External"/><Relationship Id="rId10" Type="http://schemas.openxmlformats.org/officeDocument/2006/relationships/hyperlink" Target="https://sshrc-crsh.canada.ca/en/funding/opportunities/canada-graduate-research-scholarships/doctoral-program/2025/competition/instructions/applicant.aspx#areas-study" TargetMode="External"/><Relationship Id="rId19" Type="http://schemas.openxmlformats.org/officeDocument/2006/relationships/hyperlink" Target="https://sshrc-crsh.canada.ca/en/funding/opportunities/canada-graduate-research-scholarships/doctoral-program/2025/competition/instructions/applicant.aspx#referees" TargetMode="External"/><Relationship Id="rId4" Type="http://schemas.openxmlformats.org/officeDocument/2006/relationships/image" Target="../media/image46.jpeg"/><Relationship Id="rId9" Type="http://schemas.openxmlformats.org/officeDocument/2006/relationships/hyperlink" Target="https://sshrc-crsh.canada.ca/en/funding/opportunities/canada-graduate-research-scholarships/doctoral-program/2025/competition/instructions/applicant.aspx#program-information" TargetMode="External"/><Relationship Id="rId14" Type="http://schemas.openxmlformats.org/officeDocument/2006/relationships/hyperlink" Target="https://sshrc-crsh.canada.ca/en/funding/opportunities/canada-graduate-research-scholarships/doctoral-program/2025/competition/instructions/applicant.aspx#transcript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sshrc-crsh.canada.ca/en/funding/policies-regulations-and-guidelines/guidelines-merit-review-indigenous-research.aspx" TargetMode="External"/><Relationship Id="rId13" Type="http://schemas.openxmlformats.org/officeDocument/2006/relationships/image" Target="../media/image49.jpeg"/><Relationship Id="rId3" Type="http://schemas.openxmlformats.org/officeDocument/2006/relationships/hyperlink" Target="https://www.nserc-crsng.gc.ca/Students-Etudiants/PG-CS/cgrsd-besrd_eng.asp" TargetMode="External"/><Relationship Id="rId7" Type="http://schemas.openxmlformats.org/officeDocument/2006/relationships/hyperlink" Target="https://sshrc-crsh.canada.ca/en/funding/policies-regulations-and-guidelines/subject-matter-eligibility.aspx#af2" TargetMode="External"/><Relationship Id="rId12" Type="http://schemas.openxmlformats.org/officeDocument/2006/relationships/hyperlink" Target="https://sshrc-crsh.canada.ca/en/funding/opportunities/canada-graduate-research-scholarships/doctoral-program/2025/competition/instructions/letter-of-appraisal.aspx" TargetMode="External"/><Relationship Id="rId2" Type="http://schemas.openxmlformats.org/officeDocument/2006/relationships/image" Target="../media/image48.jpeg"/><Relationship Id="rId1" Type="http://schemas.openxmlformats.org/officeDocument/2006/relationships/slideLayout" Target="../slideLayouts/slideLayout23.xml"/><Relationship Id="rId6" Type="http://schemas.openxmlformats.org/officeDocument/2006/relationships/hyperlink" Target="http://www.nserc-crsng.gc.ca/Students-Etudiants/Guides-Guides/TriRTA-TriBFR_eng.asp" TargetMode="External"/><Relationship Id="rId11" Type="http://schemas.openxmlformats.org/officeDocument/2006/relationships/hyperlink" Target="https://sshrc-crsh.canada.ca/en/funding/policies-regulations-and-guidelines/guidelines-research-creation-support-materials.aspx" TargetMode="External"/><Relationship Id="rId5" Type="http://schemas.openxmlformats.org/officeDocument/2006/relationships/hyperlink" Target="https://sshrc-crsh.canada.ca/en/funding/policies-regulations-and-guidelines.aspx" TargetMode="External"/><Relationship Id="rId10" Type="http://schemas.openxmlformats.org/officeDocument/2006/relationships/hyperlink" Target="https://sshrc-crsh.canada.ca/en/funding/policies-regulations-and-guidelines/guidelines-effective-research-training.aspx" TargetMode="External"/><Relationship Id="rId4" Type="http://schemas.openxmlformats.org/officeDocument/2006/relationships/hyperlink" Target="https://sshrc-crsh.canada.ca/en/funding/terminology.aspx#def" TargetMode="External"/><Relationship Id="rId9" Type="http://schemas.openxmlformats.org/officeDocument/2006/relationships/hyperlink" Target="https://sshrc-crsh.canada.ca/en/funding/opportunities/resources/guide-including-diversity-considerations-in-research-design.aspx"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s://www.sshrc-crsh.gc.ca/funding-financement/programs-programmes/definitions-eng.aspx#a0" TargetMode="External"/><Relationship Id="rId7" Type="http://schemas.openxmlformats.org/officeDocument/2006/relationships/hyperlink" Target="https://ethics.gc.ca/eng/tcps2-eptc2_2018_chapter9-chapitre9.html"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hyperlink" Target="https://www.sshrc-crsh.gc.ca/about-au_sujet/policies-politiques/statements-enonces/indigenous_research-recherche_autochtone-eng.aspx" TargetMode="External"/><Relationship Id="rId11" Type="http://schemas.openxmlformats.org/officeDocument/2006/relationships/image" Target="../media/image53.jpeg"/><Relationship Id="rId5" Type="http://schemas.openxmlformats.org/officeDocument/2006/relationships/hyperlink" Target="https://www.canada.ca/en/research-coordinating-committee/news/2022/04/crcc-announces-membership-leadership-circle.html" TargetMode="External"/><Relationship Id="rId10" Type="http://schemas.openxmlformats.org/officeDocument/2006/relationships/image" Target="../media/image52.png"/><Relationship Id="rId4" Type="http://schemas.openxmlformats.org/officeDocument/2006/relationships/hyperlink" Target="https://www.sshrc-crsh.gc.ca/funding-financement/merit_review-evaluation_du_merite/guidelines_research-lignes_directrices_recherche-eng.aspx" TargetMode="External"/><Relationship Id="rId9"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hyperlink" Target="https://www.nserc-crsng.gc.ca/onlineservices-servicesenligne/pdfatt2_eng.asp"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54.png"/><Relationship Id="rId4" Type="http://schemas.openxmlformats.org/officeDocument/2006/relationships/hyperlink" Target="https://sshrc-crsh.canada.ca/funding-financement/nfrf-fnfr/instructions_attachment-instructions_piece_jointe-eng.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hyperlink" Target="https://sshrc-crsh.canada.ca/en/funding/opportunities/canada-graduate-research-scholarships/doctoral-program.aspx"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www.nserc-crsng.gc.ca/Students-Etudiants/PG-CS/Supplements-Supplements/index_eng.asp" TargetMode="External"/><Relationship Id="rId5" Type="http://schemas.openxmlformats.org/officeDocument/2006/relationships/hyperlink" Target="http://www.cihr-irsc.gc.ca/e/50513.html" TargetMode="Externa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nserc-crsng.gc.ca/Students-Etudiants/PG-CS/CGSD-BESCD_eng.asp#a8" TargetMode="External"/><Relationship Id="rId1" Type="http://schemas.openxmlformats.org/officeDocument/2006/relationships/slideLayout" Target="../slideLayouts/slideLayout22.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trentu.ca/graduatestudies/financial-matters"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hyperlink" Target="https://www.nserc-crsng.gc.ca/OnlineServices-ServicesEnLigne/pdfatt2_eng.asp" TargetMode="Externa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sshrc-crsh.canada.ca/en/funding/opportunities/resources/guide-including-diversity-considerations-in-research-design.aspx" TargetMode="External"/><Relationship Id="rId1" Type="http://schemas.openxmlformats.org/officeDocument/2006/relationships/slideLayout" Target="../slideLayouts/slideLayout13.xml"/><Relationship Id="rId5" Type="http://schemas.openxmlformats.org/officeDocument/2006/relationships/image" Target="../media/image65.jpe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6.xml"/><Relationship Id="rId4" Type="http://schemas.openxmlformats.org/officeDocument/2006/relationships/image" Target="../media/image68.jpeg"/></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hyperlink" Target="https://www.trentu.ca/graduatestudies/financial-matters/how-win-scholarship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hyperlink" Target="https://sshrc-crsh.canada.ca/en/funding/opportunities/canada-graduate-research-scholarships/doctoral-program.aspx" TargetMode="External"/><Relationship Id="rId7" Type="http://schemas.openxmlformats.org/officeDocument/2006/relationships/image" Target="../media/image72.jpe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71.jpeg"/><Relationship Id="rId5" Type="http://schemas.openxmlformats.org/officeDocument/2006/relationships/hyperlink" Target="https://cihr-irsc.gc.ca/e/38887.html" TargetMode="External"/><Relationship Id="rId4" Type="http://schemas.openxmlformats.org/officeDocument/2006/relationships/hyperlink" Target="https://www.nserc-crsng.gc.ca/OnlineServices-ServicesEnLigne/instructions/201/pgs-pdf_eng.asp"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76.jpeg"/></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hyperlink" Target="https://cihr-irsc.gc.ca/e/50836.html" TargetMode="External"/><Relationship Id="rId7" Type="http://schemas.openxmlformats.org/officeDocument/2006/relationships/image" Target="../media/image80.jpe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79.jpeg"/><Relationship Id="rId5" Type="http://schemas.openxmlformats.org/officeDocument/2006/relationships/hyperlink" Target="https://cihr-irsc.gc.ca/e/49347.html" TargetMode="External"/><Relationship Id="rId4" Type="http://schemas.openxmlformats.org/officeDocument/2006/relationships/hyperlink" Target="https://cihr-irsc.gc.ca/e/48642.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nserc-crsng.gc.ca/Media-Media/NewsDetail-DetailNouvelles_eng.asp?ID=1103" TargetMode="External"/><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82.jpeg"/></Relationships>
</file>

<file path=ppt/slides/_rels/slide49.xml.rels><?xml version="1.0" encoding="UTF-8" standalone="yes"?>
<Relationships xmlns="http://schemas.openxmlformats.org/package/2006/relationships"><Relationship Id="rId3" Type="http://schemas.openxmlformats.org/officeDocument/2006/relationships/hyperlink" Target="http://www.ktecop.ca/" TargetMode="External"/><Relationship Id="rId7" Type="http://schemas.openxmlformats.org/officeDocument/2006/relationships/image" Target="../media/image85.jpeg"/><Relationship Id="rId2" Type="http://schemas.openxmlformats.org/officeDocument/2006/relationships/hyperlink" Target="https://sshrc-crsh.canada.ca/en/funding/policies-regulations-and-guidelines/guidelines-effective-knowledge-mobilization.aspx" TargetMode="External"/><Relationship Id="rId1" Type="http://schemas.openxmlformats.org/officeDocument/2006/relationships/slideLayout" Target="../slideLayouts/slideLayout3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hyperlink" Target="https://www.nce-rce.gc.ca/AnnualMeeting-ReunionAnnuelle/2014/Presentations-Presentations/NCE-RCE/02-05-DavidPhipps.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trentu.ca/graduatestudies/sites/trentu.ca.graduatestudies/files/documents/!!Faculty%20~%20Letters%20of%20Recommendations.pptx" TargetMode="External"/><Relationship Id="rId3" Type="http://schemas.openxmlformats.org/officeDocument/2006/relationships/hyperlink" Target="https://www.trentu.ca/graduatestudies/sites/trentu.ca.graduatestudies/files/documents/!!%202025-26%20Trent%20CGRS%20D.pptx" TargetMode="External"/><Relationship Id="rId7" Type="http://schemas.openxmlformats.org/officeDocument/2006/relationships/hyperlink" Target="https://vanier.gc.ca/en/selection_committee_guide-comite_selection_lignes.html#b4.1" TargetMode="External"/><Relationship Id="rId2" Type="http://schemas.openxmlformats.org/officeDocument/2006/relationships/hyperlink" Target="https://www.trentu.ca/graduatestudies/sites/trentu.ca.graduatestudies/files/documents/!!%20Graduate%20Scholarship%20Overview.pptx" TargetMode="External"/><Relationship Id="rId1" Type="http://schemas.openxmlformats.org/officeDocument/2006/relationships/slideLayout" Target="../slideLayouts/slideLayout9.xml"/><Relationship Id="rId6" Type="http://schemas.openxmlformats.org/officeDocument/2006/relationships/hyperlink" Target="https://www.trentu.ca/graduatestudies/sites/trentu.ca.graduatestudies/files/documents/GradFinance%20Ontario%20Graduate%20Scholarship%20Application%20Tips.pptx" TargetMode="External"/><Relationship Id="rId5" Type="http://schemas.openxmlformats.org/officeDocument/2006/relationships/hyperlink" Target="https://www.trentu.ca/graduatestudies/sites/trentu.ca.graduatestudies/files/documents/!!%20Letters%20of%20Reference%20%26%20Spec%20-%20Copy.pptx" TargetMode="External"/><Relationship Id="rId4" Type="http://schemas.openxmlformats.org/officeDocument/2006/relationships/hyperlink" Target="https://www.trentu.ca/graduatestudies/sites/trentu.ca.graduatestudies/files/documents/!!%20Outline%20of%20Proposed%20Research%20web.pptx" TargetMode="External"/><Relationship Id="rId9" Type="http://schemas.openxmlformats.org/officeDocument/2006/relationships/image" Target="../media/image18.jpeg"/></Relationships>
</file>

<file path=ppt/slides/_rels/slide50.xml.rels><?xml version="1.0" encoding="UTF-8" standalone="yes"?>
<Relationships xmlns="http://schemas.openxmlformats.org/package/2006/relationships"><Relationship Id="rId3" Type="http://schemas.openxmlformats.org/officeDocument/2006/relationships/hyperlink" Target="https://cihr-irsc.gc.ca/e/51731.html" TargetMode="External"/><Relationship Id="rId2" Type="http://schemas.openxmlformats.org/officeDocument/2006/relationships/hyperlink" Target="https://www.nserc-crsng.gc.ca/InterAgency-Interorganismes/EDI-EDI/Resources_Ressources_eng.asp" TargetMode="External"/><Relationship Id="rId1" Type="http://schemas.openxmlformats.org/officeDocument/2006/relationships/slideLayout" Target="../slideLayouts/slideLayout30.xml"/><Relationship Id="rId4" Type="http://schemas.openxmlformats.org/officeDocument/2006/relationships/image" Target="../media/image86.jpeg"/></Relationships>
</file>

<file path=ppt/slides/_rels/slide5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hyperlink" Target="mailto:graduatefinance@trentu.ca" TargetMode="External"/><Relationship Id="rId2" Type="http://schemas.openxmlformats.org/officeDocument/2006/relationships/notesSlide" Target="../notesSlides/notesSlide27.xml"/><Relationship Id="rId1" Type="http://schemas.openxmlformats.org/officeDocument/2006/relationships/slideLayout" Target="../slideLayouts/slideLayout33.xml"/><Relationship Id="rId4" Type="http://schemas.openxmlformats.org/officeDocument/2006/relationships/image" Target="../media/image88.png"/></Relationships>
</file>

<file path=ppt/slides/_rels/slide6.xml.rels><?xml version="1.0" encoding="UTF-8" standalone="yes"?>
<Relationships xmlns="http://schemas.openxmlformats.org/package/2006/relationships"><Relationship Id="rId8" Type="http://schemas.openxmlformats.org/officeDocument/2006/relationships/hyperlink" Target="https://cihr-irsc.gc.ca/e/50836.html" TargetMode="External"/><Relationship Id="rId3" Type="http://schemas.openxmlformats.org/officeDocument/2006/relationships/hyperlink" Target="https://www.nserc-crsng.gc.ca/NSERC-CRSNG/Policies-Politiques/assessment_of_contributions-evaluation_des_contributions_eng.asp" TargetMode="External"/><Relationship Id="rId7" Type="http://schemas.openxmlformats.org/officeDocument/2006/relationships/hyperlink" Target="https://cihr-irsc.gc.ca/e/52553.html" TargetMode="External"/><Relationship Id="rId12" Type="http://schemas.openxmlformats.org/officeDocument/2006/relationships/hyperlink" Target="https://cihr-irsc.gc.ca/e/50509.html" TargetMode="External"/><Relationship Id="rId2" Type="http://schemas.openxmlformats.org/officeDocument/2006/relationships/hyperlink" Target="https://science.gc.ca/site/science/en/interagency-research-funding/policies-and-guidelines/selecting-appropriate-federal-granting-agency" TargetMode="External"/><Relationship Id="rId1" Type="http://schemas.openxmlformats.org/officeDocument/2006/relationships/slideLayout" Target="../slideLayouts/slideLayout9.xml"/><Relationship Id="rId6" Type="http://schemas.openxmlformats.org/officeDocument/2006/relationships/hyperlink" Target="https://www.nserc-crsng.gc.ca/NSERC-CRSNG/Policies-Politiques/EDI_guidance-Conseils_EDI_eng.asp" TargetMode="External"/><Relationship Id="rId11" Type="http://schemas.openxmlformats.org/officeDocument/2006/relationships/hyperlink" Target="https://cihr-irsc.gc.ca/e/50517.html" TargetMode="External"/><Relationship Id="rId5" Type="http://schemas.openxmlformats.org/officeDocument/2006/relationships/hyperlink" Target="https://www.trentu.ca/graduatestudies/sites/trentu.ca.graduatestudies/files/documents/EDI%20NSERC%20Guide_for_Applicants_EN_0.pdf" TargetMode="External"/><Relationship Id="rId10" Type="http://schemas.openxmlformats.org/officeDocument/2006/relationships/hyperlink" Target="https://www.sshrc-crsh.gc.ca/funding-financement/merit_review-evaluation_du_merite/guidelines_research-lignes_directrices_recherche-eng.aspx" TargetMode="External"/><Relationship Id="rId4" Type="http://schemas.openxmlformats.org/officeDocument/2006/relationships/hyperlink" Target="https://cihr-irsc.gc.ca/e/51731.html" TargetMode="External"/><Relationship Id="rId9" Type="http://schemas.openxmlformats.org/officeDocument/2006/relationships/hyperlink" Target="https://genderedinnovations.stanford.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 uri="{C183D7F6-B498-43B3-948B-1728B52AA6E4}">
                <adec:decorative xmlns:adec="http://schemas.microsoft.com/office/drawing/2017/decorative" val="0"/>
              </a:ext>
            </a:extLst>
          </p:cNvPr>
          <p:cNvSpPr>
            <a:spLocks noGrp="1"/>
          </p:cNvSpPr>
          <p:nvPr>
            <p:ph type="title"/>
          </p:nvPr>
        </p:nvSpPr>
        <p:spPr>
          <a:xfrm>
            <a:off x="970790" y="4159904"/>
            <a:ext cx="10250422" cy="1264762"/>
          </a:xfrm>
        </p:spPr>
        <p:txBody>
          <a:bodyPr vert="horz" lIns="274320" tIns="182880" rIns="274320" bIns="182880" rtlCol="0" anchor="ctr" anchorCtr="1">
            <a:normAutofit fontScale="90000"/>
          </a:bodyPr>
          <a:lstStyle/>
          <a:p>
            <a:br>
              <a:rPr lang="en-US" sz="1000">
                <a:solidFill>
                  <a:srgbClr val="262626"/>
                </a:solidFill>
              </a:rPr>
            </a:br>
            <a:br>
              <a:rPr lang="en-US" sz="2400">
                <a:solidFill>
                  <a:srgbClr val="262626"/>
                </a:solidFill>
              </a:rPr>
            </a:br>
            <a:r>
              <a:rPr lang="en-US" sz="2400">
                <a:solidFill>
                  <a:srgbClr val="262626"/>
                </a:solidFill>
              </a:rPr>
              <a:t>Doctoral Graduate Program Presentation</a:t>
            </a:r>
            <a:br>
              <a:rPr lang="en-US" sz="2400">
                <a:solidFill>
                  <a:srgbClr val="262626"/>
                </a:solidFill>
              </a:rPr>
            </a:br>
            <a:r>
              <a:rPr lang="en-US" sz="2400">
                <a:solidFill>
                  <a:srgbClr val="262626"/>
                </a:solidFill>
              </a:rPr>
              <a:t>2025-26</a:t>
            </a:r>
            <a:br>
              <a:rPr lang="en-US" sz="1000">
                <a:solidFill>
                  <a:srgbClr val="262626"/>
                </a:solidFill>
              </a:rPr>
            </a:br>
            <a:br>
              <a:rPr lang="en-US" sz="1000">
                <a:solidFill>
                  <a:srgbClr val="262626"/>
                </a:solidFill>
              </a:rPr>
            </a:br>
            <a:endParaRPr lang="en-US" sz="1000">
              <a:solidFill>
                <a:srgbClr val="262626"/>
              </a:solidFill>
            </a:endParaRPr>
          </a:p>
        </p:txBody>
      </p:sp>
      <p:sp>
        <p:nvSpPr>
          <p:cNvPr id="1105" name="Rectangle 1104">
            <a:extLst>
              <a:ext uri="{FF2B5EF4-FFF2-40B4-BE49-F238E27FC236}">
                <a16:creationId xmlns:a16="http://schemas.microsoft.com/office/drawing/2014/main" id="{6224F67A-228C-4DA7-B3A6-8FEABB6BCE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40555"/>
            <a:ext cx="1091184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06" name="Rectangle 1105">
            <a:extLst>
              <a:ext uri="{FF2B5EF4-FFF2-40B4-BE49-F238E27FC236}">
                <a16:creationId xmlns:a16="http://schemas.microsoft.com/office/drawing/2014/main" id="{669D22A6-AAED-4519-9005-0897F7E12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6112"/>
            <a:ext cx="10579608" cy="29809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 name="TextBox 2">
            <a:extLst>
              <a:ext uri="{FF2B5EF4-FFF2-40B4-BE49-F238E27FC236}">
                <a16:creationId xmlns:a16="http://schemas.microsoft.com/office/drawing/2014/main" id="{2D23FBF7-BF25-2F4C-052E-A5DD93A49557}"/>
              </a:ext>
            </a:extLst>
          </p:cNvPr>
          <p:cNvSpPr txBox="1"/>
          <p:nvPr/>
        </p:nvSpPr>
        <p:spPr>
          <a:xfrm>
            <a:off x="338328" y="5590223"/>
            <a:ext cx="277977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panose="020B0502020104020203"/>
                <a:ea typeface="+mn-ea"/>
                <a:cs typeface="+mn-cs"/>
              </a:rPr>
              <a:t>Jane Rennie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panose="020B0502020104020203"/>
                <a:ea typeface="+mn-ea"/>
                <a:cs typeface="+mn-cs"/>
              </a:rPr>
              <a:t>Graduate Finance Officer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panose="020B0502020104020203"/>
                <a:ea typeface="+mn-ea"/>
                <a:cs typeface="+mn-cs"/>
              </a:rPr>
              <a:t>School of Graduate Studies</a:t>
            </a:r>
            <a:endParaRPr kumimoji="0" lang="en-CA" sz="18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F3A1E110-4453-FD69-FE9F-F24CE994EC9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323" y="895646"/>
            <a:ext cx="2109399" cy="2749534"/>
          </a:xfrm>
          <a:prstGeom prst="rect">
            <a:avLst/>
          </a:prstGeom>
        </p:spPr>
      </p:pic>
      <p:pic>
        <p:nvPicPr>
          <p:cNvPr id="6" name="Picture 5">
            <a:extLst>
              <a:ext uri="{FF2B5EF4-FFF2-40B4-BE49-F238E27FC236}">
                <a16:creationId xmlns:a16="http://schemas.microsoft.com/office/drawing/2014/main" id="{1D37EF31-4305-202F-19E9-C97B0F5E4E8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35232" y="1130102"/>
            <a:ext cx="3827163" cy="2317173"/>
          </a:xfrm>
          <a:prstGeom prst="rect">
            <a:avLst/>
          </a:prstGeom>
        </p:spPr>
      </p:pic>
      <p:pic>
        <p:nvPicPr>
          <p:cNvPr id="8" name="Picture 7">
            <a:extLst>
              <a:ext uri="{FF2B5EF4-FFF2-40B4-BE49-F238E27FC236}">
                <a16:creationId xmlns:a16="http://schemas.microsoft.com/office/drawing/2014/main" id="{A3EE4004-D0C4-956E-8054-C53A4208D78A}"/>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43230" y="1102827"/>
            <a:ext cx="3577982" cy="2387514"/>
          </a:xfrm>
          <a:prstGeom prst="rect">
            <a:avLst/>
          </a:prstGeom>
        </p:spPr>
      </p:pic>
    </p:spTree>
    <p:extLst>
      <p:ext uri="{BB962C8B-B14F-4D97-AF65-F5344CB8AC3E}">
        <p14:creationId xmlns:p14="http://schemas.microsoft.com/office/powerpoint/2010/main" val="21115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A64B4-7ABA-7859-C80A-11B96257CEE5}"/>
            </a:ext>
          </a:extLst>
        </p:cNvPr>
        <p:cNvGrpSpPr/>
        <p:nvPr/>
      </p:nvGrpSpPr>
      <p:grpSpPr>
        <a:xfrm>
          <a:off x="0" y="0"/>
          <a:ext cx="0" cy="0"/>
          <a:chOff x="0" y="0"/>
          <a:chExt cx="0" cy="0"/>
        </a:xfrm>
      </p:grpSpPr>
      <p:sp>
        <p:nvSpPr>
          <p:cNvPr id="35" name="Oval 34">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9607E3-DFCA-3E8C-B1E9-E8392D69F201}"/>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kumimoji="0" lang="en-US" sz="2300" b="0" i="0" u="none" strike="noStrike" kern="1200" cap="all" spc="200" normalizeH="0" baseline="0" noProof="0">
                <a:ln>
                  <a:noFill/>
                </a:ln>
                <a:solidFill>
                  <a:srgbClr val="FFFFFF"/>
                </a:solidFill>
                <a:effectLst/>
                <a:uLnTx/>
                <a:uFillTx/>
                <a:latin typeface="Gill Sans MT" panose="020B0502020104020203"/>
                <a:ea typeface="+mj-ea"/>
                <a:cs typeface="+mj-cs"/>
              </a:rPr>
              <a:t>Ontario Graduate Scholarship</a:t>
            </a:r>
            <a:endParaRPr lang="en-CA" sz="2300">
              <a:solidFill>
                <a:srgbClr val="FFFFFF"/>
              </a:solidFill>
            </a:endParaRPr>
          </a:p>
        </p:txBody>
      </p:sp>
      <p:sp>
        <p:nvSpPr>
          <p:cNvPr id="37" name="Rectangle 36">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C3E0E6-DD49-BC92-ACC7-BE49103FDEF2}"/>
              </a:ext>
            </a:extLst>
          </p:cNvPr>
          <p:cNvSpPr>
            <a:spLocks noGrp="1"/>
          </p:cNvSpPr>
          <p:nvPr>
            <p:ph idx="1"/>
          </p:nvPr>
        </p:nvSpPr>
        <p:spPr>
          <a:xfrm>
            <a:off x="5783335" y="960121"/>
            <a:ext cx="5521974" cy="4937760"/>
          </a:xfrm>
        </p:spPr>
        <p:txBody>
          <a:bodyPr anchor="ctr">
            <a:normAutofit/>
          </a:bodyPr>
          <a:lstStyle/>
          <a:p>
            <a:pPr>
              <a:lnSpc>
                <a:spcPct val="90000"/>
              </a:lnSpc>
              <a:buNone/>
            </a:pPr>
            <a:r>
              <a:rPr lang="en-US" sz="1600" b="1" i="0">
                <a:solidFill>
                  <a:srgbClr val="404040"/>
                </a:solidFill>
                <a:effectLst/>
              </a:rPr>
              <a:t>Application Deadline: February 6, 2026</a:t>
            </a:r>
          </a:p>
          <a:p>
            <a:pPr>
              <a:lnSpc>
                <a:spcPct val="90000"/>
              </a:lnSpc>
              <a:buNone/>
            </a:pPr>
            <a:r>
              <a:rPr lang="en-US" sz="1600" b="0" i="0">
                <a:solidFill>
                  <a:srgbClr val="404040"/>
                </a:solidFill>
                <a:effectLst/>
              </a:rPr>
              <a:t>	Since 1975, the Ontario government, in partnership with Ontario's publicly assisted universities, has encouraged excellence in graduate studies at the master's and doctoral levels through the awarding of Ontario Graduate Scholarships (OGS). OGS awards are </a:t>
            </a:r>
            <a:r>
              <a:rPr lang="en-US" sz="1600" b="1" i="0">
                <a:solidFill>
                  <a:srgbClr val="404040"/>
                </a:solidFill>
                <a:effectLst/>
              </a:rPr>
              <a:t>merit-based scholarships available to students in all disciplines of graduate study.</a:t>
            </a:r>
          </a:p>
          <a:p>
            <a:pPr>
              <a:lnSpc>
                <a:spcPct val="90000"/>
              </a:lnSpc>
              <a:buNone/>
            </a:pPr>
            <a:r>
              <a:rPr lang="en-US" sz="1600" b="0" i="0">
                <a:solidFill>
                  <a:srgbClr val="404040"/>
                </a:solidFill>
                <a:effectLst/>
              </a:rPr>
              <a:t>	</a:t>
            </a:r>
          </a:p>
          <a:p>
            <a:pPr>
              <a:lnSpc>
                <a:spcPct val="90000"/>
              </a:lnSpc>
              <a:buNone/>
            </a:pPr>
            <a:r>
              <a:rPr lang="en-US" sz="1600">
                <a:solidFill>
                  <a:srgbClr val="404040"/>
                </a:solidFill>
              </a:rPr>
              <a:t>	</a:t>
            </a:r>
            <a:r>
              <a:rPr lang="en-US" sz="1600" b="0" i="0">
                <a:solidFill>
                  <a:srgbClr val="404040"/>
                </a:solidFill>
                <a:effectLst/>
              </a:rPr>
              <a:t>At Trent, applicants can be considered for the OGS through an </a:t>
            </a:r>
            <a:r>
              <a:rPr lang="en-US" sz="1600" b="0" i="0" u="sng">
                <a:solidFill>
                  <a:srgbClr val="404040"/>
                </a:solidFill>
                <a:effectLst/>
                <a:hlinkClick r:id="rId2">
                  <a:extLst>
                    <a:ext uri="{A12FA001-AC4F-418D-AE19-62706E023703}">
                      <ahyp:hlinkClr xmlns:ahyp="http://schemas.microsoft.com/office/drawing/2018/hyperlinkcolor" val="tx"/>
                    </a:ext>
                  </a:extLst>
                </a:hlinkClick>
              </a:rPr>
              <a:t>online application</a:t>
            </a:r>
            <a:r>
              <a:rPr lang="en-US" sz="1600" b="0" i="0">
                <a:solidFill>
                  <a:srgbClr val="404040"/>
                </a:solidFill>
                <a:effectLst/>
              </a:rPr>
              <a:t>.</a:t>
            </a:r>
          </a:p>
          <a:p>
            <a:pPr marL="0" indent="0">
              <a:lnSpc>
                <a:spcPct val="90000"/>
              </a:lnSpc>
              <a:buNone/>
            </a:pPr>
            <a:endParaRPr lang="en-US" sz="1600" b="0" i="0">
              <a:solidFill>
                <a:srgbClr val="404040"/>
              </a:solidFill>
              <a:effectLst/>
            </a:endParaRPr>
          </a:p>
          <a:p>
            <a:pPr marL="0" indent="0">
              <a:lnSpc>
                <a:spcPct val="90000"/>
              </a:lnSpc>
              <a:buNone/>
            </a:pPr>
            <a:r>
              <a:rPr lang="en-US" sz="1600" b="0" i="0">
                <a:solidFill>
                  <a:srgbClr val="404040"/>
                </a:solidFill>
                <a:effectLst/>
              </a:rPr>
              <a:t>Awards are open to School of Graduate Studies graduate programs that have a significant research component.  A significant research component is original, autonomous research that leads to the completion of a thesis, major research project, dissertation, and/or scholarly publication, that is merit/expert-reviewed at the institutional level as a requirement for completion of the program.</a:t>
            </a:r>
            <a:endParaRPr lang="en-CA" sz="1300">
              <a:solidFill>
                <a:srgbClr val="404040"/>
              </a:solidFill>
            </a:endParaRPr>
          </a:p>
        </p:txBody>
      </p:sp>
    </p:spTree>
    <p:extLst>
      <p:ext uri="{BB962C8B-B14F-4D97-AF65-F5344CB8AC3E}">
        <p14:creationId xmlns:p14="http://schemas.microsoft.com/office/powerpoint/2010/main" val="83097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03CCCD-6E63-628F-376F-950CB2906EA4}"/>
              </a:ext>
            </a:extLst>
          </p:cNvPr>
          <p:cNvSpPr>
            <a:spLocks noGrp="1"/>
          </p:cNvSpPr>
          <p:nvPr>
            <p:ph type="title"/>
          </p:nvPr>
        </p:nvSpPr>
        <p:spPr>
          <a:xfrm>
            <a:off x="751963" y="2270412"/>
            <a:ext cx="2450592" cy="2317173"/>
          </a:xfrm>
          <a:prstGeom prst="flowChartDocument">
            <a:avLst/>
          </a:prstGeom>
          <a:solidFill>
            <a:schemeClr val="accent2"/>
          </a:solidFill>
          <a:ln>
            <a:noFill/>
          </a:ln>
        </p:spPr>
        <p:txBody>
          <a:bodyPr vert="horz" lIns="182880" tIns="182880" rIns="182880" bIns="182880" rtlCol="0" anchor="ctr" anchorCtr="1">
            <a:normAutofit/>
          </a:bodyPr>
          <a:lstStyle/>
          <a:p>
            <a:r>
              <a:rPr lang="en-US" sz="1700">
                <a:solidFill>
                  <a:srgbClr val="040404"/>
                </a:solidFill>
              </a:rPr>
              <a:t>ALWAYS Confirm your Eligibility before starting</a:t>
            </a:r>
          </a:p>
        </p:txBody>
      </p:sp>
      <p:sp>
        <p:nvSpPr>
          <p:cNvPr id="40" name="Flowchart: Document 39">
            <a:extLst>
              <a:ext uri="{FF2B5EF4-FFF2-40B4-BE49-F238E27FC236}">
                <a16:creationId xmlns:a16="http://schemas.microsoft.com/office/drawing/2014/main" id="{746DEE72-725D-4BA8-9CB8-A01201F51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19" y="2121408"/>
            <a:ext cx="2615184" cy="2615184"/>
          </a:xfrm>
          <a:prstGeom prst="flowChartDocumen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D7D766F-8AA4-4A42-8B4A-82DC5D3A5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8017" y="640080"/>
            <a:ext cx="7662672"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AF3D0B6-0A06-4313-AB4E-F95539C6E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7181" y="802767"/>
            <a:ext cx="732434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71D6FA-CEBC-A1D3-28E8-891172CDD8D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361406" y="1122807"/>
            <a:ext cx="6695895" cy="4297680"/>
          </a:xfrm>
          <a:prstGeom prst="rect">
            <a:avLst/>
          </a:prstGeom>
        </p:spPr>
      </p:pic>
      <p:sp>
        <p:nvSpPr>
          <p:cNvPr id="3" name="Content Placeholder 2">
            <a:extLst>
              <a:ext uri="{FF2B5EF4-FFF2-40B4-BE49-F238E27FC236}">
                <a16:creationId xmlns:a16="http://schemas.microsoft.com/office/drawing/2014/main" id="{6CF078E5-CF4E-0322-8424-16BC4740505A}"/>
              </a:ext>
              <a:ext uri="{C183D7F6-B498-43B3-948B-1728B52AA6E4}">
                <adec:decorative xmlns:adec="http://schemas.microsoft.com/office/drawing/2017/decorative" val="1"/>
              </a:ext>
            </a:extLst>
          </p:cNvPr>
          <p:cNvSpPr txBox="1">
            <a:spLocks/>
          </p:cNvSpPr>
          <p:nvPr/>
        </p:nvSpPr>
        <p:spPr>
          <a:xfrm>
            <a:off x="6679109" y="1059838"/>
            <a:ext cx="4665397" cy="4738323"/>
          </a:xfrm>
          <a:prstGeom prst="rect">
            <a:avLst/>
          </a:prstGeom>
        </p:spPr>
        <p:txBody>
          <a:bodyPr vert="horz" lIns="91440" tIns="45720" rIns="91440" bIns="45720" rtlCol="0" anchor="ctr"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500" kern="1200">
                <a:solidFill>
                  <a:srgbClr val="FFFFFF"/>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4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2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0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418AB3"/>
              </a:buClr>
              <a:buSzTx/>
              <a:buFont typeface="Arial" panose="020B0604020202020204" pitchFamily="34" charset="0"/>
              <a:buNone/>
              <a:tabLst/>
              <a:defRPr/>
            </a:pPr>
            <a:endParaRPr kumimoji="0" lang="en-US" sz="15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66310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09DD1A5-D1B9-4ABD-A3F1-FD51E1CD2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B970B6-8B14-82EA-0B9A-9AC6CE3E2116}"/>
              </a:ext>
            </a:extLst>
          </p:cNvPr>
          <p:cNvSpPr>
            <a:spLocks noGrp="1"/>
          </p:cNvSpPr>
          <p:nvPr>
            <p:ph type="title"/>
          </p:nvPr>
        </p:nvSpPr>
        <p:spPr>
          <a:xfrm>
            <a:off x="804672" y="1290025"/>
            <a:ext cx="4475892" cy="1188720"/>
          </a:xfrm>
          <a:solidFill>
            <a:srgbClr val="FFFFFF"/>
          </a:solidFill>
          <a:ln>
            <a:solidFill>
              <a:srgbClr val="404040"/>
            </a:solidFill>
          </a:ln>
        </p:spPr>
        <p:txBody>
          <a:bodyPr vert="horz" lIns="182880" tIns="182880" rIns="182880" bIns="182880" rtlCol="0" anchor="ctr">
            <a:normAutofit/>
          </a:bodyPr>
          <a:lstStyle/>
          <a:p>
            <a:r>
              <a:rPr lang="en-US">
                <a:solidFill>
                  <a:srgbClr val="262626"/>
                </a:solidFill>
              </a:rPr>
              <a:t>External funding Databases</a:t>
            </a:r>
          </a:p>
        </p:txBody>
      </p:sp>
      <p:sp>
        <p:nvSpPr>
          <p:cNvPr id="3" name="Content Placeholder 2">
            <a:extLst>
              <a:ext uri="{FF2B5EF4-FFF2-40B4-BE49-F238E27FC236}">
                <a16:creationId xmlns:a16="http://schemas.microsoft.com/office/drawing/2014/main" id="{AD094098-37EB-8449-9205-325F14CC278C}"/>
              </a:ext>
            </a:extLst>
          </p:cNvPr>
          <p:cNvSpPr>
            <a:spLocks noGrp="1"/>
          </p:cNvSpPr>
          <p:nvPr>
            <p:ph sz="quarter" idx="26"/>
          </p:nvPr>
        </p:nvSpPr>
        <p:spPr>
          <a:xfrm>
            <a:off x="804672" y="2858703"/>
            <a:ext cx="4475892" cy="3042547"/>
          </a:xfrm>
        </p:spPr>
        <p:txBody>
          <a:bodyPr vert="horz" lIns="91440" tIns="45720" rIns="91440" bIns="45720" rtlCol="0">
            <a:normAutofit/>
          </a:bodyPr>
          <a:lstStyle/>
          <a:p>
            <a:r>
              <a:rPr lang="en-US" sz="1600" b="0" i="0">
                <a:solidFill>
                  <a:schemeClr val="tx1"/>
                </a:solidFill>
                <a:effectLst/>
              </a:rPr>
              <a:t>Students can use these external funding databases to search for further opportunities.</a:t>
            </a:r>
          </a:p>
          <a:p>
            <a:pPr indent="-228600">
              <a:buFont typeface="Arial" panose="020B0604020202020204" pitchFamily="34" charset="0"/>
              <a:buChar char="•"/>
            </a:pPr>
            <a:r>
              <a:rPr lang="en-US" sz="1600" b="0" i="0" u="sng">
                <a:solidFill>
                  <a:schemeClr val="tx1"/>
                </a:solidFill>
                <a:effectLst/>
                <a:hlinkClick r:id="rId2">
                  <a:extLst>
                    <a:ext uri="{A12FA001-AC4F-418D-AE19-62706E023703}">
                      <ahyp:hlinkClr xmlns:ahyp="http://schemas.microsoft.com/office/drawing/2018/hyperlinkcolor" val="tx"/>
                    </a:ext>
                  </a:extLst>
                </a:hlinkClick>
              </a:rPr>
              <a:t>Calgary Foundation Student Awards Portal</a:t>
            </a:r>
            <a:endParaRPr lang="en-US" sz="1600" b="0" i="0">
              <a:solidFill>
                <a:schemeClr val="tx1"/>
              </a:solidFill>
              <a:effectLst/>
            </a:endParaRPr>
          </a:p>
          <a:p>
            <a:pPr indent="-228600">
              <a:buFont typeface="Arial" panose="020B0604020202020204" pitchFamily="34" charset="0"/>
              <a:buChar char="•"/>
            </a:pPr>
            <a:r>
              <a:rPr lang="en-US" sz="1600" b="0" i="0" u="sng">
                <a:solidFill>
                  <a:schemeClr val="tx1"/>
                </a:solidFill>
                <a:effectLst/>
                <a:hlinkClick r:id="rId3">
                  <a:extLst>
                    <a:ext uri="{A12FA001-AC4F-418D-AE19-62706E023703}">
                      <ahyp:hlinkClr xmlns:ahyp="http://schemas.microsoft.com/office/drawing/2018/hyperlinkcolor" val="tx"/>
                    </a:ext>
                  </a:extLst>
                </a:hlinkClick>
              </a:rPr>
              <a:t>International Scholarships</a:t>
            </a:r>
            <a:endParaRPr lang="en-US" sz="1600" b="0" i="0">
              <a:solidFill>
                <a:schemeClr val="tx1"/>
              </a:solidFill>
              <a:effectLst/>
            </a:endParaRPr>
          </a:p>
          <a:p>
            <a:pPr indent="-228600">
              <a:buFont typeface="Arial" panose="020B0604020202020204" pitchFamily="34" charset="0"/>
              <a:buChar char="•"/>
            </a:pPr>
            <a:r>
              <a:rPr lang="en-US" sz="1600" b="0" i="0" u="sng">
                <a:solidFill>
                  <a:schemeClr val="tx1"/>
                </a:solidFill>
                <a:effectLst/>
                <a:hlinkClick r:id="rId4">
                  <a:extLst>
                    <a:ext uri="{A12FA001-AC4F-418D-AE19-62706E023703}">
                      <ahyp:hlinkClr xmlns:ahyp="http://schemas.microsoft.com/office/drawing/2018/hyperlinkcolor" val="tx"/>
                    </a:ext>
                  </a:extLst>
                </a:hlinkClick>
              </a:rPr>
              <a:t>Scholarships Canada</a:t>
            </a:r>
            <a:endParaRPr lang="en-US" sz="1600" b="0" i="0" u="sng">
              <a:solidFill>
                <a:schemeClr val="tx1"/>
              </a:solidFill>
              <a:effectLst/>
            </a:endParaRPr>
          </a:p>
          <a:p>
            <a:pPr indent="-228600">
              <a:buFont typeface="Arial" panose="020B0604020202020204" pitchFamily="34" charset="0"/>
              <a:buChar char="•"/>
            </a:pPr>
            <a:r>
              <a:rPr lang="en-US" sz="1600" b="0" i="0" u="sng">
                <a:solidFill>
                  <a:schemeClr val="tx1"/>
                </a:solidFill>
                <a:effectLst/>
                <a:hlinkClick r:id="rId5">
                  <a:extLst>
                    <a:ext uri="{A12FA001-AC4F-418D-AE19-62706E023703}">
                      <ahyp:hlinkClr xmlns:ahyp="http://schemas.microsoft.com/office/drawing/2018/hyperlinkcolor" val="tx"/>
                    </a:ext>
                  </a:extLst>
                </a:hlinkClick>
              </a:rPr>
              <a:t>Yconic</a:t>
            </a:r>
            <a:endParaRPr lang="en-US" sz="1600" b="0" i="0">
              <a:solidFill>
                <a:schemeClr val="tx1"/>
              </a:solidFill>
              <a:effectLst/>
            </a:endParaRPr>
          </a:p>
          <a:p>
            <a:pPr indent="-228600">
              <a:buFont typeface="Arial" panose="020B0604020202020204" pitchFamily="34" charset="0"/>
              <a:buChar char="•"/>
            </a:pPr>
            <a:endParaRPr lang="en-US" sz="1600">
              <a:solidFill>
                <a:srgbClr val="FFFFFF"/>
              </a:solidFill>
            </a:endParaRPr>
          </a:p>
        </p:txBody>
      </p:sp>
      <p:sp>
        <p:nvSpPr>
          <p:cNvPr id="41" name="Rectangle 40">
            <a:extLst>
              <a:ext uri="{FF2B5EF4-FFF2-40B4-BE49-F238E27FC236}">
                <a16:creationId xmlns:a16="http://schemas.microsoft.com/office/drawing/2014/main" id="{92D6919D-2F76-4DAE-9E61-9D8730BC8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shot of Canada's luckiest student 2026 competition $50,000">
            <a:extLst>
              <a:ext uri="{FF2B5EF4-FFF2-40B4-BE49-F238E27FC236}">
                <a16:creationId xmlns:a16="http://schemas.microsoft.com/office/drawing/2014/main" id="{B91EEA56-8FAC-2033-0373-2C907F14AB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60062" y="997581"/>
            <a:ext cx="2880360" cy="2323147"/>
          </a:xfrm>
          <a:prstGeom prst="rect">
            <a:avLst/>
          </a:prstGeom>
        </p:spPr>
      </p:pic>
      <p:sp>
        <p:nvSpPr>
          <p:cNvPr id="42" name="Rectangle 41">
            <a:extLst>
              <a:ext uri="{FF2B5EF4-FFF2-40B4-BE49-F238E27FC236}">
                <a16:creationId xmlns:a16="http://schemas.microsoft.com/office/drawing/2014/main" id="{ED98EDA2-D5A6-436B-A7A7-940CCF6CA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88CE249-4FE2-4A1B-9733-3A31A0DF6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shot of opportunity to win $20,000&#10;">
            <a:extLst>
              <a:ext uri="{FF2B5EF4-FFF2-40B4-BE49-F238E27FC236}">
                <a16:creationId xmlns:a16="http://schemas.microsoft.com/office/drawing/2014/main" id="{60E7E035-F4A9-5090-ABBE-EB9DFBDA84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21040" y="3501104"/>
            <a:ext cx="1783661" cy="1449876"/>
          </a:xfrm>
          <a:prstGeom prst="rect">
            <a:avLst/>
          </a:prstGeom>
        </p:spPr>
      </p:pic>
      <p:sp>
        <p:nvSpPr>
          <p:cNvPr id="44" name="Rectangle 43">
            <a:extLst>
              <a:ext uri="{FF2B5EF4-FFF2-40B4-BE49-F238E27FC236}">
                <a16:creationId xmlns:a16="http://schemas.microsoft.com/office/drawing/2014/main" id="{ECE5323E-8EE1-4983-B395-3EE8833E3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37FBFD-3ED3-4CFF-AE60-A745094FC3B6}"/>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60062" y="4543376"/>
            <a:ext cx="2880360" cy="1620202"/>
          </a:xfrm>
          <a:prstGeom prst="rect">
            <a:avLst/>
          </a:prstGeom>
        </p:spPr>
      </p:pic>
      <p:pic>
        <p:nvPicPr>
          <p:cNvPr id="8" name="Picture 7">
            <a:extLst>
              <a:ext uri="{FF2B5EF4-FFF2-40B4-BE49-F238E27FC236}">
                <a16:creationId xmlns:a16="http://schemas.microsoft.com/office/drawing/2014/main" id="{5B9DA232-B79C-948A-EDAD-02FEBECA362B}"/>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30963" y="629607"/>
            <a:ext cx="2163813" cy="1442542"/>
          </a:xfrm>
          <a:prstGeom prst="rect">
            <a:avLst/>
          </a:prstGeom>
        </p:spPr>
      </p:pic>
    </p:spTree>
    <p:extLst>
      <p:ext uri="{BB962C8B-B14F-4D97-AF65-F5344CB8AC3E}">
        <p14:creationId xmlns:p14="http://schemas.microsoft.com/office/powerpoint/2010/main" val="131865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199436" y="451023"/>
            <a:ext cx="5683572" cy="795115"/>
          </a:xfrm>
        </p:spPr>
        <p:txBody>
          <a:bodyPr vert="horz" lIns="182880" tIns="182880" rIns="182880" bIns="182880" rtlCol="0" anchor="ctr">
            <a:normAutofit/>
          </a:bodyPr>
          <a:lstStyle/>
          <a:p>
            <a:r>
              <a:rPr lang="en-US" sz="2400"/>
              <a:t>Connect with Us</a:t>
            </a:r>
          </a:p>
        </p:txBody>
      </p:sp>
      <p:pic>
        <p:nvPicPr>
          <p:cNvPr id="8" name="Picture 7">
            <a:extLst>
              <a:ext uri="{FF2B5EF4-FFF2-40B4-BE49-F238E27FC236}">
                <a16:creationId xmlns:a16="http://schemas.microsoft.com/office/drawing/2014/main" id="{EAB110EF-FBA8-9615-CC71-3EABC1212FC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848580"/>
            <a:ext cx="6096000" cy="5312129"/>
          </a:xfrm>
          <a:prstGeom prst="rect">
            <a:avLst/>
          </a:prstGeom>
        </p:spPr>
      </p:pic>
      <p:pic>
        <p:nvPicPr>
          <p:cNvPr id="18" name="Picture 17">
            <a:extLst>
              <a:ext uri="{FF2B5EF4-FFF2-40B4-BE49-F238E27FC236}">
                <a16:creationId xmlns:a16="http://schemas.microsoft.com/office/drawing/2014/main" id="{70993329-1094-BD47-2951-F56EDDC5BAB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2475" y="1806439"/>
            <a:ext cx="4088679" cy="4088679"/>
          </a:xfrm>
          <a:prstGeom prst="rect">
            <a:avLst/>
          </a:prstGeom>
          <a:ln w="28575">
            <a:solidFill>
              <a:schemeClr val="tx1"/>
            </a:solidFill>
          </a:ln>
        </p:spPr>
      </p:pic>
    </p:spTree>
    <p:extLst>
      <p:ext uri="{BB962C8B-B14F-4D97-AF65-F5344CB8AC3E}">
        <p14:creationId xmlns:p14="http://schemas.microsoft.com/office/powerpoint/2010/main" val="839631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B8F2456-0AEC-7AC0-C3D7-72BC6385A15A}"/>
              </a:ext>
            </a:extLst>
          </p:cNvPr>
          <p:cNvSpPr>
            <a:spLocks noGrp="1"/>
          </p:cNvSpPr>
          <p:nvPr>
            <p:ph type="title"/>
          </p:nvPr>
        </p:nvSpPr>
        <p:spPr>
          <a:xfrm>
            <a:off x="207817" y="2410690"/>
            <a:ext cx="5652655" cy="2483427"/>
          </a:xfrm>
        </p:spPr>
        <p:txBody>
          <a:bodyPr vert="horz" lIns="274320" tIns="182880" rIns="274320" bIns="182880" rtlCol="0" anchor="ctr" anchorCtr="1">
            <a:normAutofit/>
          </a:bodyPr>
          <a:lstStyle/>
          <a:p>
            <a:r>
              <a:rPr lang="en-US" sz="3000">
                <a:solidFill>
                  <a:srgbClr val="262626"/>
                </a:solidFill>
              </a:rPr>
              <a:t>Canada Graduate Research Scholarship ~ Doctoral Program</a:t>
            </a:r>
          </a:p>
        </p:txBody>
      </p:sp>
      <p:pic>
        <p:nvPicPr>
          <p:cNvPr id="6" name="Picture 5">
            <a:extLst>
              <a:ext uri="{FF2B5EF4-FFF2-40B4-BE49-F238E27FC236}">
                <a16:creationId xmlns:a16="http://schemas.microsoft.com/office/drawing/2014/main" id="{449B3768-3BB1-84E2-9D68-74BE42F5EE6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96000" y="10"/>
            <a:ext cx="6095999" cy="6857990"/>
          </a:xfrm>
          <a:prstGeom prst="rect">
            <a:avLst/>
          </a:prstGeom>
        </p:spPr>
      </p:pic>
    </p:spTree>
    <p:extLst>
      <p:ext uri="{BB962C8B-B14F-4D97-AF65-F5344CB8AC3E}">
        <p14:creationId xmlns:p14="http://schemas.microsoft.com/office/powerpoint/2010/main" val="119148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101E99-2CCE-61C6-1598-92F3CA72EC8C}"/>
              </a:ext>
            </a:extLst>
          </p:cNvPr>
          <p:cNvSpPr txBox="1">
            <a:spLocks noGrp="1"/>
          </p:cNvSpPr>
          <p:nvPr>
            <p:ph type="title"/>
          </p:nvPr>
        </p:nvSpPr>
        <p:spPr>
          <a:xfrm>
            <a:off x="833586" y="363682"/>
            <a:ext cx="4486656" cy="5521330"/>
          </a:xfrm>
          <a:prstGeom prst="rect">
            <a:avLst/>
          </a:prstGeom>
        </p:spPr>
        <p:txBody>
          <a:bodyPr rot="0" spcFirstLastPara="0" vertOverflow="overflow" horzOverflow="overflow" vert="horz" lIns="274320" tIns="182880" rIns="274320" bIns="182880" numCol="1" spcCol="0" rtlCol="0" fromWordArt="0" anchor="ctr" anchorCtr="1" forceAA="0" compatLnSpc="1">
            <a:prstTxWarp prst="textNoShape">
              <a:avLst/>
            </a:prstTxWarp>
            <a:normAutofit fontScale="90000"/>
          </a:bodyPr>
          <a:lstStyle/>
          <a:p>
            <a:pPr marL="0" marR="0" lvl="0" indent="0" fontAlgn="auto">
              <a:spcAft>
                <a:spcPts val="0"/>
              </a:spcAft>
              <a:buClr>
                <a:srgbClr val="9BAFB5"/>
              </a:buClr>
              <a:buSzTx/>
              <a:tabLst/>
              <a:defRPr/>
            </a:pPr>
            <a:r>
              <a:rPr kumimoji="0" lang="en-US" sz="1800" b="1" i="0" u="none" strike="noStrike" normalizeH="0" noProof="0">
                <a:ln>
                  <a:noFill/>
                </a:ln>
                <a:solidFill>
                  <a:srgbClr val="262626"/>
                </a:solidFill>
                <a:effectLst/>
                <a:uLnTx/>
                <a:uFillTx/>
              </a:rPr>
              <a:t>Internal Trent Deadline for:</a:t>
            </a:r>
            <a:br>
              <a:rPr kumimoji="0" lang="en-US" sz="1800" b="1" i="0" u="none" strike="noStrike" normalizeH="0" noProof="0">
                <a:ln>
                  <a:noFill/>
                </a:ln>
                <a:solidFill>
                  <a:srgbClr val="262626"/>
                </a:solidFill>
                <a:effectLst/>
                <a:uLnTx/>
                <a:uFillTx/>
              </a:rPr>
            </a:br>
            <a:r>
              <a:rPr kumimoji="0" lang="en-US" sz="1800" b="1" i="0" u="none" strike="noStrike" normalizeH="0" noProof="0">
                <a:ln>
                  <a:noFill/>
                </a:ln>
                <a:solidFill>
                  <a:srgbClr val="262626"/>
                </a:solidFill>
                <a:effectLst/>
                <a:uLnTx/>
                <a:uFillTx/>
              </a:rPr>
              <a:t> Canada Graduate Research Scholarship Doctoral Program (CGRS_D)</a:t>
            </a:r>
            <a:br>
              <a:rPr kumimoji="0" lang="en-US" sz="1800" b="1" i="0" u="none" strike="noStrike" normalizeH="0" noProof="0">
                <a:ln>
                  <a:noFill/>
                </a:ln>
                <a:solidFill>
                  <a:srgbClr val="262626"/>
                </a:solidFill>
                <a:effectLst/>
                <a:uLnTx/>
                <a:uFillTx/>
              </a:rPr>
            </a:br>
            <a:endParaRPr kumimoji="0" lang="en-US" sz="1800" b="1" i="0" u="none" strike="noStrike" normalizeH="0" noProof="0">
              <a:ln>
                <a:noFill/>
              </a:ln>
              <a:solidFill>
                <a:srgbClr val="262626"/>
              </a:solidFill>
              <a:effectLst/>
              <a:uLnTx/>
              <a:uFillTx/>
            </a:endParaRPr>
          </a:p>
          <a:p>
            <a:pPr marL="0" marR="0" lvl="0" indent="0" fontAlgn="auto">
              <a:spcAft>
                <a:spcPts val="0"/>
              </a:spcAft>
              <a:buClr>
                <a:srgbClr val="9BAFB5"/>
              </a:buClr>
              <a:buSzTx/>
              <a:tabLst/>
              <a:defRPr/>
            </a:pPr>
            <a:r>
              <a:rPr kumimoji="0" lang="en-US" sz="1800" b="1" i="0" u="none" strike="noStrike" normalizeH="0" noProof="0">
                <a:ln>
                  <a:noFill/>
                </a:ln>
                <a:solidFill>
                  <a:srgbClr val="262626"/>
                </a:solidFill>
                <a:effectLst/>
                <a:uLnTx/>
                <a:uFillTx/>
              </a:rPr>
              <a:t>October </a:t>
            </a:r>
            <a:r>
              <a:rPr lang="en-US" sz="1800" b="1">
                <a:solidFill>
                  <a:srgbClr val="262626"/>
                </a:solidFill>
              </a:rPr>
              <a:t>7</a:t>
            </a:r>
            <a:r>
              <a:rPr kumimoji="0" lang="en-US" sz="1800" b="1" i="0" u="none" strike="noStrike" normalizeH="0" noProof="0">
                <a:ln>
                  <a:noFill/>
                </a:ln>
                <a:solidFill>
                  <a:srgbClr val="262626"/>
                </a:solidFill>
                <a:effectLst/>
                <a:uLnTx/>
                <a:uFillTx/>
              </a:rPr>
              <a:t>, 2025, by 11:59 p.m. </a:t>
            </a:r>
          </a:p>
          <a:p>
            <a:pPr marL="0" marR="0" lvl="0" indent="0" fontAlgn="auto">
              <a:spcAft>
                <a:spcPts val="0"/>
              </a:spcAft>
              <a:buClr>
                <a:srgbClr val="9BAFB5"/>
              </a:buClr>
              <a:buSzTx/>
              <a:tabLst/>
              <a:defRPr/>
            </a:pPr>
            <a:endParaRPr kumimoji="0" lang="en-US" sz="1800" b="1" i="0" u="none" strike="noStrike" normalizeH="0" noProof="0">
              <a:ln>
                <a:noFill/>
              </a:ln>
              <a:solidFill>
                <a:srgbClr val="262626"/>
              </a:solidFill>
              <a:effectLst/>
              <a:uLnTx/>
              <a:uFillTx/>
            </a:endParaRPr>
          </a:p>
          <a:p>
            <a:pPr>
              <a:spcAft>
                <a:spcPts val="1500"/>
              </a:spcAft>
            </a:pPr>
            <a:br>
              <a:rPr lang="en-US" sz="1800" b="1">
                <a:solidFill>
                  <a:srgbClr val="262626"/>
                </a:solidFill>
              </a:rPr>
            </a:br>
            <a:r>
              <a:rPr lang="en-US" sz="1800" b="1" cap="none">
                <a:solidFill>
                  <a:srgbClr val="262626"/>
                </a:solidFill>
              </a:rPr>
              <a:t>T</a:t>
            </a:r>
            <a:r>
              <a:rPr kumimoji="0" lang="en-US" sz="1800" b="1" i="0" u="none" strike="noStrike" cap="none" normalizeH="0" noProof="0">
                <a:ln>
                  <a:noFill/>
                </a:ln>
                <a:solidFill>
                  <a:srgbClr val="262626"/>
                </a:solidFill>
                <a:effectLst/>
                <a:uLnTx/>
                <a:uFillTx/>
              </a:rPr>
              <a:t>he various portals do not allow Trent to “close” access to the portals, but the portals record the last time the portal was accessed by the applicant. </a:t>
            </a:r>
            <a:br>
              <a:rPr kumimoji="0" lang="en-US" sz="1800" b="1" i="0" u="none" strike="noStrike" cap="none" normalizeH="0" noProof="0">
                <a:ln>
                  <a:noFill/>
                </a:ln>
                <a:solidFill>
                  <a:srgbClr val="262626"/>
                </a:solidFill>
                <a:effectLst/>
                <a:uLnTx/>
                <a:uFillTx/>
              </a:rPr>
            </a:br>
            <a:br>
              <a:rPr kumimoji="0" lang="en-US" sz="1800" b="1" i="0" u="none" strike="noStrike" normalizeH="0" noProof="0">
                <a:ln>
                  <a:noFill/>
                </a:ln>
                <a:solidFill>
                  <a:srgbClr val="262626"/>
                </a:solidFill>
                <a:effectLst/>
                <a:uLnTx/>
                <a:uFillTx/>
              </a:rPr>
            </a:br>
            <a:r>
              <a:rPr kumimoji="0" lang="en-US" sz="1800" b="1" i="0" u="none" strike="noStrike" normalizeH="0" noProof="0">
                <a:ln>
                  <a:noFill/>
                </a:ln>
                <a:solidFill>
                  <a:srgbClr val="262626"/>
                </a:solidFill>
                <a:effectLst/>
                <a:uLnTx/>
                <a:uFillTx/>
              </a:rPr>
              <a:t>Late applications will not be accepted. </a:t>
            </a:r>
            <a:br>
              <a:rPr kumimoji="0" lang="en-US" sz="1800" b="1" i="0" u="none" strike="noStrike" normalizeH="0" noProof="0">
                <a:ln>
                  <a:noFill/>
                </a:ln>
                <a:solidFill>
                  <a:srgbClr val="262626"/>
                </a:solidFill>
                <a:effectLst/>
                <a:uLnTx/>
                <a:uFillTx/>
              </a:rPr>
            </a:br>
            <a:br>
              <a:rPr kumimoji="0" lang="en-US" sz="1800" b="1" i="0" u="none" strike="noStrike" normalizeH="0" noProof="0">
                <a:ln>
                  <a:noFill/>
                </a:ln>
                <a:solidFill>
                  <a:srgbClr val="262626"/>
                </a:solidFill>
                <a:effectLst/>
                <a:uLnTx/>
                <a:uFillTx/>
              </a:rPr>
            </a:br>
            <a:r>
              <a:rPr lang="en-US" sz="800" b="0" i="0">
                <a:solidFill>
                  <a:srgbClr val="262626"/>
                </a:solidFill>
                <a:effectLst/>
              </a:rPr>
              <a:t> </a:t>
            </a:r>
            <a:br>
              <a:rPr kumimoji="0" lang="en-US" sz="800" b="1" i="0" u="none" strike="noStrike" normalizeH="0" noProof="0">
                <a:ln>
                  <a:noFill/>
                </a:ln>
                <a:solidFill>
                  <a:srgbClr val="262626"/>
                </a:solidFill>
                <a:effectLst/>
                <a:uLnTx/>
                <a:uFillTx/>
              </a:rPr>
            </a:br>
            <a:endParaRPr kumimoji="0" lang="en-US" sz="800" b="1" i="0" u="none" strike="noStrike" normalizeH="0" noProof="0">
              <a:ln>
                <a:noFill/>
              </a:ln>
              <a:solidFill>
                <a:srgbClr val="262626"/>
              </a:solidFill>
              <a:effectLst/>
              <a:uLnTx/>
              <a:uFillTx/>
            </a:endParaRPr>
          </a:p>
        </p:txBody>
      </p:sp>
      <p:sp>
        <p:nvSpPr>
          <p:cNvPr id="2067" name="Rectangle 2066">
            <a:extLst>
              <a:ext uri="{FF2B5EF4-FFF2-40B4-BE49-F238E27FC236}">
                <a16:creationId xmlns:a16="http://schemas.microsoft.com/office/drawing/2014/main" id="{AFC58823-8FAD-4453-9176-BC2C180CC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6C29015-E77A-E059-82EE-E2F6BAA7F57B}"/>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r="-2" b="-3"/>
          <a:stretch>
            <a:fillRect/>
          </a:stretch>
        </p:blipFill>
        <p:spPr bwMode="auto">
          <a:xfrm>
            <a:off x="6733028" y="3347821"/>
            <a:ext cx="4818890" cy="253719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5553D8D-159F-139F-2A6A-84FD488B7AA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733028" y="504748"/>
            <a:ext cx="4808796" cy="2537191"/>
          </a:xfrm>
          <a:prstGeom prst="rect">
            <a:avLst/>
          </a:prstGeom>
          <a:ln w="12700">
            <a:solidFill>
              <a:schemeClr val="tx1"/>
            </a:solidFill>
          </a:ln>
        </p:spPr>
      </p:pic>
    </p:spTree>
    <p:extLst>
      <p:ext uri="{BB962C8B-B14F-4D97-AF65-F5344CB8AC3E}">
        <p14:creationId xmlns:p14="http://schemas.microsoft.com/office/powerpoint/2010/main" val="345546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CAUTION: </a:t>
            </a:r>
            <a:br>
              <a:rPr lang="en-US" sz="3200"/>
            </a:br>
            <a:r>
              <a:rPr lang="en-US" sz="3200"/>
              <a:t>Information Overload potential</a:t>
            </a:r>
          </a:p>
        </p:txBody>
      </p:sp>
      <p:sp>
        <p:nvSpPr>
          <p:cNvPr id="1031" name="Rectangle 1030">
            <a:extLst>
              <a:ext uri="{FF2B5EF4-FFF2-40B4-BE49-F238E27FC236}">
                <a16:creationId xmlns:a16="http://schemas.microsoft.com/office/drawing/2014/main" id="{28276F59-5FB2-45A6-B274-076964CA9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40555"/>
            <a:ext cx="1091184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33" name="Rectangle 1032">
            <a:extLst>
              <a:ext uri="{FF2B5EF4-FFF2-40B4-BE49-F238E27FC236}">
                <a16:creationId xmlns:a16="http://schemas.microsoft.com/office/drawing/2014/main" id="{E70B48D3-1AF0-41E0-B715-9BE787FD8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6112"/>
            <a:ext cx="10579608" cy="29809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65B6DAC2-5A7F-214A-2051-18AE9E9BC53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r="-5"/>
          <a:stretch>
            <a:fillRect/>
          </a:stretch>
        </p:blipFill>
        <p:spPr>
          <a:xfrm>
            <a:off x="970789" y="970704"/>
            <a:ext cx="2438229" cy="2651760"/>
          </a:xfrm>
          <a:prstGeom prst="rect">
            <a:avLst/>
          </a:prstGeom>
        </p:spPr>
      </p:pic>
      <p:pic>
        <p:nvPicPr>
          <p:cNvPr id="8" name="Picture 7">
            <a:extLst>
              <a:ext uri="{FF2B5EF4-FFF2-40B4-BE49-F238E27FC236}">
                <a16:creationId xmlns:a16="http://schemas.microsoft.com/office/drawing/2014/main" id="{13664736-EF3A-F9F3-8BFB-A76A98ECCD3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575868" y="970705"/>
            <a:ext cx="2432980" cy="2651760"/>
          </a:xfrm>
          <a:prstGeom prst="rect">
            <a:avLst/>
          </a:prstGeom>
        </p:spPr>
      </p:pic>
      <p:pic>
        <p:nvPicPr>
          <p:cNvPr id="1026" name="Picture 2">
            <a:extLst>
              <a:ext uri="{FF2B5EF4-FFF2-40B4-BE49-F238E27FC236}">
                <a16:creationId xmlns:a16="http://schemas.microsoft.com/office/drawing/2014/main" id="{5B2F4898-AB80-B4C8-E611-F2E2E20025BB}"/>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5698" y="970705"/>
            <a:ext cx="2436707" cy="2651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B5A420-4302-3663-D03F-4675A9A9FCFE}"/>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779256" y="970705"/>
            <a:ext cx="2441956" cy="2663308"/>
          </a:xfrm>
          <a:prstGeom prst="rect">
            <a:avLst/>
          </a:prstGeom>
        </p:spPr>
      </p:pic>
    </p:spTree>
    <p:extLst>
      <p:ext uri="{BB962C8B-B14F-4D97-AF65-F5344CB8AC3E}">
        <p14:creationId xmlns:p14="http://schemas.microsoft.com/office/powerpoint/2010/main" val="4507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043B-9988-591A-BAFB-B69E50AB5783}"/>
              </a:ext>
            </a:extLst>
          </p:cNvPr>
          <p:cNvSpPr>
            <a:spLocks noGrp="1"/>
          </p:cNvSpPr>
          <p:nvPr>
            <p:ph type="title"/>
          </p:nvPr>
        </p:nvSpPr>
        <p:spPr>
          <a:xfrm>
            <a:off x="2231136" y="802132"/>
            <a:ext cx="7729728" cy="1010023"/>
          </a:xfrm>
        </p:spPr>
        <p:txBody>
          <a:bodyPr/>
          <a:lstStyle/>
          <a:p>
            <a:r>
              <a:rPr lang="en-US"/>
              <a:t>Eligibility</a:t>
            </a:r>
            <a:endParaRPr lang="en-CA"/>
          </a:p>
        </p:txBody>
      </p:sp>
      <p:sp>
        <p:nvSpPr>
          <p:cNvPr id="3" name="Content Placeholder 2">
            <a:extLst>
              <a:ext uri="{FF2B5EF4-FFF2-40B4-BE49-F238E27FC236}">
                <a16:creationId xmlns:a16="http://schemas.microsoft.com/office/drawing/2014/main" id="{E8ECBAFE-437F-BF7C-D826-B8BD36228880}"/>
              </a:ext>
            </a:extLst>
          </p:cNvPr>
          <p:cNvSpPr>
            <a:spLocks noGrp="1"/>
          </p:cNvSpPr>
          <p:nvPr>
            <p:ph sz="half" idx="1"/>
          </p:nvPr>
        </p:nvSpPr>
        <p:spPr>
          <a:xfrm>
            <a:off x="1581914" y="2337235"/>
            <a:ext cx="4271771" cy="3101982"/>
          </a:xfrm>
        </p:spPr>
        <p:txBody>
          <a:bodyPr>
            <a:normAutofit/>
          </a:bodyPr>
          <a:lstStyle/>
          <a:p>
            <a:pPr marL="0" indent="0">
              <a:buNone/>
            </a:pPr>
            <a:r>
              <a:rPr lang="en-US" b="0" i="0">
                <a:solidFill>
                  <a:srgbClr val="000000"/>
                </a:solidFill>
                <a:effectLst/>
                <a:latin typeface="Untitled Regular"/>
              </a:rPr>
              <a:t>To be eligible to apply, you must have </a:t>
            </a:r>
            <a:r>
              <a:rPr lang="en-US" b="0" i="0">
                <a:solidFill>
                  <a:srgbClr val="000000"/>
                </a:solidFill>
                <a:effectLst/>
                <a:latin typeface="Untitled Medium"/>
              </a:rPr>
              <a:t>completed</a:t>
            </a:r>
            <a:r>
              <a:rPr lang="en-US" b="0" i="0">
                <a:solidFill>
                  <a:srgbClr val="000000"/>
                </a:solidFill>
                <a:effectLst/>
                <a:latin typeface="Untitled Regular"/>
              </a:rPr>
              <a:t> </a:t>
            </a:r>
            <a:r>
              <a:rPr lang="en-US" b="1" i="0">
                <a:solidFill>
                  <a:srgbClr val="000000"/>
                </a:solidFill>
                <a:effectLst/>
                <a:latin typeface="Untitled Medium"/>
              </a:rPr>
              <a:t>no more than 36 </a:t>
            </a:r>
            <a:r>
              <a:rPr lang="en-US" b="0" i="0">
                <a:solidFill>
                  <a:srgbClr val="000000"/>
                </a:solidFill>
                <a:effectLst/>
                <a:latin typeface="Untitled Medium"/>
              </a:rPr>
              <a:t>months</a:t>
            </a:r>
            <a:r>
              <a:rPr lang="en-US" b="0" i="0">
                <a:solidFill>
                  <a:srgbClr val="000000"/>
                </a:solidFill>
                <a:effectLst/>
                <a:latin typeface="Untitled Regular"/>
              </a:rPr>
              <a:t> of full-time equivalent study in the doctoral program, for which you are requesting funding by </a:t>
            </a:r>
            <a:r>
              <a:rPr lang="en-US" b="1" i="0">
                <a:solidFill>
                  <a:srgbClr val="000000"/>
                </a:solidFill>
                <a:effectLst/>
                <a:latin typeface="Untitled Regular"/>
              </a:rPr>
              <a:t>December 31 of the calendar year </a:t>
            </a:r>
            <a:r>
              <a:rPr lang="en-US" b="0" i="0">
                <a:solidFill>
                  <a:srgbClr val="000000"/>
                </a:solidFill>
                <a:effectLst/>
                <a:latin typeface="Untitled Regular"/>
              </a:rPr>
              <a:t>of your application. </a:t>
            </a:r>
            <a:endParaRPr lang="en-CA"/>
          </a:p>
        </p:txBody>
      </p:sp>
      <p:sp>
        <p:nvSpPr>
          <p:cNvPr id="4" name="Content Placeholder 3">
            <a:extLst>
              <a:ext uri="{FF2B5EF4-FFF2-40B4-BE49-F238E27FC236}">
                <a16:creationId xmlns:a16="http://schemas.microsoft.com/office/drawing/2014/main" id="{7A0D44E6-56AF-F583-2E3A-CF9CA8C5DB79}"/>
              </a:ext>
            </a:extLst>
          </p:cNvPr>
          <p:cNvSpPr>
            <a:spLocks noGrp="1"/>
          </p:cNvSpPr>
          <p:nvPr>
            <p:ph sz="half" idx="2"/>
          </p:nvPr>
        </p:nvSpPr>
        <p:spPr>
          <a:xfrm>
            <a:off x="6360667" y="2337235"/>
            <a:ext cx="5490519" cy="3879488"/>
          </a:xfrm>
        </p:spPr>
        <p:txBody>
          <a:bodyPr>
            <a:normAutofit/>
          </a:bodyPr>
          <a:lstStyle/>
          <a:p>
            <a:pPr marL="0" indent="0">
              <a:buNone/>
            </a:pPr>
            <a:r>
              <a:rPr lang="en-US" b="1">
                <a:latin typeface="+mj-lt"/>
              </a:rPr>
              <a:t>Number of months:</a:t>
            </a:r>
          </a:p>
          <a:p>
            <a:pPr algn="l">
              <a:lnSpc>
                <a:spcPts val="1650"/>
              </a:lnSpc>
              <a:spcAft>
                <a:spcPts val="1500"/>
              </a:spcAft>
              <a:buNone/>
            </a:pPr>
            <a:r>
              <a:rPr lang="en-US" b="0" i="0">
                <a:solidFill>
                  <a:srgbClr val="000000"/>
                </a:solidFill>
                <a:effectLst/>
                <a:latin typeface="Untitled Regular"/>
              </a:rPr>
              <a:t>    Eligibility for CGRS D is based on the number of months of full-time study, including summer months, you completed by </a:t>
            </a:r>
            <a:r>
              <a:rPr lang="en-US" b="0" i="0">
                <a:solidFill>
                  <a:srgbClr val="000000"/>
                </a:solidFill>
                <a:effectLst/>
                <a:latin typeface="Untitled Medium"/>
              </a:rPr>
              <a:t>December 31 of the calendar year of your application</a:t>
            </a:r>
            <a:r>
              <a:rPr lang="en-US" b="0" i="0">
                <a:solidFill>
                  <a:srgbClr val="000000"/>
                </a:solidFill>
                <a:effectLst/>
                <a:latin typeface="Untitled Regular"/>
              </a:rPr>
              <a:t> toward the degree for which you are requesting funding. </a:t>
            </a:r>
          </a:p>
          <a:p>
            <a:pPr>
              <a:lnSpc>
                <a:spcPts val="1650"/>
              </a:lnSpc>
              <a:spcAft>
                <a:spcPts val="1500"/>
              </a:spcAft>
            </a:pPr>
            <a:r>
              <a:rPr lang="en-US" b="0" i="0">
                <a:solidFill>
                  <a:srgbClr val="000000"/>
                </a:solidFill>
                <a:effectLst/>
                <a:latin typeface="Untitled Regular"/>
              </a:rPr>
              <a:t>Two terms of part-time study count as one term of full-time study.</a:t>
            </a:r>
          </a:p>
          <a:p>
            <a:pPr algn="l">
              <a:lnSpc>
                <a:spcPts val="1650"/>
              </a:lnSpc>
              <a:spcAft>
                <a:spcPts val="1500"/>
              </a:spcAft>
            </a:pPr>
            <a:r>
              <a:rPr lang="en-US" b="0" i="0">
                <a:solidFill>
                  <a:srgbClr val="000000"/>
                </a:solidFill>
                <a:effectLst/>
                <a:latin typeface="Untitled Regular"/>
              </a:rPr>
              <a:t>The agencies count </a:t>
            </a:r>
            <a:r>
              <a:rPr lang="en-US" b="1" i="0">
                <a:solidFill>
                  <a:srgbClr val="000000"/>
                </a:solidFill>
                <a:effectLst/>
                <a:latin typeface="Untitled Regular"/>
              </a:rPr>
              <a:t>all</a:t>
            </a:r>
            <a:r>
              <a:rPr lang="en-US" b="0" i="0">
                <a:solidFill>
                  <a:srgbClr val="000000"/>
                </a:solidFill>
                <a:effectLst/>
                <a:latin typeface="Untitled Regular"/>
              </a:rPr>
              <a:t> studies toward the doctoral degree for which funding is requested, </a:t>
            </a:r>
            <a:r>
              <a:rPr lang="en-US" b="1" i="0">
                <a:solidFill>
                  <a:srgbClr val="000000"/>
                </a:solidFill>
                <a:effectLst/>
                <a:latin typeface="Untitled Regular"/>
              </a:rPr>
              <a:t>whether or not they were completed in the same program or at the same institution.</a:t>
            </a:r>
          </a:p>
          <a:p>
            <a:pPr marL="0" indent="0">
              <a:buNone/>
            </a:pPr>
            <a:endParaRPr lang="en-US">
              <a:latin typeface="+mj-lt"/>
            </a:endParaRPr>
          </a:p>
          <a:p>
            <a:pPr marL="0" indent="0">
              <a:buNone/>
            </a:pPr>
            <a:endParaRPr lang="en-US">
              <a:latin typeface="+mj-lt"/>
            </a:endParaRPr>
          </a:p>
          <a:p>
            <a:pPr marL="0" indent="0">
              <a:buNone/>
            </a:pPr>
            <a:endParaRPr lang="en-CA"/>
          </a:p>
        </p:txBody>
      </p:sp>
      <p:pic>
        <p:nvPicPr>
          <p:cNvPr id="8" name="Picture 7">
            <a:extLst>
              <a:ext uri="{FF2B5EF4-FFF2-40B4-BE49-F238E27FC236}">
                <a16:creationId xmlns:a16="http://schemas.microsoft.com/office/drawing/2014/main" id="{41F207BC-5B4D-773C-243B-53BF8202D45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7385" y="4449263"/>
            <a:ext cx="2969860" cy="1979907"/>
          </a:xfrm>
          <a:prstGeom prst="rect">
            <a:avLst/>
          </a:prstGeom>
          <a:ln w="19050">
            <a:solidFill>
              <a:schemeClr val="tx1"/>
            </a:solidFill>
          </a:ln>
        </p:spPr>
      </p:pic>
    </p:spTree>
    <p:extLst>
      <p:ext uri="{BB962C8B-B14F-4D97-AF65-F5344CB8AC3E}">
        <p14:creationId xmlns:p14="http://schemas.microsoft.com/office/powerpoint/2010/main" val="3057206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99EE-2C3C-0CE4-CB23-189B7B8F1FC0}"/>
              </a:ext>
            </a:extLst>
          </p:cNvPr>
          <p:cNvSpPr>
            <a:spLocks noGrp="1"/>
          </p:cNvSpPr>
          <p:nvPr>
            <p:ph type="title"/>
          </p:nvPr>
        </p:nvSpPr>
        <p:spPr>
          <a:xfrm>
            <a:off x="2231136" y="813173"/>
            <a:ext cx="7729728" cy="1188720"/>
          </a:xfrm>
        </p:spPr>
        <p:txBody>
          <a:bodyPr vert="horz" lIns="182880" tIns="182880" rIns="182880" bIns="182880" rtlCol="0" anchor="ctr">
            <a:normAutofit/>
          </a:bodyPr>
          <a:lstStyle/>
          <a:p>
            <a:r>
              <a:rPr lang="en-US"/>
              <a:t>International Applicants</a:t>
            </a:r>
          </a:p>
        </p:txBody>
      </p:sp>
      <p:sp>
        <p:nvSpPr>
          <p:cNvPr id="3" name="Content Placeholder 2">
            <a:extLst>
              <a:ext uri="{FF2B5EF4-FFF2-40B4-BE49-F238E27FC236}">
                <a16:creationId xmlns:a16="http://schemas.microsoft.com/office/drawing/2014/main" id="{BB48D20F-EDE2-4698-6AEA-E592495148C6}"/>
              </a:ext>
            </a:extLst>
          </p:cNvPr>
          <p:cNvSpPr>
            <a:spLocks noGrp="1"/>
          </p:cNvSpPr>
          <p:nvPr>
            <p:ph sz="quarter" idx="27"/>
          </p:nvPr>
        </p:nvSpPr>
        <p:spPr>
          <a:xfrm>
            <a:off x="2997200" y="2607564"/>
            <a:ext cx="5130800" cy="3101983"/>
          </a:xfrm>
        </p:spPr>
        <p:txBody>
          <a:bodyPr vert="horz" lIns="91440" tIns="45720" rIns="91440" bIns="45720" rtlCol="0">
            <a:normAutofit lnSpcReduction="10000"/>
          </a:bodyPr>
          <a:lstStyle/>
          <a:p>
            <a:pPr marL="0" indent="0">
              <a:lnSpc>
                <a:spcPct val="90000"/>
              </a:lnSpc>
              <a:buNone/>
            </a:pPr>
            <a:r>
              <a:rPr lang="en-US" sz="1700" b="0" i="0">
                <a:effectLst/>
              </a:rPr>
              <a:t>If you are not a Canadian citizen, permanent resident of Canada or protected person under subsection 95(2) of the </a:t>
            </a:r>
            <a:r>
              <a:rPr lang="en-US" sz="1700" b="0" i="1">
                <a:effectLst/>
              </a:rPr>
              <a:t>Immigration and Refugee Protection Act</a:t>
            </a:r>
            <a:r>
              <a:rPr lang="en-US" sz="1700" b="0" i="0">
                <a:effectLst/>
              </a:rPr>
              <a:t> (Canada), you </a:t>
            </a:r>
            <a:r>
              <a:rPr lang="en-US" sz="1700" b="0" i="0">
                <a:solidFill>
                  <a:srgbClr val="0070C0"/>
                </a:solidFill>
                <a:effectLst/>
              </a:rPr>
              <a:t>must be enrolled </a:t>
            </a:r>
            <a:r>
              <a:rPr lang="en-US" sz="1700" b="0" i="0">
                <a:effectLst/>
              </a:rPr>
              <a:t>in your doctoral program of study at an eligible Canadian institution by the application deadline. </a:t>
            </a:r>
          </a:p>
          <a:p>
            <a:pPr marL="0" indent="0">
              <a:lnSpc>
                <a:spcPct val="90000"/>
              </a:lnSpc>
              <a:buNone/>
            </a:pPr>
            <a:endParaRPr lang="en-US" sz="1700"/>
          </a:p>
          <a:p>
            <a:pPr marL="0" indent="0">
              <a:lnSpc>
                <a:spcPct val="90000"/>
              </a:lnSpc>
              <a:buNone/>
            </a:pPr>
            <a:r>
              <a:rPr lang="en-US" sz="1700" b="0" i="0">
                <a:effectLst/>
              </a:rPr>
              <a:t>Trent Internal Deadline: October 7, 2025 @ 11:59 p.m. </a:t>
            </a:r>
          </a:p>
          <a:p>
            <a:pPr marL="0" indent="-228600">
              <a:lnSpc>
                <a:spcPct val="90000"/>
              </a:lnSpc>
              <a:buFont typeface="Arial" panose="020B0604020202020204" pitchFamily="34" charset="0"/>
              <a:buChar char="•"/>
            </a:pPr>
            <a:endParaRPr lang="en-US" sz="1700"/>
          </a:p>
          <a:p>
            <a:pPr marL="0" indent="0">
              <a:lnSpc>
                <a:spcPct val="90000"/>
              </a:lnSpc>
              <a:buNone/>
            </a:pPr>
            <a:r>
              <a:rPr lang="en-US" sz="1700" b="1" i="0">
                <a:effectLst/>
              </a:rPr>
              <a:t>Up to 15% of awards will be available to international applicants at the national level.</a:t>
            </a:r>
            <a:endParaRPr lang="en-US" sz="1700" b="1"/>
          </a:p>
        </p:txBody>
      </p:sp>
      <p:pic>
        <p:nvPicPr>
          <p:cNvPr id="6" name="Picture 5">
            <a:extLst>
              <a:ext uri="{FF2B5EF4-FFF2-40B4-BE49-F238E27FC236}">
                <a16:creationId xmlns:a16="http://schemas.microsoft.com/office/drawing/2014/main" id="{765C8BDD-CD46-A037-D615-6E7BBF227EDE}"/>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b="-1"/>
          <a:stretch>
            <a:fillRect/>
          </a:stretch>
        </p:blipFill>
        <p:spPr>
          <a:xfrm>
            <a:off x="8128000" y="3048000"/>
            <a:ext cx="3613403" cy="2996827"/>
          </a:xfrm>
          <a:prstGeom prst="rect">
            <a:avLst/>
          </a:prstGeom>
          <a:ln w="31750" cap="sq">
            <a:solidFill>
              <a:srgbClr val="040404"/>
            </a:solidFill>
            <a:miter lim="800000"/>
          </a:ln>
        </p:spPr>
      </p:pic>
    </p:spTree>
    <p:extLst>
      <p:ext uri="{BB962C8B-B14F-4D97-AF65-F5344CB8AC3E}">
        <p14:creationId xmlns:p14="http://schemas.microsoft.com/office/powerpoint/2010/main" val="2173459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38B2E313-70F4-4B42-BDD6-865206E2C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2"/>
            <a:ext cx="2255363" cy="2734044"/>
          </a:xfrm>
          <a:prstGeom prst="rect">
            <a:avLst/>
          </a:prstGeom>
          <a:solidFill>
            <a:srgbClr val="FFFFFF"/>
          </a:solidFill>
          <a:ln w="158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3C0429D-EB7A-46E9-A1CB-1B93E3BDF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7963" y="321732"/>
            <a:ext cx="2239435" cy="2734044"/>
          </a:xfrm>
          <a:prstGeom prst="rect">
            <a:avLst/>
          </a:prstGeom>
          <a:solidFill>
            <a:srgbClr val="FFFFFF"/>
          </a:solidFill>
          <a:ln w="158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FB2B5F7-4F84-4388-ACEF-B091ED60D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6642"/>
            <a:ext cx="4655665" cy="2894909"/>
          </a:xfrm>
          <a:prstGeom prst="rect">
            <a:avLst/>
          </a:prstGeom>
          <a:solidFill>
            <a:srgbClr val="FFFFFF"/>
          </a:solidFill>
          <a:ln w="1587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CFB8E9A-FBED-C16D-3BFD-E466C8F0320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093" y="3377509"/>
            <a:ext cx="3298941" cy="2573175"/>
          </a:xfrm>
          <a:prstGeom prst="rect">
            <a:avLst/>
          </a:prstGeom>
        </p:spPr>
      </p:pic>
      <p:sp>
        <p:nvSpPr>
          <p:cNvPr id="67" name="Rectangle 66">
            <a:extLst>
              <a:ext uri="{FF2B5EF4-FFF2-40B4-BE49-F238E27FC236}">
                <a16:creationId xmlns:a16="http://schemas.microsoft.com/office/drawing/2014/main" id="{FC8AF332-E583-48C9-A87C-D659345C6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5647119" y="788091"/>
            <a:ext cx="5696059" cy="900662"/>
          </a:xfrm>
          <a:solidFill>
            <a:srgbClr val="FFFFFF"/>
          </a:solidFill>
          <a:ln>
            <a:solidFill>
              <a:srgbClr val="404040"/>
            </a:solidFill>
          </a:ln>
        </p:spPr>
        <p:txBody>
          <a:bodyPr vert="horz" lIns="182880" tIns="182880" rIns="182880" bIns="182880" rtlCol="0" anchor="ctr">
            <a:normAutofit/>
          </a:bodyPr>
          <a:lstStyle/>
          <a:p>
            <a:r>
              <a:rPr lang="en-US" sz="2600"/>
              <a:t>Other Restrictions</a:t>
            </a:r>
          </a:p>
        </p:txBody>
      </p:sp>
      <p:pic>
        <p:nvPicPr>
          <p:cNvPr id="9" name="Picture 8">
            <a:extLst>
              <a:ext uri="{FF2B5EF4-FFF2-40B4-BE49-F238E27FC236}">
                <a16:creationId xmlns:a16="http://schemas.microsoft.com/office/drawing/2014/main" id="{C663B37F-AC92-7A79-9BA5-58EF4496FA0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388" y="482598"/>
            <a:ext cx="1586050" cy="2376106"/>
          </a:xfrm>
          <a:prstGeom prst="rect">
            <a:avLst/>
          </a:prstGeom>
        </p:spPr>
      </p:pic>
      <p:pic>
        <p:nvPicPr>
          <p:cNvPr id="11" name="Picture 10">
            <a:extLst>
              <a:ext uri="{FF2B5EF4-FFF2-40B4-BE49-F238E27FC236}">
                <a16:creationId xmlns:a16="http://schemas.microsoft.com/office/drawing/2014/main" id="{9047968E-D116-7FBC-6222-6D802913E57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52571" y="482598"/>
            <a:ext cx="1610216" cy="2412310"/>
          </a:xfrm>
          <a:prstGeom prst="rect">
            <a:avLst/>
          </a:prstGeom>
        </p:spPr>
      </p:pic>
      <p:sp>
        <p:nvSpPr>
          <p:cNvPr id="7" name="Content Placeholder 6">
            <a:extLst>
              <a:ext uri="{FF2B5EF4-FFF2-40B4-BE49-F238E27FC236}">
                <a16:creationId xmlns:a16="http://schemas.microsoft.com/office/drawing/2014/main" id="{2154EB2D-151D-8CAF-A2D2-A88039128C9E}"/>
              </a:ext>
            </a:extLst>
          </p:cNvPr>
          <p:cNvSpPr>
            <a:spLocks noGrp="1"/>
          </p:cNvSpPr>
          <p:nvPr>
            <p:ph type="body" sz="half" idx="2"/>
          </p:nvPr>
        </p:nvSpPr>
        <p:spPr>
          <a:xfrm>
            <a:off x="5312053" y="2244437"/>
            <a:ext cx="6558213" cy="3867114"/>
          </a:xfrm>
        </p:spPr>
        <p:txBody>
          <a:bodyPr vert="horz" lIns="91440" tIns="45720" rIns="91440" bIns="45720" rtlCol="0">
            <a:normAutofit/>
          </a:bodyPr>
          <a:lstStyle/>
          <a:p>
            <a:pPr algn="l">
              <a:lnSpc>
                <a:spcPct val="90000"/>
              </a:lnSpc>
              <a:spcAft>
                <a:spcPts val="863"/>
              </a:spcAft>
            </a:pPr>
            <a:r>
              <a:rPr lang="en-US" sz="1600" b="0" i="0">
                <a:solidFill>
                  <a:schemeClr val="tx1"/>
                </a:solidFill>
                <a:effectLst/>
              </a:rPr>
              <a:t>You can submit a </a:t>
            </a:r>
            <a:r>
              <a:rPr lang="en-US" sz="1600" b="1" i="0" u="sng">
                <a:solidFill>
                  <a:schemeClr val="tx1"/>
                </a:solidFill>
                <a:effectLst/>
              </a:rPr>
              <a:t>maximum of one </a:t>
            </a:r>
            <a:r>
              <a:rPr lang="en-US" sz="1600" b="0" i="0">
                <a:solidFill>
                  <a:schemeClr val="tx1"/>
                </a:solidFill>
                <a:effectLst/>
              </a:rPr>
              <a:t>Canada Graduate Research Scholarship – Master's (CGRS M), Canada Graduate Research Scholarship – Doctoral (CGRS D), or Canada Postdoctoral Research Award (CPRA) </a:t>
            </a:r>
            <a:r>
              <a:rPr lang="en-US" sz="1600" b="1" i="0">
                <a:solidFill>
                  <a:schemeClr val="tx1"/>
                </a:solidFill>
                <a:effectLst/>
              </a:rPr>
              <a:t>application per academic year </a:t>
            </a:r>
            <a:r>
              <a:rPr lang="en-US" sz="1600" b="0" i="0">
                <a:solidFill>
                  <a:schemeClr val="tx1"/>
                </a:solidFill>
                <a:effectLst/>
              </a:rPr>
              <a:t>to either CIHR, NSERC or SSHRC. If you submit more than one application, only the eligible application submitted first will be retained.</a:t>
            </a:r>
          </a:p>
          <a:p>
            <a:pPr algn="l">
              <a:lnSpc>
                <a:spcPct val="90000"/>
              </a:lnSpc>
              <a:spcAft>
                <a:spcPts val="863"/>
              </a:spcAft>
            </a:pPr>
            <a:r>
              <a:rPr lang="en-US" sz="1600" b="1" i="0">
                <a:solidFill>
                  <a:schemeClr val="tx1"/>
                </a:solidFill>
                <a:effectLst/>
              </a:rPr>
              <a:t>You can apply a maximum of three times to the CGRS D.</a:t>
            </a:r>
          </a:p>
          <a:p>
            <a:pPr algn="l">
              <a:lnSpc>
                <a:spcPct val="90000"/>
              </a:lnSpc>
              <a:spcAft>
                <a:spcPts val="863"/>
              </a:spcAft>
            </a:pPr>
            <a:r>
              <a:rPr lang="en-US" sz="1600" b="0" i="0">
                <a:solidFill>
                  <a:schemeClr val="tx1"/>
                </a:solidFill>
                <a:effectLst/>
              </a:rPr>
              <a:t>You cannot have already received a doctoral-level scholarship from CIHR, NSERC, or SSHRC (including a Vanier Canada Graduate Scholarship).</a:t>
            </a:r>
          </a:p>
          <a:p>
            <a:pPr algn="l">
              <a:lnSpc>
                <a:spcPct val="90000"/>
              </a:lnSpc>
              <a:spcAft>
                <a:spcPts val="863"/>
              </a:spcAft>
            </a:pPr>
            <a:r>
              <a:rPr lang="en-US" sz="1600" b="0" i="0">
                <a:solidFill>
                  <a:schemeClr val="tx1"/>
                </a:solidFill>
                <a:effectLst/>
              </a:rPr>
              <a:t>You cannot hold a tenure or tenure-track appointment or be on leave from such an appointment concurrently with your CGRS D award (some exceptions apply; see the </a:t>
            </a:r>
            <a:r>
              <a:rPr lang="en-US" sz="1600" b="0" i="0" u="sng">
                <a:solidFill>
                  <a:schemeClr val="tx1"/>
                </a:solidFill>
                <a:effectLst/>
                <a:hlinkClick r:id="rId6">
                  <a:extLst>
                    <a:ext uri="{A12FA001-AC4F-418D-AE19-62706E023703}">
                      <ahyp:hlinkClr xmlns:ahyp="http://schemas.microsoft.com/office/drawing/2018/hyperlinkcolor" val="tx"/>
                    </a:ext>
                  </a:extLst>
                </a:hlinkClick>
              </a:rPr>
              <a:t>Tri-agency research training award holder’s guide</a:t>
            </a:r>
            <a:r>
              <a:rPr lang="en-US" sz="1600" b="0" i="0">
                <a:solidFill>
                  <a:schemeClr val="tx1"/>
                </a:solidFill>
                <a:effectLst/>
              </a:rPr>
              <a:t> for details).</a:t>
            </a:r>
          </a:p>
          <a:p>
            <a:pPr indent="-228600" algn="l">
              <a:lnSpc>
                <a:spcPct val="90000"/>
              </a:lnSpc>
              <a:buFont typeface="Arial" panose="020B0604020202020204" pitchFamily="34" charset="0"/>
              <a:buChar char="•"/>
            </a:pPr>
            <a:endParaRPr lang="en-US" sz="1200"/>
          </a:p>
        </p:txBody>
      </p:sp>
    </p:spTree>
    <p:extLst>
      <p:ext uri="{BB962C8B-B14F-4D97-AF65-F5344CB8AC3E}">
        <p14:creationId xmlns:p14="http://schemas.microsoft.com/office/powerpoint/2010/main" val="211428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83CF-3921-A94A-E536-2D623A891A7D}"/>
              </a:ext>
            </a:extLst>
          </p:cNvPr>
          <p:cNvSpPr>
            <a:spLocks noGrp="1"/>
          </p:cNvSpPr>
          <p:nvPr>
            <p:ph type="title"/>
          </p:nvPr>
        </p:nvSpPr>
        <p:spPr>
          <a:xfrm>
            <a:off x="5138927" y="964692"/>
            <a:ext cx="6301463" cy="1188720"/>
          </a:xfrm>
        </p:spPr>
        <p:txBody>
          <a:bodyPr vert="horz" lIns="182880" tIns="182880" rIns="182880" bIns="182880" rtlCol="0" anchor="ctr">
            <a:normAutofit/>
          </a:bodyPr>
          <a:lstStyle/>
          <a:p>
            <a:r>
              <a:rPr lang="en-US" sz="2800">
                <a:solidFill>
                  <a:schemeClr val="tx1">
                    <a:lumMod val="85000"/>
                    <a:lumOff val="15000"/>
                  </a:schemeClr>
                </a:solidFill>
                <a:hlinkClick r:id="rId2">
                  <a:extLst>
                    <a:ext uri="{A12FA001-AC4F-418D-AE19-62706E023703}">
                      <ahyp:hlinkClr xmlns:ahyp="http://schemas.microsoft.com/office/drawing/2018/hyperlinkcolor" val="tx"/>
                    </a:ext>
                  </a:extLst>
                </a:hlinkClick>
              </a:rPr>
              <a:t>Financial Matters </a:t>
            </a:r>
            <a:endParaRPr lang="en-US" sz="280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6CF078E5-CF4E-0322-8424-16BC4740505A}"/>
              </a:ext>
            </a:extLst>
          </p:cNvPr>
          <p:cNvSpPr>
            <a:spLocks noGrp="1"/>
          </p:cNvSpPr>
          <p:nvPr>
            <p:ph type="body" sz="half" idx="2"/>
          </p:nvPr>
        </p:nvSpPr>
        <p:spPr>
          <a:xfrm>
            <a:off x="280554" y="964692"/>
            <a:ext cx="4621555" cy="4775335"/>
          </a:xfrm>
        </p:spPr>
        <p:txBody>
          <a:bodyPr vert="horz" lIns="91440" tIns="45720" rIns="91440" bIns="45720" rtlCol="0">
            <a:normAutofit/>
          </a:bodyPr>
          <a:lstStyle/>
          <a:p>
            <a:pPr indent="-228600" algn="l">
              <a:buFont typeface="Arial" panose="020B0604020202020204" pitchFamily="34" charset="0"/>
              <a:buChar char="•"/>
            </a:pPr>
            <a:endParaRPr lang="en-US">
              <a:solidFill>
                <a:schemeClr val="tx1">
                  <a:lumMod val="85000"/>
                  <a:lumOff val="15000"/>
                </a:schemeClr>
              </a:solidFill>
            </a:endParaRPr>
          </a:p>
          <a:p>
            <a:pPr algn="l"/>
            <a:r>
              <a:rPr lang="en-US" sz="1700">
                <a:solidFill>
                  <a:schemeClr val="tx1">
                    <a:lumMod val="85000"/>
                    <a:lumOff val="15000"/>
                  </a:schemeClr>
                </a:solidFill>
              </a:rPr>
              <a:t>Resources are available and applicants are encouraged to review the School of Graduate Studies website </a:t>
            </a:r>
            <a:r>
              <a:rPr lang="en-US" sz="1700">
                <a:solidFill>
                  <a:schemeClr val="tx1">
                    <a:lumMod val="85000"/>
                    <a:lumOff val="15000"/>
                  </a:schemeClr>
                </a:solidFill>
                <a:hlinkClick r:id="rId2">
                  <a:extLst>
                    <a:ext uri="{A12FA001-AC4F-418D-AE19-62706E023703}">
                      <ahyp:hlinkClr xmlns:ahyp="http://schemas.microsoft.com/office/drawing/2018/hyperlinkcolor" val="tx"/>
                    </a:ext>
                  </a:extLst>
                </a:hlinkClick>
              </a:rPr>
              <a:t>Financial Matters </a:t>
            </a:r>
            <a:r>
              <a:rPr lang="en-US" sz="1700">
                <a:solidFill>
                  <a:schemeClr val="tx1">
                    <a:lumMod val="85000"/>
                    <a:lumOff val="15000"/>
                  </a:schemeClr>
                </a:solidFill>
              </a:rPr>
              <a:t> </a:t>
            </a:r>
          </a:p>
          <a:p>
            <a:pPr algn="l"/>
            <a:endParaRPr lang="en-US" sz="1700">
              <a:solidFill>
                <a:schemeClr val="tx1">
                  <a:lumMod val="85000"/>
                  <a:lumOff val="15000"/>
                </a:schemeClr>
              </a:solidFill>
            </a:endParaRPr>
          </a:p>
          <a:p>
            <a:pPr algn="l"/>
            <a:r>
              <a:rPr lang="en-US" sz="1700">
                <a:solidFill>
                  <a:schemeClr val="tx1">
                    <a:lumMod val="85000"/>
                    <a:lumOff val="15000"/>
                  </a:schemeClr>
                </a:solidFill>
              </a:rPr>
              <a:t>Headings:</a:t>
            </a:r>
          </a:p>
          <a:p>
            <a:pPr algn="l"/>
            <a:r>
              <a:rPr lang="en-US" sz="1700">
                <a:solidFill>
                  <a:schemeClr val="tx1">
                    <a:lumMod val="85000"/>
                    <a:lumOff val="15000"/>
                  </a:schemeClr>
                </a:solidFill>
              </a:rPr>
              <a:t> </a:t>
            </a:r>
            <a:r>
              <a:rPr lang="en-US" sz="1700">
                <a:solidFill>
                  <a:schemeClr val="tx1">
                    <a:lumMod val="85000"/>
                    <a:lumOff val="15000"/>
                  </a:schemeClr>
                </a:solidFill>
                <a:hlinkClick r:id="rId3">
                  <a:extLst>
                    <a:ext uri="{A12FA001-AC4F-418D-AE19-62706E023703}">
                      <ahyp:hlinkClr xmlns:ahyp="http://schemas.microsoft.com/office/drawing/2018/hyperlinkcolor" val="tx"/>
                    </a:ext>
                  </a:extLst>
                </a:hlinkClick>
              </a:rPr>
              <a:t>“How to Win Scholarships”  </a:t>
            </a:r>
            <a:endParaRPr lang="en-US" sz="1700">
              <a:solidFill>
                <a:schemeClr val="tx1">
                  <a:lumMod val="85000"/>
                  <a:lumOff val="15000"/>
                </a:schemeClr>
              </a:solidFill>
            </a:endParaRPr>
          </a:p>
          <a:p>
            <a:pPr algn="l"/>
            <a:r>
              <a:rPr lang="en-US" sz="1700">
                <a:solidFill>
                  <a:schemeClr val="tx1">
                    <a:lumMod val="85000"/>
                    <a:lumOff val="15000"/>
                  </a:schemeClr>
                </a:solidFill>
                <a:hlinkClick r:id="rId3">
                  <a:extLst>
                    <a:ext uri="{A12FA001-AC4F-418D-AE19-62706E023703}">
                      <ahyp:hlinkClr xmlns:ahyp="http://schemas.microsoft.com/office/drawing/2018/hyperlinkcolor" val="tx"/>
                    </a:ext>
                  </a:extLst>
                </a:hlinkClick>
              </a:rPr>
              <a:t>Tri-Council Resources  </a:t>
            </a:r>
            <a:endParaRPr lang="en-US" sz="1700">
              <a:solidFill>
                <a:schemeClr val="tx1">
                  <a:lumMod val="85000"/>
                  <a:lumOff val="15000"/>
                </a:schemeClr>
              </a:solidFill>
            </a:endParaRPr>
          </a:p>
          <a:p>
            <a:pPr algn="l"/>
            <a:r>
              <a:rPr lang="en-US" sz="1700">
                <a:solidFill>
                  <a:schemeClr val="tx1">
                    <a:lumMod val="85000"/>
                    <a:lumOff val="15000"/>
                  </a:schemeClr>
                </a:solidFill>
                <a:hlinkClick r:id="rId3">
                  <a:extLst>
                    <a:ext uri="{A12FA001-AC4F-418D-AE19-62706E023703}">
                      <ahyp:hlinkClr xmlns:ahyp="http://schemas.microsoft.com/office/drawing/2018/hyperlinkcolor" val="tx"/>
                    </a:ext>
                  </a:extLst>
                </a:hlinkClick>
              </a:rPr>
              <a:t>Graduate Studies Scholarship Application Resources</a:t>
            </a:r>
            <a:endParaRPr lang="en-US" sz="1700">
              <a:solidFill>
                <a:schemeClr val="tx1">
                  <a:lumMod val="85000"/>
                  <a:lumOff val="15000"/>
                </a:schemeClr>
              </a:solidFill>
            </a:endParaRPr>
          </a:p>
          <a:p>
            <a:pPr algn="l"/>
            <a:endParaRPr lang="en-US" sz="1700">
              <a:solidFill>
                <a:schemeClr val="tx1">
                  <a:lumMod val="85000"/>
                  <a:lumOff val="15000"/>
                </a:schemeClr>
              </a:solidFill>
            </a:endParaRPr>
          </a:p>
          <a:p>
            <a:pPr algn="l"/>
            <a:r>
              <a:rPr lang="en-US" sz="1700">
                <a:solidFill>
                  <a:schemeClr val="tx1">
                    <a:lumMod val="85000"/>
                    <a:lumOff val="15000"/>
                  </a:schemeClr>
                </a:solidFill>
              </a:rPr>
              <a:t>Many of these resources will assist you with developing your doctoral scholarship application.  </a:t>
            </a:r>
          </a:p>
          <a:p>
            <a:pPr algn="l"/>
            <a:endParaRPr lang="en-US" sz="1700">
              <a:solidFill>
                <a:schemeClr val="tx1">
                  <a:lumMod val="85000"/>
                  <a:lumOff val="15000"/>
                </a:schemeClr>
              </a:solidFill>
            </a:endParaRPr>
          </a:p>
          <a:p>
            <a:pPr indent="-228600" algn="l">
              <a:buFont typeface="Arial" panose="020B0604020202020204" pitchFamily="34" charset="0"/>
              <a:buChar char="•"/>
            </a:pPr>
            <a:endParaRPr lang="en-US">
              <a:solidFill>
                <a:schemeClr val="tx1">
                  <a:lumMod val="85000"/>
                  <a:lumOff val="15000"/>
                </a:schemeClr>
              </a:solidFill>
            </a:endParaRPr>
          </a:p>
          <a:p>
            <a:pPr indent="-228600" algn="l">
              <a:buFont typeface="Arial" panose="020B0604020202020204" pitchFamily="34" charset="0"/>
              <a:buChar char="•"/>
            </a:pPr>
            <a:endParaRPr lang="en-US">
              <a:solidFill>
                <a:schemeClr val="tx1">
                  <a:lumMod val="85000"/>
                  <a:lumOff val="15000"/>
                </a:schemeClr>
              </a:solidFill>
            </a:endParaRPr>
          </a:p>
          <a:p>
            <a:pPr indent="-228600" algn="l">
              <a:buFont typeface="Arial" panose="020B0604020202020204" pitchFamily="34" charset="0"/>
              <a:buChar char="•"/>
            </a:pPr>
            <a:endParaRPr lang="en-US">
              <a:solidFill>
                <a:schemeClr val="tx1">
                  <a:lumMod val="85000"/>
                  <a:lumOff val="15000"/>
                </a:schemeClr>
              </a:solidFill>
            </a:endParaRPr>
          </a:p>
          <a:p>
            <a:pPr indent="-228600" algn="l">
              <a:buFont typeface="Arial" panose="020B0604020202020204" pitchFamily="34" charset="0"/>
              <a:buChar char="•"/>
            </a:pPr>
            <a:endParaRPr lang="en-US">
              <a:solidFill>
                <a:schemeClr val="tx1">
                  <a:lumMod val="85000"/>
                  <a:lumOff val="15000"/>
                </a:schemeClr>
              </a:solidFill>
            </a:endParaRPr>
          </a:p>
          <a:p>
            <a:pPr indent="-228600" algn="l">
              <a:buFont typeface="Arial" panose="020B0604020202020204" pitchFamily="34" charset="0"/>
              <a:buChar char="•"/>
            </a:pPr>
            <a:endParaRPr lang="en-US">
              <a:solidFill>
                <a:schemeClr val="tx1">
                  <a:lumMod val="85000"/>
                  <a:lumOff val="15000"/>
                </a:schemeClr>
              </a:solidFill>
            </a:endParaRPr>
          </a:p>
          <a:p>
            <a:pPr indent="-228600" algn="l">
              <a:buFont typeface="Arial" panose="020B0604020202020204" pitchFamily="34" charset="0"/>
              <a:buChar char="•"/>
            </a:pPr>
            <a:endParaRPr lang="en-US">
              <a:solidFill>
                <a:schemeClr val="tx1">
                  <a:lumMod val="85000"/>
                  <a:lumOff val="15000"/>
                </a:schemeClr>
              </a:solidFill>
            </a:endParaRPr>
          </a:p>
        </p:txBody>
      </p:sp>
      <p:pic>
        <p:nvPicPr>
          <p:cNvPr id="1026" name="Picture 2">
            <a:extLst>
              <a:ext uri="{FF2B5EF4-FFF2-40B4-BE49-F238E27FC236}">
                <a16:creationId xmlns:a16="http://schemas.microsoft.com/office/drawing/2014/main" id="{8A42E7C6-2A78-35B5-10E9-32620F6CC71C}"/>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1488" y="2414645"/>
            <a:ext cx="2378003" cy="3370746"/>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3A8472D-3EF6-EEEC-0280-55C6151DF9E6}"/>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886308" y="2414646"/>
            <a:ext cx="3554082" cy="1611626"/>
          </a:xfrm>
          <a:prstGeom prst="rect">
            <a:avLst/>
          </a:prstGeom>
          <a:ln w="31750" cap="sq">
            <a:solidFill>
              <a:srgbClr val="FFFFFF"/>
            </a:solidFill>
            <a:miter lim="800000"/>
          </a:ln>
        </p:spPr>
      </p:pic>
      <p:pic>
        <p:nvPicPr>
          <p:cNvPr id="6" name="Picture 5">
            <a:extLst>
              <a:ext uri="{FF2B5EF4-FFF2-40B4-BE49-F238E27FC236}">
                <a16:creationId xmlns:a16="http://schemas.microsoft.com/office/drawing/2014/main" id="{4588F75A-5ACB-A05F-CB4F-D01F79A6C410}"/>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848333" y="4185848"/>
            <a:ext cx="1696606" cy="1599543"/>
          </a:xfrm>
          <a:prstGeom prst="rect">
            <a:avLst/>
          </a:prstGeom>
          <a:ln w="31750" cap="sq">
            <a:solidFill>
              <a:srgbClr val="FFFFFF"/>
            </a:solidFill>
            <a:miter lim="800000"/>
          </a:ln>
        </p:spPr>
      </p:pic>
      <p:pic>
        <p:nvPicPr>
          <p:cNvPr id="4" name="Picture 3">
            <a:extLst>
              <a:ext uri="{FF2B5EF4-FFF2-40B4-BE49-F238E27FC236}">
                <a16:creationId xmlns:a16="http://schemas.microsoft.com/office/drawing/2014/main" id="{62326584-70B7-0620-C86B-95552C4EED2C}"/>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rcRect b="-1"/>
          <a:stretch>
            <a:fillRect/>
          </a:stretch>
        </p:blipFill>
        <p:spPr>
          <a:xfrm>
            <a:off x="9743782" y="4185849"/>
            <a:ext cx="1696608" cy="1599543"/>
          </a:xfrm>
          <a:prstGeom prst="rect">
            <a:avLst/>
          </a:prstGeom>
          <a:ln w="31750" cap="sq">
            <a:solidFill>
              <a:srgbClr val="FFFFFF"/>
            </a:solidFill>
            <a:miter lim="800000"/>
          </a:ln>
        </p:spPr>
      </p:pic>
    </p:spTree>
    <p:extLst>
      <p:ext uri="{BB962C8B-B14F-4D97-AF65-F5344CB8AC3E}">
        <p14:creationId xmlns:p14="http://schemas.microsoft.com/office/powerpoint/2010/main" val="3515126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8E5B-47A0-EF94-A53D-6FDB74C9D848}"/>
              </a:ext>
            </a:extLst>
          </p:cNvPr>
          <p:cNvSpPr>
            <a:spLocks noGrp="1"/>
          </p:cNvSpPr>
          <p:nvPr>
            <p:ph type="title"/>
          </p:nvPr>
        </p:nvSpPr>
        <p:spPr>
          <a:xfrm>
            <a:off x="3901440" y="423494"/>
            <a:ext cx="7487920" cy="849713"/>
          </a:xfrm>
          <a:ln>
            <a:solidFill>
              <a:schemeClr val="accent3">
                <a:lumMod val="50000"/>
              </a:schemeClr>
            </a:solidFill>
          </a:ln>
        </p:spPr>
        <p:txBody>
          <a:bodyPr vert="horz" lIns="182880" tIns="182880" rIns="182880" bIns="182880" rtlCol="0" anchor="ctr">
            <a:normAutofit/>
          </a:bodyPr>
          <a:lstStyle/>
          <a:p>
            <a:r>
              <a:rPr lang="en-US" sz="2200"/>
              <a:t>Application procedures</a:t>
            </a:r>
          </a:p>
        </p:txBody>
      </p:sp>
      <p:sp>
        <p:nvSpPr>
          <p:cNvPr id="3" name="Text Placeholder 2">
            <a:extLst>
              <a:ext uri="{FF2B5EF4-FFF2-40B4-BE49-F238E27FC236}">
                <a16:creationId xmlns:a16="http://schemas.microsoft.com/office/drawing/2014/main" id="{C6EA201F-56F9-BFD9-8E95-AD5BD7D54FD0}"/>
              </a:ext>
            </a:extLst>
          </p:cNvPr>
          <p:cNvSpPr>
            <a:spLocks noGrp="1"/>
          </p:cNvSpPr>
          <p:nvPr>
            <p:ph sz="quarter" idx="26"/>
          </p:nvPr>
        </p:nvSpPr>
        <p:spPr>
          <a:xfrm>
            <a:off x="3901440" y="1387715"/>
            <a:ext cx="8051748" cy="5069646"/>
          </a:xfrm>
        </p:spPr>
        <p:txBody>
          <a:bodyPr vert="horz" lIns="91440" tIns="45720" rIns="91440" bIns="45720" rtlCol="0">
            <a:normAutofit fontScale="77500" lnSpcReduction="20000"/>
          </a:bodyPr>
          <a:lstStyle/>
          <a:p>
            <a:pPr algn="l">
              <a:lnSpc>
                <a:spcPct val="120000"/>
              </a:lnSpc>
              <a:spcBef>
                <a:spcPts val="0"/>
              </a:spcBef>
              <a:spcAft>
                <a:spcPts val="2550"/>
              </a:spcAft>
              <a:buNone/>
            </a:pPr>
            <a:r>
              <a:rPr lang="en-US" sz="2100" b="1" i="0">
                <a:solidFill>
                  <a:srgbClr val="000000"/>
                </a:solidFill>
                <a:effectLst/>
                <a:latin typeface="Untitled Bold"/>
              </a:rPr>
              <a:t>Selecting the appropriate agency </a:t>
            </a:r>
          </a:p>
          <a:p>
            <a:pPr algn="l">
              <a:lnSpc>
                <a:spcPct val="120000"/>
              </a:lnSpc>
              <a:spcBef>
                <a:spcPts val="0"/>
              </a:spcBef>
              <a:spcAft>
                <a:spcPts val="2550"/>
              </a:spcAft>
              <a:buNone/>
            </a:pPr>
            <a:r>
              <a:rPr lang="en-US" sz="2100" b="0" i="0">
                <a:solidFill>
                  <a:srgbClr val="000000"/>
                </a:solidFill>
                <a:effectLst/>
                <a:latin typeface="Untitled Regular"/>
              </a:rPr>
              <a:t>Apply to the agency best aligned with your research subject matter to ensure your application will be reviewed by experts in disciplines closest to your field(s) of study. For more information, see </a:t>
            </a:r>
            <a:r>
              <a:rPr lang="en-US" sz="2100" b="0" i="0" u="sng">
                <a:solidFill>
                  <a:schemeClr val="tx1"/>
                </a:solidFill>
                <a:effectLst/>
                <a:latin typeface="Untitled Regular"/>
                <a:hlinkClick r:id="rId3" tooltip="This link will take you to another Web site">
                  <a:extLst>
                    <a:ext uri="{A12FA001-AC4F-418D-AE19-62706E023703}">
                      <ahyp:hlinkClr xmlns:ahyp="http://schemas.microsoft.com/office/drawing/2018/hyperlinkcolor" val="tx"/>
                    </a:ext>
                  </a:extLst>
                </a:hlinkClick>
              </a:rPr>
              <a:t>Selecting the Appropriate Federal Granting Agency</a:t>
            </a:r>
            <a:r>
              <a:rPr lang="en-US" sz="2100" b="0" i="0">
                <a:solidFill>
                  <a:schemeClr val="tx1"/>
                </a:solidFill>
                <a:effectLst/>
                <a:latin typeface="Untitled Regular"/>
              </a:rPr>
              <a:t>.</a:t>
            </a:r>
          </a:p>
          <a:p>
            <a:pPr algn="l">
              <a:lnSpc>
                <a:spcPct val="120000"/>
              </a:lnSpc>
              <a:spcBef>
                <a:spcPts val="0"/>
              </a:spcBef>
              <a:spcAft>
                <a:spcPts val="1500"/>
              </a:spcAft>
              <a:buNone/>
            </a:pPr>
            <a:r>
              <a:rPr lang="en-US" sz="2100" b="0" i="0">
                <a:solidFill>
                  <a:schemeClr val="tx1"/>
                </a:solidFill>
                <a:effectLst/>
                <a:latin typeface="Untitled Regular"/>
              </a:rPr>
              <a:t>If you are applying to CIHR, consider the information on </a:t>
            </a:r>
            <a:r>
              <a:rPr lang="en-US" sz="2100" b="0" i="0" u="sng">
                <a:solidFill>
                  <a:schemeClr val="tx1"/>
                </a:solidFill>
                <a:effectLst/>
                <a:latin typeface="Untitled Regular"/>
                <a:hlinkClick r:id="rId4" tooltip="This link will take you to another Web site">
                  <a:extLst>
                    <a:ext uri="{A12FA001-AC4F-418D-AE19-62706E023703}">
                      <ahyp:hlinkClr xmlns:ahyp="http://schemas.microsoft.com/office/drawing/2018/hyperlinkcolor" val="tx"/>
                    </a:ext>
                  </a:extLst>
                </a:hlinkClick>
              </a:rPr>
              <a:t>CIHR’s website</a:t>
            </a:r>
            <a:r>
              <a:rPr lang="en-US" sz="2100" b="0" i="0">
                <a:solidFill>
                  <a:schemeClr val="tx1"/>
                </a:solidFill>
                <a:effectLst/>
                <a:latin typeface="Untitled Regular"/>
              </a:rPr>
              <a:t>.</a:t>
            </a:r>
          </a:p>
          <a:p>
            <a:pPr algn="l">
              <a:lnSpc>
                <a:spcPct val="120000"/>
              </a:lnSpc>
              <a:spcBef>
                <a:spcPts val="0"/>
              </a:spcBef>
              <a:spcAft>
                <a:spcPts val="1500"/>
              </a:spcAft>
              <a:buNone/>
            </a:pPr>
            <a:r>
              <a:rPr lang="en-US" sz="2100" b="0" i="0">
                <a:solidFill>
                  <a:schemeClr val="tx1"/>
                </a:solidFill>
                <a:effectLst/>
                <a:latin typeface="Untitled Regular"/>
              </a:rPr>
              <a:t>If you are applying to NSERC, see the </a:t>
            </a:r>
            <a:r>
              <a:rPr lang="en-US" sz="2100" b="0" i="0" u="sng">
                <a:solidFill>
                  <a:schemeClr val="tx1"/>
                </a:solidFill>
                <a:effectLst/>
                <a:latin typeface="Untitled Regular"/>
                <a:hlinkClick r:id="rId5">
                  <a:extLst>
                    <a:ext uri="{A12FA001-AC4F-418D-AE19-62706E023703}">
                      <ahyp:hlinkClr xmlns:ahyp="http://schemas.microsoft.com/office/drawing/2018/hyperlinkcolor" val="tx"/>
                    </a:ext>
                  </a:extLst>
                </a:hlinkClick>
              </a:rPr>
              <a:t>Addendum to the guidelines for the eligibility of applications related to health</a:t>
            </a:r>
            <a:r>
              <a:rPr lang="en-US" sz="2100" b="0" i="0">
                <a:solidFill>
                  <a:schemeClr val="tx1"/>
                </a:solidFill>
                <a:effectLst/>
                <a:latin typeface="Untitled Regular"/>
              </a:rPr>
              <a:t>, which has additional information and specific examples relating to subject matter.</a:t>
            </a:r>
          </a:p>
          <a:p>
            <a:pPr algn="l">
              <a:lnSpc>
                <a:spcPct val="120000"/>
              </a:lnSpc>
              <a:spcBef>
                <a:spcPts val="0"/>
              </a:spcBef>
              <a:spcAft>
                <a:spcPts val="1500"/>
              </a:spcAft>
              <a:buNone/>
            </a:pPr>
            <a:r>
              <a:rPr lang="en-US" sz="2100" b="0" i="0">
                <a:solidFill>
                  <a:schemeClr val="tx1"/>
                </a:solidFill>
                <a:effectLst/>
                <a:latin typeface="Untitled Regular"/>
              </a:rPr>
              <a:t>If you are applying to SSHRC, see the information on SSHRC's </a:t>
            </a:r>
            <a:r>
              <a:rPr lang="en-US" sz="2100" b="0" i="0" u="sng">
                <a:solidFill>
                  <a:schemeClr val="tx1"/>
                </a:solidFill>
                <a:effectLst/>
                <a:latin typeface="Untitled Regular"/>
                <a:hlinkClick r:id="rId6" tooltip="This link will take you to another Web site">
                  <a:extLst>
                    <a:ext uri="{A12FA001-AC4F-418D-AE19-62706E023703}">
                      <ahyp:hlinkClr xmlns:ahyp="http://schemas.microsoft.com/office/drawing/2018/hyperlinkcolor" val="tx"/>
                    </a:ext>
                  </a:extLst>
                </a:hlinkClick>
              </a:rPr>
              <a:t>Subject Matter Eligibility</a:t>
            </a:r>
            <a:r>
              <a:rPr lang="en-US" sz="2100" b="0" i="0">
                <a:solidFill>
                  <a:schemeClr val="tx1"/>
                </a:solidFill>
                <a:effectLst/>
                <a:latin typeface="Untitled Regular"/>
              </a:rPr>
              <a:t> web </a:t>
            </a:r>
            <a:r>
              <a:rPr lang="en-US" sz="2100" b="0" i="0">
                <a:solidFill>
                  <a:srgbClr val="000000"/>
                </a:solidFill>
                <a:effectLst/>
                <a:latin typeface="Untitled Regular"/>
              </a:rPr>
              <a:t>page.</a:t>
            </a:r>
          </a:p>
          <a:p>
            <a:pPr algn="l">
              <a:lnSpc>
                <a:spcPct val="120000"/>
              </a:lnSpc>
              <a:spcBef>
                <a:spcPts val="0"/>
              </a:spcBef>
              <a:spcAft>
                <a:spcPts val="1500"/>
              </a:spcAft>
            </a:pPr>
            <a:r>
              <a:rPr lang="en-US" sz="2100" b="1" i="0">
                <a:solidFill>
                  <a:srgbClr val="0070C0"/>
                </a:solidFill>
                <a:effectLst/>
                <a:latin typeface="Untitled Regular"/>
              </a:rPr>
              <a:t>It is your responsibility to select the funding agency that best suits your application</a:t>
            </a:r>
            <a:r>
              <a:rPr lang="en-US" sz="2100" b="0" i="0">
                <a:solidFill>
                  <a:srgbClr val="0070C0"/>
                </a:solidFill>
                <a:effectLst/>
                <a:latin typeface="Untitled Regular"/>
              </a:rPr>
              <a:t>. </a:t>
            </a:r>
          </a:p>
          <a:p>
            <a:pPr algn="l">
              <a:lnSpc>
                <a:spcPct val="120000"/>
              </a:lnSpc>
              <a:spcBef>
                <a:spcPts val="0"/>
              </a:spcBef>
              <a:spcAft>
                <a:spcPts val="1500"/>
              </a:spcAft>
            </a:pPr>
            <a:r>
              <a:rPr lang="en-US" sz="2100" b="0" i="0">
                <a:solidFill>
                  <a:srgbClr val="000000"/>
                </a:solidFill>
                <a:effectLst/>
                <a:latin typeface="Untitled Regular"/>
              </a:rPr>
              <a:t>Applications submitted to the incorrect agency may be removed from the competition.</a:t>
            </a:r>
          </a:p>
          <a:p>
            <a:pPr>
              <a:lnSpc>
                <a:spcPct val="120000"/>
              </a:lnSpc>
              <a:spcBef>
                <a:spcPts val="0"/>
              </a:spcBef>
            </a:pPr>
            <a:endParaRPr lang="en-US" sz="6400"/>
          </a:p>
          <a:p>
            <a:pPr marL="114300" indent="-228600">
              <a:lnSpc>
                <a:spcPct val="90000"/>
              </a:lnSpc>
              <a:buFont typeface="Arial" panose="020B0604020202020204" pitchFamily="34" charset="0"/>
              <a:buChar char="•"/>
            </a:pPr>
            <a:endParaRPr lang="en-US" sz="1400"/>
          </a:p>
          <a:p>
            <a:pPr marL="114300" indent="-228600">
              <a:lnSpc>
                <a:spcPct val="90000"/>
              </a:lnSpc>
              <a:buFont typeface="Arial" panose="020B0604020202020204" pitchFamily="34" charset="0"/>
              <a:buChar char="•"/>
            </a:pPr>
            <a:endParaRPr lang="en-US" sz="1400"/>
          </a:p>
          <a:p>
            <a:pPr indent="-228600">
              <a:lnSpc>
                <a:spcPct val="90000"/>
              </a:lnSpc>
              <a:buFont typeface="Arial" panose="020B0604020202020204" pitchFamily="34" charset="0"/>
              <a:buChar char="•"/>
            </a:pPr>
            <a:endParaRPr lang="en-US" sz="1400" b="1"/>
          </a:p>
          <a:p>
            <a:pPr indent="-228600">
              <a:lnSpc>
                <a:spcPct val="90000"/>
              </a:lnSpc>
              <a:buFont typeface="Arial" panose="020B0604020202020204" pitchFamily="34" charset="0"/>
              <a:buChar char="•"/>
            </a:pPr>
            <a:endParaRPr lang="en-US" sz="1400"/>
          </a:p>
        </p:txBody>
      </p:sp>
      <p:pic>
        <p:nvPicPr>
          <p:cNvPr id="7" name="Picture 6">
            <a:extLst>
              <a:ext uri="{FF2B5EF4-FFF2-40B4-BE49-F238E27FC236}">
                <a16:creationId xmlns:a16="http://schemas.microsoft.com/office/drawing/2014/main" id="{0ADA2469-EC04-4A5D-BFCC-0197F1C8339A}"/>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7914" y="1868626"/>
            <a:ext cx="2814050" cy="2053912"/>
          </a:xfrm>
          <a:prstGeom prst="rect">
            <a:avLst/>
          </a:prstGeom>
          <a:ln w="28575">
            <a:solidFill>
              <a:schemeClr val="accent3">
                <a:lumMod val="50000"/>
              </a:schemeClr>
            </a:solidFill>
          </a:ln>
        </p:spPr>
      </p:pic>
      <p:pic>
        <p:nvPicPr>
          <p:cNvPr id="4" name="Picture 3">
            <a:extLst>
              <a:ext uri="{FF2B5EF4-FFF2-40B4-BE49-F238E27FC236}">
                <a16:creationId xmlns:a16="http://schemas.microsoft.com/office/drawing/2014/main" id="{2D14E65A-2F67-D897-29C3-A6AA58837EA8}"/>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7914" y="4136044"/>
            <a:ext cx="2814050" cy="1876033"/>
          </a:xfrm>
          <a:prstGeom prst="rect">
            <a:avLst/>
          </a:prstGeom>
          <a:ln w="28575">
            <a:solidFill>
              <a:schemeClr val="accent3">
                <a:lumMod val="50000"/>
              </a:schemeClr>
            </a:solidFill>
          </a:ln>
        </p:spPr>
      </p:pic>
    </p:spTree>
    <p:extLst>
      <p:ext uri="{BB962C8B-B14F-4D97-AF65-F5344CB8AC3E}">
        <p14:creationId xmlns:p14="http://schemas.microsoft.com/office/powerpoint/2010/main" val="465836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612CCCC-36CE-44DB-9AC7-2CE8AC86B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B1052-7D1D-1E6D-5D47-37EC0EF48609}"/>
              </a:ext>
            </a:extLst>
          </p:cNvPr>
          <p:cNvSpPr>
            <a:spLocks noGrp="1"/>
          </p:cNvSpPr>
          <p:nvPr>
            <p:ph type="title"/>
          </p:nvPr>
        </p:nvSpPr>
        <p:spPr>
          <a:xfrm>
            <a:off x="5148945" y="521647"/>
            <a:ext cx="6468091" cy="933630"/>
          </a:xfrm>
          <a:solidFill>
            <a:srgbClr val="FFFFFF"/>
          </a:solidFill>
          <a:ln>
            <a:solidFill>
              <a:srgbClr val="404040"/>
            </a:solidFill>
          </a:ln>
        </p:spPr>
        <p:txBody>
          <a:bodyPr vert="horz" lIns="182880" tIns="182880" rIns="182880" bIns="182880" rtlCol="0" anchor="ctr">
            <a:normAutofit/>
          </a:bodyPr>
          <a:lstStyle/>
          <a:p>
            <a:r>
              <a:rPr lang="en-US" sz="2800"/>
              <a:t>Application process</a:t>
            </a:r>
          </a:p>
        </p:txBody>
      </p:sp>
      <p:sp>
        <p:nvSpPr>
          <p:cNvPr id="17" name="Rectangle 16">
            <a:extLst>
              <a:ext uri="{FF2B5EF4-FFF2-40B4-BE49-F238E27FC236}">
                <a16:creationId xmlns:a16="http://schemas.microsoft.com/office/drawing/2014/main" id="{4FD10B34-D326-4B05-B980-9DC4BF429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65"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91A07E6-0813-47CF-AFC5-9ABC60D1B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9781"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arge white house with a lawn and leaves on the ground">
            <a:extLst>
              <a:ext uri="{FF2B5EF4-FFF2-40B4-BE49-F238E27FC236}">
                <a16:creationId xmlns:a16="http://schemas.microsoft.com/office/drawing/2014/main" id="{B20765A5-C1CB-1AEC-8F7C-3468EFFD129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49821" y="1126397"/>
            <a:ext cx="3044952" cy="2063834"/>
          </a:xfrm>
          <a:prstGeom prst="rect">
            <a:avLst/>
          </a:prstGeom>
        </p:spPr>
      </p:pic>
      <p:pic>
        <p:nvPicPr>
          <p:cNvPr id="10" name="Picture Placeholder 9">
            <a:extLst>
              <a:ext uri="{FF2B5EF4-FFF2-40B4-BE49-F238E27FC236}">
                <a16:creationId xmlns:a16="http://schemas.microsoft.com/office/drawing/2014/main" id="{79BAC0B3-FD64-1EE7-5BA2-5D244DF5390F}"/>
              </a:ext>
              <a:ext uri="{C183D7F6-B498-43B3-948B-1728B52AA6E4}">
                <adec:decorative xmlns:adec="http://schemas.microsoft.com/office/drawing/2017/decorative" val="1"/>
              </a:ext>
            </a:extLst>
          </p:cNvPr>
          <p:cNvPicPr>
            <a:picLocks noGrp="1" noChangeAspect="1"/>
          </p:cNvPicPr>
          <p:nvPr>
            <p:ph type="pic" idx="1"/>
          </p:nvPr>
        </p:nvPicPr>
        <p:blipFill>
          <a:blip r:embed="rId4" cstate="email">
            <a:extLst>
              <a:ext uri="{28A0092B-C50C-407E-A947-70E740481C1C}">
                <a14:useLocalDpi xmlns:a14="http://schemas.microsoft.com/office/drawing/2010/main"/>
              </a:ext>
            </a:extLst>
          </a:blip>
          <a:srcRect/>
          <a:stretch>
            <a:fillRect/>
          </a:stretch>
        </p:blipFill>
        <p:spPr>
          <a:xfrm>
            <a:off x="1149821" y="3351098"/>
            <a:ext cx="3044951" cy="2063835"/>
          </a:xfrm>
          <a:prstGeom prst="rect">
            <a:avLst/>
          </a:prstGeom>
        </p:spPr>
      </p:pic>
      <p:sp>
        <p:nvSpPr>
          <p:cNvPr id="8" name="TextBox 7">
            <a:extLst>
              <a:ext uri="{FF2B5EF4-FFF2-40B4-BE49-F238E27FC236}">
                <a16:creationId xmlns:a16="http://schemas.microsoft.com/office/drawing/2014/main" id="{8272C829-7669-322A-C786-246A9E6D6A02}"/>
              </a:ext>
            </a:extLst>
          </p:cNvPr>
          <p:cNvSpPr txBox="1"/>
          <p:nvPr/>
        </p:nvSpPr>
        <p:spPr>
          <a:xfrm>
            <a:off x="5000969" y="1777999"/>
            <a:ext cx="6761540" cy="4789055"/>
          </a:xfrm>
          <a:prstGeom prst="rect">
            <a:avLst/>
          </a:prstGeom>
        </p:spPr>
        <p:txBody>
          <a:bodyPr vert="horz" lIns="91440" tIns="45720" rIns="91440" bIns="45720" rtlCol="0">
            <a:noAutofit/>
          </a:bodyPr>
          <a:lstStyle/>
          <a:p>
            <a:pPr defTabSz="914400">
              <a:lnSpc>
                <a:spcPct val="90000"/>
              </a:lnSpc>
              <a:spcBef>
                <a:spcPts val="1000"/>
              </a:spcBef>
              <a:spcAft>
                <a:spcPts val="1500"/>
              </a:spcAft>
              <a:buClr>
                <a:schemeClr val="accent2"/>
              </a:buClr>
            </a:pPr>
            <a:r>
              <a:rPr lang="en-US" sz="1600" b="0" i="0">
                <a:effectLst/>
              </a:rPr>
              <a:t>To complete the application process, see the appropriate agency’s website and instructions:</a:t>
            </a:r>
          </a:p>
          <a:p>
            <a:pPr indent="-228600" defTabSz="914400">
              <a:lnSpc>
                <a:spcPct val="90000"/>
              </a:lnSpc>
              <a:spcBef>
                <a:spcPts val="600"/>
              </a:spcBef>
              <a:buClr>
                <a:schemeClr val="accent2"/>
              </a:buClr>
              <a:buFont typeface="Arial" panose="020B0604020202020204" pitchFamily="34" charset="0"/>
              <a:buChar char="•"/>
            </a:pPr>
            <a:r>
              <a:rPr lang="en-US" sz="1600" b="0" i="0">
                <a:effectLst/>
              </a:rPr>
              <a:t>CIHR: </a:t>
            </a:r>
            <a:r>
              <a:rPr lang="en-US" sz="1600" b="0" i="0" u="sng">
                <a:effectLst/>
                <a:hlinkClick r:id="rId5" tooltip="This link will take you to another Web site">
                  <a:extLst>
                    <a:ext uri="{A12FA001-AC4F-418D-AE19-62706E023703}">
                      <ahyp:hlinkClr xmlns:ahyp="http://schemas.microsoft.com/office/drawing/2018/hyperlinkcolor" val="tx"/>
                    </a:ext>
                  </a:extLst>
                </a:hlinkClick>
              </a:rPr>
              <a:t>ResearchNET</a:t>
            </a:r>
            <a:r>
              <a:rPr lang="en-US" sz="1600" b="0" i="0">
                <a:effectLst/>
              </a:rPr>
              <a:t> and </a:t>
            </a:r>
            <a:r>
              <a:rPr lang="en-US" sz="1600" b="0" i="0" u="sng">
                <a:effectLst/>
                <a:hlinkClick r:id="rId6" tooltip="This link will take you to another Web site">
                  <a:extLst>
                    <a:ext uri="{A12FA001-AC4F-418D-AE19-62706E023703}">
                      <ahyp:hlinkClr xmlns:ahyp="http://schemas.microsoft.com/office/drawing/2018/hyperlinkcolor" val="tx"/>
                    </a:ext>
                  </a:extLst>
                </a:hlinkClick>
              </a:rPr>
              <a:t>instructions</a:t>
            </a:r>
            <a:endParaRPr lang="en-US" sz="1600" b="0" i="0">
              <a:effectLst/>
            </a:endParaRPr>
          </a:p>
          <a:p>
            <a:pPr indent="-228600" defTabSz="914400">
              <a:lnSpc>
                <a:spcPct val="90000"/>
              </a:lnSpc>
              <a:spcBef>
                <a:spcPts val="600"/>
              </a:spcBef>
              <a:buClr>
                <a:schemeClr val="accent2"/>
              </a:buClr>
              <a:buFont typeface="Arial" panose="020B0604020202020204" pitchFamily="34" charset="0"/>
              <a:buChar char="•"/>
            </a:pPr>
            <a:r>
              <a:rPr lang="en-US" sz="1600" b="0" i="0">
                <a:effectLst/>
              </a:rPr>
              <a:t>NSERC: </a:t>
            </a:r>
            <a:r>
              <a:rPr lang="en-US" sz="1600" b="0" i="0" u="sng">
                <a:effectLst/>
                <a:hlinkClick r:id="rId7">
                  <a:extLst>
                    <a:ext uri="{A12FA001-AC4F-418D-AE19-62706E023703}">
                      <ahyp:hlinkClr xmlns:ahyp="http://schemas.microsoft.com/office/drawing/2018/hyperlinkcolor" val="tx"/>
                    </a:ext>
                  </a:extLst>
                </a:hlinkClick>
              </a:rPr>
              <a:t>Online system</a:t>
            </a:r>
            <a:r>
              <a:rPr lang="en-US" sz="1600" b="0" i="0">
                <a:effectLst/>
              </a:rPr>
              <a:t> and </a:t>
            </a:r>
            <a:r>
              <a:rPr lang="en-US" sz="1600" b="0" i="0" u="sng">
                <a:effectLst/>
                <a:hlinkClick r:id="rId8">
                  <a:extLst>
                    <a:ext uri="{A12FA001-AC4F-418D-AE19-62706E023703}">
                      <ahyp:hlinkClr xmlns:ahyp="http://schemas.microsoft.com/office/drawing/2018/hyperlinkcolor" val="tx"/>
                    </a:ext>
                  </a:extLst>
                </a:hlinkClick>
              </a:rPr>
              <a:t>instructions</a:t>
            </a:r>
            <a:endParaRPr lang="en-US" sz="1600" b="0" i="0">
              <a:effectLst/>
            </a:endParaRPr>
          </a:p>
          <a:p>
            <a:pPr indent="-228600" defTabSz="914400">
              <a:lnSpc>
                <a:spcPct val="90000"/>
              </a:lnSpc>
              <a:spcBef>
                <a:spcPts val="600"/>
              </a:spcBef>
              <a:buClr>
                <a:schemeClr val="accent2"/>
              </a:buClr>
              <a:buFont typeface="Arial" panose="020B0604020202020204" pitchFamily="34" charset="0"/>
              <a:buChar char="•"/>
            </a:pPr>
            <a:r>
              <a:rPr lang="en-US" sz="1600" b="0" i="0">
                <a:effectLst/>
              </a:rPr>
              <a:t>SSHRC: </a:t>
            </a:r>
            <a:r>
              <a:rPr lang="en-US" sz="1600" b="0" i="0" u="sng">
                <a:effectLst/>
                <a:hlinkClick r:id="rId9" tooltip="This link will take you to another Web site">
                  <a:extLst>
                    <a:ext uri="{A12FA001-AC4F-418D-AE19-62706E023703}">
                      <ahyp:hlinkClr xmlns:ahyp="http://schemas.microsoft.com/office/drawing/2018/hyperlinkcolor" val="tx"/>
                    </a:ext>
                  </a:extLst>
                </a:hlinkClick>
              </a:rPr>
              <a:t>Registration and login</a:t>
            </a:r>
            <a:r>
              <a:rPr lang="en-US" sz="1600" b="0" i="0">
                <a:effectLst/>
              </a:rPr>
              <a:t> and </a:t>
            </a:r>
            <a:r>
              <a:rPr lang="en-US" sz="1600" b="0" i="0" u="sng">
                <a:effectLst/>
                <a:hlinkClick r:id="rId10" tooltip="This link will take you to another Web site">
                  <a:extLst>
                    <a:ext uri="{A12FA001-AC4F-418D-AE19-62706E023703}">
                      <ahyp:hlinkClr xmlns:ahyp="http://schemas.microsoft.com/office/drawing/2018/hyperlinkcolor" val="tx"/>
                    </a:ext>
                  </a:extLst>
                </a:hlinkClick>
              </a:rPr>
              <a:t>instructions</a:t>
            </a:r>
            <a:endParaRPr lang="en-US" sz="1600" b="0" i="0" u="sng">
              <a:effectLst/>
            </a:endParaRPr>
          </a:p>
          <a:p>
            <a:pPr indent="-228600" defTabSz="914400">
              <a:lnSpc>
                <a:spcPct val="90000"/>
              </a:lnSpc>
              <a:spcBef>
                <a:spcPts val="600"/>
              </a:spcBef>
              <a:buClr>
                <a:schemeClr val="accent2"/>
              </a:buClr>
              <a:buFont typeface="Arial" panose="020B0604020202020204" pitchFamily="34" charset="0"/>
              <a:buChar char="•"/>
            </a:pPr>
            <a:endParaRPr lang="en-US" sz="1600" b="0" i="0">
              <a:effectLst/>
            </a:endParaRPr>
          </a:p>
          <a:p>
            <a:pPr defTabSz="914400">
              <a:lnSpc>
                <a:spcPct val="90000"/>
              </a:lnSpc>
              <a:spcBef>
                <a:spcPts val="1000"/>
              </a:spcBef>
              <a:spcAft>
                <a:spcPts val="1500"/>
              </a:spcAft>
              <a:buClr>
                <a:schemeClr val="accent2"/>
              </a:buClr>
            </a:pPr>
            <a:r>
              <a:rPr lang="en-US" sz="1600" b="0" i="0">
                <a:effectLst/>
              </a:rPr>
              <a:t>To be considered in the competition, your application must be complete. </a:t>
            </a:r>
          </a:p>
          <a:p>
            <a:pPr defTabSz="914400">
              <a:lnSpc>
                <a:spcPct val="90000"/>
              </a:lnSpc>
              <a:spcBef>
                <a:spcPts val="1000"/>
              </a:spcBef>
              <a:spcAft>
                <a:spcPts val="1500"/>
              </a:spcAft>
              <a:buClr>
                <a:schemeClr val="accent2"/>
              </a:buClr>
            </a:pPr>
            <a:r>
              <a:rPr lang="en-US" sz="1600" b="0" i="0">
                <a:effectLst/>
              </a:rPr>
              <a:t>Each funding agency provides specific instructions, including a checklist that outlines all the required components of a complete application. </a:t>
            </a:r>
          </a:p>
          <a:p>
            <a:pPr defTabSz="914400">
              <a:lnSpc>
                <a:spcPct val="90000"/>
              </a:lnSpc>
              <a:spcBef>
                <a:spcPts val="1000"/>
              </a:spcBef>
              <a:spcAft>
                <a:spcPts val="1500"/>
              </a:spcAft>
              <a:buClr>
                <a:schemeClr val="accent2"/>
              </a:buClr>
            </a:pPr>
            <a:r>
              <a:rPr lang="en-US" sz="1600" b="0" i="0">
                <a:effectLst/>
              </a:rPr>
              <a:t>You must submit your application electronically through the relevant agency’s platform.</a:t>
            </a:r>
          </a:p>
          <a:p>
            <a:pPr defTabSz="914400">
              <a:lnSpc>
                <a:spcPct val="90000"/>
              </a:lnSpc>
              <a:spcBef>
                <a:spcPts val="1000"/>
              </a:spcBef>
              <a:spcAft>
                <a:spcPts val="1500"/>
              </a:spcAft>
              <a:buClr>
                <a:schemeClr val="accent2"/>
              </a:buClr>
            </a:pPr>
            <a:r>
              <a:rPr lang="en-US" sz="1600" b="0" i="0">
                <a:effectLst/>
              </a:rPr>
              <a:t>If you need help while preparing your application, write to the </a:t>
            </a:r>
            <a:r>
              <a:rPr lang="en-US" sz="1600" b="0" i="0" u="sng">
                <a:effectLst/>
                <a:hlinkClick r:id="rId11">
                  <a:extLst>
                    <a:ext uri="{A12FA001-AC4F-418D-AE19-62706E023703}">
                      <ahyp:hlinkClr xmlns:ahyp="http://schemas.microsoft.com/office/drawing/2018/hyperlinkcolor" val="tx"/>
                    </a:ext>
                  </a:extLst>
                </a:hlinkClick>
              </a:rPr>
              <a:t>appropriate program contact</a:t>
            </a:r>
            <a:r>
              <a:rPr lang="en-US" sz="1600" b="0" i="0">
                <a:effectLst/>
              </a:rPr>
              <a:t> well before the application deadline.</a:t>
            </a:r>
          </a:p>
        </p:txBody>
      </p:sp>
    </p:spTree>
    <p:extLst>
      <p:ext uri="{BB962C8B-B14F-4D97-AF65-F5344CB8AC3E}">
        <p14:creationId xmlns:p14="http://schemas.microsoft.com/office/powerpoint/2010/main" val="3944795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3961-8E97-AFE9-5762-33544718CF23}"/>
              </a:ext>
            </a:extLst>
          </p:cNvPr>
          <p:cNvSpPr>
            <a:spLocks noGrp="1"/>
          </p:cNvSpPr>
          <p:nvPr>
            <p:ph type="title"/>
          </p:nvPr>
        </p:nvSpPr>
        <p:spPr>
          <a:xfrm>
            <a:off x="5016910" y="715310"/>
            <a:ext cx="6092952" cy="936844"/>
          </a:xfrm>
        </p:spPr>
        <p:txBody>
          <a:bodyPr>
            <a:normAutofit/>
          </a:bodyPr>
          <a:lstStyle/>
          <a:p>
            <a:r>
              <a:rPr lang="en-US" sz="2600"/>
              <a:t>SSHRC Instructions</a:t>
            </a:r>
            <a:endParaRPr lang="en-CA" sz="2600"/>
          </a:p>
        </p:txBody>
      </p:sp>
      <p:pic>
        <p:nvPicPr>
          <p:cNvPr id="11" name="Picture 10">
            <a:extLst>
              <a:ext uri="{FF2B5EF4-FFF2-40B4-BE49-F238E27FC236}">
                <a16:creationId xmlns:a16="http://schemas.microsoft.com/office/drawing/2014/main" id="{6A5E44B8-21ED-0A29-BBBF-FDE268B832D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9834" y="964692"/>
            <a:ext cx="1773391" cy="2394028"/>
          </a:xfrm>
          <a:prstGeom prst="rect">
            <a:avLst/>
          </a:prstGeom>
          <a:ln w="31750" cap="sq">
            <a:solidFill>
              <a:srgbClr val="FFFFFF"/>
            </a:solidFill>
            <a:miter lim="800000"/>
          </a:ln>
        </p:spPr>
      </p:pic>
      <p:pic>
        <p:nvPicPr>
          <p:cNvPr id="13" name="Picture 12">
            <a:extLst>
              <a:ext uri="{FF2B5EF4-FFF2-40B4-BE49-F238E27FC236}">
                <a16:creationId xmlns:a16="http://schemas.microsoft.com/office/drawing/2014/main" id="{503E418B-E21A-3639-8598-C34302FDE1C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699824" y="973594"/>
            <a:ext cx="1773393" cy="2379423"/>
          </a:xfrm>
          <a:prstGeom prst="rect">
            <a:avLst/>
          </a:prstGeom>
          <a:ln w="31750" cap="sq">
            <a:solidFill>
              <a:srgbClr val="FFFFFF"/>
            </a:solidFill>
            <a:miter lim="800000"/>
          </a:ln>
        </p:spPr>
      </p:pic>
      <p:pic>
        <p:nvPicPr>
          <p:cNvPr id="1026" name="Picture 2" descr="You Got This image">
            <a:extLst>
              <a:ext uri="{FF2B5EF4-FFF2-40B4-BE49-F238E27FC236}">
                <a16:creationId xmlns:a16="http://schemas.microsoft.com/office/drawing/2014/main" id="{92AE5303-5D8F-950A-C1F8-839E5A236D4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r="-1"/>
          <a:stretch>
            <a:fillRect/>
          </a:stretch>
        </p:blipFill>
        <p:spPr bwMode="auto">
          <a:xfrm>
            <a:off x="765565" y="3513885"/>
            <a:ext cx="3707652" cy="2379423"/>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78A9112-61F6-1C3D-69A7-C67C6C3CE90C}"/>
              </a:ext>
            </a:extLst>
          </p:cNvPr>
          <p:cNvSpPr>
            <a:spLocks noGrp="1"/>
          </p:cNvSpPr>
          <p:nvPr>
            <p:ph idx="1"/>
          </p:nvPr>
        </p:nvSpPr>
        <p:spPr>
          <a:xfrm>
            <a:off x="5016910" y="1859974"/>
            <a:ext cx="6807945" cy="4502414"/>
          </a:xfrm>
        </p:spPr>
        <p:txBody>
          <a:bodyPr>
            <a:normAutofit fontScale="92500" lnSpcReduction="20000"/>
          </a:bodyPr>
          <a:lstStyle/>
          <a:p>
            <a:pPr>
              <a:lnSpc>
                <a:spcPct val="90000"/>
              </a:lnSpc>
              <a:buNone/>
            </a:pPr>
            <a:r>
              <a:rPr lang="en-US" sz="1600" b="0" i="0">
                <a:effectLst/>
              </a:rPr>
              <a:t>Canada Graduate Research Scholarship—Doctoral </a:t>
            </a:r>
          </a:p>
          <a:p>
            <a:pPr>
              <a:lnSpc>
                <a:spcPct val="90000"/>
              </a:lnSpc>
              <a:buNone/>
            </a:pPr>
            <a:r>
              <a:rPr lang="en-US" sz="1600" b="1" i="0">
                <a:effectLst/>
              </a:rPr>
              <a:t>Applicant instructions</a:t>
            </a:r>
          </a:p>
          <a:p>
            <a:pPr>
              <a:lnSpc>
                <a:spcPct val="90000"/>
              </a:lnSpc>
              <a:spcBef>
                <a:spcPts val="0"/>
              </a:spcBef>
              <a:buFont typeface="Arial" panose="020B0604020202020204" pitchFamily="34" charset="0"/>
              <a:buChar char="•"/>
            </a:pPr>
            <a:r>
              <a:rPr lang="en-US" sz="1600" b="0" i="0" u="sng">
                <a:effectLst/>
                <a:hlinkClick r:id="rId6">
                  <a:extLst>
                    <a:ext uri="{A12FA001-AC4F-418D-AE19-62706E023703}">
                      <ahyp:hlinkClr xmlns:ahyp="http://schemas.microsoft.com/office/drawing/2018/hyperlinkcolor" val="tx"/>
                    </a:ext>
                  </a:extLst>
                </a:hlinkClick>
              </a:rPr>
              <a:t>Documents to read before applying</a:t>
            </a:r>
            <a:r>
              <a:rPr lang="en-US" sz="1600" b="0" i="0" u="sng">
                <a:effectLst/>
              </a:rPr>
              <a:t> (</a:t>
            </a:r>
            <a:r>
              <a:rPr lang="en-US" sz="1600" b="0" i="0" u="sng">
                <a:solidFill>
                  <a:srgbClr val="4C6F7C"/>
                </a:solidFill>
                <a:effectLst/>
              </a:rPr>
              <a:t>Just Reading</a:t>
            </a:r>
            <a:r>
              <a:rPr lang="en-US" sz="1600" b="0" i="0" u="sng">
                <a:effectLst/>
              </a:rPr>
              <a:t>)</a:t>
            </a:r>
            <a:endParaRPr lang="en-US" sz="1600" b="0" i="0">
              <a:effectLst/>
            </a:endParaRPr>
          </a:p>
          <a:p>
            <a:pPr>
              <a:lnSpc>
                <a:spcPct val="90000"/>
              </a:lnSpc>
              <a:spcBef>
                <a:spcPts val="0"/>
              </a:spcBef>
              <a:buFont typeface="Arial" panose="020B0604020202020204" pitchFamily="34" charset="0"/>
              <a:buChar char="•"/>
            </a:pPr>
            <a:r>
              <a:rPr lang="en-US" sz="1600" b="0" i="0" u="sng">
                <a:effectLst/>
                <a:hlinkClick r:id="rId7">
                  <a:extLst>
                    <a:ext uri="{A12FA001-AC4F-418D-AE19-62706E023703}">
                      <ahyp:hlinkClr xmlns:ahyp="http://schemas.microsoft.com/office/drawing/2018/hyperlinkcolor" val="tx"/>
                    </a:ext>
                  </a:extLst>
                </a:hlinkClick>
              </a:rPr>
              <a:t>Application process and deadlines</a:t>
            </a:r>
            <a:r>
              <a:rPr lang="en-US" sz="1600" b="0" i="0" u="sng">
                <a:effectLst/>
              </a:rPr>
              <a:t> (</a:t>
            </a:r>
            <a:r>
              <a:rPr lang="en-US" sz="1600" b="0" i="0" u="sng">
                <a:solidFill>
                  <a:srgbClr val="4C6F7C"/>
                </a:solidFill>
                <a:effectLst/>
              </a:rPr>
              <a:t>Information overview only</a:t>
            </a:r>
            <a:r>
              <a:rPr lang="en-US" sz="1600" b="0" i="0" u="sng">
                <a:effectLst/>
              </a:rPr>
              <a:t>)</a:t>
            </a:r>
          </a:p>
          <a:p>
            <a:pPr marL="0" indent="0">
              <a:lnSpc>
                <a:spcPct val="90000"/>
              </a:lnSpc>
              <a:spcBef>
                <a:spcPts val="0"/>
              </a:spcBef>
              <a:buNone/>
            </a:pPr>
            <a:endParaRPr lang="en-US" sz="1600" b="0" i="0">
              <a:effectLst/>
            </a:endParaRPr>
          </a:p>
          <a:p>
            <a:pPr>
              <a:lnSpc>
                <a:spcPct val="90000"/>
              </a:lnSpc>
              <a:spcBef>
                <a:spcPts val="0"/>
              </a:spcBef>
              <a:buFont typeface="Arial" panose="020B0604020202020204" pitchFamily="34" charset="0"/>
              <a:buChar char="•"/>
            </a:pPr>
            <a:r>
              <a:rPr lang="en-US" sz="1600" b="0" i="0" u="sng">
                <a:effectLst/>
                <a:hlinkClick r:id="rId8">
                  <a:extLst>
                    <a:ext uri="{A12FA001-AC4F-418D-AE19-62706E023703}">
                      <ahyp:hlinkClr xmlns:ahyp="http://schemas.microsoft.com/office/drawing/2018/hyperlinkcolor" val="tx"/>
                    </a:ext>
                  </a:extLst>
                </a:hlinkClick>
              </a:rPr>
              <a:t>Application profile</a:t>
            </a:r>
            <a:r>
              <a:rPr lang="en-US" sz="1600" b="0" i="0" u="sng">
                <a:effectLst/>
              </a:rPr>
              <a:t> (</a:t>
            </a:r>
            <a:r>
              <a:rPr lang="en-US" sz="1600" b="0" i="0" u="sng">
                <a:solidFill>
                  <a:srgbClr val="4C6F7C"/>
                </a:solidFill>
                <a:effectLst/>
              </a:rPr>
              <a:t>fill in the blanks</a:t>
            </a:r>
            <a:r>
              <a:rPr lang="en-US" sz="1600" b="0" i="0" u="sng">
                <a:effectLst/>
              </a:rPr>
              <a:t>!)</a:t>
            </a:r>
            <a:endParaRPr lang="en-US" sz="1600" b="0" i="0">
              <a:effectLst/>
            </a:endParaRPr>
          </a:p>
          <a:p>
            <a:pPr>
              <a:lnSpc>
                <a:spcPct val="90000"/>
              </a:lnSpc>
              <a:spcBef>
                <a:spcPts val="0"/>
              </a:spcBef>
              <a:buFont typeface="Arial" panose="020B0604020202020204" pitchFamily="34" charset="0"/>
              <a:buChar char="•"/>
            </a:pPr>
            <a:r>
              <a:rPr lang="en-US" sz="1600" b="0" i="0" u="sng">
                <a:effectLst/>
                <a:hlinkClick r:id="rId9">
                  <a:extLst>
                    <a:ext uri="{A12FA001-AC4F-418D-AE19-62706E023703}">
                      <ahyp:hlinkClr xmlns:ahyp="http://schemas.microsoft.com/office/drawing/2018/hyperlinkcolor" val="tx"/>
                    </a:ext>
                  </a:extLst>
                </a:hlinkClick>
              </a:rPr>
              <a:t>Program information</a:t>
            </a:r>
            <a:r>
              <a:rPr lang="en-US" sz="1600" b="0" i="0" u="sng">
                <a:effectLst/>
              </a:rPr>
              <a:t> (</a:t>
            </a:r>
            <a:r>
              <a:rPr lang="en-US" sz="1600" b="0" i="0" u="sng">
                <a:solidFill>
                  <a:srgbClr val="4C6F7C"/>
                </a:solidFill>
                <a:effectLst/>
              </a:rPr>
              <a:t>likely you select A &amp; you count months</a:t>
            </a:r>
            <a:r>
              <a:rPr lang="en-US" sz="1600" b="0" i="0" u="sng">
                <a:effectLst/>
              </a:rPr>
              <a:t>)</a:t>
            </a:r>
            <a:endParaRPr lang="en-US" sz="1600" b="0" i="0">
              <a:effectLst/>
            </a:endParaRPr>
          </a:p>
          <a:p>
            <a:pPr>
              <a:lnSpc>
                <a:spcPct val="90000"/>
              </a:lnSpc>
              <a:spcBef>
                <a:spcPts val="0"/>
              </a:spcBef>
              <a:buFont typeface="Arial" panose="020B0604020202020204" pitchFamily="34" charset="0"/>
              <a:buChar char="•"/>
            </a:pPr>
            <a:r>
              <a:rPr lang="en-US" sz="1600" b="0" i="0" u="sng">
                <a:effectLst/>
                <a:hlinkClick r:id="rId10">
                  <a:extLst>
                    <a:ext uri="{A12FA001-AC4F-418D-AE19-62706E023703}">
                      <ahyp:hlinkClr xmlns:ahyp="http://schemas.microsoft.com/office/drawing/2018/hyperlinkcolor" val="tx"/>
                    </a:ext>
                  </a:extLst>
                </a:hlinkClick>
              </a:rPr>
              <a:t>Areas of study</a:t>
            </a:r>
            <a:r>
              <a:rPr lang="en-US" sz="1600" b="0" i="0" u="sng">
                <a:effectLst/>
              </a:rPr>
              <a:t> (</a:t>
            </a:r>
            <a:r>
              <a:rPr lang="en-US" sz="1600" b="0" i="0" u="sng">
                <a:solidFill>
                  <a:srgbClr val="4C6F7C"/>
                </a:solidFill>
                <a:effectLst/>
              </a:rPr>
              <a:t>key words, select discipline fill in the blanks</a:t>
            </a:r>
            <a:r>
              <a:rPr lang="en-US" sz="1600" b="0" i="0" u="sng">
                <a:effectLst/>
              </a:rPr>
              <a:t>)</a:t>
            </a:r>
          </a:p>
          <a:p>
            <a:pPr>
              <a:lnSpc>
                <a:spcPct val="90000"/>
              </a:lnSpc>
              <a:spcBef>
                <a:spcPts val="0"/>
              </a:spcBef>
              <a:buFont typeface="Arial" panose="020B0604020202020204" pitchFamily="34" charset="0"/>
              <a:buChar char="•"/>
            </a:pPr>
            <a:endParaRPr lang="en-US" sz="1600" b="0" i="0">
              <a:effectLst/>
            </a:endParaRPr>
          </a:p>
          <a:p>
            <a:pPr>
              <a:lnSpc>
                <a:spcPct val="90000"/>
              </a:lnSpc>
              <a:spcBef>
                <a:spcPts val="0"/>
              </a:spcBef>
              <a:buFont typeface="Arial" panose="020B0604020202020204" pitchFamily="34" charset="0"/>
              <a:buChar char="•"/>
            </a:pPr>
            <a:r>
              <a:rPr lang="en-US" sz="1600" b="0" i="0" u="sng">
                <a:solidFill>
                  <a:srgbClr val="C00000"/>
                </a:solidFill>
                <a:effectLst/>
                <a:hlinkClick r:id="rId11">
                  <a:extLst>
                    <a:ext uri="{A12FA001-AC4F-418D-AE19-62706E023703}">
                      <ahyp:hlinkClr xmlns:ahyp="http://schemas.microsoft.com/office/drawing/2018/hyperlinkcolor" val="tx"/>
                    </a:ext>
                  </a:extLst>
                </a:hlinkClick>
              </a:rPr>
              <a:t>Research proposal</a:t>
            </a:r>
            <a:endParaRPr lang="en-US" sz="1600" b="0" i="0">
              <a:solidFill>
                <a:srgbClr val="C00000"/>
              </a:solidFill>
              <a:effectLst/>
            </a:endParaRPr>
          </a:p>
          <a:p>
            <a:pPr>
              <a:lnSpc>
                <a:spcPct val="90000"/>
              </a:lnSpc>
              <a:spcBef>
                <a:spcPts val="0"/>
              </a:spcBef>
              <a:buFont typeface="Arial" panose="020B0604020202020204" pitchFamily="34" charset="0"/>
              <a:buChar char="•"/>
            </a:pPr>
            <a:r>
              <a:rPr lang="en-US" sz="1600" b="0" i="0" u="sng">
                <a:solidFill>
                  <a:srgbClr val="C00000"/>
                </a:solidFill>
                <a:effectLst/>
                <a:hlinkClick r:id="rId12">
                  <a:extLst>
                    <a:ext uri="{A12FA001-AC4F-418D-AE19-62706E023703}">
                      <ahyp:hlinkClr xmlns:ahyp="http://schemas.microsoft.com/office/drawing/2018/hyperlinkcolor" val="tx"/>
                    </a:ext>
                  </a:extLst>
                </a:hlinkClick>
              </a:rPr>
              <a:t>Bibliography and citations</a:t>
            </a:r>
            <a:endParaRPr lang="en-US" sz="1600" b="0" i="0" u="sng">
              <a:solidFill>
                <a:srgbClr val="C00000"/>
              </a:solidFill>
              <a:effectLst/>
            </a:endParaRPr>
          </a:p>
          <a:p>
            <a:pPr>
              <a:lnSpc>
                <a:spcPct val="90000"/>
              </a:lnSpc>
              <a:spcBef>
                <a:spcPts val="0"/>
              </a:spcBef>
              <a:buFont typeface="Arial" panose="020B0604020202020204" pitchFamily="34" charset="0"/>
              <a:buChar char="•"/>
            </a:pPr>
            <a:endParaRPr lang="en-US" sz="1600" b="0" i="0">
              <a:solidFill>
                <a:srgbClr val="C00000"/>
              </a:solidFill>
              <a:effectLst/>
            </a:endParaRPr>
          </a:p>
          <a:p>
            <a:pPr>
              <a:lnSpc>
                <a:spcPct val="90000"/>
              </a:lnSpc>
              <a:spcBef>
                <a:spcPts val="0"/>
              </a:spcBef>
              <a:buFont typeface="Arial" panose="020B0604020202020204" pitchFamily="34" charset="0"/>
              <a:buChar char="•"/>
            </a:pPr>
            <a:r>
              <a:rPr lang="en-US" sz="1600" b="0" i="0" u="sng">
                <a:effectLst/>
                <a:hlinkClick r:id="rId13">
                  <a:extLst>
                    <a:ext uri="{A12FA001-AC4F-418D-AE19-62706E023703}">
                      <ahyp:hlinkClr xmlns:ahyp="http://schemas.microsoft.com/office/drawing/2018/hyperlinkcolor" val="tx"/>
                    </a:ext>
                  </a:extLst>
                </a:hlinkClick>
              </a:rPr>
              <a:t>Diversity considerations in research design module</a:t>
            </a:r>
            <a:r>
              <a:rPr lang="en-US" sz="1600" b="0" i="0" u="sng">
                <a:effectLst/>
              </a:rPr>
              <a:t> (</a:t>
            </a:r>
            <a:r>
              <a:rPr lang="en-US" sz="1600" b="0" i="0" u="sng">
                <a:solidFill>
                  <a:srgbClr val="4C6F7C"/>
                </a:solidFill>
                <a:effectLst/>
              </a:rPr>
              <a:t>just one question</a:t>
            </a:r>
            <a:r>
              <a:rPr lang="en-US" sz="1600" b="0" i="0" u="sng">
                <a:effectLst/>
              </a:rPr>
              <a:t>)</a:t>
            </a:r>
          </a:p>
          <a:p>
            <a:pPr>
              <a:lnSpc>
                <a:spcPct val="90000"/>
              </a:lnSpc>
              <a:spcBef>
                <a:spcPts val="0"/>
              </a:spcBef>
              <a:buFont typeface="Arial" panose="020B0604020202020204" pitchFamily="34" charset="0"/>
              <a:buChar char="•"/>
            </a:pPr>
            <a:endParaRPr lang="en-US" sz="1600" b="0" i="0">
              <a:effectLst/>
            </a:endParaRPr>
          </a:p>
          <a:p>
            <a:pPr>
              <a:lnSpc>
                <a:spcPct val="90000"/>
              </a:lnSpc>
              <a:spcBef>
                <a:spcPts val="0"/>
              </a:spcBef>
              <a:buFont typeface="Arial" panose="020B0604020202020204" pitchFamily="34" charset="0"/>
              <a:buChar char="•"/>
            </a:pPr>
            <a:r>
              <a:rPr lang="en-US" sz="1600" b="0" i="0" u="sng">
                <a:effectLst/>
                <a:hlinkClick r:id="rId14">
                  <a:extLst>
                    <a:ext uri="{A12FA001-AC4F-418D-AE19-62706E023703}">
                      <ahyp:hlinkClr xmlns:ahyp="http://schemas.microsoft.com/office/drawing/2018/hyperlinkcolor" val="tx"/>
                    </a:ext>
                  </a:extLst>
                </a:hlinkClick>
              </a:rPr>
              <a:t>Transcripts</a:t>
            </a:r>
            <a:r>
              <a:rPr lang="en-US" sz="1600" b="0" i="0" u="sng">
                <a:effectLst/>
              </a:rPr>
              <a:t> (a task)</a:t>
            </a:r>
          </a:p>
          <a:p>
            <a:pPr>
              <a:lnSpc>
                <a:spcPct val="90000"/>
              </a:lnSpc>
              <a:spcBef>
                <a:spcPts val="0"/>
              </a:spcBef>
              <a:buFont typeface="Arial" panose="020B0604020202020204" pitchFamily="34" charset="0"/>
              <a:buChar char="•"/>
            </a:pPr>
            <a:endParaRPr lang="en-US" sz="1600" b="0" i="0">
              <a:effectLst/>
            </a:endParaRPr>
          </a:p>
          <a:p>
            <a:pPr>
              <a:lnSpc>
                <a:spcPct val="90000"/>
              </a:lnSpc>
              <a:spcBef>
                <a:spcPts val="0"/>
              </a:spcBef>
              <a:buFont typeface="Arial" panose="020B0604020202020204" pitchFamily="34" charset="0"/>
              <a:buChar char="•"/>
            </a:pPr>
            <a:r>
              <a:rPr lang="en-US" sz="1600" b="0" i="0" u="sng">
                <a:effectLst/>
                <a:hlinkClick r:id="rId15">
                  <a:extLst>
                    <a:ext uri="{A12FA001-AC4F-418D-AE19-62706E023703}">
                      <ahyp:hlinkClr xmlns:ahyp="http://schemas.microsoft.com/office/drawing/2018/hyperlinkcolor" val="tx"/>
                    </a:ext>
                  </a:extLst>
                </a:hlinkClick>
              </a:rPr>
              <a:t>Allowable inclusions (</a:t>
            </a:r>
            <a:r>
              <a:rPr lang="en-US" sz="1600" b="0" i="0" u="sng">
                <a:solidFill>
                  <a:srgbClr val="4C6F7C"/>
                </a:solidFill>
                <a:effectLst/>
                <a:hlinkClick r:id="rId15">
                  <a:extLst>
                    <a:ext uri="{A12FA001-AC4F-418D-AE19-62706E023703}">
                      <ahyp:hlinkClr xmlns:ahyp="http://schemas.microsoft.com/office/drawing/2018/hyperlinkcolor" val="tx"/>
                    </a:ext>
                  </a:extLst>
                </a:hlinkClick>
              </a:rPr>
              <a:t>if applicable</a:t>
            </a:r>
            <a:r>
              <a:rPr lang="en-US" sz="1600" b="0" i="0" u="sng">
                <a:effectLst/>
                <a:hlinkClick r:id="rId15">
                  <a:extLst>
                    <a:ext uri="{A12FA001-AC4F-418D-AE19-62706E023703}">
                      <ahyp:hlinkClr xmlns:ahyp="http://schemas.microsoft.com/office/drawing/2018/hyperlinkcolor" val="tx"/>
                    </a:ext>
                  </a:extLst>
                </a:hlinkClick>
              </a:rPr>
              <a:t>)</a:t>
            </a:r>
            <a:endParaRPr lang="en-US" sz="1600" b="0" i="0" u="sng">
              <a:effectLst/>
            </a:endParaRPr>
          </a:p>
          <a:p>
            <a:pPr>
              <a:lnSpc>
                <a:spcPct val="90000"/>
              </a:lnSpc>
              <a:spcBef>
                <a:spcPts val="0"/>
              </a:spcBef>
              <a:buFont typeface="Arial" panose="020B0604020202020204" pitchFamily="34" charset="0"/>
              <a:buChar char="•"/>
            </a:pPr>
            <a:endParaRPr lang="en-US" sz="1600" b="0" i="0">
              <a:effectLst/>
            </a:endParaRPr>
          </a:p>
          <a:p>
            <a:pPr>
              <a:lnSpc>
                <a:spcPct val="90000"/>
              </a:lnSpc>
              <a:spcBef>
                <a:spcPts val="0"/>
              </a:spcBef>
              <a:buFont typeface="Arial" panose="020B0604020202020204" pitchFamily="34" charset="0"/>
              <a:buChar char="•"/>
            </a:pPr>
            <a:r>
              <a:rPr lang="en-US" sz="1600" b="0" i="0" u="sng">
                <a:solidFill>
                  <a:srgbClr val="C00000"/>
                </a:solidFill>
                <a:effectLst/>
                <a:hlinkClick r:id="rId16">
                  <a:extLst>
                    <a:ext uri="{A12FA001-AC4F-418D-AE19-62706E023703}">
                      <ahyp:hlinkClr xmlns:ahyp="http://schemas.microsoft.com/office/drawing/2018/hyperlinkcolor" val="tx"/>
                    </a:ext>
                  </a:extLst>
                </a:hlinkClick>
              </a:rPr>
              <a:t>Research contributions, relevant experience and activities</a:t>
            </a:r>
            <a:endParaRPr lang="en-US" sz="1600" b="0" i="0" u="sng">
              <a:solidFill>
                <a:srgbClr val="C00000"/>
              </a:solidFill>
              <a:effectLst/>
            </a:endParaRPr>
          </a:p>
          <a:p>
            <a:pPr>
              <a:lnSpc>
                <a:spcPct val="90000"/>
              </a:lnSpc>
              <a:spcBef>
                <a:spcPts val="0"/>
              </a:spcBef>
              <a:buFont typeface="Arial" panose="020B0604020202020204" pitchFamily="34" charset="0"/>
              <a:buChar char="•"/>
            </a:pPr>
            <a:endParaRPr lang="en-US" sz="1600" b="0" i="0">
              <a:effectLst/>
            </a:endParaRPr>
          </a:p>
          <a:p>
            <a:pPr>
              <a:lnSpc>
                <a:spcPct val="90000"/>
              </a:lnSpc>
              <a:spcBef>
                <a:spcPts val="0"/>
              </a:spcBef>
              <a:buFont typeface="Arial" panose="020B0604020202020204" pitchFamily="34" charset="0"/>
              <a:buChar char="•"/>
            </a:pPr>
            <a:r>
              <a:rPr lang="en-US" sz="1600" b="0" i="0" u="sng">
                <a:effectLst/>
                <a:hlinkClick r:id="rId17">
                  <a:extLst>
                    <a:ext uri="{A12FA001-AC4F-418D-AE19-62706E023703}">
                      <ahyp:hlinkClr xmlns:ahyp="http://schemas.microsoft.com/office/drawing/2018/hyperlinkcolor" val="tx"/>
                    </a:ext>
                  </a:extLst>
                </a:hlinkClick>
              </a:rPr>
              <a:t>Supplement justification (</a:t>
            </a:r>
            <a:r>
              <a:rPr lang="en-US" sz="1600" b="0" i="0" u="sng">
                <a:solidFill>
                  <a:srgbClr val="4C6F7C"/>
                </a:solidFill>
                <a:effectLst/>
                <a:hlinkClick r:id="rId17">
                  <a:extLst>
                    <a:ext uri="{A12FA001-AC4F-418D-AE19-62706E023703}">
                      <ahyp:hlinkClr xmlns:ahyp="http://schemas.microsoft.com/office/drawing/2018/hyperlinkcolor" val="tx"/>
                    </a:ext>
                  </a:extLst>
                </a:hlinkClick>
              </a:rPr>
              <a:t>if applicable)</a:t>
            </a:r>
            <a:endParaRPr lang="en-US" sz="1600" b="0" i="0">
              <a:solidFill>
                <a:srgbClr val="4C6F7C"/>
              </a:solidFill>
              <a:effectLst/>
            </a:endParaRPr>
          </a:p>
          <a:p>
            <a:pPr>
              <a:lnSpc>
                <a:spcPct val="90000"/>
              </a:lnSpc>
              <a:spcBef>
                <a:spcPts val="0"/>
              </a:spcBef>
              <a:buFont typeface="Arial" panose="020B0604020202020204" pitchFamily="34" charset="0"/>
              <a:buChar char="•"/>
            </a:pPr>
            <a:r>
              <a:rPr lang="en-US" sz="1600" b="0" i="0" u="sng">
                <a:effectLst/>
                <a:hlinkClick r:id="rId18">
                  <a:extLst>
                    <a:ext uri="{A12FA001-AC4F-418D-AE19-62706E023703}">
                      <ahyp:hlinkClr xmlns:ahyp="http://schemas.microsoft.com/office/drawing/2018/hyperlinkcolor" val="tx"/>
                    </a:ext>
                  </a:extLst>
                </a:hlinkClick>
              </a:rPr>
              <a:t>Joint or special initiatives justification (</a:t>
            </a:r>
            <a:r>
              <a:rPr lang="en-US" sz="1600" b="0" i="0" u="sng">
                <a:solidFill>
                  <a:srgbClr val="4C6F7C"/>
                </a:solidFill>
                <a:effectLst/>
                <a:hlinkClick r:id="rId18">
                  <a:extLst>
                    <a:ext uri="{A12FA001-AC4F-418D-AE19-62706E023703}">
                      <ahyp:hlinkClr xmlns:ahyp="http://schemas.microsoft.com/office/drawing/2018/hyperlinkcolor" val="tx"/>
                    </a:ext>
                  </a:extLst>
                </a:hlinkClick>
              </a:rPr>
              <a:t>if applicable</a:t>
            </a:r>
            <a:r>
              <a:rPr lang="en-US" sz="1600" b="0" i="0" u="sng">
                <a:effectLst/>
                <a:hlinkClick r:id="rId18">
                  <a:extLst>
                    <a:ext uri="{A12FA001-AC4F-418D-AE19-62706E023703}">
                      <ahyp:hlinkClr xmlns:ahyp="http://schemas.microsoft.com/office/drawing/2018/hyperlinkcolor" val="tx"/>
                    </a:ext>
                  </a:extLst>
                </a:hlinkClick>
              </a:rPr>
              <a:t>)</a:t>
            </a:r>
            <a:endParaRPr lang="en-US" sz="1600" b="0" i="0" u="sng">
              <a:effectLst/>
            </a:endParaRPr>
          </a:p>
          <a:p>
            <a:pPr>
              <a:lnSpc>
                <a:spcPct val="90000"/>
              </a:lnSpc>
              <a:spcBef>
                <a:spcPts val="0"/>
              </a:spcBef>
              <a:buFont typeface="Arial" panose="020B0604020202020204" pitchFamily="34" charset="0"/>
              <a:buChar char="•"/>
            </a:pPr>
            <a:endParaRPr lang="en-US" sz="1600" b="0" i="0">
              <a:effectLst/>
            </a:endParaRPr>
          </a:p>
          <a:p>
            <a:pPr>
              <a:lnSpc>
                <a:spcPct val="90000"/>
              </a:lnSpc>
              <a:spcBef>
                <a:spcPts val="0"/>
              </a:spcBef>
              <a:buFont typeface="Arial" panose="020B0604020202020204" pitchFamily="34" charset="0"/>
              <a:buChar char="•"/>
            </a:pPr>
            <a:r>
              <a:rPr lang="en-US" sz="1600" b="0" i="0" u="sng">
                <a:effectLst/>
                <a:hlinkClick r:id="rId19">
                  <a:extLst>
                    <a:ext uri="{A12FA001-AC4F-418D-AE19-62706E023703}">
                      <ahyp:hlinkClr xmlns:ahyp="http://schemas.microsoft.com/office/drawing/2018/hyperlinkcolor" val="tx"/>
                    </a:ext>
                  </a:extLst>
                </a:hlinkClick>
              </a:rPr>
              <a:t>Referees</a:t>
            </a:r>
            <a:r>
              <a:rPr lang="en-US" sz="1600" b="0" i="0" u="sng">
                <a:effectLst/>
              </a:rPr>
              <a:t> </a:t>
            </a:r>
            <a:r>
              <a:rPr lang="en-US" sz="1600" b="0" i="0" u="sng">
                <a:effectLst/>
                <a:hlinkClick r:id="rId20">
                  <a:extLst>
                    <a:ext uri="{A12FA001-AC4F-418D-AE19-62706E023703}">
                      <ahyp:hlinkClr xmlns:ahyp="http://schemas.microsoft.com/office/drawing/2018/hyperlinkcolor" val="tx"/>
                    </a:ext>
                  </a:extLst>
                </a:hlinkClick>
              </a:rPr>
              <a:t>Contact information</a:t>
            </a:r>
            <a:r>
              <a:rPr lang="en-US" sz="1600" b="0" i="0" u="sng">
                <a:effectLst/>
              </a:rPr>
              <a:t> (a task)</a:t>
            </a:r>
            <a:endParaRPr lang="en-US" sz="1600" b="0" i="0">
              <a:effectLst/>
            </a:endParaRPr>
          </a:p>
          <a:p>
            <a:pPr>
              <a:lnSpc>
                <a:spcPct val="90000"/>
              </a:lnSpc>
            </a:pPr>
            <a:endParaRPr lang="en-CA" sz="1100"/>
          </a:p>
        </p:txBody>
      </p:sp>
    </p:spTree>
    <p:extLst>
      <p:ext uri="{BB962C8B-B14F-4D97-AF65-F5344CB8AC3E}">
        <p14:creationId xmlns:p14="http://schemas.microsoft.com/office/powerpoint/2010/main" val="194977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12CCCC-36CE-44DB-9AC7-2CE8AC86B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CD84685-53FC-5697-6338-2353F4EBC808}"/>
              </a:ext>
            </a:extLst>
          </p:cNvPr>
          <p:cNvSpPr>
            <a:spLocks noGrp="1"/>
          </p:cNvSpPr>
          <p:nvPr>
            <p:ph type="title"/>
          </p:nvPr>
        </p:nvSpPr>
        <p:spPr>
          <a:xfrm>
            <a:off x="6096000" y="806357"/>
            <a:ext cx="5291327" cy="881675"/>
          </a:xfrm>
          <a:solidFill>
            <a:srgbClr val="FFFFFF"/>
          </a:solidFill>
          <a:ln>
            <a:solidFill>
              <a:srgbClr val="404040"/>
            </a:solidFill>
          </a:ln>
        </p:spPr>
        <p:txBody>
          <a:bodyPr vert="horz" lIns="182880" tIns="182880" rIns="182880" bIns="182880" rtlCol="0" anchor="ctr">
            <a:normAutofit/>
          </a:bodyPr>
          <a:lstStyle/>
          <a:p>
            <a:r>
              <a:rPr lang="en-US">
                <a:solidFill>
                  <a:srgbClr val="262626"/>
                </a:solidFill>
              </a:rPr>
              <a:t>Documents to Read </a:t>
            </a:r>
          </a:p>
        </p:txBody>
      </p:sp>
      <p:sp>
        <p:nvSpPr>
          <p:cNvPr id="19" name="Rectangle 18">
            <a:extLst>
              <a:ext uri="{FF2B5EF4-FFF2-40B4-BE49-F238E27FC236}">
                <a16:creationId xmlns:a16="http://schemas.microsoft.com/office/drawing/2014/main" id="{4FD10B34-D326-4B05-B980-9DC4BF429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65"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91A07E6-0813-47CF-AFC5-9ABC60D1B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9781"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3D088CB-84E8-F682-EB27-98B522E664C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149821" y="1126397"/>
            <a:ext cx="3044952" cy="2063834"/>
          </a:xfrm>
          <a:prstGeom prst="rect">
            <a:avLst/>
          </a:prstGeom>
        </p:spPr>
      </p:pic>
      <p:sp>
        <p:nvSpPr>
          <p:cNvPr id="3" name="Content Placeholder 2">
            <a:extLst>
              <a:ext uri="{FF2B5EF4-FFF2-40B4-BE49-F238E27FC236}">
                <a16:creationId xmlns:a16="http://schemas.microsoft.com/office/drawing/2014/main" id="{9899BC7E-D7DA-0199-C343-4A2BE0FEAE3A}"/>
              </a:ext>
            </a:extLst>
          </p:cNvPr>
          <p:cNvSpPr>
            <a:spLocks noGrp="1"/>
          </p:cNvSpPr>
          <p:nvPr>
            <p:ph sz="half" idx="2"/>
          </p:nvPr>
        </p:nvSpPr>
        <p:spPr>
          <a:xfrm>
            <a:off x="5663046" y="1911927"/>
            <a:ext cx="6192982" cy="3989323"/>
          </a:xfrm>
        </p:spPr>
        <p:txBody>
          <a:bodyPr vert="horz" lIns="91440" tIns="45720" rIns="91440" bIns="45720" rtlCol="0">
            <a:normAutofit/>
          </a:bodyPr>
          <a:lstStyle/>
          <a:p>
            <a:pPr>
              <a:lnSpc>
                <a:spcPct val="90000"/>
              </a:lnSpc>
            </a:pPr>
            <a:r>
              <a:rPr lang="en-US" sz="1600" b="0" i="0" u="sng">
                <a:solidFill>
                  <a:schemeClr val="tx1">
                    <a:lumMod val="95000"/>
                    <a:lumOff val="5000"/>
                  </a:schemeClr>
                </a:solidFill>
                <a:effectLst/>
                <a:hlinkClick r:id="rId3">
                  <a:extLst>
                    <a:ext uri="{A12FA001-AC4F-418D-AE19-62706E023703}">
                      <ahyp:hlinkClr xmlns:ahyp="http://schemas.microsoft.com/office/drawing/2018/hyperlinkcolor" val="tx"/>
                    </a:ext>
                  </a:extLst>
                </a:hlinkClick>
              </a:rPr>
              <a:t>Canada Graduate Research Scholarship—Doctoral program</a:t>
            </a:r>
            <a:endParaRPr lang="en-US" sz="1600" b="0" i="0">
              <a:solidFill>
                <a:schemeClr val="tx1">
                  <a:lumMod val="95000"/>
                  <a:lumOff val="5000"/>
                </a:schemeClr>
              </a:solidFill>
              <a:effectLst/>
            </a:endParaRPr>
          </a:p>
          <a:p>
            <a:pPr>
              <a:lnSpc>
                <a:spcPct val="90000"/>
              </a:lnSpc>
            </a:pPr>
            <a:r>
              <a:rPr lang="en-US" sz="1600" b="0" i="0" u="sng">
                <a:solidFill>
                  <a:schemeClr val="tx1">
                    <a:lumMod val="95000"/>
                    <a:lumOff val="5000"/>
                  </a:schemeClr>
                </a:solidFill>
                <a:effectLst/>
                <a:hlinkClick r:id="rId4">
                  <a:extLst>
                    <a:ext uri="{A12FA001-AC4F-418D-AE19-62706E023703}">
                      <ahyp:hlinkClr xmlns:ahyp="http://schemas.microsoft.com/office/drawing/2018/hyperlinkcolor" val="tx"/>
                    </a:ext>
                  </a:extLst>
                </a:hlinkClick>
              </a:rPr>
              <a:t>Definitions of terms SSHRC uses in the application process</a:t>
            </a:r>
            <a:endParaRPr lang="en-US" sz="1600" b="0" i="0">
              <a:solidFill>
                <a:schemeClr val="tx1">
                  <a:lumMod val="95000"/>
                  <a:lumOff val="5000"/>
                </a:schemeClr>
              </a:solidFill>
              <a:effectLst/>
            </a:endParaRPr>
          </a:p>
          <a:p>
            <a:pPr>
              <a:lnSpc>
                <a:spcPct val="90000"/>
              </a:lnSpc>
            </a:pPr>
            <a:r>
              <a:rPr lang="en-US" sz="1600" b="0" i="0" u="sng">
                <a:solidFill>
                  <a:schemeClr val="tx1">
                    <a:lumMod val="95000"/>
                    <a:lumOff val="5000"/>
                  </a:schemeClr>
                </a:solidFill>
                <a:effectLst/>
                <a:hlinkClick r:id="rId5">
                  <a:extLst>
                    <a:ext uri="{A12FA001-AC4F-418D-AE19-62706E023703}">
                      <ahyp:hlinkClr xmlns:ahyp="http://schemas.microsoft.com/office/drawing/2018/hyperlinkcolor" val="tx"/>
                    </a:ext>
                  </a:extLst>
                </a:hlinkClick>
              </a:rPr>
              <a:t>Regulations governing applications</a:t>
            </a:r>
            <a:endParaRPr lang="en-US" sz="1600" b="0" i="0">
              <a:solidFill>
                <a:schemeClr val="tx1">
                  <a:lumMod val="95000"/>
                  <a:lumOff val="5000"/>
                </a:schemeClr>
              </a:solidFill>
              <a:effectLst/>
            </a:endParaRPr>
          </a:p>
          <a:p>
            <a:pPr>
              <a:lnSpc>
                <a:spcPct val="90000"/>
              </a:lnSpc>
            </a:pPr>
            <a:r>
              <a:rPr lang="en-US" sz="1600" b="0" i="0" u="sng">
                <a:solidFill>
                  <a:schemeClr val="tx1">
                    <a:lumMod val="95000"/>
                    <a:lumOff val="5000"/>
                  </a:schemeClr>
                </a:solidFill>
                <a:effectLst/>
                <a:hlinkClick r:id="rId6">
                  <a:extLst>
                    <a:ext uri="{A12FA001-AC4F-418D-AE19-62706E023703}">
                      <ahyp:hlinkClr xmlns:ahyp="http://schemas.microsoft.com/office/drawing/2018/hyperlinkcolor" val="tx"/>
                    </a:ext>
                  </a:extLst>
                </a:hlinkClick>
              </a:rPr>
              <a:t>Tri-agency research training award holder’s guide</a:t>
            </a:r>
            <a:endParaRPr lang="en-US" sz="1600" b="0" i="0">
              <a:solidFill>
                <a:schemeClr val="tx1">
                  <a:lumMod val="95000"/>
                  <a:lumOff val="5000"/>
                </a:schemeClr>
              </a:solidFill>
              <a:effectLst/>
            </a:endParaRPr>
          </a:p>
          <a:p>
            <a:pPr>
              <a:lnSpc>
                <a:spcPct val="90000"/>
              </a:lnSpc>
            </a:pPr>
            <a:r>
              <a:rPr lang="en-US" sz="1600" b="0" i="0" u="sng">
                <a:solidFill>
                  <a:schemeClr val="tx1">
                    <a:lumMod val="95000"/>
                    <a:lumOff val="5000"/>
                  </a:schemeClr>
                </a:solidFill>
                <a:effectLst/>
                <a:hlinkClick r:id="rId7">
                  <a:extLst>
                    <a:ext uri="{A12FA001-AC4F-418D-AE19-62706E023703}">
                      <ahyp:hlinkClr xmlns:ahyp="http://schemas.microsoft.com/office/drawing/2018/hyperlinkcolor" val="tx"/>
                    </a:ext>
                  </a:extLst>
                </a:hlinkClick>
              </a:rPr>
              <a:t>General guidelines for the eligibility of subject matter at SSHRC</a:t>
            </a:r>
            <a:endParaRPr lang="en-US" sz="1600" b="0" i="0">
              <a:solidFill>
                <a:schemeClr val="tx1">
                  <a:lumMod val="95000"/>
                  <a:lumOff val="5000"/>
                </a:schemeClr>
              </a:solidFill>
              <a:effectLst/>
            </a:endParaRPr>
          </a:p>
          <a:p>
            <a:pPr>
              <a:lnSpc>
                <a:spcPct val="90000"/>
              </a:lnSpc>
            </a:pPr>
            <a:r>
              <a:rPr lang="en-US" sz="1600" b="0" i="0" u="sng">
                <a:solidFill>
                  <a:schemeClr val="tx1">
                    <a:lumMod val="95000"/>
                    <a:lumOff val="5000"/>
                  </a:schemeClr>
                </a:solidFill>
                <a:effectLst/>
                <a:hlinkClick r:id="rId8">
                  <a:extLst>
                    <a:ext uri="{A12FA001-AC4F-418D-AE19-62706E023703}">
                      <ahyp:hlinkClr xmlns:ahyp="http://schemas.microsoft.com/office/drawing/2018/hyperlinkcolor" val="tx"/>
                    </a:ext>
                  </a:extLst>
                </a:hlinkClick>
              </a:rPr>
              <a:t>Guidelines for the merit review of Indigenous research</a:t>
            </a:r>
            <a:r>
              <a:rPr lang="en-US" sz="1600" b="0" i="0">
                <a:solidFill>
                  <a:schemeClr val="tx1">
                    <a:lumMod val="95000"/>
                    <a:lumOff val="5000"/>
                  </a:schemeClr>
                </a:solidFill>
                <a:effectLst/>
              </a:rPr>
              <a:t> (if applicable)</a:t>
            </a:r>
          </a:p>
          <a:p>
            <a:pPr>
              <a:lnSpc>
                <a:spcPct val="90000"/>
              </a:lnSpc>
            </a:pPr>
            <a:r>
              <a:rPr lang="en-US" sz="1600" b="0" i="0" u="sng">
                <a:solidFill>
                  <a:schemeClr val="tx1">
                    <a:lumMod val="95000"/>
                    <a:lumOff val="5000"/>
                  </a:schemeClr>
                </a:solidFill>
                <a:effectLst/>
                <a:hlinkClick r:id="rId9">
                  <a:extLst>
                    <a:ext uri="{A12FA001-AC4F-418D-AE19-62706E023703}">
                      <ahyp:hlinkClr xmlns:ahyp="http://schemas.microsoft.com/office/drawing/2018/hyperlinkcolor" val="tx"/>
                    </a:ext>
                  </a:extLst>
                </a:hlinkClick>
              </a:rPr>
              <a:t>Guide to including diversity considerations in research design for doctoral and postdoctoral award applicants</a:t>
            </a:r>
            <a:endParaRPr lang="en-US" sz="1600" b="0" i="0">
              <a:solidFill>
                <a:schemeClr val="tx1">
                  <a:lumMod val="95000"/>
                  <a:lumOff val="5000"/>
                </a:schemeClr>
              </a:solidFill>
              <a:effectLst/>
            </a:endParaRPr>
          </a:p>
          <a:p>
            <a:pPr>
              <a:lnSpc>
                <a:spcPct val="90000"/>
              </a:lnSpc>
            </a:pPr>
            <a:r>
              <a:rPr lang="en-US" sz="1600" b="0" i="0" u="sng">
                <a:solidFill>
                  <a:schemeClr val="tx1">
                    <a:lumMod val="95000"/>
                    <a:lumOff val="5000"/>
                  </a:schemeClr>
                </a:solidFill>
                <a:effectLst/>
                <a:hlinkClick r:id="rId10">
                  <a:extLst>
                    <a:ext uri="{A12FA001-AC4F-418D-AE19-62706E023703}">
                      <ahyp:hlinkClr xmlns:ahyp="http://schemas.microsoft.com/office/drawing/2018/hyperlinkcolor" val="tx"/>
                    </a:ext>
                  </a:extLst>
                </a:hlinkClick>
              </a:rPr>
              <a:t>Guidelines for effective research training</a:t>
            </a:r>
            <a:endParaRPr lang="en-US" sz="1600" b="0" i="0">
              <a:solidFill>
                <a:schemeClr val="tx1">
                  <a:lumMod val="95000"/>
                  <a:lumOff val="5000"/>
                </a:schemeClr>
              </a:solidFill>
              <a:effectLst/>
            </a:endParaRPr>
          </a:p>
          <a:p>
            <a:pPr>
              <a:lnSpc>
                <a:spcPct val="90000"/>
              </a:lnSpc>
            </a:pPr>
            <a:r>
              <a:rPr lang="en-US" sz="1600" b="0" i="0" u="sng">
                <a:solidFill>
                  <a:schemeClr val="tx1">
                    <a:lumMod val="95000"/>
                    <a:lumOff val="5000"/>
                  </a:schemeClr>
                </a:solidFill>
                <a:effectLst/>
                <a:hlinkClick r:id="rId11">
                  <a:extLst>
                    <a:ext uri="{A12FA001-AC4F-418D-AE19-62706E023703}">
                      <ahyp:hlinkClr xmlns:ahyp="http://schemas.microsoft.com/office/drawing/2018/hyperlinkcolor" val="tx"/>
                    </a:ext>
                  </a:extLst>
                </a:hlinkClick>
              </a:rPr>
              <a:t>Guidelines for research-creation support materials</a:t>
            </a:r>
            <a:r>
              <a:rPr lang="en-US" sz="1600" b="0" i="0">
                <a:solidFill>
                  <a:schemeClr val="tx1">
                    <a:lumMod val="95000"/>
                    <a:lumOff val="5000"/>
                  </a:schemeClr>
                </a:solidFill>
                <a:effectLst/>
              </a:rPr>
              <a:t> (if applicable)</a:t>
            </a:r>
          </a:p>
          <a:p>
            <a:pPr>
              <a:lnSpc>
                <a:spcPct val="90000"/>
              </a:lnSpc>
            </a:pPr>
            <a:r>
              <a:rPr lang="en-US" sz="1600" b="0" i="0" u="sng">
                <a:solidFill>
                  <a:schemeClr val="tx1">
                    <a:lumMod val="95000"/>
                    <a:lumOff val="5000"/>
                  </a:schemeClr>
                </a:solidFill>
                <a:effectLst/>
                <a:hlinkClick r:id="rId12">
                  <a:extLst>
                    <a:ext uri="{A12FA001-AC4F-418D-AE19-62706E023703}">
                      <ahyp:hlinkClr xmlns:ahyp="http://schemas.microsoft.com/office/drawing/2018/hyperlinkcolor" val="tx"/>
                    </a:ext>
                  </a:extLst>
                </a:hlinkClick>
              </a:rPr>
              <a:t>Letter of Appraisal form—Instructions for referees</a:t>
            </a:r>
            <a:endParaRPr lang="en-US" sz="1600" b="0" i="0">
              <a:solidFill>
                <a:schemeClr val="tx1">
                  <a:lumMod val="95000"/>
                  <a:lumOff val="5000"/>
                </a:schemeClr>
              </a:solidFill>
              <a:effectLst/>
            </a:endParaRPr>
          </a:p>
        </p:txBody>
      </p:sp>
      <p:pic>
        <p:nvPicPr>
          <p:cNvPr id="14" name="Picture 13">
            <a:extLst>
              <a:ext uri="{FF2B5EF4-FFF2-40B4-BE49-F238E27FC236}">
                <a16:creationId xmlns:a16="http://schemas.microsoft.com/office/drawing/2014/main" id="{4D179C11-3D3A-B73B-7576-11AF6C3DDE4E}"/>
              </a:ext>
              <a:ext uri="{C183D7F6-B498-43B3-948B-1728B52AA6E4}">
                <adec:decorative xmlns:adec="http://schemas.microsoft.com/office/drawing/2017/decorative" val="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49821" y="3428999"/>
            <a:ext cx="3044951" cy="2080490"/>
          </a:xfrm>
          <a:prstGeom prst="rect">
            <a:avLst/>
          </a:prstGeom>
        </p:spPr>
      </p:pic>
    </p:spTree>
    <p:extLst>
      <p:ext uri="{BB962C8B-B14F-4D97-AF65-F5344CB8AC3E}">
        <p14:creationId xmlns:p14="http://schemas.microsoft.com/office/powerpoint/2010/main" val="395102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a:extLst>
              <a:ext uri="{FF2B5EF4-FFF2-40B4-BE49-F238E27FC236}">
                <a16:creationId xmlns:a16="http://schemas.microsoft.com/office/drawing/2014/main" id="{909DD1A5-D1B9-4ABD-A3F1-FD51E1CD2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A467FE-20C5-5F3A-B31E-A8C711AE1E90}"/>
              </a:ext>
            </a:extLst>
          </p:cNvPr>
          <p:cNvSpPr>
            <a:spLocks noGrp="1"/>
          </p:cNvSpPr>
          <p:nvPr>
            <p:ph type="title"/>
          </p:nvPr>
        </p:nvSpPr>
        <p:spPr>
          <a:xfrm>
            <a:off x="323471" y="713233"/>
            <a:ext cx="5464265" cy="1188720"/>
          </a:xfrm>
          <a:solidFill>
            <a:srgbClr val="FFFFFF"/>
          </a:solidFill>
          <a:ln>
            <a:solidFill>
              <a:srgbClr val="404040"/>
            </a:solidFill>
          </a:ln>
        </p:spPr>
        <p:txBody>
          <a:bodyPr vert="horz" lIns="182880" tIns="182880" rIns="182880" bIns="182880" rtlCol="0" anchor="ctr">
            <a:normAutofit/>
          </a:bodyPr>
          <a:lstStyle/>
          <a:p>
            <a:r>
              <a:rPr lang="en-US" sz="2000">
                <a:solidFill>
                  <a:srgbClr val="262626"/>
                </a:solidFill>
              </a:rPr>
              <a:t>Research Involving and Engaging Indigenous Peoples </a:t>
            </a:r>
          </a:p>
        </p:txBody>
      </p:sp>
      <p:sp>
        <p:nvSpPr>
          <p:cNvPr id="6" name="TextBox 5">
            <a:extLst>
              <a:ext uri="{FF2B5EF4-FFF2-40B4-BE49-F238E27FC236}">
                <a16:creationId xmlns:a16="http://schemas.microsoft.com/office/drawing/2014/main" id="{4560653B-C8DB-9E43-7474-1E3B8A34581F}"/>
              </a:ext>
            </a:extLst>
          </p:cNvPr>
          <p:cNvSpPr txBox="1"/>
          <p:nvPr/>
        </p:nvSpPr>
        <p:spPr>
          <a:xfrm>
            <a:off x="323470" y="2078182"/>
            <a:ext cx="5464265" cy="3823069"/>
          </a:xfrm>
          <a:prstGeom prst="rect">
            <a:avLst/>
          </a:prstGeom>
        </p:spPr>
        <p:txBody>
          <a:bodyPr vert="horz" lIns="91440" tIns="45720" rIns="91440" bIns="45720" rtlCol="0">
            <a:normAutofit/>
          </a:bodyPr>
          <a:lstStyle/>
          <a:p>
            <a:pPr defTabSz="914400">
              <a:lnSpc>
                <a:spcPct val="90000"/>
              </a:lnSpc>
              <a:spcBef>
                <a:spcPts val="1000"/>
              </a:spcBef>
              <a:buClr>
                <a:schemeClr val="accent2"/>
              </a:buClr>
            </a:pPr>
            <a:r>
              <a:rPr lang="en-US" sz="1600" b="0" i="0">
                <a:solidFill>
                  <a:schemeClr val="tx1">
                    <a:lumMod val="95000"/>
                    <a:lumOff val="5000"/>
                  </a:schemeClr>
                </a:solidFill>
                <a:effectLst/>
              </a:rPr>
              <a:t>Below are SSHRC resources to support applicants working in Indigenous research; merit reviewers assessing applications related to Indigenous research; and communities and other research partners engaged in Indigenous research:</a:t>
            </a:r>
          </a:p>
          <a:p>
            <a:pPr defTabSz="914400">
              <a:lnSpc>
                <a:spcPct val="90000"/>
              </a:lnSpc>
              <a:spcBef>
                <a:spcPts val="1000"/>
              </a:spcBef>
              <a:buClr>
                <a:schemeClr val="accent2"/>
              </a:buClr>
            </a:pPr>
            <a:endParaRPr lang="en-US" sz="1600" b="0" i="0">
              <a:solidFill>
                <a:schemeClr val="tx1">
                  <a:lumMod val="95000"/>
                  <a:lumOff val="5000"/>
                </a:schemeClr>
              </a:solidFill>
              <a:effectLst/>
            </a:endParaRPr>
          </a:p>
          <a:p>
            <a:pPr marL="57150" defTabSz="914400">
              <a:lnSpc>
                <a:spcPct val="90000"/>
              </a:lnSpc>
              <a:spcBef>
                <a:spcPts val="1000"/>
              </a:spcBef>
              <a:buClr>
                <a:schemeClr val="accent2"/>
              </a:buClr>
            </a:pPr>
            <a:r>
              <a:rPr lang="en-US" sz="1600" b="0" i="0" u="sng">
                <a:solidFill>
                  <a:schemeClr val="tx1">
                    <a:lumMod val="95000"/>
                    <a:lumOff val="5000"/>
                  </a:schemeClr>
                </a:solidFill>
                <a:effectLst/>
                <a:hlinkClick r:id="rId3">
                  <a:extLst>
                    <a:ext uri="{A12FA001-AC4F-418D-AE19-62706E023703}">
                      <ahyp:hlinkClr xmlns:ahyp="http://schemas.microsoft.com/office/drawing/2018/hyperlinkcolor" val="tx"/>
                    </a:ext>
                  </a:extLst>
                </a:hlinkClick>
              </a:rPr>
              <a:t>Definition of Indigenous research</a:t>
            </a:r>
            <a:endParaRPr lang="en-US" sz="1600" b="0" i="0">
              <a:solidFill>
                <a:schemeClr val="tx1">
                  <a:lumMod val="95000"/>
                  <a:lumOff val="5000"/>
                </a:schemeClr>
              </a:solidFill>
              <a:effectLst/>
            </a:endParaRPr>
          </a:p>
          <a:p>
            <a:pPr marL="57150" defTabSz="914400">
              <a:lnSpc>
                <a:spcPct val="90000"/>
              </a:lnSpc>
              <a:spcBef>
                <a:spcPts val="1000"/>
              </a:spcBef>
              <a:buClr>
                <a:schemeClr val="accent2"/>
              </a:buClr>
            </a:pPr>
            <a:r>
              <a:rPr lang="en-US" sz="1600" b="0" i="0" u="sng">
                <a:solidFill>
                  <a:schemeClr val="tx1">
                    <a:lumMod val="95000"/>
                    <a:lumOff val="5000"/>
                  </a:schemeClr>
                </a:solidFill>
                <a:effectLst/>
                <a:hlinkClick r:id="rId4">
                  <a:extLst>
                    <a:ext uri="{A12FA001-AC4F-418D-AE19-62706E023703}">
                      <ahyp:hlinkClr xmlns:ahyp="http://schemas.microsoft.com/office/drawing/2018/hyperlinkcolor" val="tx"/>
                    </a:ext>
                  </a:extLst>
                </a:hlinkClick>
              </a:rPr>
              <a:t>Guidelines for the Merit Review of Indigenous Research</a:t>
            </a:r>
            <a:endParaRPr lang="en-US" sz="1600" b="0" i="0">
              <a:solidFill>
                <a:schemeClr val="tx1">
                  <a:lumMod val="95000"/>
                  <a:lumOff val="5000"/>
                </a:schemeClr>
              </a:solidFill>
              <a:effectLst/>
            </a:endParaRPr>
          </a:p>
          <a:p>
            <a:pPr marL="57150" defTabSz="914400">
              <a:lnSpc>
                <a:spcPct val="90000"/>
              </a:lnSpc>
              <a:spcBef>
                <a:spcPts val="1000"/>
              </a:spcBef>
              <a:buClr>
                <a:schemeClr val="accent2"/>
              </a:buClr>
            </a:pPr>
            <a:r>
              <a:rPr lang="en-US" sz="1600" b="0" i="0" u="sng">
                <a:solidFill>
                  <a:schemeClr val="tx1">
                    <a:lumMod val="95000"/>
                    <a:lumOff val="5000"/>
                  </a:schemeClr>
                </a:solidFill>
                <a:effectLst/>
                <a:hlinkClick r:id="rId5">
                  <a:extLst>
                    <a:ext uri="{A12FA001-AC4F-418D-AE19-62706E023703}">
                      <ahyp:hlinkClr xmlns:ahyp="http://schemas.microsoft.com/office/drawing/2018/hyperlinkcolor" val="tx"/>
                    </a:ext>
                  </a:extLst>
                </a:hlinkClick>
              </a:rPr>
              <a:t>Indigenous Leadership Circle in Research </a:t>
            </a:r>
            <a:endParaRPr lang="en-US" sz="1600" b="0" i="0">
              <a:solidFill>
                <a:schemeClr val="tx1">
                  <a:lumMod val="95000"/>
                  <a:lumOff val="5000"/>
                </a:schemeClr>
              </a:solidFill>
              <a:effectLst/>
            </a:endParaRPr>
          </a:p>
          <a:p>
            <a:pPr marL="57150" defTabSz="914400">
              <a:lnSpc>
                <a:spcPct val="90000"/>
              </a:lnSpc>
              <a:spcBef>
                <a:spcPts val="1000"/>
              </a:spcBef>
              <a:buClr>
                <a:schemeClr val="accent2"/>
              </a:buClr>
            </a:pPr>
            <a:r>
              <a:rPr lang="en-US" sz="1600" b="0" i="0" u="sng">
                <a:solidFill>
                  <a:schemeClr val="tx1">
                    <a:lumMod val="95000"/>
                    <a:lumOff val="5000"/>
                  </a:schemeClr>
                </a:solidFill>
                <a:effectLst/>
                <a:hlinkClick r:id="rId6">
                  <a:extLst>
                    <a:ext uri="{A12FA001-AC4F-418D-AE19-62706E023703}">
                      <ahyp:hlinkClr xmlns:ahyp="http://schemas.microsoft.com/office/drawing/2018/hyperlinkcolor" val="tx"/>
                    </a:ext>
                  </a:extLst>
                </a:hlinkClick>
              </a:rPr>
              <a:t>Indigenous Research Statement of Principles</a:t>
            </a:r>
            <a:r>
              <a:rPr lang="en-US" sz="1600" b="0" i="0">
                <a:solidFill>
                  <a:schemeClr val="tx1">
                    <a:lumMod val="95000"/>
                    <a:lumOff val="5000"/>
                  </a:schemeClr>
                </a:solidFill>
                <a:effectLst/>
              </a:rPr>
              <a:t> </a:t>
            </a:r>
          </a:p>
          <a:p>
            <a:pPr marL="57150" defTabSz="914400">
              <a:lnSpc>
                <a:spcPct val="90000"/>
              </a:lnSpc>
              <a:spcBef>
                <a:spcPts val="1000"/>
              </a:spcBef>
              <a:buClr>
                <a:schemeClr val="accent2"/>
              </a:buClr>
            </a:pPr>
            <a:r>
              <a:rPr lang="en-US" sz="1600" b="0" i="0" u="sng">
                <a:solidFill>
                  <a:schemeClr val="tx1">
                    <a:lumMod val="95000"/>
                    <a:lumOff val="5000"/>
                  </a:schemeClr>
                </a:solidFill>
                <a:effectLst/>
                <a:hlinkClick r:id="rId7">
                  <a:extLst>
                    <a:ext uri="{A12FA001-AC4F-418D-AE19-62706E023703}">
                      <ahyp:hlinkClr xmlns:ahyp="http://schemas.microsoft.com/office/drawing/2018/hyperlinkcolor" val="tx"/>
                    </a:ext>
                  </a:extLst>
                </a:hlinkClick>
              </a:rPr>
              <a:t>Tri-Council Policy Statement: Ethical Conduct for Research Involving Humans Chapter 9: Research Involving the First Nations, Inuit and Métis Peoples of Canada</a:t>
            </a:r>
            <a:endParaRPr lang="en-US" sz="1600" b="0" i="0" u="sng">
              <a:solidFill>
                <a:schemeClr val="tx1">
                  <a:lumMod val="95000"/>
                  <a:lumOff val="5000"/>
                </a:schemeClr>
              </a:solidFill>
              <a:effectLst/>
            </a:endParaRPr>
          </a:p>
          <a:p>
            <a:pPr indent="-228600" defTabSz="914400">
              <a:lnSpc>
                <a:spcPct val="90000"/>
              </a:lnSpc>
              <a:spcBef>
                <a:spcPts val="1000"/>
              </a:spcBef>
              <a:buClr>
                <a:schemeClr val="accent2"/>
              </a:buClr>
              <a:buFont typeface="Arial" panose="020B0604020202020204" pitchFamily="34" charset="0"/>
              <a:buChar char="•"/>
            </a:pPr>
            <a:endParaRPr lang="en-US" sz="1200" b="0" i="0">
              <a:solidFill>
                <a:srgbClr val="FFFFFF"/>
              </a:solidFill>
              <a:effectLst/>
            </a:endParaRPr>
          </a:p>
        </p:txBody>
      </p:sp>
      <p:sp>
        <p:nvSpPr>
          <p:cNvPr id="1046" name="Rectangle 1045">
            <a:extLst>
              <a:ext uri="{FF2B5EF4-FFF2-40B4-BE49-F238E27FC236}">
                <a16:creationId xmlns:a16="http://schemas.microsoft.com/office/drawing/2014/main" id="{92D6919D-2F76-4DAE-9E61-9D8730BC8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eepee with a pole and a sign">
            <a:extLst>
              <a:ext uri="{FF2B5EF4-FFF2-40B4-BE49-F238E27FC236}">
                <a16:creationId xmlns:a16="http://schemas.microsoft.com/office/drawing/2014/main" id="{85FA2C3A-FDEA-E92D-2889-A743E198FB0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60062" y="718975"/>
            <a:ext cx="2880360" cy="2880360"/>
          </a:xfrm>
          <a:prstGeom prst="rect">
            <a:avLst/>
          </a:prstGeom>
        </p:spPr>
      </p:pic>
      <p:sp>
        <p:nvSpPr>
          <p:cNvPr id="1048" name="Rectangle 1047">
            <a:extLst>
              <a:ext uri="{FF2B5EF4-FFF2-40B4-BE49-F238E27FC236}">
                <a16:creationId xmlns:a16="http://schemas.microsoft.com/office/drawing/2014/main" id="{ED98EDA2-D5A6-436B-A7A7-940CCF6CA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sitting on a bench">
            <a:extLst>
              <a:ext uri="{FF2B5EF4-FFF2-40B4-BE49-F238E27FC236}">
                <a16:creationId xmlns:a16="http://schemas.microsoft.com/office/drawing/2014/main" id="{A0B475C5-23BC-E6A8-511F-764A4623B0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21040" y="763504"/>
            <a:ext cx="1783661" cy="1190593"/>
          </a:xfrm>
          <a:prstGeom prst="rect">
            <a:avLst/>
          </a:prstGeom>
        </p:spPr>
      </p:pic>
      <p:sp>
        <p:nvSpPr>
          <p:cNvPr id="1050" name="Rectangle 1049">
            <a:extLst>
              <a:ext uri="{FF2B5EF4-FFF2-40B4-BE49-F238E27FC236}">
                <a16:creationId xmlns:a16="http://schemas.microsoft.com/office/drawing/2014/main" id="{A88CE249-4FE2-4A1B-9733-3A31A0DF6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Trent student centre as seen through tree trunks">
            <a:extLst>
              <a:ext uri="{FF2B5EF4-FFF2-40B4-BE49-F238E27FC236}">
                <a16:creationId xmlns:a16="http://schemas.microsoft.com/office/drawing/2014/main" id="{68829D99-953B-7F12-CD4F-078AB3302A0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tretch/>
        </p:blipFill>
        <p:spPr bwMode="auto">
          <a:xfrm>
            <a:off x="9921040" y="2909687"/>
            <a:ext cx="1783661" cy="2632710"/>
          </a:xfrm>
          <a:prstGeom prst="rect">
            <a:avLst/>
          </a:prstGeom>
          <a:noFill/>
          <a:extLst>
            <a:ext uri="{909E8E84-426E-40DD-AFC4-6F175D3DCCD1}">
              <a14:hiddenFill xmlns:a14="http://schemas.microsoft.com/office/drawing/2010/main">
                <a:solidFill>
                  <a:srgbClr val="FFFFFF"/>
                </a:solidFill>
              </a14:hiddenFill>
            </a:ext>
          </a:extLst>
        </p:spPr>
      </p:pic>
      <p:sp>
        <p:nvSpPr>
          <p:cNvPr id="1052" name="Rectangle 1051">
            <a:extLst>
              <a:ext uri="{FF2B5EF4-FFF2-40B4-BE49-F238E27FC236}">
                <a16:creationId xmlns:a16="http://schemas.microsoft.com/office/drawing/2014/main" id="{ECE5323E-8EE1-4983-B395-3EE8833E3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25E9469-3810-EE40-CB93-B83A651B2136}"/>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60062" y="4413760"/>
            <a:ext cx="2880360" cy="1879434"/>
          </a:xfrm>
          <a:prstGeom prst="rect">
            <a:avLst/>
          </a:prstGeom>
        </p:spPr>
      </p:pic>
    </p:spTree>
    <p:extLst>
      <p:ext uri="{BB962C8B-B14F-4D97-AF65-F5344CB8AC3E}">
        <p14:creationId xmlns:p14="http://schemas.microsoft.com/office/powerpoint/2010/main" val="3397448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3A7F-8D67-C561-A4E8-B6AC34A18B32}"/>
              </a:ext>
            </a:extLst>
          </p:cNvPr>
          <p:cNvSpPr>
            <a:spLocks noGrp="1"/>
          </p:cNvSpPr>
          <p:nvPr>
            <p:ph type="title"/>
          </p:nvPr>
        </p:nvSpPr>
        <p:spPr>
          <a:xfrm>
            <a:off x="769620" y="311727"/>
            <a:ext cx="4486656" cy="941001"/>
          </a:xfrm>
        </p:spPr>
        <p:txBody>
          <a:bodyPr>
            <a:normAutofit fontScale="90000"/>
          </a:bodyPr>
          <a:lstStyle/>
          <a:p>
            <a:r>
              <a:rPr lang="en-US"/>
              <a:t>Attaching a Document &amp; Presentation Standards</a:t>
            </a:r>
            <a:endParaRPr lang="en-CA"/>
          </a:p>
        </p:txBody>
      </p:sp>
      <p:sp>
        <p:nvSpPr>
          <p:cNvPr id="4" name="Text Placeholder 3">
            <a:extLst>
              <a:ext uri="{FF2B5EF4-FFF2-40B4-BE49-F238E27FC236}">
                <a16:creationId xmlns:a16="http://schemas.microsoft.com/office/drawing/2014/main" id="{5FD753D4-1030-53B3-4178-817A8BF350C7}"/>
              </a:ext>
            </a:extLst>
          </p:cNvPr>
          <p:cNvSpPr>
            <a:spLocks noGrp="1"/>
          </p:cNvSpPr>
          <p:nvPr>
            <p:ph type="body" sz="half" idx="2"/>
          </p:nvPr>
        </p:nvSpPr>
        <p:spPr>
          <a:xfrm>
            <a:off x="374074" y="1381992"/>
            <a:ext cx="5642263" cy="2940626"/>
          </a:xfrm>
        </p:spPr>
        <p:txBody>
          <a:bodyPr>
            <a:normAutofit/>
          </a:bodyPr>
          <a:lstStyle/>
          <a:p>
            <a:pPr algn="l"/>
            <a:r>
              <a:rPr lang="en-US" b="0" i="0">
                <a:solidFill>
                  <a:srgbClr val="333333"/>
                </a:solidFill>
                <a:effectLst/>
                <a:latin typeface="Noto Sans" panose="020B0502040504020204" pitchFamily="34" charset="0"/>
              </a:rPr>
              <a:t>Many modules in your application will require you to attach a PDF file. </a:t>
            </a:r>
          </a:p>
          <a:p>
            <a:pPr algn="l"/>
            <a:r>
              <a:rPr lang="en-US" b="0" i="0">
                <a:solidFill>
                  <a:srgbClr val="333333"/>
                </a:solidFill>
                <a:effectLst/>
                <a:latin typeface="Noto Sans" panose="020B0502040504020204" pitchFamily="34" charset="0"/>
              </a:rPr>
              <a:t>You must follow the requirements for margins and font size specified in the application portal. </a:t>
            </a:r>
          </a:p>
          <a:p>
            <a:pPr algn="l"/>
            <a:r>
              <a:rPr lang="en-US" b="0" i="0">
                <a:solidFill>
                  <a:srgbClr val="333333"/>
                </a:solidFill>
                <a:effectLst/>
                <a:latin typeface="Noto Sans" panose="020B0502040504020204" pitchFamily="34" charset="0"/>
              </a:rPr>
              <a:t>An error message will appear if the file you are trying to attach does not meet the required specifications for page length and/or file size. </a:t>
            </a:r>
          </a:p>
          <a:p>
            <a:pPr algn="l"/>
            <a:r>
              <a:rPr lang="en-US" b="0" i="0">
                <a:solidFill>
                  <a:srgbClr val="333333"/>
                </a:solidFill>
                <a:effectLst/>
                <a:latin typeface="Noto Sans" panose="020B0502040504020204" pitchFamily="34" charset="0"/>
              </a:rPr>
              <a:t>Once you have attached the electronic file, we recommend you click “View attached file” to ensure it is the proper file and it is not corrupted.</a:t>
            </a:r>
            <a:endParaRPr lang="en-CA"/>
          </a:p>
        </p:txBody>
      </p:sp>
      <p:sp>
        <p:nvSpPr>
          <p:cNvPr id="3" name="Content Placeholder 2">
            <a:extLst>
              <a:ext uri="{FF2B5EF4-FFF2-40B4-BE49-F238E27FC236}">
                <a16:creationId xmlns:a16="http://schemas.microsoft.com/office/drawing/2014/main" id="{1721D62E-6624-8C10-0491-67AB3C001BA1}"/>
              </a:ext>
            </a:extLst>
          </p:cNvPr>
          <p:cNvSpPr>
            <a:spLocks noGrp="1"/>
          </p:cNvSpPr>
          <p:nvPr>
            <p:ph idx="1"/>
          </p:nvPr>
        </p:nvSpPr>
        <p:spPr>
          <a:xfrm>
            <a:off x="6175664" y="311727"/>
            <a:ext cx="6096000" cy="6120246"/>
          </a:xfrm>
        </p:spPr>
        <p:txBody>
          <a:bodyPr>
            <a:normAutofit fontScale="70000" lnSpcReduction="20000"/>
          </a:bodyPr>
          <a:lstStyle/>
          <a:p>
            <a:pPr algn="l">
              <a:lnSpc>
                <a:spcPct val="120000"/>
              </a:lnSpc>
              <a:spcBef>
                <a:spcPts val="0"/>
              </a:spcBef>
              <a:buNone/>
            </a:pPr>
            <a:r>
              <a:rPr lang="en-US" sz="2300" b="1" i="0">
                <a:solidFill>
                  <a:srgbClr val="333333"/>
                </a:solidFill>
                <a:effectLst/>
              </a:rPr>
              <a:t>SSHRC Presentation and Attachment Standards</a:t>
            </a:r>
          </a:p>
          <a:p>
            <a:pPr algn="l">
              <a:lnSpc>
                <a:spcPct val="120000"/>
              </a:lnSpc>
              <a:spcBef>
                <a:spcPts val="0"/>
              </a:spcBef>
              <a:buNone/>
            </a:pPr>
            <a:br>
              <a:rPr lang="en-US" sz="2300"/>
            </a:br>
            <a:r>
              <a:rPr lang="en-US" sz="2300" b="1" i="0">
                <a:solidFill>
                  <a:srgbClr val="333333"/>
                </a:solidFill>
                <a:effectLst/>
              </a:rPr>
              <a:t>Prepare the documents</a:t>
            </a:r>
          </a:p>
          <a:p>
            <a:pPr algn="l">
              <a:lnSpc>
                <a:spcPct val="120000"/>
              </a:lnSpc>
              <a:spcBef>
                <a:spcPts val="0"/>
              </a:spcBef>
              <a:buNone/>
            </a:pPr>
            <a:r>
              <a:rPr lang="en-US" sz="2300" b="0" i="0">
                <a:solidFill>
                  <a:srgbClr val="333333"/>
                </a:solidFill>
                <a:effectLst/>
              </a:rPr>
              <a:t>Prepare your attachments following the requirements below:</a:t>
            </a:r>
          </a:p>
          <a:p>
            <a:pPr algn="l">
              <a:lnSpc>
                <a:spcPct val="120000"/>
              </a:lnSpc>
              <a:spcBef>
                <a:spcPts val="0"/>
              </a:spcBef>
              <a:buFont typeface="+mj-lt"/>
              <a:buAutoNum type="arabicPeriod"/>
            </a:pPr>
            <a:r>
              <a:rPr lang="en-US" sz="2300" b="0" i="0">
                <a:solidFill>
                  <a:srgbClr val="333333"/>
                </a:solidFill>
                <a:effectLst/>
              </a:rPr>
              <a:t>Explain any acronyms and abbreviations fully;</a:t>
            </a:r>
          </a:p>
          <a:p>
            <a:pPr algn="l">
              <a:lnSpc>
                <a:spcPct val="120000"/>
              </a:lnSpc>
              <a:spcBef>
                <a:spcPts val="0"/>
              </a:spcBef>
              <a:buFont typeface="+mj-lt"/>
              <a:buAutoNum type="arabicPeriod"/>
            </a:pPr>
            <a:r>
              <a:rPr lang="en-US" sz="2300" b="0" i="0">
                <a:solidFill>
                  <a:srgbClr val="333333"/>
                </a:solidFill>
                <a:effectLst/>
              </a:rPr>
              <a:t>Pages must be 8 ½" x 11" (216mm x 279mm);</a:t>
            </a:r>
          </a:p>
          <a:p>
            <a:pPr algn="l">
              <a:lnSpc>
                <a:spcPct val="120000"/>
              </a:lnSpc>
              <a:spcBef>
                <a:spcPts val="0"/>
              </a:spcBef>
              <a:buFont typeface="+mj-lt"/>
              <a:buAutoNum type="arabicPeriod"/>
            </a:pPr>
            <a:r>
              <a:rPr lang="en-US" sz="2300" b="0" i="0">
                <a:solidFill>
                  <a:srgbClr val="333333"/>
                </a:solidFill>
                <a:effectLst/>
              </a:rPr>
              <a:t>Pages must be single-spaced, with no more than six lines of type per inch;</a:t>
            </a:r>
          </a:p>
          <a:p>
            <a:pPr algn="l">
              <a:lnSpc>
                <a:spcPct val="120000"/>
              </a:lnSpc>
              <a:spcBef>
                <a:spcPts val="0"/>
              </a:spcBef>
              <a:buFont typeface="+mj-lt"/>
              <a:buAutoNum type="arabicPeriod"/>
            </a:pPr>
            <a:r>
              <a:rPr lang="en-US" sz="2300" b="0" i="0">
                <a:solidFill>
                  <a:srgbClr val="333333"/>
                </a:solidFill>
                <a:effectLst/>
              </a:rPr>
              <a:t>All text must be in black, using the 11 pt Arial font; condensed fonts will not be accepted;</a:t>
            </a:r>
          </a:p>
          <a:p>
            <a:pPr algn="l">
              <a:lnSpc>
                <a:spcPct val="120000"/>
              </a:lnSpc>
              <a:spcBef>
                <a:spcPts val="0"/>
              </a:spcBef>
              <a:buFont typeface="+mj-lt"/>
              <a:buAutoNum type="arabicPeriod"/>
            </a:pPr>
            <a:r>
              <a:rPr lang="en-US" sz="2300" b="0" i="0">
                <a:solidFill>
                  <a:srgbClr val="333333"/>
                </a:solidFill>
                <a:effectLst/>
              </a:rPr>
              <a:t>Margins must be set at a minimum of ¾" (1.87 cm); and</a:t>
            </a:r>
          </a:p>
          <a:p>
            <a:pPr algn="l">
              <a:lnSpc>
                <a:spcPct val="120000"/>
              </a:lnSpc>
              <a:spcBef>
                <a:spcPts val="0"/>
              </a:spcBef>
              <a:buFont typeface="+mj-lt"/>
              <a:buAutoNum type="arabicPeriod"/>
            </a:pPr>
            <a:r>
              <a:rPr lang="en-US" sz="2300" b="0" i="0">
                <a:solidFill>
                  <a:srgbClr val="333333"/>
                </a:solidFill>
                <a:effectLst/>
              </a:rPr>
              <a:t>For multi-page attachments, pages must be numbered sequentially.</a:t>
            </a:r>
          </a:p>
          <a:p>
            <a:pPr algn="l">
              <a:lnSpc>
                <a:spcPct val="120000"/>
              </a:lnSpc>
              <a:spcBef>
                <a:spcPts val="0"/>
              </a:spcBef>
              <a:buNone/>
            </a:pPr>
            <a:endParaRPr lang="en-US" sz="2300" b="1" i="0">
              <a:solidFill>
                <a:srgbClr val="333333"/>
              </a:solidFill>
              <a:effectLst/>
            </a:endParaRPr>
          </a:p>
          <a:p>
            <a:pPr algn="l">
              <a:lnSpc>
                <a:spcPct val="120000"/>
              </a:lnSpc>
              <a:spcBef>
                <a:spcPts val="0"/>
              </a:spcBef>
              <a:buNone/>
            </a:pPr>
            <a:endParaRPr lang="en-US" sz="2300" b="1">
              <a:solidFill>
                <a:srgbClr val="333333"/>
              </a:solidFill>
            </a:endParaRPr>
          </a:p>
          <a:p>
            <a:pPr algn="l">
              <a:lnSpc>
                <a:spcPct val="120000"/>
              </a:lnSpc>
              <a:spcBef>
                <a:spcPts val="0"/>
              </a:spcBef>
              <a:buNone/>
            </a:pPr>
            <a:r>
              <a:rPr lang="en-US" sz="2300" b="1" i="0">
                <a:solidFill>
                  <a:srgbClr val="333333"/>
                </a:solidFill>
                <a:effectLst/>
              </a:rPr>
              <a:t>Convert the documents</a:t>
            </a:r>
          </a:p>
          <a:p>
            <a:pPr algn="l">
              <a:lnSpc>
                <a:spcPct val="120000"/>
              </a:lnSpc>
              <a:spcBef>
                <a:spcPts val="0"/>
              </a:spcBef>
              <a:buNone/>
            </a:pPr>
            <a:r>
              <a:rPr lang="en-US" sz="2300" b="0" i="0">
                <a:solidFill>
                  <a:srgbClr val="333333"/>
                </a:solidFill>
                <a:effectLst/>
              </a:rPr>
              <a:t>	All attachments must be converted to Portable Document Format (PDF) before they can be attached to the application. </a:t>
            </a:r>
          </a:p>
          <a:p>
            <a:pPr algn="l">
              <a:lnSpc>
                <a:spcPct val="120000"/>
              </a:lnSpc>
              <a:spcBef>
                <a:spcPts val="0"/>
              </a:spcBef>
              <a:buNone/>
            </a:pPr>
            <a:endParaRPr lang="en-US" sz="2300" b="0" i="0">
              <a:solidFill>
                <a:srgbClr val="333333"/>
              </a:solidFill>
              <a:effectLst/>
            </a:endParaRPr>
          </a:p>
          <a:p>
            <a:pPr algn="l">
              <a:lnSpc>
                <a:spcPct val="120000"/>
              </a:lnSpc>
              <a:spcBef>
                <a:spcPts val="0"/>
              </a:spcBef>
              <a:buNone/>
            </a:pPr>
            <a:r>
              <a:rPr lang="en-US" sz="2300" b="0" i="0">
                <a:solidFill>
                  <a:srgbClr val="333333"/>
                </a:solidFill>
                <a:effectLst/>
              </a:rPr>
              <a:t>	</a:t>
            </a:r>
            <a:endPar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Gill Sans MT" panose="020B0502020104020203"/>
                <a:ea typeface="+mn-ea"/>
                <a:cs typeface="+mn-cs"/>
                <a:hlinkClick r:id="rId3">
                  <a:extLst>
                    <a:ext uri="{A12FA001-AC4F-418D-AE19-62706E023703}">
                      <ahyp:hlinkClr xmlns:ahyp="http://schemas.microsoft.com/office/drawing/2018/hyperlinkcolor" val="tx"/>
                    </a:ext>
                  </a:extLst>
                </a:hlinkClick>
              </a:rPr>
              <a:t>NSERC Presentation Standards</a:t>
            </a:r>
            <a:endParaRPr kumimoji="0" lang="en-US" sz="2200" b="0" i="0" u="none" strike="noStrike" kern="1200" cap="none" spc="0" normalizeH="0" baseline="0" noProof="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Gill Sans MT" panose="020B0502020104020203"/>
                <a:ea typeface="+mn-ea"/>
                <a:cs typeface="+mn-cs"/>
                <a:hlinkClick r:id="rId4">
                  <a:extLst>
                    <a:ext uri="{A12FA001-AC4F-418D-AE19-62706E023703}">
                      <ahyp:hlinkClr xmlns:ahyp="http://schemas.microsoft.com/office/drawing/2018/hyperlinkcolor" val="tx"/>
                    </a:ext>
                  </a:extLst>
                </a:hlinkClick>
              </a:rPr>
              <a:t>SSHRC Instructions for Attachments and Presentation Standards</a:t>
            </a:r>
            <a:endParaRPr kumimoji="0" lang="en-US" sz="2200" b="0" i="0" u="none" strike="noStrike" kern="1200" cap="none" spc="0" normalizeH="0" baseline="0" noProof="0">
              <a:ln>
                <a:noFill/>
              </a:ln>
              <a:solidFill>
                <a:srgbClr val="000000"/>
              </a:solidFill>
              <a:effectLst/>
              <a:uLnTx/>
              <a:uFillTx/>
              <a:latin typeface="Gill Sans MT" panose="020B0502020104020203"/>
              <a:ea typeface="+mn-ea"/>
              <a:cs typeface="+mn-cs"/>
            </a:endParaRPr>
          </a:p>
          <a:p>
            <a:pPr algn="l">
              <a:lnSpc>
                <a:spcPct val="120000"/>
              </a:lnSpc>
              <a:spcBef>
                <a:spcPts val="0"/>
              </a:spcBef>
              <a:buNone/>
            </a:pPr>
            <a:endParaRPr lang="en-US" sz="2300">
              <a:solidFill>
                <a:srgbClr val="333333"/>
              </a:solidFill>
            </a:endParaRPr>
          </a:p>
          <a:p>
            <a:pPr algn="l">
              <a:lnSpc>
                <a:spcPct val="120000"/>
              </a:lnSpc>
              <a:spcBef>
                <a:spcPts val="0"/>
              </a:spcBef>
              <a:buNone/>
            </a:pPr>
            <a:endParaRPr lang="en-US" sz="2300" b="0" i="0">
              <a:solidFill>
                <a:srgbClr val="333333"/>
              </a:solidFill>
              <a:effectLst/>
            </a:endParaRPr>
          </a:p>
          <a:p>
            <a:pPr algn="l">
              <a:lnSpc>
                <a:spcPct val="120000"/>
              </a:lnSpc>
              <a:spcBef>
                <a:spcPts val="0"/>
              </a:spcBef>
              <a:buNone/>
            </a:pPr>
            <a:endParaRPr lang="en-US" sz="2300" b="0" i="0">
              <a:solidFill>
                <a:srgbClr val="333333"/>
              </a:solidFill>
              <a:effectLst/>
            </a:endParaRPr>
          </a:p>
        </p:txBody>
      </p:sp>
      <p:pic>
        <p:nvPicPr>
          <p:cNvPr id="5" name="Picture 4">
            <a:extLst>
              <a:ext uri="{FF2B5EF4-FFF2-40B4-BE49-F238E27FC236}">
                <a16:creationId xmlns:a16="http://schemas.microsoft.com/office/drawing/2014/main" id="{C67BC9E1-3A99-24CE-B349-F61A45948B8F}"/>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4682" y="4448823"/>
            <a:ext cx="3536532" cy="1983150"/>
          </a:xfrm>
          <a:prstGeom prst="rect">
            <a:avLst/>
          </a:prstGeom>
          <a:ln w="28575">
            <a:solidFill>
              <a:schemeClr val="tx1"/>
            </a:solidFill>
          </a:ln>
        </p:spPr>
      </p:pic>
    </p:spTree>
    <p:extLst>
      <p:ext uri="{BB962C8B-B14F-4D97-AF65-F5344CB8AC3E}">
        <p14:creationId xmlns:p14="http://schemas.microsoft.com/office/powerpoint/2010/main" val="3925009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6F7C7DD-1EFD-DD11-47BE-1E87B41A42FB}"/>
              </a:ex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1716" y="3377509"/>
            <a:ext cx="4511629" cy="2734043"/>
          </a:xfrm>
          <a:prstGeom prst="rect">
            <a:avLst/>
          </a:prstGeom>
          <a:noFill/>
          <a:extLst>
            <a:ext uri="{909E8E84-426E-40DD-AFC4-6F175D3DCCD1}">
              <a14:hiddenFill xmlns:a14="http://schemas.microsoft.com/office/drawing/2010/main">
                <a:solidFill>
                  <a:srgbClr val="FFFFFF"/>
                </a:solidFill>
              </a14:hiddenFill>
            </a:ext>
          </a:extLst>
        </p:spPr>
      </p:pic>
      <p:sp>
        <p:nvSpPr>
          <p:cNvPr id="2066" name="Rectangle 2065">
            <a:extLst>
              <a:ext uri="{FF2B5EF4-FFF2-40B4-BE49-F238E27FC236}">
                <a16:creationId xmlns:a16="http://schemas.microsoft.com/office/drawing/2014/main" id="{BB7B992D-2EE5-431A-908A-7E7D956F2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8C8E33F-56BD-0757-AF42-0FB330D28E16}"/>
              </a:ext>
            </a:extLst>
          </p:cNvPr>
          <p:cNvSpPr>
            <a:spLocks noGrp="1"/>
          </p:cNvSpPr>
          <p:nvPr>
            <p:ph type="title"/>
          </p:nvPr>
        </p:nvSpPr>
        <p:spPr>
          <a:xfrm>
            <a:off x="5518964" y="1094394"/>
            <a:ext cx="5924659" cy="1188720"/>
          </a:xfrm>
          <a:solidFill>
            <a:srgbClr val="FFFFFF"/>
          </a:solidFill>
          <a:ln>
            <a:solidFill>
              <a:srgbClr val="404040"/>
            </a:solidFill>
          </a:ln>
        </p:spPr>
        <p:txBody>
          <a:bodyPr vert="horz" lIns="182880" tIns="182880" rIns="182880" bIns="182880" rtlCol="0" anchor="ctr">
            <a:normAutofit/>
          </a:bodyPr>
          <a:lstStyle/>
          <a:p>
            <a:r>
              <a:rPr lang="en-US" sz="2800"/>
              <a:t>Joint initiatives &amp; Supplements</a:t>
            </a:r>
          </a:p>
        </p:txBody>
      </p:sp>
      <p:pic>
        <p:nvPicPr>
          <p:cNvPr id="2052" name="Picture 4">
            <a:extLst>
              <a:ext uri="{FF2B5EF4-FFF2-40B4-BE49-F238E27FC236}">
                <a16:creationId xmlns:a16="http://schemas.microsoft.com/office/drawing/2014/main" id="{99C28778-1779-C17F-7A99-017403930739}"/>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7395" y="321733"/>
            <a:ext cx="3320270" cy="2734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EB752155-D3FE-C2E3-EC3E-48FFA84597E6}"/>
              </a:ext>
            </a:extLst>
          </p:cNvPr>
          <p:cNvSpPr>
            <a:spLocks noGrp="1"/>
          </p:cNvSpPr>
          <p:nvPr>
            <p:ph type="body" sz="half" idx="2"/>
          </p:nvPr>
        </p:nvSpPr>
        <p:spPr>
          <a:xfrm>
            <a:off x="5486400" y="2784765"/>
            <a:ext cx="5919123" cy="3491344"/>
          </a:xfrm>
        </p:spPr>
        <p:txBody>
          <a:bodyPr vert="horz" lIns="91440" tIns="45720" rIns="91440" bIns="45720" rtlCol="0">
            <a:normAutofit/>
          </a:bodyPr>
          <a:lstStyle/>
          <a:p>
            <a:pPr algn="l"/>
            <a:r>
              <a:rPr lang="en-US" b="0" i="0">
                <a:solidFill>
                  <a:schemeClr val="tx1"/>
                </a:solidFill>
                <a:effectLst/>
              </a:rPr>
              <a:t>The three agencies may offer supplementary funding to award holders, some of which is offered through joint initiatives (collaborations with organizations from across the not-for-profit, private and public sectors to support and promote training, research and connection activities). </a:t>
            </a:r>
          </a:p>
          <a:p>
            <a:pPr algn="l"/>
            <a:r>
              <a:rPr lang="en-US" b="0" i="0">
                <a:solidFill>
                  <a:schemeClr val="tx1"/>
                </a:solidFill>
                <a:effectLst/>
              </a:rPr>
              <a:t>Joint initiatives and supplements are designed to reflect the strategic objectives and mandates of each respective agency, inform decision-makers and, in certain cases, address specific needs of their partners. </a:t>
            </a:r>
          </a:p>
          <a:p>
            <a:pPr algn="l"/>
            <a:r>
              <a:rPr lang="en-US" b="1" i="0">
                <a:solidFill>
                  <a:schemeClr val="tx1"/>
                </a:solidFill>
                <a:effectLst/>
              </a:rPr>
              <a:t>See the agency websites (</a:t>
            </a:r>
            <a:r>
              <a:rPr lang="en-US" b="1" i="0" u="sng">
                <a:solidFill>
                  <a:schemeClr val="tx1"/>
                </a:solidFill>
                <a:effectLst/>
                <a:hlinkClick r:id="rId5" tooltip="This link will take you to another Web site">
                  <a:extLst>
                    <a:ext uri="{A12FA001-AC4F-418D-AE19-62706E023703}">
                      <ahyp:hlinkClr xmlns:ahyp="http://schemas.microsoft.com/office/drawing/2018/hyperlinkcolor" val="tx"/>
                    </a:ext>
                  </a:extLst>
                </a:hlinkClick>
              </a:rPr>
              <a:t>CIHR</a:t>
            </a:r>
            <a:r>
              <a:rPr lang="en-US" b="1" i="0">
                <a:solidFill>
                  <a:schemeClr val="tx1"/>
                </a:solidFill>
                <a:effectLst/>
              </a:rPr>
              <a:t>, </a:t>
            </a:r>
            <a:r>
              <a:rPr lang="en-US" b="1" i="0" u="sng">
                <a:solidFill>
                  <a:schemeClr val="tx1"/>
                </a:solidFill>
                <a:effectLst/>
                <a:hlinkClick r:id="rId6">
                  <a:extLst>
                    <a:ext uri="{A12FA001-AC4F-418D-AE19-62706E023703}">
                      <ahyp:hlinkClr xmlns:ahyp="http://schemas.microsoft.com/office/drawing/2018/hyperlinkcolor" val="tx"/>
                    </a:ext>
                  </a:extLst>
                </a:hlinkClick>
              </a:rPr>
              <a:t>NSERC</a:t>
            </a:r>
            <a:r>
              <a:rPr lang="en-US" b="1" i="0">
                <a:solidFill>
                  <a:schemeClr val="tx1"/>
                </a:solidFill>
                <a:effectLst/>
              </a:rPr>
              <a:t>, </a:t>
            </a:r>
            <a:r>
              <a:rPr lang="en-US" b="1" i="0" u="sng">
                <a:solidFill>
                  <a:schemeClr val="tx1"/>
                </a:solidFill>
                <a:effectLst/>
                <a:hlinkClick r:id="rId7" tooltip="This link will take you to another Web site">
                  <a:extLst>
                    <a:ext uri="{A12FA001-AC4F-418D-AE19-62706E023703}">
                      <ahyp:hlinkClr xmlns:ahyp="http://schemas.microsoft.com/office/drawing/2018/hyperlinkcolor" val="tx"/>
                    </a:ext>
                  </a:extLst>
                </a:hlinkClick>
              </a:rPr>
              <a:t>SSHRC</a:t>
            </a:r>
            <a:r>
              <a:rPr lang="en-US" b="1" i="0">
                <a:solidFill>
                  <a:schemeClr val="tx1"/>
                </a:solidFill>
                <a:effectLst/>
              </a:rPr>
              <a:t>) for more information on related opportunities.</a:t>
            </a:r>
          </a:p>
          <a:p>
            <a:pPr algn="l"/>
            <a:r>
              <a:rPr lang="en-US" b="1">
                <a:solidFill>
                  <a:schemeClr val="tx1"/>
                </a:solidFill>
              </a:rPr>
              <a:t>May not apply or fit area of research! But they might…</a:t>
            </a:r>
          </a:p>
        </p:txBody>
      </p:sp>
    </p:spTree>
    <p:extLst>
      <p:ext uri="{BB962C8B-B14F-4D97-AF65-F5344CB8AC3E}">
        <p14:creationId xmlns:p14="http://schemas.microsoft.com/office/powerpoint/2010/main" val="3879127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CB7B-7F9D-9FA9-FDEE-A8716793D2ED}"/>
              </a:ext>
            </a:extLst>
          </p:cNvPr>
          <p:cNvSpPr>
            <a:spLocks noGrp="1"/>
          </p:cNvSpPr>
          <p:nvPr>
            <p:ph type="title"/>
          </p:nvPr>
        </p:nvSpPr>
        <p:spPr>
          <a:xfrm>
            <a:off x="5445496" y="795897"/>
            <a:ext cx="6575814" cy="860184"/>
          </a:xfrm>
        </p:spPr>
        <p:txBody>
          <a:bodyPr vert="horz" lIns="182880" tIns="182880" rIns="182880" bIns="182880" rtlCol="0" anchor="ctr">
            <a:normAutofit/>
          </a:bodyPr>
          <a:lstStyle/>
          <a:p>
            <a:r>
              <a:rPr lang="en-US" sz="2400">
                <a:solidFill>
                  <a:schemeClr val="tx1">
                    <a:lumMod val="85000"/>
                    <a:lumOff val="15000"/>
                  </a:schemeClr>
                </a:solidFill>
              </a:rPr>
              <a:t>Selection Review Process</a:t>
            </a:r>
          </a:p>
        </p:txBody>
      </p:sp>
      <p:pic>
        <p:nvPicPr>
          <p:cNvPr id="18" name="Picture 17">
            <a:extLst>
              <a:ext uri="{FF2B5EF4-FFF2-40B4-BE49-F238E27FC236}">
                <a16:creationId xmlns:a16="http://schemas.microsoft.com/office/drawing/2014/main" id="{7ADBE1EB-0766-9944-3FDE-2F43FEF8ECD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20" y="10"/>
            <a:ext cx="4657325" cy="6857990"/>
          </a:xfrm>
          <a:prstGeom prst="rect">
            <a:avLst/>
          </a:prstGeom>
        </p:spPr>
      </p:pic>
      <p:sp>
        <p:nvSpPr>
          <p:cNvPr id="4" name="Text Placeholder 3">
            <a:extLst>
              <a:ext uri="{FF2B5EF4-FFF2-40B4-BE49-F238E27FC236}">
                <a16:creationId xmlns:a16="http://schemas.microsoft.com/office/drawing/2014/main" id="{F6968E8F-16ED-EDFF-4126-E7A9B77CB765}"/>
              </a:ext>
            </a:extLst>
          </p:cNvPr>
          <p:cNvSpPr>
            <a:spLocks noGrp="1"/>
          </p:cNvSpPr>
          <p:nvPr>
            <p:ph type="body" sz="half" idx="2"/>
          </p:nvPr>
        </p:nvSpPr>
        <p:spPr>
          <a:xfrm>
            <a:off x="6096000" y="2031999"/>
            <a:ext cx="5925310" cy="4030103"/>
          </a:xfrm>
        </p:spPr>
        <p:txBody>
          <a:bodyPr vert="horz" lIns="91440" tIns="45720" rIns="91440" bIns="45720" rtlCol="0">
            <a:normAutofit/>
          </a:bodyPr>
          <a:lstStyle/>
          <a:p>
            <a:pPr algn="l" fontAlgn="base">
              <a:lnSpc>
                <a:spcPct val="90000"/>
              </a:lnSpc>
            </a:pPr>
            <a:r>
              <a:rPr lang="en-US" sz="1600" b="0" i="0">
                <a:solidFill>
                  <a:schemeClr val="tx1">
                    <a:lumMod val="85000"/>
                    <a:lumOff val="15000"/>
                  </a:schemeClr>
                </a:solidFill>
                <a:effectLst/>
              </a:rPr>
              <a:t>The review aims to identify candidates for the award and create a ranked list of alternate meritorious applicants. </a:t>
            </a:r>
          </a:p>
          <a:p>
            <a:pPr algn="l" fontAlgn="base">
              <a:lnSpc>
                <a:spcPct val="90000"/>
              </a:lnSpc>
            </a:pPr>
            <a:endParaRPr lang="en-US" sz="1600" b="0" i="0">
              <a:solidFill>
                <a:schemeClr val="tx1">
                  <a:lumMod val="85000"/>
                  <a:lumOff val="15000"/>
                </a:schemeClr>
              </a:solidFill>
              <a:effectLst/>
            </a:endParaRPr>
          </a:p>
          <a:p>
            <a:pPr marL="285750" indent="-285750" algn="l" fontAlgn="base">
              <a:lnSpc>
                <a:spcPct val="90000"/>
              </a:lnSpc>
              <a:buFont typeface="Wingdings" panose="05000000000000000000" pitchFamily="2" charset="2"/>
              <a:buChar char="Ø"/>
            </a:pPr>
            <a:r>
              <a:rPr lang="en-US" sz="1600" b="0" i="0">
                <a:solidFill>
                  <a:schemeClr val="tx1">
                    <a:lumMod val="85000"/>
                    <a:lumOff val="15000"/>
                  </a:schemeClr>
                </a:solidFill>
                <a:effectLst/>
              </a:rPr>
              <a:t>Only materials submitted through the Research Portal will be considered. </a:t>
            </a:r>
          </a:p>
          <a:p>
            <a:pPr marL="285750" indent="-285750" algn="l" fontAlgn="base">
              <a:lnSpc>
                <a:spcPct val="90000"/>
              </a:lnSpc>
              <a:buFont typeface="Wingdings" panose="05000000000000000000" pitchFamily="2" charset="2"/>
              <a:buChar char="Ø"/>
            </a:pPr>
            <a:r>
              <a:rPr lang="en-US" sz="1600" b="1" i="0">
                <a:solidFill>
                  <a:schemeClr val="tx1">
                    <a:lumMod val="85000"/>
                    <a:lumOff val="15000"/>
                  </a:schemeClr>
                </a:solidFill>
                <a:effectLst/>
              </a:rPr>
              <a:t>Any excess pages are removed before the review begins</a:t>
            </a:r>
            <a:r>
              <a:rPr lang="en-US" sz="1600" b="0" i="0">
                <a:solidFill>
                  <a:schemeClr val="tx1">
                    <a:lumMod val="85000"/>
                    <a:lumOff val="15000"/>
                  </a:schemeClr>
                </a:solidFill>
                <a:effectLst/>
              </a:rPr>
              <a:t>. </a:t>
            </a:r>
          </a:p>
          <a:p>
            <a:pPr marL="285750" indent="-285750" algn="l" fontAlgn="base">
              <a:lnSpc>
                <a:spcPct val="90000"/>
              </a:lnSpc>
              <a:buFont typeface="Wingdings" panose="05000000000000000000" pitchFamily="2" charset="2"/>
              <a:buChar char="Ø"/>
            </a:pPr>
            <a:r>
              <a:rPr lang="en-US" sz="1600" b="0" i="0">
                <a:solidFill>
                  <a:schemeClr val="tx1">
                    <a:lumMod val="85000"/>
                    <a:lumOff val="15000"/>
                  </a:schemeClr>
                </a:solidFill>
                <a:effectLst/>
              </a:rPr>
              <a:t>Committee members will not refer to external URLs or publications for additional information. </a:t>
            </a:r>
          </a:p>
          <a:p>
            <a:pPr marL="285750" indent="-285750" algn="l" fontAlgn="base">
              <a:lnSpc>
                <a:spcPct val="90000"/>
              </a:lnSpc>
              <a:buFont typeface="Wingdings" panose="05000000000000000000" pitchFamily="2" charset="2"/>
              <a:buChar char="Ø"/>
            </a:pPr>
            <a:r>
              <a:rPr lang="en-US" sz="1600" b="0" i="0">
                <a:solidFill>
                  <a:schemeClr val="tx1">
                    <a:lumMod val="85000"/>
                    <a:lumOff val="15000"/>
                  </a:schemeClr>
                </a:solidFill>
                <a:effectLst/>
              </a:rPr>
              <a:t>The merit review must </a:t>
            </a:r>
            <a:r>
              <a:rPr lang="en-US" sz="1600" b="1" i="0">
                <a:solidFill>
                  <a:schemeClr val="tx1">
                    <a:lumMod val="85000"/>
                    <a:lumOff val="15000"/>
                  </a:schemeClr>
                </a:solidFill>
                <a:effectLst/>
              </a:rPr>
              <a:t>adhere to the specified selection criteria</a:t>
            </a:r>
            <a:r>
              <a:rPr lang="en-US" sz="1600" b="0" i="0">
                <a:solidFill>
                  <a:schemeClr val="tx1">
                    <a:lumMod val="85000"/>
                    <a:lumOff val="15000"/>
                  </a:schemeClr>
                </a:solidFill>
                <a:effectLst/>
              </a:rPr>
              <a:t>, which are weighted. Committee members must consider each criterion when assigning a global score to an application. </a:t>
            </a:r>
          </a:p>
          <a:p>
            <a:pPr marL="285750" indent="-285750" algn="l" fontAlgn="base">
              <a:lnSpc>
                <a:spcPct val="90000"/>
              </a:lnSpc>
              <a:buFont typeface="Wingdings" panose="05000000000000000000" pitchFamily="2" charset="2"/>
              <a:buChar char="Ø"/>
            </a:pPr>
            <a:r>
              <a:rPr lang="en-US" sz="1600" b="0" i="0">
                <a:solidFill>
                  <a:schemeClr val="tx1">
                    <a:lumMod val="85000"/>
                    <a:lumOff val="15000"/>
                  </a:schemeClr>
                </a:solidFill>
                <a:effectLst/>
              </a:rPr>
              <a:t>No additional criteria may be added. </a:t>
            </a:r>
          </a:p>
          <a:p>
            <a:pPr algn="l" fontAlgn="base">
              <a:lnSpc>
                <a:spcPct val="90000"/>
              </a:lnSpc>
            </a:pPr>
            <a:endParaRPr lang="en-US" sz="1600" b="0" i="0">
              <a:solidFill>
                <a:schemeClr val="tx1">
                  <a:lumMod val="85000"/>
                  <a:lumOff val="15000"/>
                </a:schemeClr>
              </a:solidFill>
              <a:effectLst/>
            </a:endParaRPr>
          </a:p>
          <a:p>
            <a:pPr indent="-228600" algn="l">
              <a:lnSpc>
                <a:spcPct val="90000"/>
              </a:lnSpc>
              <a:buFont typeface="Arial" panose="020B0604020202020204" pitchFamily="34" charset="0"/>
              <a:buChar char="•"/>
            </a:pPr>
            <a:endParaRPr lang="en-US" sz="1100">
              <a:solidFill>
                <a:schemeClr val="tx1">
                  <a:lumMod val="85000"/>
                  <a:lumOff val="15000"/>
                </a:schemeClr>
              </a:solidFill>
            </a:endParaRPr>
          </a:p>
        </p:txBody>
      </p:sp>
    </p:spTree>
    <p:extLst>
      <p:ext uri="{BB962C8B-B14F-4D97-AF65-F5344CB8AC3E}">
        <p14:creationId xmlns:p14="http://schemas.microsoft.com/office/powerpoint/2010/main" val="38527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3DD6F-21A2-FAC5-A660-2DC5F52AF78E}"/>
              </a:ext>
            </a:extLst>
          </p:cNvPr>
          <p:cNvSpPr>
            <a:spLocks noGrp="1"/>
          </p:cNvSpPr>
          <p:nvPr>
            <p:ph type="title"/>
          </p:nvPr>
        </p:nvSpPr>
        <p:spPr>
          <a:xfrm>
            <a:off x="1381991" y="580785"/>
            <a:ext cx="10121414" cy="873942"/>
          </a:xfrm>
        </p:spPr>
        <p:txBody>
          <a:bodyPr/>
          <a:lstStyle/>
          <a:p>
            <a:r>
              <a:rPr lang="en-US"/>
              <a:t>Understanding Selection Process</a:t>
            </a:r>
          </a:p>
        </p:txBody>
      </p:sp>
      <p:sp>
        <p:nvSpPr>
          <p:cNvPr id="3" name="Content Placeholder 2">
            <a:extLst>
              <a:ext uri="{FF2B5EF4-FFF2-40B4-BE49-F238E27FC236}">
                <a16:creationId xmlns:a16="http://schemas.microsoft.com/office/drawing/2014/main" id="{53035EE6-2B81-14BD-E061-BAB232C2D192}"/>
              </a:ext>
            </a:extLst>
          </p:cNvPr>
          <p:cNvSpPr>
            <a:spLocks noGrp="1"/>
          </p:cNvSpPr>
          <p:nvPr>
            <p:ph sz="half" idx="1"/>
          </p:nvPr>
        </p:nvSpPr>
        <p:spPr>
          <a:xfrm>
            <a:off x="1381991" y="1974273"/>
            <a:ext cx="4537732" cy="3348558"/>
          </a:xfrm>
        </p:spPr>
        <p:txBody>
          <a:bodyPr>
            <a:normAutofit/>
          </a:bodyPr>
          <a:lstStyle/>
          <a:p>
            <a:pPr marL="0" indent="0">
              <a:buNone/>
            </a:pPr>
            <a:r>
              <a:rPr lang="en-US" sz="2000" u="sng"/>
              <a:t>Institutional review</a:t>
            </a:r>
          </a:p>
          <a:p>
            <a:pPr marL="0" indent="0">
              <a:buNone/>
            </a:pPr>
            <a:r>
              <a:rPr lang="en-US"/>
              <a:t>The School of Graduate Studies is responsible for coordinating the institutional evaluation of all applications submitted from each agency. </a:t>
            </a:r>
          </a:p>
          <a:p>
            <a:pPr marL="0" indent="0">
              <a:buNone/>
            </a:pPr>
            <a:r>
              <a:rPr lang="en-US"/>
              <a:t>Based on institutional quota,  the highest ranked applications are forwarded to the federal competition.</a:t>
            </a:r>
          </a:p>
        </p:txBody>
      </p:sp>
      <p:sp>
        <p:nvSpPr>
          <p:cNvPr id="4" name="Content Placeholder 3">
            <a:extLst>
              <a:ext uri="{FF2B5EF4-FFF2-40B4-BE49-F238E27FC236}">
                <a16:creationId xmlns:a16="http://schemas.microsoft.com/office/drawing/2014/main" id="{9C25569F-1A58-E1AF-C9DF-97B9935F700B}"/>
              </a:ext>
            </a:extLst>
          </p:cNvPr>
          <p:cNvSpPr>
            <a:spLocks noGrp="1"/>
          </p:cNvSpPr>
          <p:nvPr>
            <p:ph sz="half" idx="2"/>
          </p:nvPr>
        </p:nvSpPr>
        <p:spPr>
          <a:xfrm>
            <a:off x="6390409" y="1974273"/>
            <a:ext cx="5112996" cy="4104582"/>
          </a:xfrm>
        </p:spPr>
        <p:txBody>
          <a:bodyPr>
            <a:normAutofit/>
          </a:bodyPr>
          <a:lstStyle/>
          <a:p>
            <a:pPr marL="0" indent="0">
              <a:buNone/>
            </a:pPr>
            <a:r>
              <a:rPr lang="en-US" u="sng">
                <a:solidFill>
                  <a:schemeClr val="tx1"/>
                </a:solidFill>
                <a:hlinkClick r:id="rId2">
                  <a:extLst>
                    <a:ext uri="{A12FA001-AC4F-418D-AE19-62706E023703}">
                      <ahyp:hlinkClr xmlns:ahyp="http://schemas.microsoft.com/office/drawing/2018/hyperlinkcolor" val="tx"/>
                    </a:ext>
                  </a:extLst>
                </a:hlinkClick>
              </a:rPr>
              <a:t>Selection criteria</a:t>
            </a:r>
            <a:endParaRPr lang="en-US">
              <a:solidFill>
                <a:schemeClr val="tx1"/>
              </a:solidFill>
            </a:endParaRPr>
          </a:p>
          <a:p>
            <a:pPr marL="0" indent="0">
              <a:buNone/>
            </a:pPr>
            <a:endParaRPr lang="en-US" sz="1000"/>
          </a:p>
          <a:p>
            <a:pPr>
              <a:buFont typeface="Wingdings" panose="05000000000000000000" pitchFamily="2" charset="2"/>
              <a:buChar char="Ø"/>
            </a:pPr>
            <a:r>
              <a:rPr lang="en-US"/>
              <a:t>Research potential (50% weight)</a:t>
            </a:r>
          </a:p>
          <a:p>
            <a:pPr>
              <a:buFont typeface="Wingdings" panose="05000000000000000000" pitchFamily="2" charset="2"/>
              <a:buChar char="Ø"/>
            </a:pPr>
            <a:r>
              <a:rPr lang="en-US"/>
              <a:t>Relevant experience and achievements obtained within and beyond academia (50% weight)</a:t>
            </a:r>
          </a:p>
          <a:p>
            <a:pPr marL="0" indent="0">
              <a:buNone/>
            </a:pPr>
            <a:endParaRPr lang="en-US"/>
          </a:p>
          <a:p>
            <a:r>
              <a:rPr lang="en-US"/>
              <a:t>Applicants are encouraged to review the indicators which help articulate the selection criteria</a:t>
            </a:r>
          </a:p>
          <a:p>
            <a:r>
              <a:rPr lang="en-US"/>
              <a:t>Committee selection guide is also a valuable resource</a:t>
            </a:r>
          </a:p>
          <a:p>
            <a:endParaRPr lang="en-US"/>
          </a:p>
          <a:p>
            <a:endParaRPr lang="en-US"/>
          </a:p>
        </p:txBody>
      </p:sp>
      <p:pic>
        <p:nvPicPr>
          <p:cNvPr id="9" name="Picture 8">
            <a:extLst>
              <a:ext uri="{FF2B5EF4-FFF2-40B4-BE49-F238E27FC236}">
                <a16:creationId xmlns:a16="http://schemas.microsoft.com/office/drawing/2014/main" id="{F30B3FFE-A6EA-A61D-EAE9-28EE1BDF007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4679" y="4647537"/>
            <a:ext cx="1761897" cy="1950889"/>
          </a:xfrm>
          <a:prstGeom prst="rect">
            <a:avLst/>
          </a:prstGeom>
          <a:ln>
            <a:solidFill>
              <a:schemeClr val="tx1"/>
            </a:solidFill>
          </a:ln>
        </p:spPr>
      </p:pic>
      <p:pic>
        <p:nvPicPr>
          <p:cNvPr id="6" name="Picture 5">
            <a:extLst>
              <a:ext uri="{FF2B5EF4-FFF2-40B4-BE49-F238E27FC236}">
                <a16:creationId xmlns:a16="http://schemas.microsoft.com/office/drawing/2014/main" id="{5E97E81A-B488-C86F-15D6-287FE5D43FA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595" y="4810174"/>
            <a:ext cx="2202764" cy="1467041"/>
          </a:xfrm>
          <a:prstGeom prst="rect">
            <a:avLst/>
          </a:prstGeom>
          <a:ln w="19050">
            <a:solidFill>
              <a:srgbClr val="040404"/>
            </a:solidFill>
          </a:ln>
        </p:spPr>
      </p:pic>
    </p:spTree>
    <p:extLst>
      <p:ext uri="{BB962C8B-B14F-4D97-AF65-F5344CB8AC3E}">
        <p14:creationId xmlns:p14="http://schemas.microsoft.com/office/powerpoint/2010/main" val="2290032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3025-841C-9463-BA15-0013D1635DE9}"/>
              </a:ext>
            </a:extLst>
          </p:cNvPr>
          <p:cNvSpPr>
            <a:spLocks noGrp="1"/>
          </p:cNvSpPr>
          <p:nvPr>
            <p:ph type="title"/>
          </p:nvPr>
        </p:nvSpPr>
        <p:spPr>
          <a:xfrm>
            <a:off x="2041674" y="174984"/>
            <a:ext cx="8593281" cy="864108"/>
          </a:xfrm>
        </p:spPr>
        <p:txBody>
          <a:bodyPr/>
          <a:lstStyle/>
          <a:p>
            <a:r>
              <a:rPr lang="en-US"/>
              <a:t>Selection Criteria</a:t>
            </a:r>
            <a:endParaRPr lang="en-CA"/>
          </a:p>
        </p:txBody>
      </p:sp>
      <p:sp>
        <p:nvSpPr>
          <p:cNvPr id="3" name="Content Placeholder 2">
            <a:extLst>
              <a:ext uri="{FF2B5EF4-FFF2-40B4-BE49-F238E27FC236}">
                <a16:creationId xmlns:a16="http://schemas.microsoft.com/office/drawing/2014/main" id="{13660AF2-0D2E-86EE-974E-4DA8C9242F69}"/>
              </a:ext>
            </a:extLst>
          </p:cNvPr>
          <p:cNvSpPr>
            <a:spLocks noGrp="1"/>
          </p:cNvSpPr>
          <p:nvPr>
            <p:ph sz="half" idx="1"/>
          </p:nvPr>
        </p:nvSpPr>
        <p:spPr>
          <a:xfrm>
            <a:off x="238991" y="1194955"/>
            <a:ext cx="5857009" cy="5394543"/>
          </a:xfrm>
          <a:ln w="28575">
            <a:solidFill>
              <a:schemeClr val="tx1"/>
            </a:solidFill>
          </a:ln>
        </p:spPr>
        <p:txBody>
          <a:bodyPr>
            <a:normAutofit fontScale="85000" lnSpcReduction="20000"/>
          </a:bodyPr>
          <a:lstStyle/>
          <a:p>
            <a:pPr marL="0" indent="0">
              <a:buNone/>
            </a:pPr>
            <a:r>
              <a:rPr lang="en-US" b="1"/>
              <a:t>Research Potential 50%</a:t>
            </a:r>
          </a:p>
          <a:p>
            <a:pPr algn="l">
              <a:spcAft>
                <a:spcPts val="863"/>
              </a:spcAft>
              <a:buFont typeface="Arial" panose="020B0604020202020204" pitchFamily="34" charset="0"/>
              <a:buChar char="•"/>
            </a:pPr>
            <a:r>
              <a:rPr lang="en-US" b="0" i="0">
                <a:solidFill>
                  <a:srgbClr val="FF0000"/>
                </a:solidFill>
                <a:effectLst/>
              </a:rPr>
              <a:t>Indicators</a:t>
            </a:r>
            <a:r>
              <a:rPr lang="en-US" b="0" i="0">
                <a:solidFill>
                  <a:srgbClr val="141414"/>
                </a:solidFill>
                <a:effectLst/>
              </a:rPr>
              <a:t> of research potential: quality of research proposal:</a:t>
            </a:r>
          </a:p>
          <a:p>
            <a:pPr marL="742950" lvl="1" indent="-285750" algn="l">
              <a:spcBef>
                <a:spcPts val="0"/>
              </a:spcBef>
              <a:buFont typeface="Arial" panose="020B0604020202020204" pitchFamily="34" charset="0"/>
              <a:buChar char="•"/>
            </a:pPr>
            <a:r>
              <a:rPr lang="en-US" b="0" i="0">
                <a:solidFill>
                  <a:srgbClr val="141414"/>
                </a:solidFill>
                <a:effectLst/>
              </a:rPr>
              <a:t>specific, focused and feasible research question(s) and/or objective(s)</a:t>
            </a:r>
          </a:p>
          <a:p>
            <a:pPr marL="742950" lvl="1" indent="-285750" algn="l">
              <a:spcBef>
                <a:spcPts val="0"/>
              </a:spcBef>
              <a:buFont typeface="Arial" panose="020B0604020202020204" pitchFamily="34" charset="0"/>
              <a:buChar char="•"/>
            </a:pPr>
            <a:r>
              <a:rPr lang="en-US" b="0" i="0">
                <a:solidFill>
                  <a:srgbClr val="141414"/>
                </a:solidFill>
                <a:effectLst/>
              </a:rPr>
              <a:t>clear description and </a:t>
            </a:r>
            <a:r>
              <a:rPr lang="en-US" b="0" i="0">
                <a:solidFill>
                  <a:srgbClr val="C00000"/>
                </a:solidFill>
                <a:effectLst/>
              </a:rPr>
              <a:t>soundness </a:t>
            </a:r>
            <a:r>
              <a:rPr lang="en-US" b="0" i="0">
                <a:solidFill>
                  <a:srgbClr val="141414"/>
                </a:solidFill>
                <a:effectLst/>
              </a:rPr>
              <a:t>of the proposed </a:t>
            </a:r>
            <a:r>
              <a:rPr lang="en-US" i="0">
                <a:solidFill>
                  <a:srgbClr val="C00000"/>
                </a:solidFill>
                <a:effectLst/>
              </a:rPr>
              <a:t>methodology</a:t>
            </a:r>
          </a:p>
          <a:p>
            <a:pPr marL="742950" lvl="1" indent="-285750" algn="l">
              <a:spcBef>
                <a:spcPts val="0"/>
              </a:spcBef>
              <a:buFont typeface="Arial" panose="020B0604020202020204" pitchFamily="34" charset="0"/>
              <a:buChar char="•"/>
            </a:pPr>
            <a:r>
              <a:rPr lang="en-US" b="0" i="0">
                <a:solidFill>
                  <a:srgbClr val="141414"/>
                </a:solidFill>
                <a:effectLst/>
              </a:rPr>
              <a:t>significance and expected </a:t>
            </a:r>
            <a:r>
              <a:rPr lang="en-US" i="0">
                <a:solidFill>
                  <a:srgbClr val="C00000"/>
                </a:solidFill>
                <a:effectLst/>
              </a:rPr>
              <a:t>contributions to research</a:t>
            </a:r>
          </a:p>
          <a:p>
            <a:pPr algn="l">
              <a:spcBef>
                <a:spcPts val="600"/>
              </a:spcBef>
              <a:spcAft>
                <a:spcPts val="600"/>
              </a:spcAft>
              <a:buFont typeface="Arial" panose="020B0604020202020204" pitchFamily="34" charset="0"/>
              <a:buChar char="•"/>
            </a:pPr>
            <a:r>
              <a:rPr lang="en-US" b="0" i="0">
                <a:solidFill>
                  <a:srgbClr val="C00000"/>
                </a:solidFill>
                <a:effectLst/>
              </a:rPr>
              <a:t>demonstration of potential </a:t>
            </a:r>
            <a:r>
              <a:rPr lang="en-US" b="0" i="0">
                <a:solidFill>
                  <a:srgbClr val="141414"/>
                </a:solidFill>
                <a:effectLst/>
              </a:rPr>
              <a:t>to carry out proposed research relative to the stage of study, lived experience and knowledge systems</a:t>
            </a:r>
          </a:p>
          <a:p>
            <a:pPr algn="l">
              <a:spcBef>
                <a:spcPts val="600"/>
              </a:spcBef>
              <a:spcAft>
                <a:spcPts val="600"/>
              </a:spcAft>
              <a:buFont typeface="Arial" panose="020B0604020202020204" pitchFamily="34" charset="0"/>
              <a:buChar char="•"/>
            </a:pPr>
            <a:r>
              <a:rPr lang="en-US" b="0" i="0">
                <a:solidFill>
                  <a:srgbClr val="C00000"/>
                </a:solidFill>
                <a:effectLst/>
              </a:rPr>
              <a:t>quality of contributions </a:t>
            </a:r>
            <a:r>
              <a:rPr lang="en-US" b="0" i="0">
                <a:solidFill>
                  <a:srgbClr val="141414"/>
                </a:solidFill>
                <a:effectLst/>
              </a:rPr>
              <a:t>and extent to which they </a:t>
            </a:r>
            <a:r>
              <a:rPr lang="en-US" b="0" i="0">
                <a:solidFill>
                  <a:srgbClr val="C00000"/>
                </a:solidFill>
                <a:effectLst/>
              </a:rPr>
              <a:t>advance the field </a:t>
            </a:r>
            <a:r>
              <a:rPr lang="en-US" b="0" i="0">
                <a:solidFill>
                  <a:srgbClr val="141414"/>
                </a:solidFill>
                <a:effectLst/>
              </a:rPr>
              <a:t>of research–contributions may include publications, patents, reports, posters, abstracts, monographs, presentations, creative outputs, knowledge translation outputs, community products, etc.</a:t>
            </a:r>
          </a:p>
          <a:p>
            <a:pPr algn="l">
              <a:spcBef>
                <a:spcPts val="600"/>
              </a:spcBef>
              <a:spcAft>
                <a:spcPts val="600"/>
              </a:spcAft>
              <a:buFont typeface="Arial" panose="020B0604020202020204" pitchFamily="34" charset="0"/>
              <a:buChar char="•"/>
            </a:pPr>
            <a:r>
              <a:rPr lang="en-US" b="0" i="0">
                <a:solidFill>
                  <a:srgbClr val="141414"/>
                </a:solidFill>
                <a:effectLst/>
              </a:rPr>
              <a:t>demonstration of sound judgment and ability to think critically</a:t>
            </a:r>
          </a:p>
          <a:p>
            <a:pPr algn="l">
              <a:spcBef>
                <a:spcPts val="600"/>
              </a:spcBef>
              <a:spcAft>
                <a:spcPts val="600"/>
              </a:spcAft>
              <a:buFont typeface="Arial" panose="020B0604020202020204" pitchFamily="34" charset="0"/>
              <a:buChar char="•"/>
            </a:pPr>
            <a:r>
              <a:rPr lang="en-US" b="0" i="0">
                <a:solidFill>
                  <a:srgbClr val="141414"/>
                </a:solidFill>
                <a:effectLst/>
              </a:rPr>
              <a:t>demonstration of responsible and </a:t>
            </a:r>
            <a:r>
              <a:rPr lang="en-US" b="0" i="0">
                <a:solidFill>
                  <a:srgbClr val="C00000"/>
                </a:solidFill>
                <a:effectLst/>
              </a:rPr>
              <a:t>ethical research conduct</a:t>
            </a:r>
            <a:r>
              <a:rPr lang="en-US" b="0" i="0">
                <a:solidFill>
                  <a:srgbClr val="141414"/>
                </a:solidFill>
                <a:effectLst/>
              </a:rPr>
              <a:t>, including honest and thoughtful inquiry, rigorous analysis, commitment to safety and </a:t>
            </a:r>
            <a:r>
              <a:rPr lang="en-US" b="0" i="0">
                <a:solidFill>
                  <a:srgbClr val="C00000"/>
                </a:solidFill>
                <a:effectLst/>
              </a:rPr>
              <a:t>dissemination of research </a:t>
            </a:r>
            <a:r>
              <a:rPr lang="en-US" b="0" i="0">
                <a:solidFill>
                  <a:srgbClr val="141414"/>
                </a:solidFill>
                <a:effectLst/>
              </a:rPr>
              <a:t>results and </a:t>
            </a:r>
            <a:r>
              <a:rPr lang="en-US" b="0" i="0">
                <a:solidFill>
                  <a:srgbClr val="C00000"/>
                </a:solidFill>
                <a:effectLst/>
              </a:rPr>
              <a:t>adherence</a:t>
            </a:r>
            <a:r>
              <a:rPr lang="en-US" b="0" i="0">
                <a:solidFill>
                  <a:srgbClr val="141414"/>
                </a:solidFill>
                <a:effectLst/>
              </a:rPr>
              <a:t> to professional standards</a:t>
            </a:r>
          </a:p>
          <a:p>
            <a:pPr algn="l">
              <a:spcBef>
                <a:spcPts val="600"/>
              </a:spcBef>
              <a:spcAft>
                <a:spcPts val="600"/>
              </a:spcAft>
              <a:buFont typeface="Arial" panose="020B0604020202020204" pitchFamily="34" charset="0"/>
              <a:buChar char="•"/>
            </a:pPr>
            <a:r>
              <a:rPr lang="en-US" b="0" i="0">
                <a:solidFill>
                  <a:srgbClr val="141414"/>
                </a:solidFill>
                <a:effectLst/>
              </a:rPr>
              <a:t>demonstration of originality, initiative, autonomy, </a:t>
            </a:r>
            <a:r>
              <a:rPr lang="en-US" b="0" i="0">
                <a:solidFill>
                  <a:srgbClr val="C00000"/>
                </a:solidFill>
                <a:effectLst/>
              </a:rPr>
              <a:t>relevant community involvement</a:t>
            </a:r>
            <a:r>
              <a:rPr lang="en-US" b="0" i="0">
                <a:solidFill>
                  <a:srgbClr val="141414"/>
                </a:solidFill>
                <a:effectLst/>
              </a:rPr>
              <a:t> and outreach</a:t>
            </a:r>
          </a:p>
          <a:p>
            <a:pPr algn="l">
              <a:spcBef>
                <a:spcPts val="600"/>
              </a:spcBef>
              <a:spcAft>
                <a:spcPts val="600"/>
              </a:spcAft>
              <a:buFont typeface="Arial" panose="020B0604020202020204" pitchFamily="34" charset="0"/>
              <a:buChar char="•"/>
            </a:pPr>
            <a:r>
              <a:rPr lang="en-US" b="0" i="0">
                <a:solidFill>
                  <a:srgbClr val="141414"/>
                </a:solidFill>
                <a:effectLst/>
              </a:rPr>
              <a:t>ability to </a:t>
            </a:r>
            <a:r>
              <a:rPr lang="en-US" b="0" i="0" u="sng">
                <a:solidFill>
                  <a:srgbClr val="C00000"/>
                </a:solidFill>
                <a:effectLst/>
              </a:rPr>
              <a:t>communicate</a:t>
            </a:r>
            <a:r>
              <a:rPr lang="en-US" b="0" i="0">
                <a:solidFill>
                  <a:srgbClr val="C00000"/>
                </a:solidFill>
                <a:effectLst/>
              </a:rPr>
              <a:t> theoretical, technical and/or scientific concepts </a:t>
            </a:r>
            <a:r>
              <a:rPr lang="en-US" b="0" i="0">
                <a:solidFill>
                  <a:srgbClr val="141414"/>
                </a:solidFill>
                <a:effectLst/>
              </a:rPr>
              <a:t>clearly and logically in written and oral formats</a:t>
            </a:r>
          </a:p>
          <a:p>
            <a:endParaRPr lang="en-CA"/>
          </a:p>
        </p:txBody>
      </p:sp>
      <p:sp>
        <p:nvSpPr>
          <p:cNvPr id="4" name="Content Placeholder 3">
            <a:extLst>
              <a:ext uri="{FF2B5EF4-FFF2-40B4-BE49-F238E27FC236}">
                <a16:creationId xmlns:a16="http://schemas.microsoft.com/office/drawing/2014/main" id="{B4BBD721-9E87-48CA-2B46-FD34E8D96FDA}"/>
              </a:ext>
            </a:extLst>
          </p:cNvPr>
          <p:cNvSpPr>
            <a:spLocks noGrp="1"/>
          </p:cNvSpPr>
          <p:nvPr>
            <p:ph sz="half" idx="2"/>
          </p:nvPr>
        </p:nvSpPr>
        <p:spPr>
          <a:xfrm>
            <a:off x="6338315" y="1194955"/>
            <a:ext cx="5614694" cy="5394543"/>
          </a:xfrm>
          <a:ln w="28575">
            <a:solidFill>
              <a:schemeClr val="tx1"/>
            </a:solidFill>
          </a:ln>
        </p:spPr>
        <p:txBody>
          <a:bodyPr>
            <a:normAutofit fontScale="85000" lnSpcReduction="20000"/>
          </a:bodyPr>
          <a:lstStyle/>
          <a:p>
            <a:pPr marL="0" indent="0">
              <a:buNone/>
            </a:pPr>
            <a:r>
              <a:rPr lang="en-US" b="1"/>
              <a:t>Relevant Experience and Achievements 50%</a:t>
            </a:r>
            <a:endParaRPr lang="en-US" sz="800" b="1"/>
          </a:p>
          <a:p>
            <a:pPr algn="l">
              <a:spcBef>
                <a:spcPts val="600"/>
              </a:spcBef>
              <a:spcAft>
                <a:spcPts val="600"/>
              </a:spcAft>
              <a:buFont typeface="Arial" panose="020B0604020202020204" pitchFamily="34" charset="0"/>
              <a:buChar char="•"/>
            </a:pPr>
            <a:r>
              <a:rPr lang="en-US" b="0" i="0">
                <a:solidFill>
                  <a:srgbClr val="C00000"/>
                </a:solidFill>
                <a:effectLst/>
              </a:rPr>
              <a:t>relevant training</a:t>
            </a:r>
            <a:r>
              <a:rPr lang="en-US" b="0" i="0">
                <a:solidFill>
                  <a:schemeClr val="tx1"/>
                </a:solidFill>
                <a:effectLst/>
              </a:rPr>
              <a:t>, </a:t>
            </a:r>
            <a:r>
              <a:rPr lang="en-US" b="0" i="0">
                <a:solidFill>
                  <a:srgbClr val="141414"/>
                </a:solidFill>
                <a:effectLst/>
              </a:rPr>
              <a:t>such as academic training, lived experience and traditional teachings</a:t>
            </a:r>
          </a:p>
          <a:p>
            <a:pPr algn="l">
              <a:spcBef>
                <a:spcPts val="600"/>
              </a:spcBef>
              <a:spcAft>
                <a:spcPts val="600"/>
              </a:spcAft>
              <a:buFont typeface="Arial" panose="020B0604020202020204" pitchFamily="34" charset="0"/>
              <a:buChar char="•"/>
            </a:pPr>
            <a:r>
              <a:rPr lang="en-US" b="0" i="0">
                <a:solidFill>
                  <a:srgbClr val="141414"/>
                </a:solidFill>
                <a:effectLst/>
              </a:rPr>
              <a:t>scholarships, awards and distinctions (amount, duration, and prestige)</a:t>
            </a:r>
          </a:p>
          <a:p>
            <a:pPr algn="l">
              <a:spcBef>
                <a:spcPts val="600"/>
              </a:spcBef>
              <a:spcAft>
                <a:spcPts val="600"/>
              </a:spcAft>
              <a:buFont typeface="Arial" panose="020B0604020202020204" pitchFamily="34" charset="0"/>
              <a:buChar char="•"/>
            </a:pPr>
            <a:r>
              <a:rPr lang="en-US" b="0" i="0">
                <a:solidFill>
                  <a:srgbClr val="C00000"/>
                </a:solidFill>
                <a:effectLst/>
              </a:rPr>
              <a:t>academic record</a:t>
            </a:r>
            <a:r>
              <a:rPr lang="en-US" b="0" i="0">
                <a:solidFill>
                  <a:srgbClr val="141414"/>
                </a:solidFill>
                <a:effectLst/>
              </a:rPr>
              <a:t>:</a:t>
            </a:r>
          </a:p>
          <a:p>
            <a:pPr marL="742950" lvl="1" indent="-285750" algn="l">
              <a:spcBef>
                <a:spcPts val="0"/>
              </a:spcBef>
              <a:buFont typeface="Arial" panose="020B0604020202020204" pitchFamily="34" charset="0"/>
              <a:buChar char="•"/>
            </a:pPr>
            <a:r>
              <a:rPr lang="en-US" b="0" i="0">
                <a:solidFill>
                  <a:srgbClr val="141414"/>
                </a:solidFill>
                <a:effectLst/>
              </a:rPr>
              <a:t>transcripts</a:t>
            </a:r>
          </a:p>
          <a:p>
            <a:pPr marL="742950" lvl="1" indent="-285750" algn="l">
              <a:spcBef>
                <a:spcPts val="0"/>
              </a:spcBef>
              <a:buFont typeface="Arial" panose="020B0604020202020204" pitchFamily="34" charset="0"/>
              <a:buChar char="•"/>
            </a:pPr>
            <a:r>
              <a:rPr lang="en-US" b="0" i="0">
                <a:solidFill>
                  <a:srgbClr val="141414"/>
                </a:solidFill>
                <a:effectLst/>
              </a:rPr>
              <a:t>duration of previous studies</a:t>
            </a:r>
          </a:p>
          <a:p>
            <a:pPr marL="742950" lvl="1" indent="-285750" algn="l">
              <a:spcBef>
                <a:spcPts val="0"/>
              </a:spcBef>
              <a:buFont typeface="Arial" panose="020B0604020202020204" pitchFamily="34" charset="0"/>
              <a:buChar char="•"/>
            </a:pPr>
            <a:r>
              <a:rPr lang="en-US" b="0" i="0">
                <a:solidFill>
                  <a:srgbClr val="141414"/>
                </a:solidFill>
                <a:effectLst/>
              </a:rPr>
              <a:t>program requirements and courses pursued</a:t>
            </a:r>
          </a:p>
          <a:p>
            <a:pPr marL="742950" lvl="1" indent="-285750" algn="l">
              <a:spcBef>
                <a:spcPts val="0"/>
              </a:spcBef>
              <a:buFont typeface="Arial" panose="020B0604020202020204" pitchFamily="34" charset="0"/>
              <a:buChar char="•"/>
            </a:pPr>
            <a:r>
              <a:rPr lang="en-US" b="0" i="0">
                <a:solidFill>
                  <a:srgbClr val="141414"/>
                </a:solidFill>
                <a:effectLst/>
              </a:rPr>
              <a:t>course load</a:t>
            </a:r>
          </a:p>
          <a:p>
            <a:pPr marL="742950" lvl="1" indent="-285750" algn="l">
              <a:spcBef>
                <a:spcPts val="0"/>
              </a:spcBef>
              <a:buFont typeface="Arial" panose="020B0604020202020204" pitchFamily="34" charset="0"/>
              <a:buChar char="•"/>
            </a:pPr>
            <a:r>
              <a:rPr lang="en-US" b="0" i="0">
                <a:solidFill>
                  <a:srgbClr val="141414"/>
                </a:solidFill>
                <a:effectLst/>
              </a:rPr>
              <a:t>relative standing in program (if available)</a:t>
            </a:r>
          </a:p>
          <a:p>
            <a:pPr algn="l">
              <a:spcBef>
                <a:spcPts val="600"/>
              </a:spcBef>
              <a:spcAft>
                <a:spcPts val="600"/>
              </a:spcAft>
              <a:buFont typeface="Arial" panose="020B0604020202020204" pitchFamily="34" charset="0"/>
              <a:buChar char="•"/>
            </a:pPr>
            <a:r>
              <a:rPr lang="en-US" b="0" i="0">
                <a:solidFill>
                  <a:srgbClr val="141414"/>
                </a:solidFill>
                <a:effectLst/>
              </a:rPr>
              <a:t>professional, academic, and extracurricular </a:t>
            </a:r>
            <a:r>
              <a:rPr lang="en-US" b="0" i="0">
                <a:solidFill>
                  <a:srgbClr val="FF0000"/>
                </a:solidFill>
                <a:effectLst/>
              </a:rPr>
              <a:t>activities</a:t>
            </a:r>
            <a:r>
              <a:rPr lang="en-US" b="0" i="0">
                <a:solidFill>
                  <a:srgbClr val="141414"/>
                </a:solidFill>
                <a:effectLst/>
              </a:rPr>
              <a:t>, as well as </a:t>
            </a:r>
            <a:r>
              <a:rPr lang="en-US" b="0" i="0">
                <a:solidFill>
                  <a:srgbClr val="C00000"/>
                </a:solidFill>
                <a:effectLst/>
              </a:rPr>
              <a:t>collaborations</a:t>
            </a:r>
            <a:r>
              <a:rPr lang="en-US" b="0" i="0">
                <a:solidFill>
                  <a:srgbClr val="141414"/>
                </a:solidFill>
                <a:effectLst/>
              </a:rPr>
              <a:t> with supervisors, colleagues, peers, students and members of the community, such as:</a:t>
            </a:r>
          </a:p>
          <a:p>
            <a:pPr marL="742950" lvl="1" indent="-285750" algn="l">
              <a:spcBef>
                <a:spcPts val="0"/>
              </a:spcBef>
              <a:buFont typeface="Arial" panose="020B0604020202020204" pitchFamily="34" charset="0"/>
              <a:buChar char="•"/>
            </a:pPr>
            <a:r>
              <a:rPr lang="en-US" b="0" i="0">
                <a:solidFill>
                  <a:srgbClr val="141414"/>
                </a:solidFill>
                <a:effectLst/>
              </a:rPr>
              <a:t>teaching, mentoring, supervising and/or coaching</a:t>
            </a:r>
          </a:p>
          <a:p>
            <a:pPr marL="742950" lvl="1" indent="-285750" algn="l">
              <a:spcBef>
                <a:spcPts val="0"/>
              </a:spcBef>
              <a:buFont typeface="Arial" panose="020B0604020202020204" pitchFamily="34" charset="0"/>
              <a:buChar char="•"/>
            </a:pPr>
            <a:r>
              <a:rPr lang="en-US" b="0" i="0">
                <a:solidFill>
                  <a:srgbClr val="141414"/>
                </a:solidFill>
                <a:effectLst/>
              </a:rPr>
              <a:t>managing projects</a:t>
            </a:r>
          </a:p>
          <a:p>
            <a:pPr marL="742950" lvl="1" indent="-285750" algn="l">
              <a:spcBef>
                <a:spcPts val="0"/>
              </a:spcBef>
              <a:buFont typeface="Arial" panose="020B0604020202020204" pitchFamily="34" charset="0"/>
              <a:buChar char="•"/>
            </a:pPr>
            <a:r>
              <a:rPr lang="en-US" b="0" i="0">
                <a:solidFill>
                  <a:srgbClr val="141414"/>
                </a:solidFill>
                <a:effectLst/>
              </a:rPr>
              <a:t>participating in science and/or research promotion</a:t>
            </a:r>
          </a:p>
          <a:p>
            <a:pPr marL="742950" lvl="1" indent="-285750" algn="l">
              <a:spcBef>
                <a:spcPts val="0"/>
              </a:spcBef>
              <a:buFont typeface="Arial" panose="020B0604020202020204" pitchFamily="34" charset="0"/>
              <a:buChar char="•"/>
            </a:pPr>
            <a:r>
              <a:rPr lang="en-US" b="0" i="0">
                <a:solidFill>
                  <a:srgbClr val="141414"/>
                </a:solidFill>
                <a:effectLst/>
              </a:rPr>
              <a:t>participating in community outreach, volunteer work, and/or civic engagement</a:t>
            </a:r>
          </a:p>
          <a:p>
            <a:pPr marL="742950" lvl="1" indent="-285750" algn="l">
              <a:spcBef>
                <a:spcPts val="0"/>
              </a:spcBef>
              <a:buFont typeface="Arial" panose="020B0604020202020204" pitchFamily="34" charset="0"/>
              <a:buChar char="•"/>
            </a:pPr>
            <a:r>
              <a:rPr lang="en-US" b="0" i="0">
                <a:solidFill>
                  <a:srgbClr val="141414"/>
                </a:solidFill>
                <a:effectLst/>
              </a:rPr>
              <a:t>chairing committees and/or organizing conferences and meetings</a:t>
            </a:r>
          </a:p>
          <a:p>
            <a:pPr marL="742950" lvl="1" indent="-285750" algn="l">
              <a:spcBef>
                <a:spcPts val="0"/>
              </a:spcBef>
              <a:buFont typeface="Arial" panose="020B0604020202020204" pitchFamily="34" charset="0"/>
              <a:buChar char="•"/>
            </a:pPr>
            <a:r>
              <a:rPr lang="en-US" b="0" i="0">
                <a:solidFill>
                  <a:srgbClr val="141414"/>
                </a:solidFill>
                <a:effectLst/>
              </a:rPr>
              <a:t>participating in departmental or institutional organizations, associations, societies and/or clubs</a:t>
            </a:r>
          </a:p>
          <a:p>
            <a:pPr marL="0" indent="0">
              <a:buNone/>
            </a:pPr>
            <a:endParaRPr lang="en-CA"/>
          </a:p>
        </p:txBody>
      </p:sp>
    </p:spTree>
    <p:extLst>
      <p:ext uri="{BB962C8B-B14F-4D97-AF65-F5344CB8AC3E}">
        <p14:creationId xmlns:p14="http://schemas.microsoft.com/office/powerpoint/2010/main" val="335740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9D1D833-0585-42C5-9B71-5173880FC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8017" y="640080"/>
            <a:ext cx="7662672"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0E3515-A559-4DFF-A58E-1AA58A8B9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7181" y="802767"/>
            <a:ext cx="732434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C7BCA1D-E1F1-B782-E9DE-9656EFFBBCE3}"/>
              </a:ext>
            </a:extLst>
          </p:cNvPr>
          <p:cNvSpPr>
            <a:spLocks noGrp="1"/>
          </p:cNvSpPr>
          <p:nvPr>
            <p:ph type="title"/>
          </p:nvPr>
        </p:nvSpPr>
        <p:spPr>
          <a:xfrm>
            <a:off x="804672" y="2243828"/>
            <a:ext cx="2606230" cy="1141497"/>
          </a:xfrm>
        </p:spPr>
        <p:txBody>
          <a:bodyPr/>
          <a:lstStyle/>
          <a:p>
            <a:r>
              <a:rPr lang="en-CA" b="1">
                <a:solidFill>
                  <a:srgbClr val="4C6F7C"/>
                </a:solidFill>
                <a:hlinkClick r:id="rId2">
                  <a:extLst>
                    <a:ext uri="{A12FA001-AC4F-418D-AE19-62706E023703}">
                      <ahyp:hlinkClr xmlns:ahyp="http://schemas.microsoft.com/office/drawing/2018/hyperlinkcolor" val="tx"/>
                    </a:ext>
                  </a:extLst>
                </a:hlinkClick>
              </a:rPr>
              <a:t>Financial Matters</a:t>
            </a:r>
            <a:endParaRPr lang="en-CA" b="1">
              <a:solidFill>
                <a:srgbClr val="4C6F7C"/>
              </a:solidFill>
            </a:endParaRPr>
          </a:p>
        </p:txBody>
      </p:sp>
      <p:pic>
        <p:nvPicPr>
          <p:cNvPr id="9" name="Picture 8" descr="a photo of the Financial Matters landing page on the School of Gradute Studies webpage">
            <a:extLst>
              <a:ext uri="{FF2B5EF4-FFF2-40B4-BE49-F238E27FC236}">
                <a16:creationId xmlns:a16="http://schemas.microsoft.com/office/drawing/2014/main" id="{B55A0405-1077-22A2-7FF7-771AC6EC23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4856" y="1122807"/>
            <a:ext cx="6688995" cy="4297680"/>
          </a:xfrm>
          <a:prstGeom prst="rect">
            <a:avLst/>
          </a:prstGeom>
        </p:spPr>
      </p:pic>
    </p:spTree>
    <p:extLst>
      <p:ext uri="{BB962C8B-B14F-4D97-AF65-F5344CB8AC3E}">
        <p14:creationId xmlns:p14="http://schemas.microsoft.com/office/powerpoint/2010/main" val="1481023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E318-B30B-EA01-D062-D8EAE171B68B}"/>
              </a:ext>
            </a:extLst>
          </p:cNvPr>
          <p:cNvSpPr>
            <a:spLocks noGrp="1"/>
          </p:cNvSpPr>
          <p:nvPr>
            <p:ph type="title"/>
          </p:nvPr>
        </p:nvSpPr>
        <p:spPr>
          <a:xfrm>
            <a:off x="5538250" y="427901"/>
            <a:ext cx="5925310" cy="974180"/>
          </a:xfrm>
        </p:spPr>
        <p:txBody>
          <a:bodyPr vert="horz" lIns="182880" tIns="182880" rIns="182880" bIns="182880" rtlCol="0" anchor="ctr">
            <a:normAutofit/>
          </a:bodyPr>
          <a:lstStyle/>
          <a:p>
            <a:r>
              <a:rPr lang="en-US">
                <a:latin typeface="Aptos" panose="020B0004020202020204" pitchFamily="34" charset="0"/>
              </a:rPr>
              <a:t>CGRS-D: Objective</a:t>
            </a:r>
          </a:p>
        </p:txBody>
      </p:sp>
      <p:sp>
        <p:nvSpPr>
          <p:cNvPr id="3" name="Content Placeholder 2">
            <a:extLst>
              <a:ext uri="{FF2B5EF4-FFF2-40B4-BE49-F238E27FC236}">
                <a16:creationId xmlns:a16="http://schemas.microsoft.com/office/drawing/2014/main" id="{8CA34B34-0CA3-463A-ED9A-5CDAA2A515BA}"/>
              </a:ext>
            </a:extLst>
          </p:cNvPr>
          <p:cNvSpPr>
            <a:spLocks noGrp="1"/>
          </p:cNvSpPr>
          <p:nvPr>
            <p:ph sz="half" idx="1"/>
          </p:nvPr>
        </p:nvSpPr>
        <p:spPr>
          <a:xfrm>
            <a:off x="5014127" y="1858945"/>
            <a:ext cx="6973557" cy="4211115"/>
          </a:xfrm>
        </p:spPr>
        <p:txBody>
          <a:bodyPr vert="horz" lIns="91440" tIns="45720" rIns="91440" bIns="45720" rtlCol="0">
            <a:noAutofit/>
          </a:bodyPr>
          <a:lstStyle/>
          <a:p>
            <a:pPr>
              <a:lnSpc>
                <a:spcPts val="1650"/>
              </a:lnSpc>
              <a:spcAft>
                <a:spcPts val="1500"/>
              </a:spcAft>
              <a:buNone/>
            </a:pPr>
            <a:r>
              <a:rPr lang="en-US" sz="1600" b="0" i="0">
                <a:solidFill>
                  <a:srgbClr val="000000"/>
                </a:solidFill>
                <a:effectLst/>
                <a:latin typeface="Untitled Regular"/>
              </a:rPr>
              <a:t>   	The </a:t>
            </a:r>
            <a:r>
              <a:rPr lang="en-US" sz="1600" b="1" i="0">
                <a:solidFill>
                  <a:srgbClr val="000000"/>
                </a:solidFill>
                <a:effectLst/>
                <a:latin typeface="Untitled Regular"/>
              </a:rPr>
              <a:t>Canada Graduate Research Scholarship — Doctoral </a:t>
            </a:r>
            <a:r>
              <a:rPr lang="en-US" sz="1600" b="0" i="0">
                <a:solidFill>
                  <a:srgbClr val="000000"/>
                </a:solidFill>
                <a:effectLst/>
                <a:latin typeface="Untitled Regular"/>
              </a:rPr>
              <a:t>(CGRS D) program recognizes and supports the next generation of outstanding innovators, knowledge workers, creative thinkers and researchers. By providing support for a high-quality </a:t>
            </a:r>
            <a:r>
              <a:rPr lang="en-US" sz="1600" b="0" i="0">
                <a:solidFill>
                  <a:srgbClr val="C00000"/>
                </a:solidFill>
                <a:effectLst/>
                <a:latin typeface="Untitled Regular"/>
              </a:rPr>
              <a:t>research training experience</a:t>
            </a:r>
            <a:r>
              <a:rPr lang="en-US" sz="1600" b="0" i="0">
                <a:solidFill>
                  <a:srgbClr val="000000"/>
                </a:solidFill>
                <a:effectLst/>
                <a:latin typeface="Untitled Regular"/>
              </a:rPr>
              <a:t> to awardees, the program strives to </a:t>
            </a:r>
            <a:r>
              <a:rPr lang="en-US" sz="1600" b="1" i="1">
                <a:solidFill>
                  <a:srgbClr val="C00000"/>
                </a:solidFill>
                <a:effectLst/>
                <a:latin typeface="Untitled Regular"/>
              </a:rPr>
              <a:t>foster impacts within and beyond the research environment.</a:t>
            </a:r>
          </a:p>
          <a:p>
            <a:pPr>
              <a:lnSpc>
                <a:spcPts val="1650"/>
              </a:lnSpc>
              <a:spcAft>
                <a:spcPts val="1500"/>
              </a:spcAft>
              <a:buNone/>
            </a:pPr>
            <a:r>
              <a:rPr lang="en-US" sz="1600" b="0" i="0">
                <a:solidFill>
                  <a:srgbClr val="000000"/>
                </a:solidFill>
                <a:effectLst/>
                <a:latin typeface="Untitled Regular"/>
              </a:rPr>
              <a:t> </a:t>
            </a:r>
            <a:r>
              <a:rPr lang="en-US" sz="1600">
                <a:solidFill>
                  <a:srgbClr val="000000"/>
                </a:solidFill>
                <a:latin typeface="Untitled Regular"/>
              </a:rPr>
              <a:t>	</a:t>
            </a:r>
            <a:r>
              <a:rPr lang="en-US" sz="1600" b="0" i="0">
                <a:solidFill>
                  <a:srgbClr val="000000"/>
                </a:solidFill>
                <a:effectLst/>
                <a:latin typeface="Untitled Regular"/>
              </a:rPr>
              <a:t>The </a:t>
            </a:r>
            <a:r>
              <a:rPr lang="en-US" sz="1600" b="1">
                <a:solidFill>
                  <a:srgbClr val="000000"/>
                </a:solidFill>
                <a:latin typeface="Untitled Regular"/>
              </a:rPr>
              <a:t>Canada Research Training Awards Suite (</a:t>
            </a:r>
            <a:r>
              <a:rPr lang="en-US" sz="1600" b="0" i="0">
                <a:solidFill>
                  <a:srgbClr val="000000"/>
                </a:solidFill>
                <a:effectLst/>
                <a:latin typeface="Untitled Regular"/>
              </a:rPr>
              <a:t>CRTAS) aims to support the next generation of innovators by providing funding and high-quality </a:t>
            </a:r>
            <a:r>
              <a:rPr lang="en-US" sz="1600" b="0" i="0">
                <a:solidFill>
                  <a:srgbClr val="C00000"/>
                </a:solidFill>
                <a:effectLst/>
                <a:latin typeface="Untitled Regular"/>
              </a:rPr>
              <a:t>research training,</a:t>
            </a:r>
            <a:r>
              <a:rPr lang="en-US" sz="1600" b="0" i="0">
                <a:solidFill>
                  <a:srgbClr val="000000"/>
                </a:solidFill>
                <a:effectLst/>
                <a:latin typeface="Untitled Regular"/>
              </a:rPr>
              <a:t> cultivating research skills, fostering creativity and </a:t>
            </a:r>
            <a:r>
              <a:rPr lang="en-US" sz="1600" b="1" i="0">
                <a:solidFill>
                  <a:srgbClr val="000000"/>
                </a:solidFill>
                <a:effectLst/>
                <a:latin typeface="Untitled Regular"/>
              </a:rPr>
              <a:t>empowering awardees to make </a:t>
            </a:r>
            <a:r>
              <a:rPr lang="en-US" sz="1600" b="1" i="0">
                <a:solidFill>
                  <a:srgbClr val="C00000"/>
                </a:solidFill>
                <a:effectLst/>
                <a:latin typeface="Untitled Regular"/>
              </a:rPr>
              <a:t>significant contributions </a:t>
            </a:r>
            <a:r>
              <a:rPr lang="en-US" sz="1600" b="0" i="0">
                <a:solidFill>
                  <a:srgbClr val="000000"/>
                </a:solidFill>
                <a:effectLst/>
                <a:latin typeface="Untitled Regular"/>
              </a:rPr>
              <a:t>to Canada’s </a:t>
            </a:r>
            <a:r>
              <a:rPr lang="en-US" sz="1600" b="0" i="0">
                <a:solidFill>
                  <a:srgbClr val="C00000"/>
                </a:solidFill>
                <a:effectLst/>
                <a:latin typeface="Untitled Regular"/>
              </a:rPr>
              <a:t>research ecosystem</a:t>
            </a:r>
            <a:r>
              <a:rPr lang="en-US" sz="1600" b="0" i="0">
                <a:solidFill>
                  <a:srgbClr val="000000"/>
                </a:solidFill>
                <a:effectLst/>
                <a:latin typeface="Untitled Regular"/>
              </a:rPr>
              <a:t>, </a:t>
            </a:r>
            <a:r>
              <a:rPr lang="en-US" sz="1600" b="0" i="0">
                <a:solidFill>
                  <a:srgbClr val="C00000"/>
                </a:solidFill>
                <a:effectLst/>
                <a:latin typeface="Untitled Regular"/>
              </a:rPr>
              <a:t>economy</a:t>
            </a:r>
            <a:r>
              <a:rPr lang="en-US" sz="1600" b="0" i="0">
                <a:solidFill>
                  <a:srgbClr val="000000"/>
                </a:solidFill>
                <a:effectLst/>
                <a:latin typeface="Untitled Regular"/>
              </a:rPr>
              <a:t> and prosperity.</a:t>
            </a:r>
          </a:p>
          <a:p>
            <a:pPr marL="0" indent="0" algn="ctr">
              <a:lnSpc>
                <a:spcPct val="90000"/>
              </a:lnSpc>
              <a:buNone/>
            </a:pPr>
            <a:r>
              <a:rPr lang="en-US" sz="1600">
                <a:solidFill>
                  <a:srgbClr val="C00000"/>
                </a:solidFill>
                <a:latin typeface="Aptos" panose="020B0004020202020204" pitchFamily="34" charset="0"/>
              </a:rPr>
              <a:t>Value of CGRS – D: $40,000 for up to 3 years</a:t>
            </a:r>
          </a:p>
        </p:txBody>
      </p:sp>
      <p:pic>
        <p:nvPicPr>
          <p:cNvPr id="5" name="Picture 4">
            <a:extLst>
              <a:ext uri="{FF2B5EF4-FFF2-40B4-BE49-F238E27FC236}">
                <a16:creationId xmlns:a16="http://schemas.microsoft.com/office/drawing/2014/main" id="{B22048FA-3EE8-D16A-DAD6-082BCB57B24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4657325" cy="6857990"/>
          </a:xfrm>
          <a:prstGeom prst="rect">
            <a:avLst/>
          </a:prstGeom>
        </p:spPr>
      </p:pic>
    </p:spTree>
    <p:extLst>
      <p:ext uri="{BB962C8B-B14F-4D97-AF65-F5344CB8AC3E}">
        <p14:creationId xmlns:p14="http://schemas.microsoft.com/office/powerpoint/2010/main" val="201594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3460C-265E-8FFC-B20A-4699558BF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D56115-86D0-CC05-9EF7-5016FC5A6785}"/>
              </a:ext>
            </a:extLst>
          </p:cNvPr>
          <p:cNvSpPr>
            <a:spLocks noGrp="1"/>
          </p:cNvSpPr>
          <p:nvPr>
            <p:ph type="title"/>
          </p:nvPr>
        </p:nvSpPr>
        <p:spPr>
          <a:xfrm>
            <a:off x="1362076" y="281407"/>
            <a:ext cx="9330805" cy="1052871"/>
          </a:xfrm>
        </p:spPr>
        <p:txBody>
          <a:bodyPr>
            <a:normAutofit fontScale="90000"/>
          </a:bodyPr>
          <a:lstStyle/>
          <a:p>
            <a:r>
              <a:rPr lang="en-US"/>
              <a:t>NSERC Doctoral Instructions </a:t>
            </a:r>
            <a:br>
              <a:rPr lang="en-US"/>
            </a:br>
            <a:r>
              <a:rPr lang="en-US"/>
              <a:t>Outline of Proposed Research</a:t>
            </a:r>
          </a:p>
        </p:txBody>
      </p:sp>
      <p:sp>
        <p:nvSpPr>
          <p:cNvPr id="3" name="Content Placeholder 2">
            <a:extLst>
              <a:ext uri="{FF2B5EF4-FFF2-40B4-BE49-F238E27FC236}">
                <a16:creationId xmlns:a16="http://schemas.microsoft.com/office/drawing/2014/main" id="{D9239ED6-D10A-AFF6-10AE-5BC6094D8B1C}"/>
              </a:ext>
            </a:extLst>
          </p:cNvPr>
          <p:cNvSpPr>
            <a:spLocks noGrp="1"/>
          </p:cNvSpPr>
          <p:nvPr>
            <p:ph sz="half" idx="1"/>
          </p:nvPr>
        </p:nvSpPr>
        <p:spPr>
          <a:xfrm>
            <a:off x="540982" y="1729573"/>
            <a:ext cx="5169353" cy="4779598"/>
          </a:xfrm>
        </p:spPr>
        <p:txBody>
          <a:bodyPr>
            <a:normAutofit fontScale="77500" lnSpcReduction="20000"/>
          </a:bodyPr>
          <a:lstStyle/>
          <a:p>
            <a:pPr marL="0" indent="0" algn="l">
              <a:buNone/>
            </a:pPr>
            <a:r>
              <a:rPr lang="en-US" sz="2100" b="0" i="0">
                <a:solidFill>
                  <a:srgbClr val="000000"/>
                </a:solidFill>
                <a:effectLst/>
              </a:rPr>
              <a:t>In the </a:t>
            </a:r>
            <a:r>
              <a:rPr lang="en-US" sz="2100" b="0">
                <a:solidFill>
                  <a:srgbClr val="000000"/>
                </a:solidFill>
                <a:effectLst/>
              </a:rPr>
              <a:t>Outline of Proposed Research </a:t>
            </a:r>
            <a:r>
              <a:rPr lang="en-US" sz="2100" b="0" i="0">
                <a:solidFill>
                  <a:srgbClr val="000000"/>
                </a:solidFill>
                <a:effectLst/>
              </a:rPr>
              <a:t>section of your application, provide the requested information according to the guidelines and format standards outlined in the </a:t>
            </a:r>
            <a:r>
              <a:rPr lang="en-US" sz="2100" b="0" i="0" u="sng">
                <a:solidFill>
                  <a:schemeClr val="tx1"/>
                </a:solidFill>
                <a:effectLst/>
                <a:hlinkClick r:id="rId2">
                  <a:extLst>
                    <a:ext uri="{A12FA001-AC4F-418D-AE19-62706E023703}">
                      <ahyp:hlinkClr xmlns:ahyp="http://schemas.microsoft.com/office/drawing/2018/hyperlinkcolor" val="tx"/>
                    </a:ext>
                  </a:extLst>
                </a:hlinkClick>
              </a:rPr>
              <a:t>NSERC online presentation and attachment standards</a:t>
            </a:r>
            <a:r>
              <a:rPr lang="en-US" sz="2100" b="0" i="0">
                <a:solidFill>
                  <a:schemeClr val="tx1"/>
                </a:solidFill>
                <a:effectLst/>
              </a:rPr>
              <a:t> webpage</a:t>
            </a:r>
            <a:r>
              <a:rPr lang="en-US" sz="2100" b="0" i="0">
                <a:solidFill>
                  <a:srgbClr val="000000"/>
                </a:solidFill>
                <a:effectLst/>
              </a:rPr>
              <a:t>.</a:t>
            </a:r>
          </a:p>
          <a:p>
            <a:pPr marL="0" indent="0" algn="l">
              <a:buNone/>
            </a:pPr>
            <a:r>
              <a:rPr lang="en-US" sz="2100">
                <a:solidFill>
                  <a:srgbClr val="000000"/>
                </a:solidFill>
              </a:rPr>
              <a:t>Outline:</a:t>
            </a:r>
            <a:endParaRPr lang="en-US" sz="2100" b="0" i="0">
              <a:solidFill>
                <a:srgbClr val="000000"/>
              </a:solidFill>
              <a:effectLst/>
            </a:endParaRPr>
          </a:p>
          <a:p>
            <a:pPr algn="l">
              <a:buFont typeface="Wingdings" panose="05000000000000000000" pitchFamily="2" charset="2"/>
              <a:buChar char="Ø"/>
            </a:pPr>
            <a:r>
              <a:rPr lang="en-US" sz="2100" b="0" i="0">
                <a:solidFill>
                  <a:srgbClr val="000000"/>
                </a:solidFill>
                <a:effectLst/>
              </a:rPr>
              <a:t>Provide a detailed yet </a:t>
            </a:r>
            <a:r>
              <a:rPr lang="en-US" sz="2100" b="0" i="0">
                <a:solidFill>
                  <a:srgbClr val="C00000"/>
                </a:solidFill>
                <a:effectLst/>
              </a:rPr>
              <a:t>concise description </a:t>
            </a:r>
            <a:r>
              <a:rPr lang="en-US" sz="2100" b="0" i="0">
                <a:solidFill>
                  <a:srgbClr val="000000"/>
                </a:solidFill>
                <a:effectLst/>
              </a:rPr>
              <a:t>of your proposed research project for the period during which you are to hold the award. </a:t>
            </a:r>
          </a:p>
          <a:p>
            <a:pPr algn="l">
              <a:buFont typeface="Wingdings" panose="05000000000000000000" pitchFamily="2" charset="2"/>
              <a:buChar char="Ø"/>
            </a:pPr>
            <a:r>
              <a:rPr lang="en-US" sz="2100" b="0" i="0">
                <a:solidFill>
                  <a:srgbClr val="000000"/>
                </a:solidFill>
                <a:effectLst/>
              </a:rPr>
              <a:t>Be as specific as possible. </a:t>
            </a:r>
          </a:p>
          <a:p>
            <a:pPr algn="l">
              <a:buFont typeface="Wingdings" panose="05000000000000000000" pitchFamily="2" charset="2"/>
              <a:buChar char="Ø"/>
            </a:pPr>
            <a:r>
              <a:rPr lang="en-US" sz="2100" b="0" i="0">
                <a:solidFill>
                  <a:srgbClr val="000000"/>
                </a:solidFill>
                <a:effectLst/>
              </a:rPr>
              <a:t>Provide </a:t>
            </a:r>
            <a:r>
              <a:rPr lang="en-US" sz="2100" b="0" i="0">
                <a:solidFill>
                  <a:srgbClr val="C00000"/>
                </a:solidFill>
                <a:effectLst/>
              </a:rPr>
              <a:t>background information to position </a:t>
            </a:r>
            <a:r>
              <a:rPr lang="en-US" sz="2100" b="0" i="0">
                <a:solidFill>
                  <a:srgbClr val="000000"/>
                </a:solidFill>
                <a:effectLst/>
              </a:rPr>
              <a:t>your proposed research within the context of the current knowledge in the field. </a:t>
            </a:r>
          </a:p>
          <a:p>
            <a:pPr algn="l">
              <a:buFont typeface="Wingdings" panose="05000000000000000000" pitchFamily="2" charset="2"/>
              <a:buChar char="Ø"/>
            </a:pPr>
            <a:r>
              <a:rPr lang="en-US" sz="2100" b="0" i="0">
                <a:solidFill>
                  <a:srgbClr val="000000"/>
                </a:solidFill>
                <a:effectLst/>
              </a:rPr>
              <a:t>State the </a:t>
            </a:r>
            <a:r>
              <a:rPr lang="en-US" sz="2100" b="0" i="0">
                <a:solidFill>
                  <a:srgbClr val="C00000"/>
                </a:solidFill>
                <a:effectLst/>
              </a:rPr>
              <a:t>significance</a:t>
            </a:r>
            <a:r>
              <a:rPr lang="en-US" sz="2100" b="0" i="0">
                <a:solidFill>
                  <a:srgbClr val="000000"/>
                </a:solidFill>
                <a:effectLst/>
              </a:rPr>
              <a:t> of the proposed research to a field or fields in the Natural Sciences and Engineering. </a:t>
            </a:r>
          </a:p>
          <a:p>
            <a:pPr algn="l">
              <a:buFont typeface="Wingdings" panose="05000000000000000000" pitchFamily="2" charset="2"/>
              <a:buChar char="Ø"/>
            </a:pPr>
            <a:r>
              <a:rPr lang="en-US" sz="2100" b="0" i="0">
                <a:solidFill>
                  <a:srgbClr val="000000"/>
                </a:solidFill>
                <a:effectLst/>
              </a:rPr>
              <a:t>State the </a:t>
            </a:r>
            <a:r>
              <a:rPr lang="en-US" sz="2100" b="0" i="0">
                <a:solidFill>
                  <a:srgbClr val="C00000"/>
                </a:solidFill>
                <a:effectLst/>
              </a:rPr>
              <a:t>objectives, hypothesis,</a:t>
            </a:r>
            <a:r>
              <a:rPr lang="en-US" sz="2100">
                <a:solidFill>
                  <a:srgbClr val="C00000"/>
                </a:solidFill>
              </a:rPr>
              <a:t> </a:t>
            </a:r>
            <a:r>
              <a:rPr lang="en-US" sz="2100" b="0" i="0">
                <a:solidFill>
                  <a:srgbClr val="C00000"/>
                </a:solidFill>
                <a:effectLst/>
              </a:rPr>
              <a:t>and outline the experimental or theoretical approach </a:t>
            </a:r>
            <a:r>
              <a:rPr lang="en-US" sz="2100" b="0" i="0">
                <a:solidFill>
                  <a:srgbClr val="000000"/>
                </a:solidFill>
                <a:effectLst/>
              </a:rPr>
              <a:t>to be taken (citing literature pertinent to the proposal) and the methods and procedures to be used.</a:t>
            </a:r>
          </a:p>
        </p:txBody>
      </p:sp>
      <p:sp>
        <p:nvSpPr>
          <p:cNvPr id="4" name="Content Placeholder 3">
            <a:extLst>
              <a:ext uri="{FF2B5EF4-FFF2-40B4-BE49-F238E27FC236}">
                <a16:creationId xmlns:a16="http://schemas.microsoft.com/office/drawing/2014/main" id="{BAA8C968-396E-A5F0-6F6F-A4040CD77601}"/>
              </a:ext>
            </a:extLst>
          </p:cNvPr>
          <p:cNvSpPr>
            <a:spLocks noGrp="1"/>
          </p:cNvSpPr>
          <p:nvPr>
            <p:ph sz="half" idx="2"/>
          </p:nvPr>
        </p:nvSpPr>
        <p:spPr>
          <a:xfrm>
            <a:off x="6027478" y="1729573"/>
            <a:ext cx="5763208" cy="4086808"/>
          </a:xfrm>
        </p:spPr>
        <p:txBody>
          <a:bodyPr>
            <a:normAutofit fontScale="77500" lnSpcReduction="20000"/>
          </a:bodyPr>
          <a:lstStyle/>
          <a:p>
            <a:pPr algn="l">
              <a:buFont typeface="Wingdings" panose="05000000000000000000" pitchFamily="2" charset="2"/>
              <a:buChar char="Ø"/>
            </a:pPr>
            <a:r>
              <a:rPr lang="en-US" sz="2100" b="0" i="0">
                <a:solidFill>
                  <a:srgbClr val="000000"/>
                </a:solidFill>
                <a:effectLst/>
              </a:rPr>
              <a:t>If the proposed research is a continuation of your thesis, clearly state the differences between work done for your thesis and the research activities outlined in this proposal.</a:t>
            </a:r>
          </a:p>
          <a:p>
            <a:pPr algn="l">
              <a:buFont typeface="Wingdings" panose="05000000000000000000" pitchFamily="2" charset="2"/>
              <a:buChar char="Ø"/>
            </a:pPr>
            <a:r>
              <a:rPr lang="en-US" sz="2100" b="0" i="0">
                <a:solidFill>
                  <a:srgbClr val="000000"/>
                </a:solidFill>
                <a:effectLst/>
              </a:rPr>
              <a:t>Write your proposal in clear, plain language, and avoid jargon. Your application will be evaluated by a review committee covering a broad discipline category.</a:t>
            </a:r>
          </a:p>
          <a:p>
            <a:pPr algn="l">
              <a:buFont typeface="Wingdings" panose="05000000000000000000" pitchFamily="2" charset="2"/>
              <a:buChar char="Ø"/>
            </a:pPr>
            <a:r>
              <a:rPr lang="en-US" sz="2100" b="0" i="0">
                <a:solidFill>
                  <a:srgbClr val="000000"/>
                </a:solidFill>
                <a:effectLst/>
              </a:rPr>
              <a:t>NSERC expects you to write your research proposal independently and to properly reference ideas or text belonging to others.</a:t>
            </a:r>
          </a:p>
          <a:p>
            <a:pPr algn="l">
              <a:buFont typeface="Wingdings" panose="05000000000000000000" pitchFamily="2" charset="2"/>
              <a:buChar char="Ø"/>
            </a:pPr>
            <a:r>
              <a:rPr lang="en-US" sz="2100" b="0" i="0">
                <a:solidFill>
                  <a:srgbClr val="000000"/>
                </a:solidFill>
                <a:effectLst/>
              </a:rPr>
              <a:t>NSERC encourages you to seek feedback from colleagues and supervisors.</a:t>
            </a:r>
          </a:p>
          <a:p>
            <a:pPr>
              <a:buFont typeface="Wingdings" panose="05000000000000000000" pitchFamily="2" charset="2"/>
              <a:buChar char="Ø"/>
            </a:pPr>
            <a:r>
              <a:rPr lang="en-US" sz="2100">
                <a:solidFill>
                  <a:srgbClr val="000000"/>
                </a:solidFill>
              </a:rPr>
              <a:t>Include all relevant information in the outline. Do not refer review committee members to URLs or other publications for supplemental information. Such additional information will not be reviewed.</a:t>
            </a:r>
          </a:p>
          <a:p>
            <a:pPr marL="0" indent="0">
              <a:buNone/>
            </a:pPr>
            <a:endParaRPr lang="en-US" sz="2100"/>
          </a:p>
          <a:p>
            <a:endParaRPr lang="en-US"/>
          </a:p>
        </p:txBody>
      </p:sp>
    </p:spTree>
    <p:extLst>
      <p:ext uri="{BB962C8B-B14F-4D97-AF65-F5344CB8AC3E}">
        <p14:creationId xmlns:p14="http://schemas.microsoft.com/office/powerpoint/2010/main" val="752129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49EDA-ACB6-D2D3-2C7C-41003B540C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B46C73-6D1B-08AE-0935-49B26FC6DA5B}"/>
              </a:ext>
            </a:extLst>
          </p:cNvPr>
          <p:cNvSpPr>
            <a:spLocks noGrp="1"/>
          </p:cNvSpPr>
          <p:nvPr>
            <p:ph type="title"/>
          </p:nvPr>
        </p:nvSpPr>
        <p:spPr>
          <a:xfrm>
            <a:off x="422845" y="117565"/>
            <a:ext cx="6982121" cy="799657"/>
          </a:xfrm>
        </p:spPr>
        <p:txBody>
          <a:bodyPr vert="horz" lIns="182880" tIns="182880" rIns="182880" bIns="182880" rtlCol="0" anchor="b">
            <a:normAutofit/>
          </a:bodyPr>
          <a:lstStyle/>
          <a:p>
            <a:r>
              <a:rPr lang="en-US">
                <a:solidFill>
                  <a:srgbClr val="4C6F7C"/>
                </a:solidFill>
              </a:rPr>
              <a:t>SSHRC Doctoral Instructions</a:t>
            </a:r>
          </a:p>
        </p:txBody>
      </p:sp>
      <p:sp>
        <p:nvSpPr>
          <p:cNvPr id="5" name="Content Placeholder 4">
            <a:extLst>
              <a:ext uri="{FF2B5EF4-FFF2-40B4-BE49-F238E27FC236}">
                <a16:creationId xmlns:a16="http://schemas.microsoft.com/office/drawing/2014/main" id="{4B92A828-C665-16ED-D99B-67421E6CF457}"/>
              </a:ext>
              <a:ext uri="{C183D7F6-B498-43B3-948B-1728B52AA6E4}">
                <adec:decorative xmlns:adec="http://schemas.microsoft.com/office/drawing/2017/decorative" val="1"/>
              </a:ext>
            </a:extLst>
          </p:cNvPr>
          <p:cNvSpPr>
            <a:spLocks/>
          </p:cNvSpPr>
          <p:nvPr/>
        </p:nvSpPr>
        <p:spPr>
          <a:xfrm>
            <a:off x="307217" y="1278294"/>
            <a:ext cx="3299489" cy="4373903"/>
          </a:xfrm>
          <a:prstGeom prst="rect">
            <a:avLst/>
          </a:prstGeom>
        </p:spPr>
        <p:txBody>
          <a:bodyPr>
            <a:normAutofit/>
          </a:bodyPr>
          <a:lstStyle/>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90000"/>
              </a:lnSpc>
              <a:spcBef>
                <a:spcPts val="0"/>
              </a:spcBef>
              <a:spcAft>
                <a:spcPts val="60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DBF4D310-E8A3-6F7A-EAF8-47B6D1BB939D}"/>
              </a:ext>
            </a:extLst>
          </p:cNvPr>
          <p:cNvSpPr txBox="1"/>
          <p:nvPr/>
        </p:nvSpPr>
        <p:spPr>
          <a:xfrm>
            <a:off x="385980" y="1278294"/>
            <a:ext cx="3141962" cy="32624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333333"/>
                </a:solidFill>
                <a:effectLst/>
                <a:uLnTx/>
                <a:uFillTx/>
                <a:latin typeface="Gill Sans MT" panose="020B0502020104020203"/>
                <a:ea typeface="+mn-ea"/>
                <a:cs typeface="+mn-cs"/>
              </a:rPr>
              <a:t>Research Proposal </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Write your proposal in clear, plain language. </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Avoid discipline-specific jargon, acronyms, and highly technical terms. </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Your application will be reviewed by members of a multidisciplinary selection committee, not all of whom will be familiar with your area of research.</a:t>
            </a:r>
          </a:p>
        </p:txBody>
      </p:sp>
      <p:sp>
        <p:nvSpPr>
          <p:cNvPr id="6" name="Content Placeholder 5">
            <a:extLst>
              <a:ext uri="{FF2B5EF4-FFF2-40B4-BE49-F238E27FC236}">
                <a16:creationId xmlns:a16="http://schemas.microsoft.com/office/drawing/2014/main" id="{FA7EBF15-B534-B35E-FE75-3F61589671F7}"/>
              </a:ext>
              <a:ext uri="{C183D7F6-B498-43B3-948B-1728B52AA6E4}">
                <adec:decorative xmlns:adec="http://schemas.microsoft.com/office/drawing/2017/decorative" val="0"/>
              </a:ext>
            </a:extLst>
          </p:cNvPr>
          <p:cNvSpPr>
            <a:spLocks/>
          </p:cNvSpPr>
          <p:nvPr/>
        </p:nvSpPr>
        <p:spPr>
          <a:xfrm>
            <a:off x="3527942" y="1278292"/>
            <a:ext cx="3860694" cy="5355972"/>
          </a:xfrm>
          <a:prstGeom prst="rect">
            <a:avLst/>
          </a:prstGeom>
        </p:spPr>
        <p:txBody>
          <a:bodyPr>
            <a:no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Ensure that your text includes the following required elements, especially with respect to your research proposal.</a:t>
            </a:r>
          </a:p>
          <a:p>
            <a:pPr marL="0" marR="0" lvl="0" indent="0" algn="l" defTabSz="457200" rtl="0" eaLnBrk="1" fontAlgn="auto" latinLnBrk="0" hangingPunct="1">
              <a:lnSpc>
                <a:spcPct val="100000"/>
              </a:lnSpc>
              <a:spcBef>
                <a:spcPts val="0"/>
              </a:spcBef>
              <a:spcAft>
                <a:spcPts val="863"/>
              </a:spcAft>
              <a:buClrTx/>
              <a:buSzTx/>
              <a:buFontTx/>
              <a:buNone/>
              <a:tabLst/>
              <a:defRPr/>
            </a:pPr>
            <a:r>
              <a:rPr kumimoji="0" lang="en-US" sz="1600" b="1" i="0" u="none" strike="noStrike" kern="1200" cap="none" spc="0" normalizeH="0" baseline="0" noProof="0">
                <a:ln>
                  <a:noFill/>
                </a:ln>
                <a:solidFill>
                  <a:srgbClr val="333333"/>
                </a:solidFill>
                <a:effectLst/>
                <a:uLnTx/>
                <a:uFillTx/>
                <a:latin typeface="Gill Sans MT" panose="020B0502020104020203"/>
                <a:ea typeface="+mn-ea"/>
                <a:cs typeface="+mn-cs"/>
              </a:rPr>
              <a:t>If you are not currently enrolled in a doctoral degree program:</a:t>
            </a:r>
            <a:endPar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863"/>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clearly state your current level of study;</a:t>
            </a:r>
          </a:p>
          <a:p>
            <a:pPr marL="0" marR="0" lvl="0" indent="0" algn="l" defTabSz="457200" rtl="0" eaLnBrk="1" fontAlgn="auto" latinLnBrk="0" hangingPunct="1">
              <a:lnSpc>
                <a:spcPct val="100000"/>
              </a:lnSpc>
              <a:spcBef>
                <a:spcPts val="0"/>
              </a:spcBef>
              <a:spcAft>
                <a:spcPts val="863"/>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give the title and a brief description of your master’s thesis or research project, if applicable;</a:t>
            </a:r>
          </a:p>
          <a:p>
            <a:pPr marL="0" marR="0" lvl="0" indent="0" algn="l" defTabSz="457200" rtl="0" eaLnBrk="1" fontAlgn="auto" latinLnBrk="0" hangingPunct="1">
              <a:lnSpc>
                <a:spcPct val="100000"/>
              </a:lnSpc>
              <a:spcBef>
                <a:spcPts val="0"/>
              </a:spcBef>
              <a:spcAft>
                <a:spcPts val="863"/>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identify the degree program you will pursue, including any relevant courses, and explain why you chose this program; and</a:t>
            </a:r>
          </a:p>
          <a:p>
            <a:pPr marL="0" marR="0" lvl="0" indent="0" algn="l" defTabSz="457200" rtl="0" eaLnBrk="1" fontAlgn="auto" latinLnBrk="0" hangingPunct="1">
              <a:lnSpc>
                <a:spcPct val="100000"/>
              </a:lnSpc>
              <a:spcBef>
                <a:spcPts val="0"/>
              </a:spcBef>
              <a:spcAft>
                <a:spcPts val="863"/>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C00000"/>
                </a:solidFill>
                <a:effectLst/>
                <a:uLnTx/>
                <a:uFillTx/>
                <a:latin typeface="Gill Sans MT" panose="020B0502020104020203"/>
                <a:ea typeface="+mn-ea"/>
                <a:cs typeface="+mn-cs"/>
              </a:rPr>
              <a:t>provide an outline of your doctoral thesis or research project, including the research question(s), context, objectives, methodology, significance and expected contribution to advancing knowledge, as well as your special interests in the proposed research area.</a:t>
            </a:r>
          </a:p>
          <a:p>
            <a:pPr marL="285750" marR="0" lvl="0" indent="-285750" algn="l" defTabSz="457200" rtl="0" eaLnBrk="1" fontAlgn="auto" latinLnBrk="0" hangingPunct="1">
              <a:lnSpc>
                <a:spcPct val="107000"/>
              </a:lnSpc>
              <a:spcBef>
                <a:spcPts val="0"/>
              </a:spcBef>
              <a:spcAft>
                <a:spcPts val="1200"/>
              </a:spcAft>
              <a:buClrTx/>
              <a:buSzTx/>
              <a:buFont typeface="Wingdings" panose="05000000000000000000" pitchFamily="2" charset="2"/>
              <a:buChar char="Ø"/>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rPr>
              <a:t> </a:t>
            </a:r>
          </a:p>
        </p:txBody>
      </p:sp>
      <p:pic>
        <p:nvPicPr>
          <p:cNvPr id="10" name="Picture 9">
            <a:extLst>
              <a:ext uri="{FF2B5EF4-FFF2-40B4-BE49-F238E27FC236}">
                <a16:creationId xmlns:a16="http://schemas.microsoft.com/office/drawing/2014/main" id="{C0803FC3-AF88-CDE2-E0FA-9379CC5B481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487" y="4592650"/>
            <a:ext cx="2328178" cy="2119094"/>
          </a:xfrm>
          <a:prstGeom prst="rect">
            <a:avLst/>
          </a:prstGeom>
        </p:spPr>
      </p:pic>
      <p:sp>
        <p:nvSpPr>
          <p:cNvPr id="2" name="Content Placeholder 5">
            <a:extLst>
              <a:ext uri="{FF2B5EF4-FFF2-40B4-BE49-F238E27FC236}">
                <a16:creationId xmlns:a16="http://schemas.microsoft.com/office/drawing/2014/main" id="{22AECA90-2988-CE0C-3230-A36CD64AF694}"/>
              </a:ext>
              <a:ext uri="{C183D7F6-B498-43B3-948B-1728B52AA6E4}">
                <adec:decorative xmlns:adec="http://schemas.microsoft.com/office/drawing/2017/decorative" val="0"/>
              </a:ext>
            </a:extLst>
          </p:cNvPr>
          <p:cNvSpPr>
            <a:spLocks/>
          </p:cNvSpPr>
          <p:nvPr/>
        </p:nvSpPr>
        <p:spPr>
          <a:xfrm>
            <a:off x="7616919" y="1278292"/>
            <a:ext cx="4189101" cy="5258693"/>
          </a:xfrm>
          <a:prstGeom prst="rect">
            <a:avLst/>
          </a:prstGeom>
        </p:spPr>
        <p:txBody>
          <a:bodyPr>
            <a:noAutofit/>
          </a:bodyPr>
          <a:lstStyle/>
          <a:p>
            <a:pPr marL="0" marR="0" lvl="0" indent="0" algn="l" defTabSz="457200" rtl="0" eaLnBrk="1" fontAlgn="auto" latinLnBrk="0" hangingPunct="1">
              <a:lnSpc>
                <a:spcPct val="100000"/>
              </a:lnSpc>
              <a:spcBef>
                <a:spcPts val="0"/>
              </a:spcBef>
              <a:spcAft>
                <a:spcPts val="863"/>
              </a:spcAft>
              <a:buClrTx/>
              <a:buSzTx/>
              <a:buFontTx/>
              <a:buNone/>
              <a:tabLst/>
              <a:defRPr/>
            </a:pPr>
            <a:r>
              <a:rPr kumimoji="0" lang="en-US" sz="1600" b="1" i="0" u="none" strike="noStrike" kern="1200" cap="none" spc="0" normalizeH="0" baseline="0" noProof="0">
                <a:ln>
                  <a:noFill/>
                </a:ln>
                <a:solidFill>
                  <a:srgbClr val="333333"/>
                </a:solidFill>
                <a:effectLst/>
                <a:uLnTx/>
                <a:uFillTx/>
                <a:latin typeface="Gill Sans MT" panose="020B0502020104020203"/>
                <a:ea typeface="+mn-ea"/>
                <a:cs typeface="+mn-cs"/>
              </a:rPr>
              <a:t>If you are currently enrolled in a doctoral degree program:</a:t>
            </a:r>
            <a:endPar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863"/>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clearly state your current level of graduate study;</a:t>
            </a:r>
          </a:p>
          <a:p>
            <a:pPr marL="0" marR="0" lvl="0" indent="0" algn="l" defTabSz="457200" rtl="0" eaLnBrk="1" fontAlgn="auto" latinLnBrk="0" hangingPunct="1">
              <a:lnSpc>
                <a:spcPct val="100000"/>
              </a:lnSpc>
              <a:spcBef>
                <a:spcPts val="0"/>
              </a:spcBef>
              <a:spcAft>
                <a:spcPts val="863"/>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indicate what stage you are at in your thesis/research project;</a:t>
            </a:r>
          </a:p>
          <a:p>
            <a:pPr marL="0" marR="0" lvl="0" indent="0" algn="l" defTabSz="457200" rtl="0" eaLnBrk="1" fontAlgn="auto" latinLnBrk="0" hangingPunct="1">
              <a:lnSpc>
                <a:spcPct val="100000"/>
              </a:lnSpc>
              <a:spcBef>
                <a:spcPts val="0"/>
              </a:spcBef>
              <a:spcAft>
                <a:spcPts val="863"/>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provide the name of your supervisor of doctoral studies, if known;</a:t>
            </a:r>
          </a:p>
          <a:p>
            <a:pPr marL="0" marR="0" lvl="0" indent="0" algn="l" defTabSz="457200" rtl="0" eaLnBrk="1" fontAlgn="auto" latinLnBrk="0" hangingPunct="1">
              <a:lnSpc>
                <a:spcPct val="100000"/>
              </a:lnSpc>
              <a:spcBef>
                <a:spcPts val="0"/>
              </a:spcBef>
              <a:spcAft>
                <a:spcPts val="863"/>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C00000"/>
                </a:solidFill>
                <a:effectLst/>
                <a:uLnTx/>
                <a:uFillTx/>
                <a:latin typeface="Gill Sans MT" panose="020B0502020104020203"/>
                <a:ea typeface="+mn-ea"/>
                <a:cs typeface="+mn-cs"/>
              </a:rPr>
              <a:t>provide an outline of your thesis or research project, including, for example, the research question(s), context, objectives, methodology, significance and expected contributions to advancing knowledge; and</a:t>
            </a:r>
          </a:p>
          <a:p>
            <a:pPr marL="0" marR="0" lvl="0" indent="0" algn="l" defTabSz="457200" rtl="0" eaLnBrk="1" fontAlgn="auto" latinLnBrk="0" hangingPunct="1">
              <a:lnSpc>
                <a:spcPct val="100000"/>
              </a:lnSpc>
              <a:spcBef>
                <a:spcPts val="0"/>
              </a:spcBef>
              <a:spcAft>
                <a:spcPts val="863"/>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describe what you hope to accomplish during the award tenure and what will remain for you to complete to obtain your degree.</a:t>
            </a:r>
          </a:p>
          <a:p>
            <a:pPr marL="285750" marR="0" lvl="0" indent="-285750" algn="l" defTabSz="457200" rtl="0" eaLnBrk="1" fontAlgn="auto" latinLnBrk="0" hangingPunct="1">
              <a:lnSpc>
                <a:spcPct val="107000"/>
              </a:lnSpc>
              <a:spcBef>
                <a:spcPts val="0"/>
              </a:spcBef>
              <a:spcAft>
                <a:spcPts val="1200"/>
              </a:spcAft>
              <a:buClrTx/>
              <a:buSzTx/>
              <a:buFont typeface="Wingdings" panose="05000000000000000000" pitchFamily="2" charset="2"/>
              <a:buChar char="Ø"/>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rPr>
              <a:t> </a:t>
            </a:r>
          </a:p>
        </p:txBody>
      </p:sp>
    </p:spTree>
    <p:extLst>
      <p:ext uri="{BB962C8B-B14F-4D97-AF65-F5344CB8AC3E}">
        <p14:creationId xmlns:p14="http://schemas.microsoft.com/office/powerpoint/2010/main" val="2523834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A1EDE-149E-583A-7928-DB7ABE1BF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D6FBC-F733-700C-33D8-C88CB420E9D2}"/>
              </a:ext>
            </a:extLst>
          </p:cNvPr>
          <p:cNvSpPr>
            <a:spLocks noGrp="1"/>
          </p:cNvSpPr>
          <p:nvPr>
            <p:ph type="title"/>
          </p:nvPr>
        </p:nvSpPr>
        <p:spPr>
          <a:xfrm>
            <a:off x="851325" y="376594"/>
            <a:ext cx="5925310" cy="780402"/>
          </a:xfrm>
        </p:spPr>
        <p:txBody>
          <a:bodyPr vert="horz" lIns="182880" tIns="182880" rIns="182880" bIns="182880" rtlCol="0" anchor="ctr">
            <a:normAutofit/>
          </a:bodyPr>
          <a:lstStyle/>
          <a:p>
            <a:r>
              <a:rPr lang="en-US" sz="2400"/>
              <a:t>CIHR Instructions Doctoral</a:t>
            </a:r>
          </a:p>
        </p:txBody>
      </p:sp>
      <p:sp>
        <p:nvSpPr>
          <p:cNvPr id="4" name="Content Placeholder 3">
            <a:extLst>
              <a:ext uri="{FF2B5EF4-FFF2-40B4-BE49-F238E27FC236}">
                <a16:creationId xmlns:a16="http://schemas.microsoft.com/office/drawing/2014/main" id="{D5C86477-84BA-AD07-D606-740C6B791C8F}"/>
              </a:ext>
            </a:extLst>
          </p:cNvPr>
          <p:cNvSpPr>
            <a:spLocks/>
          </p:cNvSpPr>
          <p:nvPr/>
        </p:nvSpPr>
        <p:spPr>
          <a:xfrm>
            <a:off x="242595" y="1446245"/>
            <a:ext cx="6997959" cy="5243803"/>
          </a:xfrm>
          <a:prstGeom prst="rect">
            <a:avLst/>
          </a:prstGeom>
        </p:spPr>
        <p:txBody>
          <a:bodyPr vert="horz" lIns="91440" tIns="45720" rIns="91440" bIns="45720" rtlCol="0">
            <a:normAutofit fontScale="85000" lnSpcReduction="20000"/>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0070C0"/>
                </a:solidFill>
                <a:effectLst/>
                <a:uLnTx/>
                <a:uFillTx/>
                <a:latin typeface="Gill Sans MT" panose="020B0502020104020203"/>
                <a:ea typeface="+mn-ea"/>
                <a:cs typeface="+mn-cs"/>
              </a:rPr>
              <a:t>Different Requirements: 2 Parts </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333333"/>
                </a:solidFill>
                <a:effectLst/>
                <a:uLnTx/>
                <a:uFillTx/>
                <a:latin typeface="Gill Sans MT" panose="020B0502020104020203"/>
                <a:ea typeface="+mn-ea"/>
                <a:cs typeface="+mn-cs"/>
              </a:rPr>
              <a:t>1. Training Expectations</a:t>
            </a:r>
          </a:p>
          <a:p>
            <a:pPr marL="285750" marR="0" lvl="0" indent="-285750" algn="l" defTabSz="457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Describe their </a:t>
            </a:r>
            <a:r>
              <a:rPr kumimoji="0" lang="en-US" sz="1600" b="0" i="0" u="none" strike="noStrike" kern="1200" cap="none" spc="0" normalizeH="0" baseline="0" noProof="0">
                <a:ln>
                  <a:noFill/>
                </a:ln>
                <a:solidFill>
                  <a:srgbClr val="C00000"/>
                </a:solidFill>
                <a:effectLst/>
                <a:uLnTx/>
                <a:uFillTx/>
                <a:latin typeface="Gill Sans MT" panose="020B0502020104020203"/>
                <a:ea typeface="+mn-ea"/>
                <a:cs typeface="+mn-cs"/>
              </a:rPr>
              <a:t>experiences/achievements </a:t>
            </a: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and how it will contribute to their training success.</a:t>
            </a:r>
          </a:p>
          <a:p>
            <a:pPr marL="285750" marR="0" lvl="0" indent="-285750" algn="l" defTabSz="457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Describe how the </a:t>
            </a:r>
            <a:r>
              <a:rPr kumimoji="0" lang="en-US" sz="1600" b="0" i="0" u="none" strike="noStrike" kern="1200" cap="none" spc="0" normalizeH="0" baseline="0" noProof="0">
                <a:ln>
                  <a:noFill/>
                </a:ln>
                <a:solidFill>
                  <a:srgbClr val="C00000"/>
                </a:solidFill>
                <a:effectLst/>
                <a:uLnTx/>
                <a:uFillTx/>
                <a:latin typeface="Gill Sans MT" panose="020B0502020104020203"/>
                <a:ea typeface="+mn-ea"/>
                <a:cs typeface="+mn-cs"/>
              </a:rPr>
              <a:t>training </a:t>
            </a: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they expect to acquire will </a:t>
            </a:r>
            <a:r>
              <a:rPr kumimoji="0" lang="en-US" sz="1600" b="0" i="0" u="none" strike="noStrike" kern="1200" cap="none" spc="0" normalizeH="0" baseline="0" noProof="0">
                <a:ln>
                  <a:noFill/>
                </a:ln>
                <a:solidFill>
                  <a:srgbClr val="C00000"/>
                </a:solidFill>
                <a:effectLst/>
                <a:uLnTx/>
                <a:uFillTx/>
                <a:latin typeface="Gill Sans MT" panose="020B0502020104020203"/>
                <a:ea typeface="+mn-ea"/>
                <a:cs typeface="+mn-cs"/>
              </a:rPr>
              <a:t>contribute</a:t>
            </a: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 to their professional development and career goals and to the research goals they hope to achieve.</a:t>
            </a:r>
          </a:p>
          <a:p>
            <a:pPr marL="285750" marR="0" lvl="0" indent="-285750" algn="l" defTabSz="457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Describe how their expected training strives to </a:t>
            </a:r>
            <a:r>
              <a:rPr kumimoji="0" lang="en-US" sz="1600" b="0" i="0" u="none" strike="noStrike" kern="1200" cap="none" spc="0" normalizeH="0" baseline="0" noProof="0">
                <a:ln>
                  <a:noFill/>
                </a:ln>
                <a:solidFill>
                  <a:srgbClr val="C00000"/>
                </a:solidFill>
                <a:effectLst/>
                <a:uLnTx/>
                <a:uFillTx/>
                <a:latin typeface="Gill Sans MT" panose="020B0502020104020203"/>
                <a:ea typeface="+mn-ea"/>
                <a:cs typeface="+mn-cs"/>
              </a:rPr>
              <a:t>foster impacts within and beyond </a:t>
            </a: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the research environment and will contribute to the Canadian research ecosystem during and beyond the tenure of the award.</a:t>
            </a:r>
          </a:p>
          <a:p>
            <a:pPr marL="285750" marR="0" lvl="0" indent="-285750" algn="l" defTabSz="457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Explain why they decided to obtain training at the proposed institution and what they expect to learn from the training experience.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a:ln>
                <a:noFill/>
              </a:ln>
              <a:solidFill>
                <a:srgbClr val="333333"/>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33333"/>
                </a:solidFill>
                <a:effectLst/>
                <a:uLnTx/>
                <a:uFillTx/>
                <a:latin typeface="Gill Sans MT" panose="020B0502020104020203"/>
                <a:ea typeface="+mn-ea"/>
                <a:cs typeface="+mn-cs"/>
              </a:rPr>
              <a:t>2. Research Project Summary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333333"/>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Should clearly describe the applicant's role in the project.</a:t>
            </a:r>
          </a:p>
          <a:p>
            <a:pPr marL="285750" marR="0" lvl="0" indent="-285750" algn="l" defTabSz="457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Should be written in general scientific language, which is an important skill to acquire for future success in the research environment as applications are being reviewed by multi-disciplinary committees.</a:t>
            </a:r>
          </a:p>
          <a:p>
            <a:pPr marL="285750" marR="0" lvl="0" indent="-285750" algn="l" defTabSz="4572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Should be </a:t>
            </a:r>
            <a:r>
              <a:rPr kumimoji="0" lang="en-US" sz="1600" b="0" i="0" u="none" strike="noStrike" kern="1200" cap="none" spc="0" normalizeH="0" baseline="0" noProof="0">
                <a:ln>
                  <a:noFill/>
                </a:ln>
                <a:solidFill>
                  <a:srgbClr val="C00000"/>
                </a:solidFill>
                <a:effectLst/>
                <a:uLnTx/>
                <a:uFillTx/>
                <a:latin typeface="Gill Sans MT" panose="020B0502020104020203"/>
                <a:ea typeface="+mn-ea"/>
                <a:cs typeface="+mn-cs"/>
              </a:rPr>
              <a:t>specific, focused, include feasible research question(s), objective(s) and provide a clear description of the proposed methodology</a:t>
            </a:r>
            <a:r>
              <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rPr>
              <a:t>.</a:t>
            </a:r>
          </a:p>
          <a:p>
            <a:pPr marL="285750" marR="0" lvl="0" indent="-285750" algn="l" defTabSz="45720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kumimoji="0" lang="en-US" sz="1600" b="0" i="0" u="none" strike="noStrike" kern="1200" cap="none" spc="0" normalizeH="0" baseline="0" noProof="0">
              <a:ln>
                <a:noFill/>
              </a:ln>
              <a:solidFill>
                <a:srgbClr val="333333"/>
              </a:solidFill>
              <a:effectLst/>
              <a:uLnTx/>
              <a:uFillTx/>
              <a:latin typeface="Gill Sans MT" panose="020B0502020104020203"/>
              <a:ea typeface="+mn-ea"/>
              <a:cs typeface="+mn-cs"/>
            </a:endParaRPr>
          </a:p>
          <a:p>
            <a:pPr marL="0" marR="0" lvl="0" indent="0" algn="l" defTabSz="914400" rtl="0" eaLnBrk="1" fontAlgn="auto" latinLnBrk="0" hangingPunct="1">
              <a:lnSpc>
                <a:spcPct val="90000"/>
              </a:lnSpc>
              <a:spcBef>
                <a:spcPts val="1000"/>
              </a:spcBef>
              <a:spcAft>
                <a:spcPts val="600"/>
              </a:spcAft>
              <a:buClr>
                <a:srgbClr val="418AB3"/>
              </a:buClr>
              <a:buSzTx/>
              <a:buFontTx/>
              <a:buNone/>
              <a:tabLst/>
              <a:defRPr/>
            </a:pPr>
            <a:endParaRPr kumimoji="0" lang="en-US" sz="1700" b="0" i="0" u="none" strike="noStrike" kern="1200" cap="none" spc="0" normalizeH="0" baseline="0" noProof="0">
              <a:ln>
                <a:noFill/>
              </a:ln>
              <a:solidFill>
                <a:srgbClr val="000000">
                  <a:lumMod val="85000"/>
                  <a:lumOff val="15000"/>
                </a:srgbClr>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3E79E1B2-5E86-1830-25CB-75EEAFAFAE8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534654" y="10"/>
            <a:ext cx="4657345" cy="6857990"/>
          </a:xfrm>
          <a:prstGeom prst="rect">
            <a:avLst/>
          </a:prstGeom>
        </p:spPr>
      </p:pic>
    </p:spTree>
    <p:extLst>
      <p:ext uri="{BB962C8B-B14F-4D97-AF65-F5344CB8AC3E}">
        <p14:creationId xmlns:p14="http://schemas.microsoft.com/office/powerpoint/2010/main" val="3082847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F280-C744-D1E9-5B47-D43FFD232F7A}"/>
              </a:ext>
            </a:extLst>
          </p:cNvPr>
          <p:cNvSpPr>
            <a:spLocks noGrp="1"/>
          </p:cNvSpPr>
          <p:nvPr>
            <p:ph type="title"/>
          </p:nvPr>
        </p:nvSpPr>
        <p:spPr>
          <a:xfrm>
            <a:off x="1295810" y="378758"/>
            <a:ext cx="9600379" cy="1188720"/>
          </a:xfrm>
        </p:spPr>
        <p:txBody>
          <a:bodyPr/>
          <a:lstStyle/>
          <a:p>
            <a:r>
              <a:rPr lang="en-US"/>
              <a:t>Outline of Proposed Research </a:t>
            </a:r>
            <a:br>
              <a:rPr lang="en-US"/>
            </a:br>
            <a:r>
              <a:rPr lang="en-US"/>
              <a:t>Various Proposal Frameworks</a:t>
            </a:r>
          </a:p>
        </p:txBody>
      </p:sp>
      <p:sp>
        <p:nvSpPr>
          <p:cNvPr id="5" name="Text Placeholder 4">
            <a:extLst>
              <a:ext uri="{FF2B5EF4-FFF2-40B4-BE49-F238E27FC236}">
                <a16:creationId xmlns:a16="http://schemas.microsoft.com/office/drawing/2014/main" id="{F0824037-FAB6-A76D-8B81-D311DB472EEE}"/>
              </a:ext>
            </a:extLst>
          </p:cNvPr>
          <p:cNvSpPr>
            <a:spLocks noGrp="1"/>
          </p:cNvSpPr>
          <p:nvPr>
            <p:ph type="body" idx="1"/>
          </p:nvPr>
        </p:nvSpPr>
        <p:spPr>
          <a:xfrm>
            <a:off x="1583436" y="1828802"/>
            <a:ext cx="4270248" cy="484632"/>
          </a:xfrm>
        </p:spPr>
        <p:txBody>
          <a:bodyPr/>
          <a:lstStyle/>
          <a:p>
            <a:pPr algn="l"/>
            <a:r>
              <a:rPr lang="en-US" b="1"/>
              <a:t>Hour-Glass Style </a:t>
            </a:r>
          </a:p>
        </p:txBody>
      </p:sp>
      <p:sp>
        <p:nvSpPr>
          <p:cNvPr id="6" name="Content Placeholder 5">
            <a:extLst>
              <a:ext uri="{FF2B5EF4-FFF2-40B4-BE49-F238E27FC236}">
                <a16:creationId xmlns:a16="http://schemas.microsoft.com/office/drawing/2014/main" id="{A2287B0D-690F-4794-91E4-59E40144BD56}"/>
              </a:ext>
            </a:extLst>
          </p:cNvPr>
          <p:cNvSpPr>
            <a:spLocks noGrp="1"/>
          </p:cNvSpPr>
          <p:nvPr>
            <p:ph sz="half" idx="2"/>
          </p:nvPr>
        </p:nvSpPr>
        <p:spPr>
          <a:xfrm>
            <a:off x="1135464" y="2429902"/>
            <a:ext cx="4718220" cy="3729738"/>
          </a:xfrm>
        </p:spPr>
        <p:txBody>
          <a:bodyPr>
            <a:normAutofit/>
          </a:bodyPr>
          <a:lstStyle/>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Background of research, broad overview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Introduce important concepts, what is known and what is unknown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Research question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b="1">
                <a:effectLst/>
                <a:latin typeface="Calibri" panose="020F0502020204030204" pitchFamily="34" charset="0"/>
                <a:ea typeface="Calibri" panose="020F0502020204030204" pitchFamily="34" charset="0"/>
                <a:cs typeface="Calibri" panose="020F0502020204030204" pitchFamily="34" charset="0"/>
              </a:rPr>
              <a:t>Methodology</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Data analysis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Contribution to knowledge in field and broader impact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8" name="Text Placeholder 7">
            <a:extLst>
              <a:ext uri="{FF2B5EF4-FFF2-40B4-BE49-F238E27FC236}">
                <a16:creationId xmlns:a16="http://schemas.microsoft.com/office/drawing/2014/main" id="{49789B04-15CB-446F-52A6-A8DB3B077EA1}"/>
              </a:ext>
            </a:extLst>
          </p:cNvPr>
          <p:cNvSpPr>
            <a:spLocks noGrp="1"/>
          </p:cNvSpPr>
          <p:nvPr>
            <p:ph type="body" sz="quarter" idx="13"/>
          </p:nvPr>
        </p:nvSpPr>
        <p:spPr>
          <a:xfrm>
            <a:off x="6338316" y="1828801"/>
            <a:ext cx="4270248" cy="484632"/>
          </a:xfrm>
        </p:spPr>
        <p:txBody>
          <a:bodyPr>
            <a:normAutofit/>
          </a:bodyPr>
          <a:lstStyle/>
          <a:p>
            <a:r>
              <a:rPr lang="en-US" b="1"/>
              <a:t>Inverted Triangle </a:t>
            </a:r>
          </a:p>
        </p:txBody>
      </p:sp>
      <p:sp>
        <p:nvSpPr>
          <p:cNvPr id="7" name="Content Placeholder 6">
            <a:extLst>
              <a:ext uri="{FF2B5EF4-FFF2-40B4-BE49-F238E27FC236}">
                <a16:creationId xmlns:a16="http://schemas.microsoft.com/office/drawing/2014/main" id="{CB33D612-E4E2-ABEC-2674-7B81BC31983B}"/>
              </a:ext>
            </a:extLst>
          </p:cNvPr>
          <p:cNvSpPr>
            <a:spLocks noGrp="1"/>
          </p:cNvSpPr>
          <p:nvPr>
            <p:ph sz="quarter" idx="4"/>
          </p:nvPr>
        </p:nvSpPr>
        <p:spPr>
          <a:xfrm>
            <a:off x="6338316" y="2429899"/>
            <a:ext cx="4875644" cy="3729737"/>
          </a:xfrm>
        </p:spPr>
        <p:txBody>
          <a:bodyPr>
            <a:normAutofit/>
          </a:bodyPr>
          <a:lstStyle/>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Big picture, relevance/importance of problem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Theoretical Frame: Situate study in body of theory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Research question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Methodology: Underlying approach to the research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Method: How will you do it?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Data analysis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Dissemination of research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4214046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EE07B6-6512-865E-3496-296644737EB1}"/>
              </a:ext>
              <a:ext uri="{C183D7F6-B498-43B3-948B-1728B52AA6E4}">
                <adec:decorative xmlns:adec="http://schemas.microsoft.com/office/drawing/2017/decorative" val="0"/>
              </a:ext>
            </a:extLst>
          </p:cNvPr>
          <p:cNvSpPr>
            <a:spLocks noGrp="1"/>
          </p:cNvSpPr>
          <p:nvPr>
            <p:ph type="title"/>
          </p:nvPr>
        </p:nvSpPr>
        <p:spPr>
          <a:xfrm>
            <a:off x="7720168" y="1586484"/>
            <a:ext cx="3685032" cy="3685032"/>
          </a:xfrm>
          <a:prstGeom prst="ellipse">
            <a:avLst/>
          </a:prstGeom>
          <a:solidFill>
            <a:schemeClr val="accent2"/>
          </a:solidFill>
          <a:ln>
            <a:noFill/>
          </a:ln>
        </p:spPr>
        <p:txBody>
          <a:bodyPr vert="horz" lIns="182880" tIns="182880" rIns="182880" bIns="182880" rtlCol="0" anchor="ctr">
            <a:normAutofit/>
          </a:bodyPr>
          <a:lstStyle/>
          <a:p>
            <a:r>
              <a:rPr lang="en-US" sz="2300" kern="1200" cap="all" spc="200" baseline="0">
                <a:solidFill>
                  <a:schemeClr val="tx1"/>
                </a:solidFill>
                <a:latin typeface="+mj-lt"/>
                <a:ea typeface="+mj-ea"/>
                <a:cs typeface="+mj-cs"/>
              </a:rPr>
              <a:t>framework Suggestion</a:t>
            </a:r>
          </a:p>
        </p:txBody>
      </p:sp>
      <p:sp>
        <p:nvSpPr>
          <p:cNvPr id="3" name="Content Placeholder 2">
            <a:extLst>
              <a:ext uri="{FF2B5EF4-FFF2-40B4-BE49-F238E27FC236}">
                <a16:creationId xmlns:a16="http://schemas.microsoft.com/office/drawing/2014/main" id="{B59AD613-203D-B829-EC54-D6B60C5DEA5F}"/>
              </a:ext>
              <a:ext uri="{C183D7F6-B498-43B3-948B-1728B52AA6E4}">
                <adec:decorative xmlns:adec="http://schemas.microsoft.com/office/drawing/2017/decorative" val="0"/>
              </a:ext>
            </a:extLst>
          </p:cNvPr>
          <p:cNvSpPr>
            <a:spLocks noGrp="1"/>
          </p:cNvSpPr>
          <p:nvPr>
            <p:ph sz="half" idx="4294967295"/>
          </p:nvPr>
        </p:nvSpPr>
        <p:spPr>
          <a:xfrm>
            <a:off x="568960" y="617508"/>
            <a:ext cx="6908800" cy="5622983"/>
          </a:xfrm>
          <a:ln w="28575">
            <a:noFill/>
          </a:ln>
        </p:spPr>
        <p:txBody>
          <a:bodyPr vert="horz" lIns="91440" tIns="45720" rIns="91440" bIns="45720" rtlCol="0" anchor="ctr">
            <a:normAutofit fontScale="92500" lnSpcReduction="20000"/>
          </a:bodyPr>
          <a:lstStyle/>
          <a:p>
            <a:pPr algn="l">
              <a:lnSpc>
                <a:spcPts val="2100"/>
              </a:lnSpc>
              <a:spcBef>
                <a:spcPts val="975"/>
              </a:spcBef>
              <a:spcAft>
                <a:spcPts val="225"/>
              </a:spcAft>
              <a:buNone/>
            </a:pPr>
            <a:r>
              <a:rPr lang="en-US" b="1" i="0">
                <a:solidFill>
                  <a:srgbClr val="424242"/>
                </a:solidFill>
                <a:effectLst/>
                <a:latin typeface="Segoe Sans"/>
              </a:rPr>
              <a:t> </a:t>
            </a:r>
            <a:r>
              <a:rPr lang="en-US" sz="1700" b="1" i="0">
                <a:solidFill>
                  <a:srgbClr val="424242"/>
                </a:solidFill>
                <a:effectLst/>
                <a:latin typeface="Segoe Sans"/>
              </a:rPr>
              <a:t>Research Outline – Breakdown</a:t>
            </a:r>
          </a:p>
          <a:p>
            <a:pPr algn="l">
              <a:lnSpc>
                <a:spcPts val="2100"/>
              </a:lnSpc>
              <a:spcBef>
                <a:spcPts val="975"/>
              </a:spcBef>
              <a:spcAft>
                <a:spcPts val="225"/>
              </a:spcAft>
              <a:buNone/>
            </a:pPr>
            <a:endParaRPr lang="en-US" sz="1700" b="1" i="0">
              <a:solidFill>
                <a:srgbClr val="424242"/>
              </a:solidFill>
              <a:effectLst/>
              <a:latin typeface="Segoe Sans"/>
            </a:endParaRPr>
          </a:p>
          <a:p>
            <a:pPr algn="l">
              <a:spcBef>
                <a:spcPts val="300"/>
              </a:spcBef>
              <a:spcAft>
                <a:spcPts val="600"/>
              </a:spcAft>
              <a:buFont typeface="+mj-lt"/>
              <a:buAutoNum type="arabicPeriod"/>
            </a:pPr>
            <a:r>
              <a:rPr lang="en-US" sz="1700" b="1" i="0">
                <a:solidFill>
                  <a:srgbClr val="424242"/>
                </a:solidFill>
                <a:effectLst/>
                <a:latin typeface="Segoe Sans"/>
              </a:rPr>
              <a:t>Main Challenge or Issue</a:t>
            </a:r>
            <a:endParaRPr lang="en-US" sz="1700" b="0" i="0">
              <a:solidFill>
                <a:srgbClr val="424242"/>
              </a:solidFill>
              <a:effectLst/>
              <a:latin typeface="Segoe Sans"/>
            </a:endParaRPr>
          </a:p>
          <a:p>
            <a:pPr lvl="1" indent="0" algn="l">
              <a:spcBef>
                <a:spcPts val="300"/>
              </a:spcBef>
              <a:spcAft>
                <a:spcPts val="300"/>
              </a:spcAft>
              <a:buNone/>
            </a:pPr>
            <a:r>
              <a:rPr lang="en-US" sz="1700" b="0" i="0">
                <a:solidFill>
                  <a:srgbClr val="424242"/>
                </a:solidFill>
                <a:effectLst/>
                <a:latin typeface="Segoe Sans"/>
              </a:rPr>
              <a:t>What problem are you addressing?</a:t>
            </a:r>
          </a:p>
          <a:p>
            <a:pPr algn="l">
              <a:spcBef>
                <a:spcPts val="300"/>
              </a:spcBef>
              <a:spcAft>
                <a:spcPts val="600"/>
              </a:spcAft>
              <a:buFont typeface="+mj-lt"/>
              <a:buAutoNum type="arabicPeriod"/>
            </a:pPr>
            <a:r>
              <a:rPr lang="en-US" sz="1700" b="1" i="0">
                <a:solidFill>
                  <a:srgbClr val="424242"/>
                </a:solidFill>
                <a:effectLst/>
                <a:latin typeface="Segoe Sans"/>
              </a:rPr>
              <a:t>What’s Known and Unknown</a:t>
            </a:r>
            <a:endParaRPr lang="en-US" sz="1700" b="0" i="0">
              <a:solidFill>
                <a:srgbClr val="424242"/>
              </a:solidFill>
              <a:effectLst/>
              <a:latin typeface="Segoe Sans"/>
            </a:endParaRPr>
          </a:p>
          <a:p>
            <a:pPr lvl="1" indent="0" algn="l">
              <a:spcBef>
                <a:spcPts val="300"/>
              </a:spcBef>
              <a:spcAft>
                <a:spcPts val="300"/>
              </a:spcAft>
              <a:buNone/>
            </a:pPr>
            <a:r>
              <a:rPr lang="en-US" sz="1700" b="0" i="0">
                <a:solidFill>
                  <a:srgbClr val="424242"/>
                </a:solidFill>
                <a:effectLst/>
                <a:latin typeface="Segoe Sans"/>
              </a:rPr>
              <a:t>Briefly explain what researchers already know and what gaps still exist.</a:t>
            </a:r>
          </a:p>
          <a:p>
            <a:pPr algn="l">
              <a:spcBef>
                <a:spcPts val="300"/>
              </a:spcBef>
              <a:spcAft>
                <a:spcPts val="600"/>
              </a:spcAft>
              <a:buFont typeface="+mj-lt"/>
              <a:buAutoNum type="arabicPeriod"/>
            </a:pPr>
            <a:r>
              <a:rPr lang="en-US" sz="1700" b="1" i="0">
                <a:solidFill>
                  <a:srgbClr val="424242"/>
                </a:solidFill>
                <a:effectLst/>
                <a:latin typeface="Segoe Sans"/>
              </a:rPr>
              <a:t>Research Questions</a:t>
            </a:r>
            <a:endParaRPr lang="en-US" sz="1700" b="0" i="0">
              <a:solidFill>
                <a:srgbClr val="424242"/>
              </a:solidFill>
              <a:effectLst/>
              <a:latin typeface="Segoe Sans"/>
            </a:endParaRPr>
          </a:p>
          <a:p>
            <a:pPr lvl="1" indent="0" algn="l">
              <a:spcBef>
                <a:spcPts val="300"/>
              </a:spcBef>
              <a:spcAft>
                <a:spcPts val="300"/>
              </a:spcAft>
              <a:buNone/>
            </a:pPr>
            <a:r>
              <a:rPr lang="en-US" sz="1700" b="0" i="0">
                <a:solidFill>
                  <a:srgbClr val="424242"/>
                </a:solidFill>
                <a:effectLst/>
                <a:latin typeface="Segoe Sans"/>
              </a:rPr>
              <a:t>What specific questions will your research try to answer?</a:t>
            </a:r>
          </a:p>
          <a:p>
            <a:pPr algn="l">
              <a:spcBef>
                <a:spcPts val="300"/>
              </a:spcBef>
              <a:spcAft>
                <a:spcPts val="600"/>
              </a:spcAft>
              <a:buFont typeface="+mj-lt"/>
              <a:buAutoNum type="arabicPeriod"/>
            </a:pPr>
            <a:r>
              <a:rPr lang="en-US" sz="1700" b="1" i="0">
                <a:solidFill>
                  <a:srgbClr val="424242"/>
                </a:solidFill>
                <a:effectLst/>
                <a:latin typeface="Segoe Sans"/>
              </a:rPr>
              <a:t>Theoretical and Methodological Framework</a:t>
            </a:r>
            <a:endParaRPr lang="en-US" sz="1700" b="0" i="0">
              <a:solidFill>
                <a:srgbClr val="424242"/>
              </a:solidFill>
              <a:effectLst/>
              <a:latin typeface="Segoe Sans"/>
            </a:endParaRPr>
          </a:p>
          <a:p>
            <a:pPr lvl="1" indent="0" algn="l">
              <a:spcBef>
                <a:spcPts val="300"/>
              </a:spcBef>
              <a:spcAft>
                <a:spcPts val="300"/>
              </a:spcAft>
              <a:buNone/>
            </a:pPr>
            <a:r>
              <a:rPr lang="en-US" sz="1700" b="0" i="0">
                <a:solidFill>
                  <a:srgbClr val="424242"/>
                </a:solidFill>
                <a:effectLst/>
                <a:latin typeface="Segoe Sans"/>
              </a:rPr>
              <a:t>What theories and methods will guide your research?</a:t>
            </a:r>
          </a:p>
          <a:p>
            <a:pPr algn="l">
              <a:spcBef>
                <a:spcPts val="300"/>
              </a:spcBef>
              <a:spcAft>
                <a:spcPts val="600"/>
              </a:spcAft>
              <a:buFont typeface="+mj-lt"/>
              <a:buAutoNum type="arabicPeriod"/>
            </a:pPr>
            <a:r>
              <a:rPr lang="en-US" sz="1700" b="1" i="0">
                <a:solidFill>
                  <a:srgbClr val="424242"/>
                </a:solidFill>
                <a:effectLst/>
                <a:latin typeface="Segoe Sans"/>
              </a:rPr>
              <a:t>Proposed Methods</a:t>
            </a:r>
            <a:endParaRPr lang="en-US" sz="1700" b="0" i="0">
              <a:solidFill>
                <a:srgbClr val="424242"/>
              </a:solidFill>
              <a:effectLst/>
              <a:latin typeface="Segoe Sans"/>
            </a:endParaRPr>
          </a:p>
          <a:p>
            <a:pPr lvl="1" indent="0" algn="l">
              <a:spcBef>
                <a:spcPts val="300"/>
              </a:spcBef>
              <a:spcAft>
                <a:spcPts val="300"/>
              </a:spcAft>
              <a:buNone/>
            </a:pPr>
            <a:r>
              <a:rPr lang="en-US" sz="1700" b="0" i="0">
                <a:solidFill>
                  <a:srgbClr val="424242"/>
                </a:solidFill>
                <a:effectLst/>
                <a:latin typeface="Segoe Sans"/>
              </a:rPr>
              <a:t>What steps or techniques will you use to carry out the research?</a:t>
            </a:r>
          </a:p>
          <a:p>
            <a:pPr algn="l">
              <a:spcBef>
                <a:spcPts val="300"/>
              </a:spcBef>
              <a:spcAft>
                <a:spcPts val="600"/>
              </a:spcAft>
              <a:buFont typeface="+mj-lt"/>
              <a:buAutoNum type="arabicPeriod"/>
            </a:pPr>
            <a:r>
              <a:rPr lang="en-US" sz="1700" b="1" i="0">
                <a:solidFill>
                  <a:srgbClr val="424242"/>
                </a:solidFill>
                <a:effectLst/>
                <a:latin typeface="Segoe Sans"/>
              </a:rPr>
              <a:t>Contribution to Knowledge</a:t>
            </a:r>
            <a:endParaRPr lang="en-US" sz="1700" b="0" i="0">
              <a:solidFill>
                <a:srgbClr val="424242"/>
              </a:solidFill>
              <a:effectLst/>
              <a:latin typeface="Segoe Sans"/>
            </a:endParaRPr>
          </a:p>
          <a:p>
            <a:pPr lvl="1" indent="0" algn="l">
              <a:spcBef>
                <a:spcPts val="300"/>
              </a:spcBef>
              <a:spcAft>
                <a:spcPts val="300"/>
              </a:spcAft>
              <a:buNone/>
            </a:pPr>
            <a:r>
              <a:rPr lang="en-US" sz="1700" b="0" i="0">
                <a:solidFill>
                  <a:srgbClr val="424242"/>
                </a:solidFill>
                <a:effectLst/>
                <a:latin typeface="Segoe Sans"/>
              </a:rPr>
              <a:t>How will your findings advance your field or help other areas of research?</a:t>
            </a:r>
          </a:p>
          <a:p>
            <a:pPr algn="l">
              <a:spcBef>
                <a:spcPts val="300"/>
              </a:spcBef>
              <a:spcAft>
                <a:spcPts val="600"/>
              </a:spcAft>
              <a:buFont typeface="+mj-lt"/>
              <a:buAutoNum type="arabicPeriod"/>
            </a:pPr>
            <a:r>
              <a:rPr lang="en-US" sz="1700" b="1" i="0">
                <a:solidFill>
                  <a:srgbClr val="424242"/>
                </a:solidFill>
                <a:effectLst/>
                <a:latin typeface="Segoe Sans"/>
              </a:rPr>
              <a:t>Public Good / Social Impact</a:t>
            </a:r>
            <a:endParaRPr lang="en-US" sz="1700" b="0" i="0">
              <a:solidFill>
                <a:srgbClr val="424242"/>
              </a:solidFill>
              <a:effectLst/>
              <a:latin typeface="Segoe Sans"/>
            </a:endParaRPr>
          </a:p>
          <a:p>
            <a:pPr lvl="1" indent="0" algn="l">
              <a:spcBef>
                <a:spcPts val="300"/>
              </a:spcBef>
              <a:spcAft>
                <a:spcPts val="300"/>
              </a:spcAft>
              <a:buNone/>
            </a:pPr>
            <a:r>
              <a:rPr lang="en-US" sz="1700" b="0" i="0">
                <a:solidFill>
                  <a:srgbClr val="424242"/>
                </a:solidFill>
                <a:effectLst/>
                <a:latin typeface="Segoe Sans"/>
              </a:rPr>
              <a:t>How could your research benefit society or make a positive difference?</a:t>
            </a:r>
          </a:p>
          <a:p>
            <a:pPr>
              <a:lnSpc>
                <a:spcPct val="90000"/>
              </a:lnSpc>
            </a:pPr>
            <a:endParaRPr lang="en-US" sz="1400">
              <a:solidFill>
                <a:srgbClr val="404040"/>
              </a:solidFill>
            </a:endParaRPr>
          </a:p>
        </p:txBody>
      </p:sp>
    </p:spTree>
    <p:extLst>
      <p:ext uri="{BB962C8B-B14F-4D97-AF65-F5344CB8AC3E}">
        <p14:creationId xmlns:p14="http://schemas.microsoft.com/office/powerpoint/2010/main" val="3761464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F4E0285-954E-97B4-8D86-70FC46735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928B7-8E26-EBB5-49C4-E59AF87578C9}"/>
              </a:ext>
            </a:extLst>
          </p:cNvPr>
          <p:cNvSpPr>
            <a:spLocks noGrp="1"/>
          </p:cNvSpPr>
          <p:nvPr>
            <p:ph type="title"/>
          </p:nvPr>
        </p:nvSpPr>
        <p:spPr>
          <a:xfrm>
            <a:off x="2209028" y="159974"/>
            <a:ext cx="7412953" cy="2022118"/>
          </a:xfrm>
          <a:prstGeom prst="ellipse">
            <a:avLst/>
          </a:prstGeom>
          <a:solidFill>
            <a:schemeClr val="accent2"/>
          </a:solidFill>
          <a:ln>
            <a:solidFill>
              <a:schemeClr val="tx1"/>
            </a:solidFill>
          </a:ln>
        </p:spPr>
        <p:txBody>
          <a:bodyPr>
            <a:noAutofit/>
          </a:bodyPr>
          <a:lstStyle/>
          <a:p>
            <a:r>
              <a:rPr lang="en-US" sz="1800" b="1" cap="none">
                <a:solidFill>
                  <a:schemeClr val="bg1"/>
                </a:solidFill>
                <a:latin typeface="+mn-lt"/>
              </a:rPr>
              <a:t>A</a:t>
            </a:r>
            <a:r>
              <a:rPr lang="en-US" sz="1800" b="1" i="0" cap="none">
                <a:solidFill>
                  <a:schemeClr val="bg1"/>
                </a:solidFill>
                <a:effectLst/>
                <a:latin typeface="+mn-lt"/>
              </a:rPr>
              <a:t>n outline of proposed research </a:t>
            </a:r>
            <a:r>
              <a:rPr lang="en-US" sz="1800" b="1" cap="none">
                <a:solidFill>
                  <a:schemeClr val="bg1"/>
                </a:solidFill>
                <a:latin typeface="+mn-lt"/>
              </a:rPr>
              <a:t>s</a:t>
            </a:r>
            <a:r>
              <a:rPr lang="en-US" sz="1800" b="1" i="0" cap="none">
                <a:solidFill>
                  <a:schemeClr val="bg1"/>
                </a:solidFill>
                <a:effectLst/>
                <a:latin typeface="+mn-lt"/>
              </a:rPr>
              <a:t>hould clearly and concisely communicate a research plan, its significance, and the approach. </a:t>
            </a:r>
            <a:endParaRPr lang="en-CA" sz="1800" b="1" cap="none">
              <a:solidFill>
                <a:schemeClr val="bg1"/>
              </a:solidFill>
              <a:latin typeface="+mn-lt"/>
            </a:endParaRPr>
          </a:p>
        </p:txBody>
      </p:sp>
      <p:sp>
        <p:nvSpPr>
          <p:cNvPr id="4" name="TextBox 3">
            <a:extLst>
              <a:ext uri="{FF2B5EF4-FFF2-40B4-BE49-F238E27FC236}">
                <a16:creationId xmlns:a16="http://schemas.microsoft.com/office/drawing/2014/main" id="{6854D894-0957-E3A2-E631-FD8BB82D1B8B}"/>
              </a:ext>
            </a:extLst>
          </p:cNvPr>
          <p:cNvSpPr txBox="1"/>
          <p:nvPr/>
        </p:nvSpPr>
        <p:spPr>
          <a:xfrm>
            <a:off x="536092" y="2521059"/>
            <a:ext cx="4733339" cy="3380413"/>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975"/>
              </a:spcBef>
              <a:spcAft>
                <a:spcPts val="225"/>
              </a:spcAft>
              <a:buClr>
                <a:srgbClr val="418AB3"/>
              </a:buClr>
              <a:buSzTx/>
              <a:buFont typeface="Arial" panose="020B0604020202020204" pitchFamily="34" charset="0"/>
              <a:buNone/>
              <a:tabLst/>
              <a:defRPr/>
            </a:pPr>
            <a:r>
              <a:rPr kumimoji="0" lang="en-US" sz="1600" b="1" i="0" u="none" strike="noStrike" kern="1200" cap="none" spc="0" normalizeH="0" baseline="0" noProof="0">
                <a:ln>
                  <a:noFill/>
                </a:ln>
                <a:solidFill>
                  <a:srgbClr val="000000"/>
                </a:solidFill>
                <a:effectLst/>
                <a:uLnTx/>
                <a:uFillTx/>
                <a:latin typeface="Segoe Sans"/>
                <a:ea typeface="+mn-ea"/>
                <a:cs typeface="+mn-cs"/>
              </a:rPr>
              <a:t>🧠</a:t>
            </a:r>
            <a:r>
              <a:rPr kumimoji="0" lang="en-US" sz="1600" b="1" i="0" u="none" strike="noStrike" kern="1200" cap="none" spc="0" normalizeH="0" baseline="0" noProof="0">
                <a:ln>
                  <a:noFill/>
                </a:ln>
                <a:solidFill>
                  <a:srgbClr val="000000"/>
                </a:solidFill>
                <a:effectLst/>
                <a:uLnTx/>
                <a:uFillTx/>
                <a:latin typeface="Gill Sans MT" panose="020B0502020104020203"/>
                <a:ea typeface="+mn-ea"/>
                <a:cs typeface="+mn-cs"/>
              </a:rPr>
              <a:t> 1. Research Problem or Challenge</a:t>
            </a:r>
          </a:p>
          <a:p>
            <a:pPr marL="0" marR="0" lvl="0" indent="0" algn="l" defTabSz="914400" rtl="0" eaLnBrk="1" fontAlgn="auto" latinLnBrk="0" hangingPunct="1">
              <a:lnSpc>
                <a:spcPct val="100000"/>
              </a:lnSpc>
              <a:spcBef>
                <a:spcPts val="0"/>
              </a:spcBef>
              <a:spcAft>
                <a:spcPts val="0"/>
              </a:spcAft>
              <a:buClr>
                <a:srgbClr val="418AB3"/>
              </a:buClr>
              <a:buSzTx/>
              <a:buFontTx/>
              <a:buNone/>
              <a:tabLst/>
              <a:defRPr/>
            </a:pP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Clearly state the issue your research addresses.</a:t>
            </a:r>
          </a:p>
          <a:p>
            <a:pPr marL="0" marR="0" lvl="0" indent="0" algn="l" defTabSz="914400" rtl="0" eaLnBrk="1" fontAlgn="auto" latinLnBrk="0" hangingPunct="1">
              <a:lnSpc>
                <a:spcPct val="100000"/>
              </a:lnSpc>
              <a:spcBef>
                <a:spcPts val="0"/>
              </a:spcBef>
              <a:spcAft>
                <a:spcPts val="0"/>
              </a:spcAft>
              <a:buClr>
                <a:srgbClr val="418AB3"/>
              </a:buClr>
              <a:buSzTx/>
              <a:buFontTx/>
              <a:buNone/>
              <a:tabLst/>
              <a:defRPr/>
            </a:pP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Explain why it matters—scientifically, socially, or economically.</a:t>
            </a:r>
          </a:p>
          <a:p>
            <a:pPr marL="228600" marR="0" lvl="0" indent="-228600" algn="l" defTabSz="914400" rtl="0" eaLnBrk="1" fontAlgn="auto" latinLnBrk="0" hangingPunct="1">
              <a:lnSpc>
                <a:spcPct val="100000"/>
              </a:lnSpc>
              <a:spcBef>
                <a:spcPts val="975"/>
              </a:spcBef>
              <a:spcAft>
                <a:spcPts val="225"/>
              </a:spcAft>
              <a:buClr>
                <a:srgbClr val="418AB3"/>
              </a:buClr>
              <a:buSzTx/>
              <a:buFont typeface="Arial" panose="020B0604020202020204" pitchFamily="34" charset="0"/>
              <a:buNone/>
              <a:tabLst/>
              <a:defRPr/>
            </a:pPr>
            <a:r>
              <a:rPr kumimoji="0" lang="en-US" sz="1600" b="1" i="0" u="none" strike="noStrike" kern="1200" cap="none" spc="0" normalizeH="0" baseline="0" noProof="0">
                <a:ln>
                  <a:noFill/>
                </a:ln>
                <a:solidFill>
                  <a:srgbClr val="000000"/>
                </a:solidFill>
                <a:effectLst/>
                <a:uLnTx/>
                <a:uFillTx/>
                <a:latin typeface="Gill Sans MT" panose="020B0502020104020203"/>
                <a:ea typeface="+mn-ea"/>
                <a:cs typeface="+mn-cs"/>
              </a:rPr>
              <a:t>📚 2. Background and Knowledge Gaps</a:t>
            </a:r>
          </a:p>
          <a:p>
            <a:pPr marL="0" marR="0" lvl="0" indent="0" algn="l" defTabSz="914400" rtl="0" eaLnBrk="1" fontAlgn="auto" latinLnBrk="0" hangingPunct="1">
              <a:lnSpc>
                <a:spcPct val="100000"/>
              </a:lnSpc>
              <a:spcBef>
                <a:spcPts val="0"/>
              </a:spcBef>
              <a:spcAft>
                <a:spcPts val="0"/>
              </a:spcAft>
              <a:buClr>
                <a:srgbClr val="418AB3"/>
              </a:buClr>
              <a:buSzTx/>
              <a:buFontTx/>
              <a:buNone/>
              <a:tabLst/>
              <a:defRPr/>
            </a:pP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Summarize what is already known in the field.</a:t>
            </a:r>
          </a:p>
          <a:p>
            <a:pPr marL="0" marR="0" lvl="0" indent="0" algn="l" defTabSz="914400" rtl="0" eaLnBrk="1" fontAlgn="auto" latinLnBrk="0" hangingPunct="1">
              <a:lnSpc>
                <a:spcPct val="100000"/>
              </a:lnSpc>
              <a:spcBef>
                <a:spcPts val="0"/>
              </a:spcBef>
              <a:spcAft>
                <a:spcPts val="0"/>
              </a:spcAft>
              <a:buClr>
                <a:srgbClr val="418AB3"/>
              </a:buClr>
              <a:buSzTx/>
              <a:buFontTx/>
              <a:buNone/>
              <a:tabLst/>
              <a:defRPr/>
            </a:pP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Identify gaps in knowledge that your research will fill.</a:t>
            </a:r>
          </a:p>
          <a:p>
            <a:pPr marL="228600" marR="0" lvl="0" indent="-228600" algn="l" defTabSz="914400" rtl="0" eaLnBrk="1" fontAlgn="auto" latinLnBrk="0" hangingPunct="1">
              <a:lnSpc>
                <a:spcPct val="100000"/>
              </a:lnSpc>
              <a:spcBef>
                <a:spcPts val="975"/>
              </a:spcBef>
              <a:spcAft>
                <a:spcPts val="225"/>
              </a:spcAft>
              <a:buClr>
                <a:srgbClr val="418AB3"/>
              </a:buClr>
              <a:buSzTx/>
              <a:buFont typeface="Arial" panose="020B0604020202020204" pitchFamily="34" charset="0"/>
              <a:buNone/>
              <a:tabLst/>
              <a:defRPr/>
            </a:pPr>
            <a:r>
              <a:rPr kumimoji="0" lang="en-US" sz="1600" b="1" i="0" u="none" strike="noStrike" kern="1200" cap="none" spc="0" normalizeH="0" baseline="0" noProof="0">
                <a:ln>
                  <a:noFill/>
                </a:ln>
                <a:solidFill>
                  <a:srgbClr val="000000"/>
                </a:solidFill>
                <a:effectLst/>
                <a:uLnTx/>
                <a:uFillTx/>
                <a:latin typeface="Gill Sans MT" panose="020B0502020104020203"/>
                <a:ea typeface="+mn-ea"/>
                <a:cs typeface="+mn-cs"/>
              </a:rPr>
              <a:t>❓ 3. Research Questions or Objectives</a:t>
            </a:r>
          </a:p>
          <a:p>
            <a:pPr marL="0" marR="0" lvl="0" indent="0" algn="l" defTabSz="914400" rtl="0" eaLnBrk="1" fontAlgn="auto" latinLnBrk="0" hangingPunct="1">
              <a:lnSpc>
                <a:spcPct val="100000"/>
              </a:lnSpc>
              <a:spcBef>
                <a:spcPts val="0"/>
              </a:spcBef>
              <a:spcAft>
                <a:spcPts val="0"/>
              </a:spcAft>
              <a:buClr>
                <a:srgbClr val="418AB3"/>
              </a:buClr>
              <a:buSzTx/>
              <a:buFontTx/>
              <a:buNone/>
              <a:tabLst/>
              <a:defRPr/>
            </a:pPr>
            <a:r>
              <a:rPr lang="en-US" sz="1600">
                <a:solidFill>
                  <a:srgbClr val="000000"/>
                </a:solidFill>
                <a:latin typeface="Gill Sans MT" panose="020B0502020104020203"/>
              </a:rPr>
              <a:t>Include the </a:t>
            </a: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key questions your research aims to answer.</a:t>
            </a:r>
          </a:p>
          <a:p>
            <a:pPr marL="0" marR="0" lvl="0" indent="0" algn="l" defTabSz="914400" rtl="0" eaLnBrk="1" fontAlgn="auto" latinLnBrk="0" hangingPunct="1">
              <a:lnSpc>
                <a:spcPct val="100000"/>
              </a:lnSpc>
              <a:spcBef>
                <a:spcPts val="0"/>
              </a:spcBef>
              <a:spcAft>
                <a:spcPts val="0"/>
              </a:spcAft>
              <a:buClr>
                <a:srgbClr val="418AB3"/>
              </a:buClr>
              <a:buSzTx/>
              <a:buFontTx/>
              <a:buNone/>
              <a:tabLst/>
              <a:defRPr/>
            </a:pP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These should align with your overall goals and be specific and measurable.</a:t>
            </a:r>
          </a:p>
        </p:txBody>
      </p:sp>
      <p:sp>
        <p:nvSpPr>
          <p:cNvPr id="6" name="TextBox 5">
            <a:extLst>
              <a:ext uri="{FF2B5EF4-FFF2-40B4-BE49-F238E27FC236}">
                <a16:creationId xmlns:a16="http://schemas.microsoft.com/office/drawing/2014/main" id="{F85CD91D-E66E-5143-7C2C-F329DD57482E}"/>
              </a:ext>
            </a:extLst>
          </p:cNvPr>
          <p:cNvSpPr txBox="1"/>
          <p:nvPr/>
        </p:nvSpPr>
        <p:spPr>
          <a:xfrm>
            <a:off x="5389707" y="2521059"/>
            <a:ext cx="6466319" cy="403187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 </a:t>
            </a:r>
            <a:r>
              <a:rPr kumimoji="0" lang="en-US" sz="1600" b="1" i="0" u="none" strike="noStrike" kern="1200" cap="none" spc="0" normalizeH="0" baseline="0" noProof="0">
                <a:ln>
                  <a:noFill/>
                </a:ln>
                <a:solidFill>
                  <a:srgbClr val="000000"/>
                </a:solidFill>
                <a:effectLst/>
                <a:uLnTx/>
                <a:uFillTx/>
                <a:latin typeface="Gill Sans MT" panose="020B0502020104020203"/>
                <a:ea typeface="+mn-ea"/>
                <a:cs typeface="+mn-cs"/>
              </a:rPr>
              <a:t>4. Methodology or Approach</a:t>
            </a:r>
            <a:b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b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Describe how you will conduct your research.</a:t>
            </a:r>
            <a:b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b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Include details on data collection, analysis techniques, and tools or models you'll use.</a:t>
            </a:r>
            <a:b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br>
            <a:endPar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 </a:t>
            </a:r>
            <a:r>
              <a:rPr lang="en-US" sz="1600" b="1">
                <a:solidFill>
                  <a:srgbClr val="000000"/>
                </a:solidFill>
                <a:latin typeface="Gill Sans MT" panose="020B0502020104020203"/>
              </a:rPr>
              <a:t>5</a:t>
            </a:r>
            <a:r>
              <a:rPr kumimoji="0" lang="en-US" sz="1600" b="1" i="0" u="none" strike="noStrike" kern="1200" cap="none" spc="0" normalizeH="0" baseline="0" noProof="0">
                <a:ln>
                  <a:noFill/>
                </a:ln>
                <a:solidFill>
                  <a:srgbClr val="000000"/>
                </a:solidFill>
                <a:effectLst/>
                <a:uLnTx/>
                <a:uFillTx/>
                <a:latin typeface="Gill Sans MT" panose="020B0502020104020203"/>
                <a:ea typeface="+mn-ea"/>
                <a:cs typeface="+mn-cs"/>
              </a:rPr>
              <a:t>. Timeline and Milestones</a:t>
            </a:r>
            <a:b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b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Break down your research into phases.</a:t>
            </a:r>
            <a:b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b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Include key milestones and estimated completion dates for each stage.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 </a:t>
            </a:r>
            <a:r>
              <a:rPr lang="en-US" sz="1600" b="1">
                <a:solidFill>
                  <a:srgbClr val="000000"/>
                </a:solidFill>
                <a:latin typeface="Gill Sans MT" panose="020B0502020104020203"/>
              </a:rPr>
              <a:t>6</a:t>
            </a:r>
            <a:r>
              <a:rPr kumimoji="0" lang="en-US" sz="1600" b="1" i="0" u="none" strike="noStrike" kern="1200" cap="none" spc="0" normalizeH="0" baseline="0" noProof="0">
                <a:ln>
                  <a:noFill/>
                </a:ln>
                <a:solidFill>
                  <a:srgbClr val="000000"/>
                </a:solidFill>
                <a:effectLst/>
                <a:uLnTx/>
                <a:uFillTx/>
                <a:latin typeface="Gill Sans MT" panose="020B0502020104020203"/>
                <a:ea typeface="+mn-ea"/>
                <a:cs typeface="+mn-cs"/>
              </a:rPr>
              <a:t>. Significance and Impact</a:t>
            </a:r>
            <a:b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b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Explain how your research will contribute to the field.</a:t>
            </a:r>
            <a:b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br>
            <a:r>
              <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rPr>
              <a:t>Discuss potential applications, policy implications, or societal benefits.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70C0"/>
                </a:solidFill>
                <a:effectLst/>
                <a:uLnTx/>
                <a:uFillTx/>
                <a:latin typeface="Gill Sans MT" panose="020B0502020104020203"/>
                <a:ea typeface="+mn-ea"/>
                <a:cs typeface="+mn-cs"/>
              </a:rPr>
              <a:t>📎 8. References and Supporting Literature</a:t>
            </a:r>
            <a:br>
              <a:rPr kumimoji="0" lang="en-US" sz="1600" b="1" i="0" u="none" strike="noStrike" kern="1200" cap="none" spc="0" normalizeH="0" baseline="0" noProof="0">
                <a:ln>
                  <a:noFill/>
                </a:ln>
                <a:solidFill>
                  <a:srgbClr val="0070C0"/>
                </a:solidFill>
                <a:effectLst/>
                <a:uLnTx/>
                <a:uFillTx/>
                <a:latin typeface="Gill Sans MT" panose="020B0502020104020203"/>
                <a:ea typeface="+mn-ea"/>
                <a:cs typeface="+mn-cs"/>
              </a:rPr>
            </a:br>
            <a:r>
              <a:rPr kumimoji="0" lang="en-US" sz="1600" b="1" i="0" u="none" strike="noStrike" kern="1200" cap="none" spc="0" normalizeH="0" baseline="0" noProof="0">
                <a:ln>
                  <a:noFill/>
                </a:ln>
                <a:solidFill>
                  <a:srgbClr val="0070C0"/>
                </a:solidFill>
                <a:effectLst/>
                <a:uLnTx/>
                <a:uFillTx/>
                <a:latin typeface="Gill Sans MT" panose="020B0502020104020203"/>
                <a:ea typeface="+mn-ea"/>
                <a:cs typeface="+mn-cs"/>
              </a:rPr>
              <a:t>List key sources that support your background and methodology.</a:t>
            </a:r>
            <a:br>
              <a:rPr kumimoji="0" lang="en-US" sz="1600" b="1" i="0" u="none" strike="noStrike" kern="1200" cap="none" spc="0" normalizeH="0" baseline="0" noProof="0">
                <a:ln>
                  <a:noFill/>
                </a:ln>
                <a:solidFill>
                  <a:srgbClr val="0070C0"/>
                </a:solidFill>
                <a:effectLst/>
                <a:uLnTx/>
                <a:uFillTx/>
                <a:latin typeface="Gill Sans MT" panose="020B0502020104020203"/>
                <a:ea typeface="+mn-ea"/>
                <a:cs typeface="+mn-cs"/>
              </a:rPr>
            </a:br>
            <a:r>
              <a:rPr kumimoji="0" lang="en-US" sz="1600" b="1" i="0" u="none" strike="noStrike" kern="1200" cap="none" spc="0" normalizeH="0" baseline="0" noProof="0">
                <a:ln>
                  <a:noFill/>
                </a:ln>
                <a:solidFill>
                  <a:srgbClr val="0070C0"/>
                </a:solidFill>
                <a:effectLst/>
                <a:uLnTx/>
                <a:uFillTx/>
                <a:latin typeface="Gill Sans MT" panose="020B0502020104020203"/>
                <a:ea typeface="+mn-ea"/>
                <a:cs typeface="+mn-cs"/>
              </a:rPr>
              <a:t>Ensure they are relevant, credible, and up-to-date. (5 pages)</a:t>
            </a:r>
          </a:p>
        </p:txBody>
      </p:sp>
    </p:spTree>
    <p:extLst>
      <p:ext uri="{BB962C8B-B14F-4D97-AF65-F5344CB8AC3E}">
        <p14:creationId xmlns:p14="http://schemas.microsoft.com/office/powerpoint/2010/main" val="2739915397"/>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87D8662-17B3-42AA-9D5D-DE1F48DF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3B8F2456-0AEC-7AC0-C3D7-72BC6385A15A}"/>
              </a:ext>
            </a:extLst>
          </p:cNvPr>
          <p:cNvSpPr>
            <a:spLocks noGrp="1"/>
          </p:cNvSpPr>
          <p:nvPr>
            <p:ph type="title"/>
          </p:nvPr>
        </p:nvSpPr>
        <p:spPr>
          <a:xfrm>
            <a:off x="804672" y="862552"/>
            <a:ext cx="4475892" cy="1188720"/>
          </a:xfrm>
          <a:solidFill>
            <a:srgbClr val="FFFFFF"/>
          </a:solidFill>
          <a:ln>
            <a:solidFill>
              <a:srgbClr val="404040"/>
            </a:solidFill>
          </a:ln>
        </p:spPr>
        <p:txBody>
          <a:bodyPr vert="horz" lIns="182880" tIns="182880" rIns="182880" bIns="182880" rtlCol="0" anchor="ctr" anchorCtr="1">
            <a:normAutofit/>
          </a:bodyPr>
          <a:lstStyle/>
          <a:p>
            <a:r>
              <a:rPr lang="en-US" sz="2000">
                <a:solidFill>
                  <a:srgbClr val="262626"/>
                </a:solidFill>
              </a:rPr>
              <a:t>Diversity Considerations in research Design</a:t>
            </a:r>
          </a:p>
        </p:txBody>
      </p:sp>
      <p:sp>
        <p:nvSpPr>
          <p:cNvPr id="2" name="TextBox 1">
            <a:extLst>
              <a:ext uri="{FF2B5EF4-FFF2-40B4-BE49-F238E27FC236}">
                <a16:creationId xmlns:a16="http://schemas.microsoft.com/office/drawing/2014/main" id="{E45B1078-7BB6-0C61-7E49-05080D266CF8}"/>
              </a:ext>
            </a:extLst>
          </p:cNvPr>
          <p:cNvSpPr txBox="1"/>
          <p:nvPr/>
        </p:nvSpPr>
        <p:spPr>
          <a:xfrm>
            <a:off x="804672" y="2387601"/>
            <a:ext cx="4475892" cy="3513650"/>
          </a:xfrm>
          <a:prstGeom prst="rect">
            <a:avLst/>
          </a:prstGeom>
        </p:spPr>
        <p:txBody>
          <a:bodyPr vert="horz" lIns="91440" tIns="45720" rIns="91440" bIns="45720" rtlCol="0">
            <a:normAutofit/>
          </a:bodyPr>
          <a:lstStyle/>
          <a:p>
            <a:pPr defTabSz="914400">
              <a:lnSpc>
                <a:spcPct val="90000"/>
              </a:lnSpc>
              <a:spcBef>
                <a:spcPts val="1000"/>
              </a:spcBef>
              <a:spcAft>
                <a:spcPts val="863"/>
              </a:spcAft>
              <a:buClr>
                <a:schemeClr val="accent2"/>
              </a:buClr>
            </a:pPr>
            <a:r>
              <a:rPr lang="en-US" sz="1600" b="0" i="0">
                <a:effectLst/>
              </a:rPr>
              <a:t>After you’ve answered “yes” or “no” to the question “Do diversity considerations apply to your proposed research design?”, indicate in the text box how diversity considerations are applicable or not to your research proposal (maximum 1,700 characters).</a:t>
            </a:r>
          </a:p>
          <a:p>
            <a:pPr defTabSz="914400">
              <a:lnSpc>
                <a:spcPct val="90000"/>
              </a:lnSpc>
              <a:spcBef>
                <a:spcPts val="1000"/>
              </a:spcBef>
              <a:spcAft>
                <a:spcPts val="863"/>
              </a:spcAft>
              <a:buClr>
                <a:schemeClr val="accent2"/>
              </a:buClr>
            </a:pPr>
            <a:r>
              <a:rPr lang="en-US" sz="1600" b="0" i="0">
                <a:effectLst/>
              </a:rPr>
              <a:t>Before completing this module, read the </a:t>
            </a:r>
            <a:r>
              <a:rPr lang="en-US" sz="1600" b="0" i="0" u="sng">
                <a:effectLst/>
                <a:hlinkClick r:id="rId2">
                  <a:extLst>
                    <a:ext uri="{A12FA001-AC4F-418D-AE19-62706E023703}">
                      <ahyp:hlinkClr xmlns:ahyp="http://schemas.microsoft.com/office/drawing/2018/hyperlinkcolor" val="tx"/>
                    </a:ext>
                  </a:extLst>
                </a:hlinkClick>
              </a:rPr>
              <a:t>Guide to including diversity considerations in research design for doctoral and postdoctoral award applicants</a:t>
            </a:r>
            <a:r>
              <a:rPr lang="en-US" sz="1600" b="0" i="0">
                <a:effectLst/>
              </a:rPr>
              <a:t>.</a:t>
            </a:r>
          </a:p>
          <a:p>
            <a:pPr defTabSz="914400">
              <a:lnSpc>
                <a:spcPct val="90000"/>
              </a:lnSpc>
              <a:spcBef>
                <a:spcPts val="1000"/>
              </a:spcBef>
              <a:spcAft>
                <a:spcPts val="1725"/>
              </a:spcAft>
              <a:buClr>
                <a:schemeClr val="accent2"/>
              </a:buClr>
            </a:pPr>
            <a:r>
              <a:rPr lang="en-US" sz="1600" i="0">
                <a:effectLst/>
              </a:rPr>
              <a:t>Note: Although mandatory, this module is not subject to merit review and is not shared with committee members.</a:t>
            </a:r>
          </a:p>
        </p:txBody>
      </p:sp>
      <p:sp>
        <p:nvSpPr>
          <p:cNvPr id="1033" name="Rectangle 1032">
            <a:extLst>
              <a:ext uri="{FF2B5EF4-FFF2-40B4-BE49-F238E27FC236}">
                <a16:creationId xmlns:a16="http://schemas.microsoft.com/office/drawing/2014/main" id="{955D1EB5-8C7C-4C69-9221-568969C00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321731"/>
            <a:ext cx="3208079" cy="3674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EE766E6-0ED4-1274-F5C4-C6C9AC03146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b="-4"/>
          <a:stretch>
            <a:fillRect/>
          </a:stretch>
        </p:blipFill>
        <p:spPr>
          <a:xfrm>
            <a:off x="6560062" y="862552"/>
            <a:ext cx="2880360" cy="2593205"/>
          </a:xfrm>
          <a:prstGeom prst="rect">
            <a:avLst/>
          </a:prstGeom>
        </p:spPr>
      </p:pic>
      <p:sp>
        <p:nvSpPr>
          <p:cNvPr id="1035" name="Rectangle 1034">
            <a:extLst>
              <a:ext uri="{FF2B5EF4-FFF2-40B4-BE49-F238E27FC236}">
                <a16:creationId xmlns:a16="http://schemas.microsoft.com/office/drawing/2014/main" id="{CA256D4F-8E09-4AEA-AF5D-017ACFD23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321731"/>
            <a:ext cx="2111317" cy="206586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023F2134-99EC-43B1-9B9F-BE2201F5D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7212" y="2548467"/>
            <a:ext cx="2111317" cy="3352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7561520-ED8C-79B3-A4C5-AC91A9415190}"/>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b="-4"/>
          <a:stretch>
            <a:fillRect/>
          </a:stretch>
        </p:blipFill>
        <p:spPr>
          <a:xfrm>
            <a:off x="9921040" y="2775854"/>
            <a:ext cx="1783661" cy="2900376"/>
          </a:xfrm>
          <a:prstGeom prst="rect">
            <a:avLst/>
          </a:prstGeom>
        </p:spPr>
      </p:pic>
      <p:sp>
        <p:nvSpPr>
          <p:cNvPr id="1039" name="Rectangle 1038">
            <a:extLst>
              <a:ext uri="{FF2B5EF4-FFF2-40B4-BE49-F238E27FC236}">
                <a16:creationId xmlns:a16="http://schemas.microsoft.com/office/drawing/2014/main" id="{E81E7C1D-624A-4819-922B-6F6321C61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203" y="4163080"/>
            <a:ext cx="3208079" cy="2374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BC56CF0-28BB-E1AB-2C17-2A933A1E464B}"/>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560062" y="4503771"/>
            <a:ext cx="2880360" cy="169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22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1812-32A4-734F-630E-84574B590036}"/>
              </a:ext>
            </a:extLst>
          </p:cNvPr>
          <p:cNvSpPr>
            <a:spLocks noGrp="1"/>
          </p:cNvSpPr>
          <p:nvPr>
            <p:ph type="title"/>
          </p:nvPr>
        </p:nvSpPr>
        <p:spPr>
          <a:xfrm>
            <a:off x="5774196" y="837398"/>
            <a:ext cx="6092952" cy="1029903"/>
          </a:xfrm>
        </p:spPr>
        <p:txBody>
          <a:bodyPr vert="horz" lIns="182880" tIns="182880" rIns="182880" bIns="182880" rtlCol="0" anchor="ctr">
            <a:normAutofit/>
          </a:bodyPr>
          <a:lstStyle/>
          <a:p>
            <a:r>
              <a:rPr lang="en-US" sz="2600">
                <a:solidFill>
                  <a:schemeClr val="tx1">
                    <a:lumMod val="85000"/>
                    <a:lumOff val="15000"/>
                  </a:schemeClr>
                </a:solidFill>
              </a:rPr>
              <a:t>Transcripts </a:t>
            </a:r>
          </a:p>
        </p:txBody>
      </p:sp>
      <p:sp>
        <p:nvSpPr>
          <p:cNvPr id="3" name="Content Placeholder 2">
            <a:extLst>
              <a:ext uri="{FF2B5EF4-FFF2-40B4-BE49-F238E27FC236}">
                <a16:creationId xmlns:a16="http://schemas.microsoft.com/office/drawing/2014/main" id="{F3E8C8A7-15DF-2815-3800-7729CD042516}"/>
              </a:ext>
            </a:extLst>
          </p:cNvPr>
          <p:cNvSpPr>
            <a:spLocks noGrp="1"/>
          </p:cNvSpPr>
          <p:nvPr>
            <p:ph idx="1"/>
          </p:nvPr>
        </p:nvSpPr>
        <p:spPr>
          <a:xfrm>
            <a:off x="190209" y="837398"/>
            <a:ext cx="5243462" cy="5399773"/>
          </a:xfrm>
        </p:spPr>
        <p:txBody>
          <a:bodyPr vert="horz" lIns="91440" tIns="45720" rIns="91440" bIns="45720" rtlCol="0">
            <a:normAutofit fontScale="92500" lnSpcReduction="20000"/>
          </a:bodyPr>
          <a:lstStyle/>
          <a:p>
            <a:pPr marL="0" indent="0">
              <a:lnSpc>
                <a:spcPct val="90000"/>
              </a:lnSpc>
              <a:buNone/>
            </a:pPr>
            <a:r>
              <a:rPr lang="en-US" sz="1700">
                <a:solidFill>
                  <a:schemeClr val="tx1">
                    <a:lumMod val="85000"/>
                    <a:lumOff val="15000"/>
                  </a:schemeClr>
                </a:solidFill>
              </a:rPr>
              <a:t>Include up-to-date official transcripts of ALL your undergraduate and graduate studies in the application. </a:t>
            </a:r>
          </a:p>
          <a:p>
            <a:pPr marL="0" indent="0">
              <a:lnSpc>
                <a:spcPct val="90000"/>
              </a:lnSpc>
              <a:buNone/>
            </a:pPr>
            <a:endParaRPr lang="en-US" sz="1700">
              <a:solidFill>
                <a:schemeClr val="tx1">
                  <a:lumMod val="85000"/>
                  <a:lumOff val="15000"/>
                </a:schemeClr>
              </a:solidFill>
            </a:endParaRPr>
          </a:p>
          <a:p>
            <a:pPr marL="0" indent="0">
              <a:lnSpc>
                <a:spcPct val="90000"/>
              </a:lnSpc>
              <a:buNone/>
            </a:pPr>
            <a:r>
              <a:rPr lang="en-US" sz="1700">
                <a:solidFill>
                  <a:schemeClr val="tx1">
                    <a:lumMod val="85000"/>
                    <a:lumOff val="15000"/>
                  </a:schemeClr>
                </a:solidFill>
              </a:rPr>
              <a:t>Retain the paper copy of any uploaded transcripts, as you could be asked to provide it for verification purposes.</a:t>
            </a:r>
          </a:p>
          <a:p>
            <a:pPr marL="0" indent="0">
              <a:lnSpc>
                <a:spcPct val="90000"/>
              </a:lnSpc>
              <a:buNone/>
            </a:pPr>
            <a:endParaRPr lang="en-US" sz="1700">
              <a:solidFill>
                <a:schemeClr val="tx1">
                  <a:lumMod val="85000"/>
                  <a:lumOff val="15000"/>
                </a:schemeClr>
              </a:solidFill>
            </a:endParaRPr>
          </a:p>
          <a:p>
            <a:pPr marL="0" indent="0">
              <a:lnSpc>
                <a:spcPct val="90000"/>
              </a:lnSpc>
              <a:buNone/>
            </a:pPr>
            <a:r>
              <a:rPr lang="en-US" sz="1700">
                <a:solidFill>
                  <a:schemeClr val="tx1">
                    <a:lumMod val="85000"/>
                    <a:lumOff val="15000"/>
                  </a:schemeClr>
                </a:solidFill>
              </a:rPr>
              <a:t>Up-to-date official transcripts are defined as transcripts issued by the Registrar’s Office and dated or issued in the fall session of the year of application (if currently registered) or after the last term completed (if not currently registered).</a:t>
            </a:r>
          </a:p>
          <a:p>
            <a:pPr marL="0" indent="0">
              <a:lnSpc>
                <a:spcPct val="90000"/>
              </a:lnSpc>
              <a:buNone/>
            </a:pPr>
            <a:endParaRPr lang="en-US" sz="1700">
              <a:solidFill>
                <a:schemeClr val="tx1">
                  <a:lumMod val="85000"/>
                  <a:lumOff val="15000"/>
                </a:schemeClr>
              </a:solidFill>
            </a:endParaRPr>
          </a:p>
          <a:p>
            <a:pPr marL="0" indent="0">
              <a:lnSpc>
                <a:spcPct val="90000"/>
              </a:lnSpc>
              <a:buNone/>
            </a:pPr>
            <a:r>
              <a:rPr lang="en-US" sz="1700">
                <a:solidFill>
                  <a:schemeClr val="tx1">
                    <a:lumMod val="85000"/>
                    <a:lumOff val="15000"/>
                  </a:schemeClr>
                </a:solidFill>
              </a:rPr>
              <a:t>Applicants are responsible for collecting, uploading, and confirming legibility of previous and current transcripts and upload them directly on to the application portal.</a:t>
            </a:r>
          </a:p>
          <a:p>
            <a:pPr marL="0" indent="0">
              <a:lnSpc>
                <a:spcPct val="90000"/>
              </a:lnSpc>
              <a:buNone/>
            </a:pPr>
            <a:endParaRPr lang="en-US" sz="1700">
              <a:solidFill>
                <a:schemeClr val="tx1">
                  <a:lumMod val="85000"/>
                  <a:lumOff val="15000"/>
                </a:schemeClr>
              </a:solidFill>
            </a:endParaRPr>
          </a:p>
          <a:p>
            <a:pPr marL="0" indent="0">
              <a:lnSpc>
                <a:spcPct val="90000"/>
              </a:lnSpc>
              <a:buNone/>
            </a:pPr>
            <a:r>
              <a:rPr lang="en-US" b="1">
                <a:solidFill>
                  <a:schemeClr val="tx1">
                    <a:lumMod val="85000"/>
                    <a:lumOff val="15000"/>
                  </a:schemeClr>
                </a:solidFill>
              </a:rPr>
              <a:t>If you have started your doctoral graduate program Fall 2025 – you </a:t>
            </a:r>
            <a:r>
              <a:rPr lang="en-US" b="1" u="sng">
                <a:solidFill>
                  <a:schemeClr val="tx1">
                    <a:lumMod val="85000"/>
                    <a:lumOff val="15000"/>
                  </a:schemeClr>
                </a:solidFill>
              </a:rPr>
              <a:t>must</a:t>
            </a:r>
            <a:r>
              <a:rPr lang="en-US" b="1">
                <a:solidFill>
                  <a:schemeClr val="tx1">
                    <a:lumMod val="85000"/>
                    <a:lumOff val="15000"/>
                  </a:schemeClr>
                </a:solidFill>
              </a:rPr>
              <a:t> upload transcript from this program, as it indicates months of study in your graduate program. </a:t>
            </a:r>
          </a:p>
          <a:p>
            <a:pPr marL="0" indent="0">
              <a:lnSpc>
                <a:spcPct val="90000"/>
              </a:lnSpc>
              <a:buNone/>
            </a:pPr>
            <a:endParaRPr lang="en-US" sz="1700">
              <a:solidFill>
                <a:schemeClr val="tx1">
                  <a:lumMod val="85000"/>
                  <a:lumOff val="15000"/>
                </a:schemeClr>
              </a:solidFill>
            </a:endParaRPr>
          </a:p>
          <a:p>
            <a:pPr marL="0" indent="0">
              <a:lnSpc>
                <a:spcPct val="90000"/>
              </a:lnSpc>
              <a:buNone/>
            </a:pPr>
            <a:r>
              <a:rPr lang="en-US" sz="1600" b="1">
                <a:solidFill>
                  <a:schemeClr val="tx1">
                    <a:lumMod val="85000"/>
                    <a:lumOff val="15000"/>
                  </a:schemeClr>
                </a:solidFill>
              </a:rPr>
              <a:t>Review the application instructions. </a:t>
            </a:r>
          </a:p>
          <a:p>
            <a:pPr marL="0">
              <a:lnSpc>
                <a:spcPct val="90000"/>
              </a:lnSpc>
            </a:pPr>
            <a:endParaRPr lang="en-US" sz="1300">
              <a:solidFill>
                <a:schemeClr val="tx1">
                  <a:lumMod val="85000"/>
                  <a:lumOff val="15000"/>
                </a:schemeClr>
              </a:solidFill>
            </a:endParaRPr>
          </a:p>
          <a:p>
            <a:pPr>
              <a:lnSpc>
                <a:spcPct val="90000"/>
              </a:lnSpc>
            </a:pPr>
            <a:endParaRPr lang="en-US" sz="1300">
              <a:solidFill>
                <a:schemeClr val="tx1">
                  <a:lumMod val="85000"/>
                  <a:lumOff val="15000"/>
                </a:schemeClr>
              </a:solidFill>
            </a:endParaRPr>
          </a:p>
        </p:txBody>
      </p:sp>
      <p:pic>
        <p:nvPicPr>
          <p:cNvPr id="6" name="Picture 5">
            <a:extLst>
              <a:ext uri="{FF2B5EF4-FFF2-40B4-BE49-F238E27FC236}">
                <a16:creationId xmlns:a16="http://schemas.microsoft.com/office/drawing/2014/main" id="{D3E2A53C-AB25-D0F4-95F2-27C53E5647FD}"/>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r="-6"/>
          <a:stretch>
            <a:fillRect/>
          </a:stretch>
        </p:blipFill>
        <p:spPr>
          <a:xfrm>
            <a:off x="5774196" y="2251656"/>
            <a:ext cx="2901387" cy="1552007"/>
          </a:xfrm>
          <a:prstGeom prst="rect">
            <a:avLst/>
          </a:prstGeom>
          <a:ln w="31750" cap="sq">
            <a:solidFill>
              <a:srgbClr val="FFFFFF"/>
            </a:solidFill>
            <a:miter lim="800000"/>
          </a:ln>
        </p:spPr>
      </p:pic>
      <p:pic>
        <p:nvPicPr>
          <p:cNvPr id="4" name="Picture 3">
            <a:extLst>
              <a:ext uri="{FF2B5EF4-FFF2-40B4-BE49-F238E27FC236}">
                <a16:creationId xmlns:a16="http://schemas.microsoft.com/office/drawing/2014/main" id="{BCFE6C86-F78A-F1B8-BC75-0273AC45AF1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r="-6" b="-7"/>
          <a:stretch>
            <a:fillRect/>
          </a:stretch>
        </p:blipFill>
        <p:spPr>
          <a:xfrm>
            <a:off x="5774196" y="4111016"/>
            <a:ext cx="2901387" cy="1552007"/>
          </a:xfrm>
          <a:prstGeom prst="rect">
            <a:avLst/>
          </a:prstGeom>
          <a:ln w="31750" cap="sq">
            <a:solidFill>
              <a:srgbClr val="FFFFFF"/>
            </a:solidFill>
            <a:miter lim="800000"/>
          </a:ln>
        </p:spPr>
      </p:pic>
      <p:pic>
        <p:nvPicPr>
          <p:cNvPr id="5" name="Picture 4">
            <a:extLst>
              <a:ext uri="{FF2B5EF4-FFF2-40B4-BE49-F238E27FC236}">
                <a16:creationId xmlns:a16="http://schemas.microsoft.com/office/drawing/2014/main" id="{5FDE28F5-DD9B-9383-3065-A84D13211DA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901105" y="2251656"/>
            <a:ext cx="2966043" cy="3264882"/>
          </a:xfrm>
          <a:prstGeom prst="rect">
            <a:avLst/>
          </a:prstGeom>
          <a:ln w="31750" cap="sq">
            <a:solidFill>
              <a:srgbClr val="FFFFFF"/>
            </a:solidFill>
            <a:miter lim="800000"/>
          </a:ln>
        </p:spPr>
      </p:pic>
    </p:spTree>
    <p:extLst>
      <p:ext uri="{BB962C8B-B14F-4D97-AF65-F5344CB8AC3E}">
        <p14:creationId xmlns:p14="http://schemas.microsoft.com/office/powerpoint/2010/main" val="907566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7ADA-0426-8515-2E7D-A31F47C5A44A}"/>
              </a:ext>
            </a:extLst>
          </p:cNvPr>
          <p:cNvSpPr>
            <a:spLocks noGrp="1"/>
          </p:cNvSpPr>
          <p:nvPr>
            <p:ph type="title"/>
          </p:nvPr>
        </p:nvSpPr>
        <p:spPr>
          <a:xfrm>
            <a:off x="266701" y="569838"/>
            <a:ext cx="7729728" cy="1188720"/>
          </a:xfrm>
          <a:prstGeom prst="ellipse">
            <a:avLst/>
          </a:prstGeom>
          <a:solidFill>
            <a:schemeClr val="bg1"/>
          </a:solidFill>
        </p:spPr>
        <p:txBody>
          <a:bodyPr>
            <a:normAutofit/>
          </a:bodyPr>
          <a:lstStyle/>
          <a:p>
            <a:r>
              <a:rPr kumimoji="0" lang="en-US" sz="2600" b="1" i="0" u="none" strike="noStrike" kern="1200" cap="none" spc="0" normalizeH="0" baseline="0" noProof="0">
                <a:ln>
                  <a:noFill/>
                </a:ln>
                <a:effectLst/>
                <a:uLnTx/>
                <a:uFillTx/>
                <a:latin typeface="+mn-lt"/>
                <a:ea typeface="+mn-ea"/>
                <a:cs typeface="+mn-cs"/>
              </a:rPr>
              <a:t>Canadian Common CV (CCV)</a:t>
            </a:r>
            <a:r>
              <a:rPr kumimoji="0" lang="en-US" sz="2600" b="0" i="0" u="none" strike="noStrike" kern="1200" cap="none" spc="0" normalizeH="0" baseline="0" noProof="0">
                <a:ln>
                  <a:noFill/>
                </a:ln>
                <a:effectLst/>
                <a:uLnTx/>
                <a:uFillTx/>
                <a:latin typeface="+mn-lt"/>
                <a:ea typeface="+mn-ea"/>
                <a:cs typeface="+mn-cs"/>
              </a:rPr>
              <a:t> </a:t>
            </a:r>
            <a:endParaRPr lang="en-CA" sz="2600">
              <a:latin typeface="+mn-lt"/>
            </a:endParaRPr>
          </a:p>
        </p:txBody>
      </p:sp>
      <p:sp>
        <p:nvSpPr>
          <p:cNvPr id="3" name="Content Placeholder 2">
            <a:extLst>
              <a:ext uri="{FF2B5EF4-FFF2-40B4-BE49-F238E27FC236}">
                <a16:creationId xmlns:a16="http://schemas.microsoft.com/office/drawing/2014/main" id="{A63248CD-83BC-E9DC-5BD8-37BC4FF94608}"/>
              </a:ext>
            </a:extLst>
          </p:cNvPr>
          <p:cNvSpPr>
            <a:spLocks noGrp="1"/>
          </p:cNvSpPr>
          <p:nvPr>
            <p:ph idx="1"/>
          </p:nvPr>
        </p:nvSpPr>
        <p:spPr>
          <a:xfrm>
            <a:off x="852055" y="2267219"/>
            <a:ext cx="5829299" cy="4187536"/>
          </a:xfrm>
        </p:spPr>
        <p:txBody>
          <a:bodyPr>
            <a:normAutofit/>
          </a:bodyPr>
          <a:lstStyle/>
          <a:p>
            <a:pPr>
              <a:lnSpc>
                <a:spcPct val="90000"/>
              </a:lnSpc>
              <a:spcBef>
                <a:spcPts val="600"/>
              </a:spcBef>
              <a:spcAft>
                <a:spcPts val="300"/>
              </a:spcAft>
              <a:buNone/>
            </a:pPr>
            <a:r>
              <a:rPr lang="en-US" sz="1600" b="0" i="0">
                <a:effectLst/>
              </a:rPr>
              <a:t>The </a:t>
            </a:r>
            <a:r>
              <a:rPr lang="en-US" sz="1600" b="1" i="0">
                <a:effectLst/>
              </a:rPr>
              <a:t>Tri-Agency CCV</a:t>
            </a:r>
            <a:r>
              <a:rPr lang="en-US" sz="1600" b="0" i="0">
                <a:effectLst/>
              </a:rPr>
              <a:t> refers to the </a:t>
            </a:r>
            <a:r>
              <a:rPr lang="en-US" sz="1600" b="1" i="0">
                <a:effectLst/>
              </a:rPr>
              <a:t>Canadian Common CV (CCV)</a:t>
            </a:r>
            <a:r>
              <a:rPr lang="en-US" sz="1600" b="0" i="0">
                <a:effectLst/>
              </a:rPr>
              <a:t> system used for funding applications submitted to Canada’s three federal research funding agencies.  (CGRS-M, CGRS-D CIHR &amp; SSHRC)</a:t>
            </a:r>
          </a:p>
          <a:p>
            <a:pPr>
              <a:lnSpc>
                <a:spcPct val="90000"/>
              </a:lnSpc>
              <a:spcBef>
                <a:spcPts val="975"/>
              </a:spcBef>
              <a:spcAft>
                <a:spcPts val="225"/>
              </a:spcAft>
              <a:buNone/>
            </a:pPr>
            <a:r>
              <a:rPr lang="en-US" sz="1600" b="1" i="0">
                <a:effectLst/>
              </a:rPr>
              <a:t>What It Is:</a:t>
            </a:r>
          </a:p>
          <a:p>
            <a:pPr>
              <a:lnSpc>
                <a:spcPct val="90000"/>
              </a:lnSpc>
              <a:spcBef>
                <a:spcPts val="600"/>
              </a:spcBef>
              <a:spcAft>
                <a:spcPts val="300"/>
              </a:spcAft>
              <a:buNone/>
            </a:pPr>
            <a:r>
              <a:rPr lang="en-US" sz="1600" b="0" i="0">
                <a:effectLst/>
              </a:rPr>
              <a:t>	The </a:t>
            </a:r>
            <a:r>
              <a:rPr lang="en-US" sz="1600" b="1" i="0">
                <a:effectLst/>
              </a:rPr>
              <a:t>Tri-Agency CCV</a:t>
            </a:r>
            <a:r>
              <a:rPr lang="en-US" sz="1600" b="0" i="0">
                <a:effectLst/>
              </a:rPr>
              <a:t> is a standardized online CV format required for many scholarship, fellowship, and grant applications. It ensures consistency and completeness in how academic and professional information is presented.</a:t>
            </a:r>
          </a:p>
          <a:p>
            <a:pPr>
              <a:lnSpc>
                <a:spcPct val="90000"/>
              </a:lnSpc>
              <a:spcBef>
                <a:spcPts val="975"/>
              </a:spcBef>
              <a:spcAft>
                <a:spcPts val="225"/>
              </a:spcAft>
              <a:buNone/>
            </a:pPr>
            <a:r>
              <a:rPr lang="en-US" sz="1600" b="1" i="0">
                <a:effectLst/>
              </a:rPr>
              <a:t>Key Features:</a:t>
            </a:r>
          </a:p>
          <a:p>
            <a:pPr marL="0" indent="0">
              <a:lnSpc>
                <a:spcPct val="90000"/>
              </a:lnSpc>
              <a:spcBef>
                <a:spcPts val="300"/>
              </a:spcBef>
              <a:spcAft>
                <a:spcPts val="300"/>
              </a:spcAft>
              <a:buNone/>
            </a:pPr>
            <a:r>
              <a:rPr lang="en-US" sz="1600" b="1" i="0">
                <a:effectLst/>
              </a:rPr>
              <a:t>Sections</a:t>
            </a:r>
            <a:r>
              <a:rPr lang="en-US" sz="1600" b="0" i="0">
                <a:effectLst/>
              </a:rPr>
              <a:t>: education, employment, research funding history, contributions, activities, and more.</a:t>
            </a:r>
          </a:p>
          <a:p>
            <a:pPr marL="0" indent="0">
              <a:lnSpc>
                <a:spcPct val="90000"/>
              </a:lnSpc>
              <a:spcBef>
                <a:spcPts val="300"/>
              </a:spcBef>
              <a:spcAft>
                <a:spcPts val="300"/>
              </a:spcAft>
              <a:buNone/>
            </a:pPr>
            <a:r>
              <a:rPr lang="en-US" sz="1600" b="1" i="0">
                <a:effectLst/>
              </a:rPr>
              <a:t>Time-consuming</a:t>
            </a:r>
            <a:r>
              <a:rPr lang="en-US" sz="1600" b="0" i="0">
                <a:effectLst/>
              </a:rPr>
              <a:t>: It can take several hours to complete, especially the first time, so starting early is recommended.</a:t>
            </a:r>
          </a:p>
          <a:p>
            <a:pPr>
              <a:lnSpc>
                <a:spcPct val="90000"/>
              </a:lnSpc>
            </a:pPr>
            <a:endParaRPr lang="en-CA" sz="1100"/>
          </a:p>
        </p:txBody>
      </p:sp>
      <p:pic>
        <p:nvPicPr>
          <p:cNvPr id="6" name="Picture 5">
            <a:extLst>
              <a:ext uri="{FF2B5EF4-FFF2-40B4-BE49-F238E27FC236}">
                <a16:creationId xmlns:a16="http://schemas.microsoft.com/office/drawing/2014/main" id="{AC2339C6-AC7A-EEDC-065F-B2004A1F7F4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3182" y="1888497"/>
            <a:ext cx="3050216" cy="2031444"/>
          </a:xfrm>
          <a:prstGeom prst="rect">
            <a:avLst/>
          </a:prstGeom>
        </p:spPr>
      </p:pic>
      <p:pic>
        <p:nvPicPr>
          <p:cNvPr id="8" name="Picture 7">
            <a:extLst>
              <a:ext uri="{FF2B5EF4-FFF2-40B4-BE49-F238E27FC236}">
                <a16:creationId xmlns:a16="http://schemas.microsoft.com/office/drawing/2014/main" id="{71BFFDC9-5EFA-757E-F4DF-69BFCD0C3EC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3182" y="4360988"/>
            <a:ext cx="3050216" cy="2031444"/>
          </a:xfrm>
          <a:prstGeom prst="rect">
            <a:avLst/>
          </a:prstGeom>
        </p:spPr>
      </p:pic>
    </p:spTree>
    <p:extLst>
      <p:ext uri="{BB962C8B-B14F-4D97-AF65-F5344CB8AC3E}">
        <p14:creationId xmlns:p14="http://schemas.microsoft.com/office/powerpoint/2010/main" val="282862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2910-B4A3-14AE-7A6D-FCBFF945868A}"/>
              </a:ext>
            </a:extLst>
          </p:cNvPr>
          <p:cNvSpPr>
            <a:spLocks noGrp="1"/>
          </p:cNvSpPr>
          <p:nvPr>
            <p:ph type="title"/>
          </p:nvPr>
        </p:nvSpPr>
        <p:spPr>
          <a:xfrm>
            <a:off x="5154549" y="344930"/>
            <a:ext cx="6301745" cy="1174991"/>
          </a:xfrm>
        </p:spPr>
        <p:txBody>
          <a:bodyPr vert="horz" lIns="182880" tIns="182880" rIns="182880" bIns="182880" rtlCol="0" anchor="ctr">
            <a:normAutofit/>
          </a:bodyPr>
          <a:lstStyle/>
          <a:p>
            <a:r>
              <a:rPr lang="en-US" sz="2400">
                <a:solidFill>
                  <a:srgbClr val="4C6F7C"/>
                </a:solidFill>
                <a:hlinkClick r:id="rId3">
                  <a:extLst>
                    <a:ext uri="{A12FA001-AC4F-418D-AE19-62706E023703}">
                      <ahyp:hlinkClr xmlns:ahyp="http://schemas.microsoft.com/office/drawing/2018/hyperlinkcolor" val="tx"/>
                    </a:ext>
                  </a:extLst>
                </a:hlinkClick>
              </a:rPr>
              <a:t>How to Win Scholarships</a:t>
            </a:r>
            <a:endParaRPr lang="en-US" sz="2400">
              <a:solidFill>
                <a:srgbClr val="4C6F7C"/>
              </a:solidFill>
            </a:endParaRPr>
          </a:p>
        </p:txBody>
      </p:sp>
      <p:pic>
        <p:nvPicPr>
          <p:cNvPr id="5" name="Picture Placeholder 4">
            <a:extLst>
              <a:ext uri="{FF2B5EF4-FFF2-40B4-BE49-F238E27FC236}">
                <a16:creationId xmlns:a16="http://schemas.microsoft.com/office/drawing/2014/main" id="{8A509AD5-9BA6-CA94-EA66-7DA3AB1343DC}"/>
              </a:ext>
              <a:ext uri="{C183D7F6-B498-43B3-948B-1728B52AA6E4}">
                <adec:decorative xmlns:adec="http://schemas.microsoft.com/office/drawing/2017/decorative" val="1"/>
              </a:ext>
            </a:extLst>
          </p:cNvPr>
          <p:cNvPicPr>
            <a:picLocks noGrp="1" noChangeAspect="1"/>
          </p:cNvPicPr>
          <p:nvPr>
            <p:ph type="pic" idx="1"/>
          </p:nvPr>
        </p:nvPicPr>
        <p:blipFill>
          <a:blip r:embed="rId4" cstate="email">
            <a:extLst>
              <a:ext uri="{28A0092B-C50C-407E-A947-70E740481C1C}">
                <a14:useLocalDpi xmlns:a14="http://schemas.microsoft.com/office/drawing/2010/main"/>
              </a:ext>
            </a:extLst>
          </a:blip>
          <a:srcRect/>
          <a:stretch/>
        </p:blipFill>
        <p:spPr>
          <a:xfrm>
            <a:off x="0" y="10"/>
            <a:ext cx="4657325" cy="6857990"/>
          </a:xfrm>
          <a:prstGeom prst="rect">
            <a:avLst/>
          </a:prstGeom>
        </p:spPr>
      </p:pic>
      <p:pic>
        <p:nvPicPr>
          <p:cNvPr id="8" name="Picture 7" descr="Image of the How to Win Scholarships landing page on the School of Graduate Studies webpage">
            <a:extLst>
              <a:ext uri="{FF2B5EF4-FFF2-40B4-BE49-F238E27FC236}">
                <a16:creationId xmlns:a16="http://schemas.microsoft.com/office/drawing/2014/main" id="{721712C2-BF58-4522-395E-62C3344AF3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4549" y="1679997"/>
            <a:ext cx="6301745" cy="4426846"/>
          </a:xfrm>
          <a:prstGeom prst="rect">
            <a:avLst/>
          </a:prstGeom>
        </p:spPr>
      </p:pic>
    </p:spTree>
    <p:extLst>
      <p:ext uri="{BB962C8B-B14F-4D97-AF65-F5344CB8AC3E}">
        <p14:creationId xmlns:p14="http://schemas.microsoft.com/office/powerpoint/2010/main" val="2342091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5138928" y="964692"/>
            <a:ext cx="6092952" cy="1206759"/>
          </a:xfrm>
        </p:spPr>
        <p:txBody>
          <a:bodyPr vert="horz" lIns="182880" tIns="182880" rIns="182880" bIns="182880" rtlCol="0" anchor="ctr">
            <a:normAutofit/>
          </a:bodyPr>
          <a:lstStyle/>
          <a:p>
            <a:r>
              <a:rPr lang="en-US" sz="2600"/>
              <a:t>Special Circumstances: </a:t>
            </a:r>
            <a:br>
              <a:rPr lang="en-US" sz="2600"/>
            </a:br>
            <a:r>
              <a:rPr lang="en-US" sz="2600"/>
              <a:t>what to consider</a:t>
            </a:r>
          </a:p>
        </p:txBody>
      </p:sp>
      <p:sp>
        <p:nvSpPr>
          <p:cNvPr id="7" name="Content Placeholder 6">
            <a:extLst>
              <a:ext uri="{FF2B5EF4-FFF2-40B4-BE49-F238E27FC236}">
                <a16:creationId xmlns:a16="http://schemas.microsoft.com/office/drawing/2014/main" id="{2154EB2D-151D-8CAF-A2D2-A88039128C9E}"/>
              </a:ext>
            </a:extLst>
          </p:cNvPr>
          <p:cNvSpPr>
            <a:spLocks noGrp="1"/>
          </p:cNvSpPr>
          <p:nvPr>
            <p:ph type="body" sz="half" idx="2"/>
          </p:nvPr>
        </p:nvSpPr>
        <p:spPr>
          <a:xfrm>
            <a:off x="214604" y="964692"/>
            <a:ext cx="4721290" cy="4775335"/>
          </a:xfrm>
        </p:spPr>
        <p:txBody>
          <a:bodyPr vert="horz" lIns="91440" tIns="45720" rIns="91440" bIns="45720" rtlCol="0" anchorCtr="0">
            <a:normAutofit/>
          </a:bodyPr>
          <a:lstStyle/>
          <a:p>
            <a:pPr algn="l">
              <a:spcAft>
                <a:spcPts val="1200"/>
              </a:spcAft>
            </a:pPr>
            <a:r>
              <a:rPr lang="en-US" sz="1700">
                <a:solidFill>
                  <a:schemeClr val="tx1">
                    <a:lumMod val="85000"/>
                    <a:lumOff val="15000"/>
                  </a:schemeClr>
                </a:solidFill>
              </a:rPr>
              <a:t>Tri Council applications asks their selection committees </a:t>
            </a:r>
            <a:r>
              <a:rPr lang="en-US" sz="1700" b="1">
                <a:solidFill>
                  <a:schemeClr val="tx1">
                    <a:lumMod val="85000"/>
                    <a:lumOff val="15000"/>
                  </a:schemeClr>
                </a:solidFill>
              </a:rPr>
              <a:t>to consider special circumstances </a:t>
            </a:r>
            <a:r>
              <a:rPr lang="en-US" sz="1700">
                <a:solidFill>
                  <a:schemeClr val="tx1">
                    <a:lumMod val="85000"/>
                    <a:lumOff val="15000"/>
                  </a:schemeClr>
                </a:solidFill>
              </a:rPr>
              <a:t>that could have affected applicants’ research, professional career, record of academic or research achievement, or completion of degrees. </a:t>
            </a:r>
          </a:p>
          <a:p>
            <a:pPr algn="l">
              <a:spcAft>
                <a:spcPts val="1200"/>
              </a:spcAft>
            </a:pPr>
            <a:r>
              <a:rPr lang="en-US" sz="1700">
                <a:solidFill>
                  <a:schemeClr val="tx1">
                    <a:lumMod val="85000"/>
                    <a:lumOff val="15000"/>
                  </a:schemeClr>
                </a:solidFill>
              </a:rPr>
              <a:t>Relevant circumstances </a:t>
            </a:r>
            <a:r>
              <a:rPr lang="en-US" sz="1700" b="1">
                <a:solidFill>
                  <a:schemeClr val="tx1">
                    <a:lumMod val="85000"/>
                    <a:lumOff val="15000"/>
                  </a:schemeClr>
                </a:solidFill>
              </a:rPr>
              <a:t>could include </a:t>
            </a:r>
            <a:r>
              <a:rPr lang="en-US" sz="1700">
                <a:solidFill>
                  <a:schemeClr val="tx1">
                    <a:lumMod val="85000"/>
                    <a:lumOff val="15000"/>
                  </a:schemeClr>
                </a:solidFill>
              </a:rPr>
              <a:t>administrative responsibilities, maternity/parental leave, child rearing, illness, disability, cultural or community responsibilities, socio-economic context, family responsibilities, trauma and loss, the COVID-19 pandemic, or other applicable circumstances.</a:t>
            </a:r>
          </a:p>
          <a:p>
            <a:pPr algn="l">
              <a:spcAft>
                <a:spcPts val="1200"/>
              </a:spcAft>
            </a:pPr>
            <a:r>
              <a:rPr lang="en-US" sz="1700">
                <a:solidFill>
                  <a:srgbClr val="000000"/>
                </a:solidFill>
              </a:rPr>
              <a:t>Links: </a:t>
            </a:r>
            <a:r>
              <a:rPr lang="en-US" sz="1700">
                <a:solidFill>
                  <a:srgbClr val="000000"/>
                </a:solidFill>
                <a:hlinkClick r:id="rId3">
                  <a:extLst>
                    <a:ext uri="{A12FA001-AC4F-418D-AE19-62706E023703}">
                      <ahyp:hlinkClr xmlns:ahyp="http://schemas.microsoft.com/office/drawing/2018/hyperlinkcolor" val="tx"/>
                    </a:ext>
                  </a:extLst>
                </a:hlinkClick>
              </a:rPr>
              <a:t>SSHRC D  </a:t>
            </a:r>
            <a:r>
              <a:rPr lang="en-US" sz="1700">
                <a:solidFill>
                  <a:srgbClr val="000000"/>
                </a:solidFill>
                <a:hlinkClick r:id="rId4">
                  <a:extLst>
                    <a:ext uri="{A12FA001-AC4F-418D-AE19-62706E023703}">
                      <ahyp:hlinkClr xmlns:ahyp="http://schemas.microsoft.com/office/drawing/2018/hyperlinkcolor" val="tx"/>
                    </a:ext>
                  </a:extLst>
                </a:hlinkClick>
              </a:rPr>
              <a:t>NSERC D</a:t>
            </a:r>
            <a:r>
              <a:rPr lang="en-US" sz="1700">
                <a:solidFill>
                  <a:srgbClr val="000000"/>
                </a:solidFill>
              </a:rPr>
              <a:t>  </a:t>
            </a:r>
            <a:r>
              <a:rPr lang="en-US" sz="1700">
                <a:solidFill>
                  <a:srgbClr val="000000"/>
                </a:solidFill>
                <a:hlinkClick r:id="rId5">
                  <a:extLst>
                    <a:ext uri="{A12FA001-AC4F-418D-AE19-62706E023703}">
                      <ahyp:hlinkClr xmlns:ahyp="http://schemas.microsoft.com/office/drawing/2018/hyperlinkcolor" val="tx"/>
                    </a:ext>
                  </a:extLst>
                </a:hlinkClick>
              </a:rPr>
              <a:t>CIHR D Point 4 </a:t>
            </a:r>
            <a:endParaRPr lang="en-US" sz="1700">
              <a:solidFill>
                <a:srgbClr val="000000"/>
              </a:solidFill>
            </a:endParaRPr>
          </a:p>
          <a:p>
            <a:pPr indent="-228600" algn="l">
              <a:spcAft>
                <a:spcPts val="1200"/>
              </a:spcAft>
              <a:buFont typeface="Arial" panose="020B0604020202020204" pitchFamily="34" charset="0"/>
              <a:buChar char="•"/>
            </a:pPr>
            <a:endParaRPr lang="en-US" sz="1700">
              <a:solidFill>
                <a:schemeClr val="tx1">
                  <a:lumMod val="85000"/>
                  <a:lumOff val="15000"/>
                </a:schemeClr>
              </a:solidFill>
            </a:endParaRPr>
          </a:p>
          <a:p>
            <a:pPr indent="-228600" algn="l">
              <a:spcAft>
                <a:spcPts val="1200"/>
              </a:spcAft>
              <a:buFont typeface="Arial" panose="020B0604020202020204" pitchFamily="34" charset="0"/>
              <a:buChar char="•"/>
            </a:pPr>
            <a:endParaRPr lang="en-US" sz="1700">
              <a:solidFill>
                <a:schemeClr val="tx1">
                  <a:lumMod val="85000"/>
                  <a:lumOff val="15000"/>
                </a:schemeClr>
              </a:solidFill>
            </a:endParaRPr>
          </a:p>
        </p:txBody>
      </p:sp>
      <p:pic>
        <p:nvPicPr>
          <p:cNvPr id="1026" name="Picture 2" descr="Nurse holding patient's hand">
            <a:extLst>
              <a:ext uri="{FF2B5EF4-FFF2-40B4-BE49-F238E27FC236}">
                <a16:creationId xmlns:a16="http://schemas.microsoft.com/office/drawing/2014/main" id="{A385EA68-05DC-3944-7E8F-53EBF43CD2C2}"/>
              </a:ext>
            </a:extLst>
          </p:cNvPr>
          <p:cNvPicPr>
            <a:picLocks noGrp="1" noChangeAspect="1" noChangeArrowheads="1"/>
          </p:cNvPicPr>
          <p:nvPr>
            <p:ph type="pic" idx="1"/>
          </p:nvPr>
        </p:nvPicPr>
        <p:blipFill>
          <a:blip r:embed="rId6" cstate="email">
            <a:extLst>
              <a:ext uri="{28A0092B-C50C-407E-A947-70E740481C1C}">
                <a14:useLocalDpi xmlns:a14="http://schemas.microsoft.com/office/drawing/2010/main"/>
              </a:ext>
            </a:extLst>
          </a:blip>
          <a:srcRect r="-6"/>
          <a:stretch/>
        </p:blipFill>
        <p:spPr bwMode="auto">
          <a:xfrm>
            <a:off x="5203584" y="2475145"/>
            <a:ext cx="2901387" cy="1586720"/>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pic>
        <p:nvPicPr>
          <p:cNvPr id="1030" name="Picture 6" descr="A silhouette of a person on a swing at sunset">
            <a:extLst>
              <a:ext uri="{FF2B5EF4-FFF2-40B4-BE49-F238E27FC236}">
                <a16:creationId xmlns:a16="http://schemas.microsoft.com/office/drawing/2014/main" id="{41B3A024-0AD9-E953-4593-736DFDADB17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r="-6" b="-7"/>
          <a:stretch/>
        </p:blipFill>
        <p:spPr bwMode="auto">
          <a:xfrm>
            <a:off x="5203583" y="4153305"/>
            <a:ext cx="2901387" cy="1586721"/>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pic>
        <p:nvPicPr>
          <p:cNvPr id="8" name="Picture 4" descr="A person holding a baby">
            <a:extLst>
              <a:ext uri="{FF2B5EF4-FFF2-40B4-BE49-F238E27FC236}">
                <a16:creationId xmlns:a16="http://schemas.microsoft.com/office/drawing/2014/main" id="{53744E12-B3F9-5707-C05D-A50DE24ABCB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p:blipFill>
        <p:spPr bwMode="auto">
          <a:xfrm>
            <a:off x="8231124" y="2475145"/>
            <a:ext cx="3000756" cy="3264882"/>
          </a:xfrm>
          <a:prstGeom prst="rect">
            <a:avLst/>
          </a:prstGeom>
          <a:noFill/>
          <a:ln w="31750" cap="sq">
            <a:solidFill>
              <a:srgbClr val="FFFFF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89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A509AD5-9BA6-CA94-EA66-7DA3AB1343DC}"/>
              </a:ext>
              <a:ext uri="{C183D7F6-B498-43B3-948B-1728B52AA6E4}">
                <adec:decorative xmlns:adec="http://schemas.microsoft.com/office/drawing/2017/decorative" val="1"/>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a:fillRect/>
          </a:stretch>
        </p:blipFill>
        <p:spPr>
          <a:xfrm>
            <a:off x="1783148" y="172155"/>
            <a:ext cx="2521500" cy="3282822"/>
          </a:xfrm>
          <a:prstGeom prst="rect">
            <a:avLst/>
          </a:prstGeom>
        </p:spPr>
      </p:pic>
      <p:sp>
        <p:nvSpPr>
          <p:cNvPr id="2" name="Title 1">
            <a:extLst>
              <a:ext uri="{FF2B5EF4-FFF2-40B4-BE49-F238E27FC236}">
                <a16:creationId xmlns:a16="http://schemas.microsoft.com/office/drawing/2014/main" id="{4E7E2910-B4A3-14AE-7A6D-FCBFF945868A}"/>
              </a:ext>
            </a:extLst>
          </p:cNvPr>
          <p:cNvSpPr>
            <a:spLocks noGrp="1"/>
          </p:cNvSpPr>
          <p:nvPr>
            <p:ph type="title"/>
          </p:nvPr>
        </p:nvSpPr>
        <p:spPr>
          <a:xfrm>
            <a:off x="257090" y="3688772"/>
            <a:ext cx="5573616" cy="2042224"/>
          </a:xfrm>
          <a:solidFill>
            <a:schemeClr val="tx1">
              <a:alpha val="60000"/>
            </a:schemeClr>
          </a:solidFill>
          <a:ln>
            <a:solidFill>
              <a:schemeClr val="bg1"/>
            </a:solidFill>
          </a:ln>
        </p:spPr>
        <p:txBody>
          <a:bodyPr vert="horz" lIns="182880" tIns="182880" rIns="182880" bIns="182880" rtlCol="0" anchor="ctr">
            <a:normAutofit/>
          </a:bodyPr>
          <a:lstStyle/>
          <a:p>
            <a:pPr algn="l"/>
            <a:r>
              <a:rPr lang="en-US" sz="2400">
                <a:solidFill>
                  <a:schemeClr val="bg1"/>
                </a:solidFill>
              </a:rPr>
              <a:t>Allowable Inclusions: </a:t>
            </a:r>
            <a:br>
              <a:rPr lang="en-US" sz="2400">
                <a:solidFill>
                  <a:schemeClr val="bg1"/>
                </a:solidFill>
              </a:rPr>
            </a:br>
            <a:r>
              <a:rPr lang="en-US" sz="2400">
                <a:solidFill>
                  <a:schemeClr val="bg1"/>
                </a:solidFill>
              </a:rPr>
              <a:t>  </a:t>
            </a:r>
            <a:br>
              <a:rPr lang="en-US" sz="2400">
                <a:solidFill>
                  <a:schemeClr val="bg1"/>
                </a:solidFill>
              </a:rPr>
            </a:br>
            <a:r>
              <a:rPr lang="en-US" sz="2400">
                <a:solidFill>
                  <a:schemeClr val="bg1"/>
                </a:solidFill>
              </a:rPr>
              <a:t>1. Special circumstances</a:t>
            </a:r>
            <a:br>
              <a:rPr lang="en-US" sz="2400">
                <a:solidFill>
                  <a:schemeClr val="bg1"/>
                </a:solidFill>
              </a:rPr>
            </a:br>
            <a:r>
              <a:rPr lang="en-US" sz="2400">
                <a:solidFill>
                  <a:schemeClr val="bg1"/>
                </a:solidFill>
              </a:rPr>
              <a:t>2. Indigenous Applicants</a:t>
            </a:r>
          </a:p>
        </p:txBody>
      </p:sp>
      <p:sp useBgFill="1">
        <p:nvSpPr>
          <p:cNvPr id="6" name="Text Placeholder 5">
            <a:extLst>
              <a:ext uri="{FF2B5EF4-FFF2-40B4-BE49-F238E27FC236}">
                <a16:creationId xmlns:a16="http://schemas.microsoft.com/office/drawing/2014/main" id="{10624461-8F1E-5FA1-2FA0-9A311C56F0E2}"/>
              </a:ext>
            </a:extLst>
          </p:cNvPr>
          <p:cNvSpPr>
            <a:spLocks noGrp="1"/>
          </p:cNvSpPr>
          <p:nvPr>
            <p:ph type="body" sz="half" idx="2"/>
          </p:nvPr>
        </p:nvSpPr>
        <p:spPr>
          <a:xfrm>
            <a:off x="6096001" y="301336"/>
            <a:ext cx="6095358" cy="6307282"/>
          </a:xfrm>
        </p:spPr>
        <p:txBody>
          <a:bodyPr vert="horz" lIns="91440" tIns="45720" rIns="91440" bIns="45720" rtlCol="0" anchor="ctr">
            <a:normAutofit lnSpcReduction="10000"/>
          </a:bodyPr>
          <a:lstStyle/>
          <a:p>
            <a:pPr algn="l">
              <a:lnSpc>
                <a:spcPct val="90000"/>
              </a:lnSpc>
              <a:spcAft>
                <a:spcPts val="1500"/>
              </a:spcAft>
            </a:pPr>
            <a:r>
              <a:rPr lang="en-US" sz="1400" b="0" i="0">
                <a:solidFill>
                  <a:schemeClr val="tx1">
                    <a:lumMod val="85000"/>
                    <a:lumOff val="15000"/>
                  </a:schemeClr>
                </a:solidFill>
                <a:effectLst/>
              </a:rPr>
              <a:t>Describe the impact of any special circumstances that may have delayed, disrupted or interrupted studies or research or otherwise affected the performance and or productivity on which the assessment for funding will be made. </a:t>
            </a:r>
          </a:p>
          <a:p>
            <a:pPr algn="l">
              <a:lnSpc>
                <a:spcPct val="90000"/>
              </a:lnSpc>
              <a:spcAft>
                <a:spcPts val="1500"/>
              </a:spcAft>
            </a:pPr>
            <a:r>
              <a:rPr lang="en-US" sz="1400" b="0" i="0">
                <a:solidFill>
                  <a:schemeClr val="tx1">
                    <a:lumMod val="85000"/>
                    <a:lumOff val="15000"/>
                  </a:schemeClr>
                </a:solidFill>
                <a:effectLst/>
              </a:rPr>
              <a:t>This includes delays in disseminating research results due to health problems, family responsibilities, parental leave, disabilities, trauma and loss or other applicable circumstances. Explain any gaps in the chronology of your experience (including relevant employment). This section can also be used to describe the impact of COVID-19 on any aspect of the application.</a:t>
            </a:r>
          </a:p>
          <a:p>
            <a:pPr algn="l">
              <a:lnSpc>
                <a:spcPct val="90000"/>
              </a:lnSpc>
              <a:spcBef>
                <a:spcPts val="0"/>
              </a:spcBef>
              <a:spcAft>
                <a:spcPts val="1500"/>
              </a:spcAft>
            </a:pPr>
            <a:r>
              <a:rPr lang="en-US" sz="1400" b="0" i="0">
                <a:solidFill>
                  <a:schemeClr val="tx1">
                    <a:lumMod val="85000"/>
                    <a:lumOff val="15000"/>
                  </a:schemeClr>
                </a:solidFill>
                <a:effectLst/>
              </a:rPr>
              <a:t>The </a:t>
            </a:r>
            <a:r>
              <a:rPr lang="en-US" sz="1400" b="0" i="1">
                <a:solidFill>
                  <a:schemeClr val="tx1">
                    <a:lumMod val="85000"/>
                    <a:lumOff val="15000"/>
                  </a:schemeClr>
                </a:solidFill>
                <a:effectLst/>
              </a:rPr>
              <a:t>Special circumstances</a:t>
            </a:r>
            <a:r>
              <a:rPr lang="en-US" sz="1400" b="0" i="0">
                <a:solidFill>
                  <a:schemeClr val="tx1">
                    <a:lumMod val="85000"/>
                    <a:lumOff val="15000"/>
                  </a:schemeClr>
                </a:solidFill>
                <a:effectLst/>
              </a:rPr>
              <a:t> section should include the following information as needed:</a:t>
            </a:r>
          </a:p>
          <a:p>
            <a:pPr indent="-228600" algn="l">
              <a:lnSpc>
                <a:spcPct val="90000"/>
              </a:lnSpc>
              <a:spcBef>
                <a:spcPts val="0"/>
              </a:spcBef>
              <a:spcAft>
                <a:spcPts val="863"/>
              </a:spcAft>
              <a:buFont typeface="Arial" panose="020B0604020202020204" pitchFamily="34" charset="0"/>
              <a:buChar char="•"/>
            </a:pPr>
            <a:r>
              <a:rPr lang="en-US" sz="1400" b="0" i="0">
                <a:solidFill>
                  <a:schemeClr val="tx1">
                    <a:lumMod val="85000"/>
                    <a:lumOff val="15000"/>
                  </a:schemeClr>
                </a:solidFill>
                <a:effectLst/>
              </a:rPr>
              <a:t>The duration of the delay/interruption and, if applicable, a percentage of reduction in workload.</a:t>
            </a:r>
          </a:p>
          <a:p>
            <a:pPr indent="-228600" algn="l">
              <a:lnSpc>
                <a:spcPct val="90000"/>
              </a:lnSpc>
              <a:spcBef>
                <a:spcPts val="0"/>
              </a:spcBef>
              <a:spcAft>
                <a:spcPts val="863"/>
              </a:spcAft>
              <a:buFont typeface="Arial" panose="020B0604020202020204" pitchFamily="34" charset="0"/>
              <a:buChar char="•"/>
            </a:pPr>
            <a:r>
              <a:rPr lang="en-US" sz="1400" b="0" i="0">
                <a:solidFill>
                  <a:schemeClr val="tx1">
                    <a:lumMod val="85000"/>
                    <a:lumOff val="15000"/>
                  </a:schemeClr>
                </a:solidFill>
                <a:effectLst/>
              </a:rPr>
              <a:t>A clear description of its impact including, if relevant, the type of research contribution impacted (for example, publications, data collection, presentations, etc.).</a:t>
            </a:r>
          </a:p>
          <a:p>
            <a:pPr indent="-228600" algn="l">
              <a:lnSpc>
                <a:spcPct val="90000"/>
              </a:lnSpc>
              <a:spcBef>
                <a:spcPts val="0"/>
              </a:spcBef>
              <a:spcAft>
                <a:spcPts val="863"/>
              </a:spcAft>
              <a:buFont typeface="Arial" panose="020B0604020202020204" pitchFamily="34" charset="0"/>
              <a:buChar char="•"/>
            </a:pPr>
            <a:r>
              <a:rPr lang="en-US" sz="1400" b="0" i="0">
                <a:solidFill>
                  <a:schemeClr val="tx1">
                    <a:lumMod val="85000"/>
                    <a:lumOff val="15000"/>
                  </a:schemeClr>
                </a:solidFill>
                <a:effectLst/>
              </a:rPr>
              <a:t>For delays related to the COVID-19 pandemic, specify the impacts and how they relate to your particular circumstances (for example, lab access, equipment delays, family responsibilities, etc.). Explain what you did to adjust or compensate in response to these impacts. </a:t>
            </a:r>
          </a:p>
          <a:p>
            <a:pPr algn="l">
              <a:lnSpc>
                <a:spcPct val="90000"/>
              </a:lnSpc>
              <a:spcAft>
                <a:spcPts val="1500"/>
              </a:spcAft>
            </a:pPr>
            <a:r>
              <a:rPr lang="en-US" sz="1400" b="1" i="0">
                <a:solidFill>
                  <a:srgbClr val="4C6F7C"/>
                </a:solidFill>
                <a:effectLst/>
              </a:rPr>
              <a:t>The review committee members are asked to recognize delays and assess the quality of your performance and productivity during your active period (that is, excluding the period of special circumstances). </a:t>
            </a:r>
          </a:p>
          <a:p>
            <a:pPr algn="l">
              <a:lnSpc>
                <a:spcPct val="90000"/>
              </a:lnSpc>
              <a:spcAft>
                <a:spcPts val="1500"/>
              </a:spcAft>
            </a:pPr>
            <a:r>
              <a:rPr lang="en-US" sz="1400" b="1" i="0">
                <a:solidFill>
                  <a:srgbClr val="4C6F7C"/>
                </a:solidFill>
                <a:effectLst/>
              </a:rPr>
              <a:t>If your supervisor is unable to provide you with a reference letter, you may use this section to provide an explanation.</a:t>
            </a:r>
          </a:p>
          <a:p>
            <a:pPr indent="-228600" algn="l">
              <a:lnSpc>
                <a:spcPct val="90000"/>
              </a:lnSpc>
              <a:buFont typeface="Arial" panose="020B0604020202020204" pitchFamily="34" charset="0"/>
              <a:buChar char="•"/>
            </a:pPr>
            <a:endParaRPr lang="en-US" sz="900">
              <a:solidFill>
                <a:schemeClr val="tx1">
                  <a:lumMod val="85000"/>
                  <a:lumOff val="15000"/>
                </a:schemeClr>
              </a:solidFill>
            </a:endParaRPr>
          </a:p>
        </p:txBody>
      </p:sp>
    </p:spTree>
    <p:extLst>
      <p:ext uri="{BB962C8B-B14F-4D97-AF65-F5344CB8AC3E}">
        <p14:creationId xmlns:p14="http://schemas.microsoft.com/office/powerpoint/2010/main" val="4103794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4A123E22-063C-52AC-4E43-FF2D3B302481}"/>
              </a:ext>
              <a:ext uri="{C183D7F6-B498-43B3-948B-1728B52AA6E4}">
                <adec:decorative xmlns:adec="http://schemas.microsoft.com/office/drawing/2017/decorative" val="0"/>
              </a:ext>
            </a:extLst>
          </p:cNvPr>
          <p:cNvSpPr>
            <a:spLocks noGrp="1"/>
          </p:cNvSpPr>
          <p:nvPr>
            <p:ph type="title"/>
          </p:nvPr>
        </p:nvSpPr>
        <p:spPr>
          <a:xfrm>
            <a:off x="7720168" y="1586484"/>
            <a:ext cx="3685032" cy="3685032"/>
          </a:xfrm>
          <a:prstGeom prst="ellipse">
            <a:avLst/>
          </a:prstGeom>
          <a:solidFill>
            <a:schemeClr val="accent2"/>
          </a:solidFill>
          <a:ln>
            <a:noFill/>
          </a:ln>
        </p:spPr>
        <p:txBody>
          <a:bodyPr vert="horz" lIns="182880" tIns="182880" rIns="182880" bIns="182880" rtlCol="0" anchor="ctr">
            <a:normAutofit/>
          </a:bodyPr>
          <a:lstStyle/>
          <a:p>
            <a:r>
              <a:rPr lang="en-US" sz="1400">
                <a:solidFill>
                  <a:srgbClr val="040404"/>
                </a:solidFill>
              </a:rPr>
              <a:t>Overview of Scholarship Application Recommendation Letters</a:t>
            </a:r>
          </a:p>
        </p:txBody>
      </p:sp>
      <p:sp>
        <p:nvSpPr>
          <p:cNvPr id="16" name="TextBox 15">
            <a:extLst>
              <a:ext uri="{FF2B5EF4-FFF2-40B4-BE49-F238E27FC236}">
                <a16:creationId xmlns:a16="http://schemas.microsoft.com/office/drawing/2014/main" id="{FB1C3EE2-4354-FC53-358F-C100AB34DD6F}"/>
              </a:ext>
            </a:extLst>
          </p:cNvPr>
          <p:cNvSpPr txBox="1"/>
          <p:nvPr/>
        </p:nvSpPr>
        <p:spPr>
          <a:xfrm>
            <a:off x="1316984" y="1283546"/>
            <a:ext cx="5863134" cy="3914063"/>
          </a:xfrm>
          <a:prstGeom prst="rect">
            <a:avLst/>
          </a:prstGeom>
        </p:spPr>
        <p:txBody>
          <a:bodyPr vert="horz" lIns="91440" tIns="45720" rIns="91440" bIns="45720" rtlCol="0" anchor="ctr">
            <a:normAutofit/>
          </a:bodyPr>
          <a:lstStyle/>
          <a:p>
            <a:pPr marR="0" lvl="0" defTabSz="914400" fontAlgn="auto">
              <a:lnSpc>
                <a:spcPct val="90000"/>
              </a:lnSpc>
              <a:spcBef>
                <a:spcPts val="1000"/>
              </a:spcBef>
              <a:spcAft>
                <a:spcPts val="0"/>
              </a:spcAft>
              <a:buClr>
                <a:schemeClr val="accent2"/>
              </a:buClr>
              <a:buSzTx/>
              <a:tabLst/>
              <a:defRPr/>
            </a:pPr>
            <a:r>
              <a:rPr kumimoji="0" lang="en-US" sz="1600" b="0" i="0" u="none" strike="noStrike" cap="none" spc="0" normalizeH="0" baseline="0" noProof="0">
                <a:ln>
                  <a:noFill/>
                </a:ln>
                <a:solidFill>
                  <a:srgbClr val="404040"/>
                </a:solidFill>
                <a:effectLst/>
                <a:uLnTx/>
                <a:uFillTx/>
              </a:rPr>
              <a:t>Always review the application instructions and share instructions with your “referee”</a:t>
            </a:r>
            <a:endParaRPr lang="en-US" sz="1600">
              <a:solidFill>
                <a:srgbClr val="404040"/>
              </a:solidFill>
            </a:endParaRPr>
          </a:p>
          <a:p>
            <a:pPr marR="0" lvl="0" defTabSz="914400" fontAlgn="auto">
              <a:lnSpc>
                <a:spcPct val="90000"/>
              </a:lnSpc>
              <a:spcBef>
                <a:spcPts val="1000"/>
              </a:spcBef>
              <a:spcAft>
                <a:spcPts val="0"/>
              </a:spcAft>
              <a:buClr>
                <a:schemeClr val="accent2"/>
              </a:buClr>
              <a:buSzTx/>
              <a:tabLst/>
              <a:defRPr/>
            </a:pPr>
            <a:endParaRPr kumimoji="0" lang="en-US" sz="1600" b="0" i="0" u="none" strike="noStrike" cap="none" spc="0" normalizeH="0" baseline="0" noProof="0">
              <a:ln>
                <a:noFill/>
              </a:ln>
              <a:solidFill>
                <a:srgbClr val="404040"/>
              </a:solidFill>
              <a:effectLst/>
              <a:uLnTx/>
              <a:uFillTx/>
            </a:endParaRPr>
          </a:p>
          <a:p>
            <a:pPr marR="0" lvl="0" defTabSz="914400" fontAlgn="auto">
              <a:lnSpc>
                <a:spcPct val="90000"/>
              </a:lnSpc>
              <a:spcAft>
                <a:spcPts val="0"/>
              </a:spcAft>
              <a:buClr>
                <a:schemeClr val="accent2"/>
              </a:buClr>
              <a:buSzTx/>
              <a:tabLst/>
              <a:defRPr/>
            </a:pPr>
            <a:r>
              <a:rPr kumimoji="0" lang="en-US" sz="1600" b="0" i="0" u="none" strike="noStrike" cap="none" spc="0" normalizeH="0" baseline="0" noProof="0">
                <a:ln>
                  <a:noFill/>
                </a:ln>
                <a:solidFill>
                  <a:srgbClr val="404040"/>
                </a:solidFill>
                <a:effectLst/>
                <a:uLnTx/>
                <a:uFillTx/>
              </a:rPr>
              <a:t>Recommendation letters might be called:</a:t>
            </a:r>
          </a:p>
          <a:p>
            <a:pPr marL="285750" marR="0" lvl="0" indent="-285750" defTabSz="914400" fontAlgn="auto">
              <a:lnSpc>
                <a:spcPct val="90000"/>
              </a:lnSpc>
              <a:spcAft>
                <a:spcPts val="0"/>
              </a:spcAft>
              <a:buClr>
                <a:schemeClr val="accent2"/>
              </a:buClr>
              <a:buSzTx/>
              <a:buFont typeface="Wingdings" panose="05000000000000000000" pitchFamily="2" charset="2"/>
              <a:buChar char="Ø"/>
              <a:tabLst/>
              <a:defRPr/>
            </a:pPr>
            <a:r>
              <a:rPr kumimoji="0" lang="en-US" sz="1600" b="0" i="0" u="none" strike="noStrike" cap="none" spc="0" normalizeH="0" baseline="0" noProof="0">
                <a:ln>
                  <a:noFill/>
                </a:ln>
                <a:solidFill>
                  <a:srgbClr val="404040"/>
                </a:solidFill>
                <a:effectLst/>
                <a:uLnTx/>
                <a:uFillTx/>
              </a:rPr>
              <a:t>Letter of Appraisal</a:t>
            </a:r>
          </a:p>
          <a:p>
            <a:pPr marL="285750" marR="0" lvl="0" indent="-285750" defTabSz="914400" fontAlgn="auto">
              <a:lnSpc>
                <a:spcPct val="90000"/>
              </a:lnSpc>
              <a:spcAft>
                <a:spcPts val="0"/>
              </a:spcAft>
              <a:buClr>
                <a:schemeClr val="accent2"/>
              </a:buClr>
              <a:buSzTx/>
              <a:buFont typeface="Wingdings" panose="05000000000000000000" pitchFamily="2" charset="2"/>
              <a:buChar char="Ø"/>
              <a:tabLst/>
              <a:defRPr/>
            </a:pPr>
            <a:r>
              <a:rPr kumimoji="0" lang="en-US" sz="1600" b="0" i="0" u="none" strike="noStrike" cap="none" spc="0" normalizeH="0" baseline="0" noProof="0">
                <a:ln>
                  <a:noFill/>
                </a:ln>
                <a:solidFill>
                  <a:srgbClr val="404040"/>
                </a:solidFill>
                <a:effectLst/>
                <a:uLnTx/>
                <a:uFillTx/>
              </a:rPr>
              <a:t>Report on the Applicant</a:t>
            </a:r>
          </a:p>
          <a:p>
            <a:pPr marL="285750" marR="0" lvl="0" indent="-285750" defTabSz="914400" fontAlgn="auto">
              <a:lnSpc>
                <a:spcPct val="90000"/>
              </a:lnSpc>
              <a:spcAft>
                <a:spcPts val="0"/>
              </a:spcAft>
              <a:buClr>
                <a:schemeClr val="accent2"/>
              </a:buClr>
              <a:buSzTx/>
              <a:buFont typeface="Wingdings" panose="05000000000000000000" pitchFamily="2" charset="2"/>
              <a:buChar char="Ø"/>
              <a:tabLst/>
              <a:defRPr/>
            </a:pPr>
            <a:r>
              <a:rPr kumimoji="0" lang="en-US" sz="1600" b="0" i="0" u="none" strike="noStrike" cap="none" spc="0" normalizeH="0" baseline="0" noProof="0">
                <a:ln>
                  <a:noFill/>
                </a:ln>
                <a:solidFill>
                  <a:srgbClr val="404040"/>
                </a:solidFill>
                <a:effectLst/>
                <a:uLnTx/>
                <a:uFillTx/>
              </a:rPr>
              <a:t>Reference Assessment or Referee Assessment</a:t>
            </a:r>
          </a:p>
          <a:p>
            <a:pPr marR="0" lvl="0" defTabSz="914400" fontAlgn="auto">
              <a:lnSpc>
                <a:spcPct val="90000"/>
              </a:lnSpc>
              <a:spcAft>
                <a:spcPts val="0"/>
              </a:spcAft>
              <a:buClr>
                <a:schemeClr val="accent2"/>
              </a:buClr>
              <a:buSzTx/>
              <a:tabLst/>
              <a:defRPr/>
            </a:pPr>
            <a:endParaRPr kumimoji="0" lang="en-US" sz="1600" b="0" i="0" u="none" strike="noStrike" cap="none" spc="0" normalizeH="0" baseline="0" noProof="0">
              <a:ln>
                <a:noFill/>
              </a:ln>
              <a:solidFill>
                <a:srgbClr val="404040"/>
              </a:solidFill>
              <a:effectLst/>
              <a:uLnTx/>
              <a:uFillTx/>
            </a:endParaRPr>
          </a:p>
          <a:p>
            <a:pPr marR="0" lvl="0" defTabSz="914400" fontAlgn="auto">
              <a:lnSpc>
                <a:spcPct val="90000"/>
              </a:lnSpc>
              <a:spcBef>
                <a:spcPts val="1000"/>
              </a:spcBef>
              <a:spcAft>
                <a:spcPts val="0"/>
              </a:spcAft>
              <a:buClr>
                <a:schemeClr val="accent2"/>
              </a:buClr>
              <a:buSzTx/>
              <a:tabLst/>
              <a:defRPr/>
            </a:pPr>
            <a:r>
              <a:rPr kumimoji="0" lang="en-US" sz="1600" b="0" i="0" u="none" strike="noStrike" cap="none" spc="0" normalizeH="0" baseline="0" noProof="0">
                <a:ln>
                  <a:noFill/>
                </a:ln>
                <a:solidFill>
                  <a:srgbClr val="404040"/>
                </a:solidFill>
                <a:effectLst/>
                <a:uLnTx/>
                <a:uFillTx/>
              </a:rPr>
              <a:t>It is critical that a “referee” relate their comments to the competition’s selection criteria.  </a:t>
            </a:r>
          </a:p>
          <a:p>
            <a:pPr marR="0" lvl="0" defTabSz="914400" fontAlgn="auto">
              <a:lnSpc>
                <a:spcPct val="90000"/>
              </a:lnSpc>
              <a:spcBef>
                <a:spcPts val="1000"/>
              </a:spcBef>
              <a:spcAft>
                <a:spcPts val="0"/>
              </a:spcAft>
              <a:buClr>
                <a:schemeClr val="accent2"/>
              </a:buClr>
              <a:buSzTx/>
              <a:tabLst/>
              <a:defRPr/>
            </a:pPr>
            <a:r>
              <a:rPr kumimoji="0" lang="en-US" sz="1600" b="0" i="0" u="none" strike="noStrike" cap="none" spc="0" normalizeH="0" baseline="0" noProof="0">
                <a:ln>
                  <a:noFill/>
                </a:ln>
                <a:solidFill>
                  <a:srgbClr val="404040"/>
                </a:solidFill>
                <a:effectLst/>
                <a:uLnTx/>
                <a:uFillTx/>
              </a:rPr>
              <a:t>They provide a meaningful commentary on an applicant’s skills, knowledge, experience, research potential and contributions.  </a:t>
            </a:r>
          </a:p>
          <a:p>
            <a:pPr marR="0" lvl="0" defTabSz="914400" fontAlgn="auto">
              <a:lnSpc>
                <a:spcPct val="90000"/>
              </a:lnSpc>
              <a:spcBef>
                <a:spcPts val="1000"/>
              </a:spcBef>
              <a:spcAft>
                <a:spcPts val="0"/>
              </a:spcAft>
              <a:buClr>
                <a:schemeClr val="accent2"/>
              </a:buClr>
              <a:buSzTx/>
              <a:tabLst/>
              <a:defRPr/>
            </a:pPr>
            <a:r>
              <a:rPr kumimoji="0" lang="en-US" sz="1600" b="0" i="0" u="none" strike="noStrike" cap="none" spc="0" normalizeH="0" baseline="0" noProof="0">
                <a:ln>
                  <a:noFill/>
                </a:ln>
                <a:solidFill>
                  <a:srgbClr val="404040"/>
                </a:solidFill>
                <a:effectLst/>
                <a:uLnTx/>
                <a:uFillTx/>
              </a:rPr>
              <a:t>Adjudication committee members rely on these letters to review their own ranking of the application in comparison to the pool of applicants. </a:t>
            </a:r>
          </a:p>
        </p:txBody>
      </p:sp>
    </p:spTree>
    <p:extLst>
      <p:ext uri="{BB962C8B-B14F-4D97-AF65-F5344CB8AC3E}">
        <p14:creationId xmlns:p14="http://schemas.microsoft.com/office/powerpoint/2010/main" val="2136740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5B375A-5A22-E997-E31B-D602D825C282}"/>
              </a:ext>
            </a:extLst>
          </p:cNvPr>
          <p:cNvSpPr>
            <a:spLocks noGrp="1"/>
          </p:cNvSpPr>
          <p:nvPr>
            <p:ph type="title"/>
          </p:nvPr>
        </p:nvSpPr>
        <p:spPr>
          <a:xfrm>
            <a:off x="422845" y="117565"/>
            <a:ext cx="6982121" cy="799657"/>
          </a:xfrm>
        </p:spPr>
        <p:txBody>
          <a:bodyPr vert="horz" lIns="182880" tIns="182880" rIns="182880" bIns="182880" rtlCol="0" anchor="b">
            <a:normAutofit/>
          </a:bodyPr>
          <a:lstStyle/>
          <a:p>
            <a:r>
              <a:rPr lang="en-US">
                <a:solidFill>
                  <a:srgbClr val="4C6F7C"/>
                </a:solidFill>
              </a:rPr>
              <a:t>Who? When? How?</a:t>
            </a:r>
          </a:p>
        </p:txBody>
      </p:sp>
      <p:sp>
        <p:nvSpPr>
          <p:cNvPr id="4" name="Text Placeholder 3">
            <a:extLst>
              <a:ext uri="{FF2B5EF4-FFF2-40B4-BE49-F238E27FC236}">
                <a16:creationId xmlns:a16="http://schemas.microsoft.com/office/drawing/2014/main" id="{14644536-965E-6428-3CA1-D395C3D0E457}"/>
              </a:ext>
            </a:extLst>
          </p:cNvPr>
          <p:cNvSpPr>
            <a:spLocks/>
          </p:cNvSpPr>
          <p:nvPr/>
        </p:nvSpPr>
        <p:spPr>
          <a:xfrm>
            <a:off x="444917" y="1205803"/>
            <a:ext cx="2860375" cy="588642"/>
          </a:xfrm>
          <a:prstGeom prst="rect">
            <a:avLst/>
          </a:prstGeom>
          <a:ln w="19050">
            <a:solidFill>
              <a:schemeClr val="tx1"/>
            </a:solidFill>
          </a:ln>
        </p:spPr>
        <p:txBody>
          <a:bodyPr anchor="t">
            <a:normAutofit/>
          </a:bodyPr>
          <a:lstStyle/>
          <a:p>
            <a:pPr marL="0" marR="0" lvl="0" indent="0" algn="l" defTabSz="25146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4C6F7C"/>
                </a:solidFill>
                <a:effectLst/>
                <a:uLnTx/>
                <a:uFillTx/>
                <a:latin typeface="Gill Sans MT" panose="020B0502020104020203"/>
                <a:ea typeface="+mn-ea"/>
                <a:cs typeface="+mn-cs"/>
              </a:rPr>
              <a:t>Consider</a:t>
            </a:r>
          </a:p>
        </p:txBody>
      </p:sp>
      <p:sp>
        <p:nvSpPr>
          <p:cNvPr id="5" name="Content Placeholder 4">
            <a:extLst>
              <a:ext uri="{FF2B5EF4-FFF2-40B4-BE49-F238E27FC236}">
                <a16:creationId xmlns:a16="http://schemas.microsoft.com/office/drawing/2014/main" id="{41E49159-6C5E-7255-E607-72ED6C99984F}"/>
              </a:ext>
            </a:extLst>
          </p:cNvPr>
          <p:cNvSpPr>
            <a:spLocks/>
          </p:cNvSpPr>
          <p:nvPr/>
        </p:nvSpPr>
        <p:spPr>
          <a:xfrm>
            <a:off x="385981" y="2083026"/>
            <a:ext cx="3299489" cy="4218730"/>
          </a:xfrm>
          <a:prstGeom prst="rect">
            <a:avLst/>
          </a:prstGeom>
        </p:spPr>
        <p:txBody>
          <a:bodyPr>
            <a:normAutofit/>
          </a:bodyPr>
          <a:lstStyle/>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rPr>
              <a:t>Who to ask? </a:t>
            </a: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rPr>
              <a:t>A person who offers authority, depth and who can offer specificity. They are familiar with your research and other abilities:</a:t>
            </a: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Gill Sans MT" panose="020B0502020104020203"/>
                <a:ea typeface="Verdana" panose="020B0604030504040204" pitchFamily="34" charset="0"/>
                <a:cs typeface="+mn-cs"/>
              </a:rPr>
              <a:t>Supervisor, faculty member, employment supervisor, thesis advisor</a:t>
            </a: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effectLst/>
              <a:uLnTx/>
              <a:uFillTx/>
              <a:latin typeface="Gill Sans MT" panose="020B0502020104020203"/>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effectLst/>
              <a:uLnTx/>
              <a:uFillTx/>
              <a:latin typeface="Gill Sans MT" panose="020B0502020104020203"/>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effectLst/>
                <a:uLnTx/>
                <a:uFillTx/>
                <a:latin typeface="Gill Sans MT" panose="020B0502020104020203"/>
                <a:ea typeface="Verdana" panose="020B0604030504040204" pitchFamily="34" charset="0"/>
                <a:cs typeface="+mn-cs"/>
              </a:rPr>
              <a:t>When to ask? </a:t>
            </a: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Gill Sans MT" panose="020B0502020104020203"/>
                <a:ea typeface="Verdana" panose="020B0604030504040204" pitchFamily="34" charset="0"/>
                <a:cs typeface="+mn-cs"/>
              </a:rPr>
              <a:t>… early, 3 weeks before scholarship due date</a:t>
            </a: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6600"/>
              </a:solidFill>
              <a:effectLst/>
              <a:uLnTx/>
              <a:uFillTx/>
              <a:latin typeface="Verdana" panose="020B0604030504040204" pitchFamily="34" charset="0"/>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90000"/>
              </a:lnSpc>
              <a:spcBef>
                <a:spcPts val="0"/>
              </a:spcBef>
              <a:spcAft>
                <a:spcPts val="60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7" name="Text Placeholder 6">
            <a:extLst>
              <a:ext uri="{FF2B5EF4-FFF2-40B4-BE49-F238E27FC236}">
                <a16:creationId xmlns:a16="http://schemas.microsoft.com/office/drawing/2014/main" id="{DB3506B0-DAD9-EF77-7B88-D31194648B06}"/>
              </a:ext>
            </a:extLst>
          </p:cNvPr>
          <p:cNvSpPr>
            <a:spLocks/>
          </p:cNvSpPr>
          <p:nvPr/>
        </p:nvSpPr>
        <p:spPr>
          <a:xfrm>
            <a:off x="4192954" y="1205801"/>
            <a:ext cx="3188287" cy="588643"/>
          </a:xfrm>
          <a:prstGeom prst="rect">
            <a:avLst/>
          </a:prstGeom>
          <a:ln w="19050">
            <a:solidFill>
              <a:schemeClr val="tx1"/>
            </a:solidFill>
          </a:ln>
        </p:spPr>
        <p:txBody>
          <a:bodyPr anchor="t"/>
          <a:lstStyle/>
          <a:p>
            <a:pPr marL="0" marR="0" lvl="0" indent="0" algn="l" defTabSz="25146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4C6F7C"/>
                </a:solidFill>
                <a:effectLst/>
                <a:uLnTx/>
                <a:uFillTx/>
                <a:latin typeface="Gill Sans MT" panose="020B0502020104020203"/>
                <a:ea typeface="+mn-ea"/>
                <a:cs typeface="+mn-cs"/>
              </a:rPr>
              <a:t>How to ask</a:t>
            </a:r>
          </a:p>
        </p:txBody>
      </p:sp>
      <p:sp>
        <p:nvSpPr>
          <p:cNvPr id="6" name="Content Placeholder 5">
            <a:extLst>
              <a:ext uri="{FF2B5EF4-FFF2-40B4-BE49-F238E27FC236}">
                <a16:creationId xmlns:a16="http://schemas.microsoft.com/office/drawing/2014/main" id="{35037FCE-290E-02BE-C2E5-77E33109458F}"/>
              </a:ext>
            </a:extLst>
          </p:cNvPr>
          <p:cNvSpPr>
            <a:spLocks/>
          </p:cNvSpPr>
          <p:nvPr/>
        </p:nvSpPr>
        <p:spPr>
          <a:xfrm>
            <a:off x="3980280" y="2111873"/>
            <a:ext cx="3944520" cy="4628562"/>
          </a:xfrm>
          <a:prstGeom prst="rect">
            <a:avLst/>
          </a:prstGeom>
        </p:spPr>
        <p:txBody>
          <a:bodyPr>
            <a:noAutofit/>
          </a:bodyPr>
          <a:lstStyle/>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rPr>
              <a:t>Email or in-person or phone</a:t>
            </a: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rPr>
              <a:t>What is your comfort level and awareness of your referee?</a:t>
            </a: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rPr>
              <a:t>If in email, first message should:</a:t>
            </a:r>
          </a:p>
          <a:p>
            <a:pPr marL="5715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endParaRPr>
          </a:p>
          <a:p>
            <a:pPr marL="3429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5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rPr>
              <a:t>Be a brief inquiry reminding the faculty member how you know them</a:t>
            </a:r>
          </a:p>
          <a:p>
            <a:pPr marL="3429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5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rPr>
              <a:t>Provide clarification as to what scholarship application you are applying for</a:t>
            </a:r>
          </a:p>
          <a:p>
            <a:pPr marL="3429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500" b="1" i="0" u="none" strike="noStrike" kern="1200" cap="none" spc="0" normalizeH="0" baseline="0" noProof="0">
                <a:ln>
                  <a:noFill/>
                </a:ln>
                <a:solidFill>
                  <a:srgbClr val="4C6F7C"/>
                </a:solidFill>
                <a:effectLst/>
                <a:uLnTx/>
                <a:uFillTx/>
                <a:latin typeface="Gill Sans MT" panose="020B0502020104020203"/>
                <a:ea typeface="Verdana" panose="020B0604030504040204" pitchFamily="34" charset="0"/>
                <a:cs typeface="+mn-cs"/>
              </a:rPr>
              <a:t>Clearly ask if they are willing and able to provide an enthusiastic reference for your scholarship application</a:t>
            </a:r>
          </a:p>
          <a:p>
            <a:pPr marL="34290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5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rPr>
              <a:t>Provide the scholarship application submission deadline</a:t>
            </a:r>
          </a:p>
          <a:p>
            <a:pPr marL="34290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endParaRP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Gill Sans MT" panose="020B0502020104020203"/>
                <a:ea typeface="Verdana" panose="020B0604030504040204" pitchFamily="34" charset="0"/>
                <a:cs typeface="+mn-cs"/>
              </a:rPr>
              <a:t> </a:t>
            </a:r>
          </a:p>
        </p:txBody>
      </p:sp>
      <p:pic>
        <p:nvPicPr>
          <p:cNvPr id="5124" name="Picture 4" descr="Free White Envelopes and Income Tax Return Form on a Wooden Table Stock Photo">
            <a:extLst>
              <a:ext uri="{FF2B5EF4-FFF2-40B4-BE49-F238E27FC236}">
                <a16:creationId xmlns:a16="http://schemas.microsoft.com/office/drawing/2014/main" id="{03C09B5D-EBC8-06EC-7C55-C25A83725C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3212" y="167934"/>
            <a:ext cx="2663695" cy="326106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84CEACA-81B8-AB68-7A81-06CF5D84A47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23117" y="3694021"/>
            <a:ext cx="3376757" cy="2242167"/>
          </a:xfrm>
          <a:prstGeom prst="rect">
            <a:avLst/>
          </a:prstGeom>
          <a:ln w="28575">
            <a:solidFill>
              <a:schemeClr val="tx1"/>
            </a:solidFill>
          </a:ln>
        </p:spPr>
      </p:pic>
    </p:spTree>
    <p:extLst>
      <p:ext uri="{BB962C8B-B14F-4D97-AF65-F5344CB8AC3E}">
        <p14:creationId xmlns:p14="http://schemas.microsoft.com/office/powerpoint/2010/main" val="1484178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DDCDA4-B196-559E-CA37-A14A961287BE}"/>
              </a:ext>
            </a:extLst>
          </p:cNvPr>
          <p:cNvSpPr>
            <a:spLocks noGrp="1"/>
          </p:cNvSpPr>
          <p:nvPr>
            <p:ph type="title"/>
          </p:nvPr>
        </p:nvSpPr>
        <p:spPr>
          <a:xfrm>
            <a:off x="5445496" y="374073"/>
            <a:ext cx="5925310" cy="1704109"/>
          </a:xfrm>
          <a:prstGeom prst="ellipse">
            <a:avLst/>
          </a:prstGeom>
        </p:spPr>
        <p:txBody>
          <a:bodyPr vert="horz" lIns="182880" tIns="182880" rIns="182880" bIns="182880" rtlCol="0" anchor="ctr">
            <a:noAutofit/>
          </a:bodyPr>
          <a:lstStyle/>
          <a:p>
            <a:br>
              <a:rPr lang="en-US" sz="1600" b="1"/>
            </a:br>
            <a:r>
              <a:rPr lang="en-US" sz="1600" b="1"/>
              <a:t>What to provide a referee</a:t>
            </a:r>
            <a:br>
              <a:rPr lang="en-US" sz="1600" b="1"/>
            </a:br>
            <a:r>
              <a:rPr lang="en-US" sz="1600" b="1"/>
              <a:t> and </a:t>
            </a:r>
            <a:br>
              <a:rPr lang="en-US" sz="1600" b="1"/>
            </a:br>
            <a:r>
              <a:rPr lang="en-US" sz="1600" b="1"/>
              <a:t>what might be helpful</a:t>
            </a:r>
          </a:p>
        </p:txBody>
      </p:sp>
      <p:pic>
        <p:nvPicPr>
          <p:cNvPr id="25" name="Picture 24" descr="Trent campus view of a walkway">
            <a:extLst>
              <a:ext uri="{FF2B5EF4-FFF2-40B4-BE49-F238E27FC236}">
                <a16:creationId xmlns:a16="http://schemas.microsoft.com/office/drawing/2014/main" id="{7CDFE00F-4C9F-F357-A8C5-ABAB45A241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4657325" cy="6857990"/>
          </a:xfrm>
          <a:prstGeom prst="rect">
            <a:avLst/>
          </a:prstGeom>
        </p:spPr>
      </p:pic>
      <p:sp>
        <p:nvSpPr>
          <p:cNvPr id="9" name="Title 1">
            <a:extLst>
              <a:ext uri="{FF2B5EF4-FFF2-40B4-BE49-F238E27FC236}">
                <a16:creationId xmlns:a16="http://schemas.microsoft.com/office/drawing/2014/main" id="{5509B1ED-4D78-65EC-0579-DA9E41D7C42C}"/>
              </a:ext>
            </a:extLst>
          </p:cNvPr>
          <p:cNvSpPr txBox="1">
            <a:spLocks/>
          </p:cNvSpPr>
          <p:nvPr/>
        </p:nvSpPr>
        <p:spPr bwMode="black">
          <a:xfrm>
            <a:off x="5445496" y="2223655"/>
            <a:ext cx="5925310" cy="4260272"/>
          </a:xfrm>
          <a:prstGeom prst="rect">
            <a:avLst/>
          </a:prstGeom>
        </p:spPr>
        <p:txBody>
          <a:bodyPr vert="horz" lIns="91440" tIns="45720" rIns="91440" bIns="45720" rtlCol="0" anchorCtr="1">
            <a:noAutofit/>
          </a:bodyPr>
          <a:lstStyle>
            <a:lvl1pPr algn="ctr" defTabSz="914400" rtl="0" eaLnBrk="1" latinLnBrk="0" hangingPunct="1">
              <a:lnSpc>
                <a:spcPct val="90000"/>
              </a:lnSpc>
              <a:spcBef>
                <a:spcPct val="0"/>
              </a:spcBef>
              <a:buNone/>
              <a:defRPr sz="5400" kern="1200" cap="all" spc="200" baseline="0">
                <a:solidFill>
                  <a:srgbClr val="262626"/>
                </a:solidFill>
                <a:latin typeface="+mj-lt"/>
                <a:ea typeface="+mj-ea"/>
                <a:cs typeface="+mj-cs"/>
              </a:defRPr>
            </a:lvl1pPr>
          </a:lstStyle>
          <a:p>
            <a:pPr marR="0" lvl="0" algn="l" fontAlgn="auto">
              <a:spcBef>
                <a:spcPts val="1000"/>
              </a:spcBef>
              <a:spcAft>
                <a:spcPts val="522"/>
              </a:spcAft>
              <a:buClr>
                <a:schemeClr val="accent2"/>
              </a:buClr>
              <a:buSzTx/>
              <a:tabLst/>
              <a:defRPr/>
            </a:pPr>
            <a:r>
              <a:rPr kumimoji="0" lang="en-US" sz="1600" b="0" i="0" u="none" strike="noStrike" cap="none" spc="0" normalizeH="0" baseline="0" noProof="0">
                <a:ln>
                  <a:noFill/>
                </a:ln>
                <a:solidFill>
                  <a:schemeClr val="tx1">
                    <a:lumMod val="85000"/>
                    <a:lumOff val="15000"/>
                  </a:schemeClr>
                </a:solidFill>
                <a:effectLst/>
                <a:uLnTx/>
                <a:uFillTx/>
                <a:latin typeface="+mn-lt"/>
                <a:ea typeface="+mn-ea"/>
                <a:cs typeface="+mn-cs"/>
              </a:rPr>
              <a:t>Advise your referee you will provide:</a:t>
            </a:r>
          </a:p>
          <a:p>
            <a:pPr marL="264513" marR="0" lvl="0" indent="-228600" algn="l" fontAlgn="auto">
              <a:lnSpc>
                <a:spcPct val="110000"/>
              </a:lnSpc>
              <a:spcBef>
                <a:spcPts val="600"/>
              </a:spcBef>
              <a:buClr>
                <a:schemeClr val="accent2"/>
              </a:buClr>
              <a:buSzTx/>
              <a:buFont typeface="Arial" panose="020B0604020202020204" pitchFamily="34" charset="0"/>
              <a:buChar char="•"/>
              <a:tabLst/>
              <a:defRPr/>
            </a:pPr>
            <a:r>
              <a:rPr kumimoji="0" lang="en-US" sz="1600" b="0" i="0" u="none" strike="noStrike" cap="none" spc="0" normalizeH="0" baseline="0" noProof="0">
                <a:ln>
                  <a:noFill/>
                </a:ln>
                <a:solidFill>
                  <a:schemeClr val="tx1">
                    <a:lumMod val="85000"/>
                    <a:lumOff val="15000"/>
                  </a:schemeClr>
                </a:solidFill>
                <a:effectLst/>
                <a:uLnTx/>
                <a:uFillTx/>
                <a:latin typeface="+mn-lt"/>
                <a:ea typeface="+mn-ea"/>
                <a:cs typeface="+mn-cs"/>
              </a:rPr>
              <a:t>Scholarship overview</a:t>
            </a:r>
          </a:p>
          <a:p>
            <a:pPr marL="264513" marR="0" lvl="0" indent="-228600" algn="l" fontAlgn="auto">
              <a:lnSpc>
                <a:spcPct val="110000"/>
              </a:lnSpc>
              <a:spcBef>
                <a:spcPts val="600"/>
              </a:spcBef>
              <a:buClr>
                <a:schemeClr val="accent2"/>
              </a:buClr>
              <a:buSzTx/>
              <a:buFont typeface="Arial" panose="020B0604020202020204" pitchFamily="34" charset="0"/>
              <a:buChar char="•"/>
              <a:tabLst/>
              <a:defRPr/>
            </a:pPr>
            <a:r>
              <a:rPr kumimoji="0" lang="en-US" sz="1600" b="0" i="0" u="none" strike="noStrike" cap="none" spc="0" normalizeH="0" baseline="0" noProof="0">
                <a:ln>
                  <a:noFill/>
                </a:ln>
                <a:solidFill>
                  <a:schemeClr val="tx1">
                    <a:lumMod val="85000"/>
                    <a:lumOff val="15000"/>
                  </a:schemeClr>
                </a:solidFill>
                <a:effectLst/>
                <a:uLnTx/>
                <a:uFillTx/>
                <a:latin typeface="+mn-lt"/>
                <a:ea typeface="+mn-ea"/>
                <a:cs typeface="+mn-cs"/>
              </a:rPr>
              <a:t>Selection criteria</a:t>
            </a:r>
          </a:p>
          <a:p>
            <a:pPr marL="264513" marR="0" lvl="0" indent="-228600" algn="l" fontAlgn="auto">
              <a:lnSpc>
                <a:spcPct val="110000"/>
              </a:lnSpc>
              <a:spcBef>
                <a:spcPts val="600"/>
              </a:spcBef>
              <a:buClr>
                <a:schemeClr val="accent2"/>
              </a:buClr>
              <a:buSzTx/>
              <a:buFont typeface="Arial" panose="020B0604020202020204" pitchFamily="34" charset="0"/>
              <a:buChar char="•"/>
              <a:tabLst/>
              <a:defRPr/>
            </a:pPr>
            <a:r>
              <a:rPr kumimoji="0" lang="en-US" sz="1600" b="0" i="0" u="none" strike="noStrike" cap="none" spc="0" normalizeH="0" baseline="0" noProof="0">
                <a:ln>
                  <a:noFill/>
                </a:ln>
                <a:solidFill>
                  <a:schemeClr val="tx1">
                    <a:lumMod val="85000"/>
                    <a:lumOff val="15000"/>
                  </a:schemeClr>
                </a:solidFill>
                <a:effectLst/>
                <a:uLnTx/>
                <a:uFillTx/>
                <a:latin typeface="+mn-lt"/>
                <a:ea typeface="+mn-ea"/>
                <a:cs typeface="+mn-cs"/>
              </a:rPr>
              <a:t>Draft of your outline of proposed research </a:t>
            </a:r>
          </a:p>
          <a:p>
            <a:pPr marL="264513" marR="0" lvl="0" indent="-228600" algn="l" fontAlgn="auto">
              <a:lnSpc>
                <a:spcPct val="110000"/>
              </a:lnSpc>
              <a:spcBef>
                <a:spcPts val="600"/>
              </a:spcBef>
              <a:buClr>
                <a:schemeClr val="accent2"/>
              </a:buClr>
              <a:buSzTx/>
              <a:buFont typeface="Arial" panose="020B0604020202020204" pitchFamily="34" charset="0"/>
              <a:buChar char="•"/>
              <a:tabLst/>
              <a:defRPr/>
            </a:pPr>
            <a:r>
              <a:rPr kumimoji="0" lang="en-US" sz="1600" b="0" i="0" u="none" strike="noStrike" cap="none" spc="0" normalizeH="0" baseline="0" noProof="0">
                <a:ln>
                  <a:noFill/>
                </a:ln>
                <a:solidFill>
                  <a:schemeClr val="tx1">
                    <a:lumMod val="85000"/>
                    <a:lumOff val="15000"/>
                  </a:schemeClr>
                </a:solidFill>
                <a:effectLst/>
                <a:uLnTx/>
                <a:uFillTx/>
                <a:latin typeface="+mn-lt"/>
                <a:ea typeface="+mn-ea"/>
                <a:cs typeface="+mn-cs"/>
              </a:rPr>
              <a:t>Referee instructions </a:t>
            </a:r>
          </a:p>
          <a:p>
            <a:pPr marR="0" lvl="0" indent="-228600" algn="l" fontAlgn="auto">
              <a:spcBef>
                <a:spcPts val="1000"/>
              </a:spcBef>
              <a:spcAft>
                <a:spcPts val="522"/>
              </a:spcAft>
              <a:buClr>
                <a:schemeClr val="accent2"/>
              </a:buClr>
              <a:buSzTx/>
              <a:buFont typeface="Arial" panose="020B0604020202020204" pitchFamily="34" charset="0"/>
              <a:buChar char="•"/>
              <a:tabLst/>
              <a:defRPr/>
            </a:pPr>
            <a:endParaRPr kumimoji="0" lang="en-US" sz="1600" b="0" i="0" u="none" strike="noStrike" cap="none" spc="0" normalizeH="0" baseline="0" noProof="0">
              <a:ln>
                <a:noFill/>
              </a:ln>
              <a:solidFill>
                <a:schemeClr val="tx1">
                  <a:lumMod val="85000"/>
                  <a:lumOff val="15000"/>
                </a:schemeClr>
              </a:solidFill>
              <a:effectLst/>
              <a:uLnTx/>
              <a:uFillTx/>
              <a:latin typeface="+mn-lt"/>
              <a:ea typeface="+mn-ea"/>
              <a:cs typeface="+mn-cs"/>
            </a:endParaRPr>
          </a:p>
          <a:p>
            <a:pPr marR="0" lvl="0" algn="l" fontAlgn="auto">
              <a:spcBef>
                <a:spcPts val="1000"/>
              </a:spcBef>
              <a:spcAft>
                <a:spcPts val="522"/>
              </a:spcAft>
              <a:buClr>
                <a:schemeClr val="accent2"/>
              </a:buClr>
              <a:buSzTx/>
              <a:tabLst/>
              <a:defRPr/>
            </a:pPr>
            <a:r>
              <a:rPr kumimoji="0" lang="en-US" sz="1600" b="0" i="0" u="none" strike="noStrike" cap="none" spc="0" normalizeH="0" baseline="0" noProof="0">
                <a:ln>
                  <a:noFill/>
                </a:ln>
                <a:solidFill>
                  <a:schemeClr val="tx1">
                    <a:lumMod val="85000"/>
                    <a:lumOff val="15000"/>
                  </a:schemeClr>
                </a:solidFill>
                <a:effectLst/>
                <a:uLnTx/>
                <a:uFillTx/>
                <a:latin typeface="+mn-lt"/>
                <a:ea typeface="+mn-ea"/>
                <a:cs typeface="+mn-cs"/>
              </a:rPr>
              <a:t>Ask, would it would be helpful to provide:</a:t>
            </a:r>
          </a:p>
          <a:p>
            <a:pPr marL="226725" marR="0" lvl="0" indent="-228600" algn="l" fontAlgn="auto">
              <a:lnSpc>
                <a:spcPct val="110000"/>
              </a:lnSpc>
              <a:spcBef>
                <a:spcPts val="600"/>
              </a:spcBef>
              <a:buClr>
                <a:schemeClr val="accent2"/>
              </a:buClr>
              <a:buSzTx/>
              <a:buFont typeface="Arial" panose="020B0604020202020204" pitchFamily="34" charset="0"/>
              <a:buChar char="•"/>
              <a:tabLst/>
              <a:defRPr/>
            </a:pPr>
            <a:r>
              <a:rPr kumimoji="0" lang="en-US" sz="1600" b="0" i="0" u="none" strike="noStrike" cap="none" spc="0" normalizeH="0" baseline="0" noProof="0">
                <a:ln>
                  <a:noFill/>
                </a:ln>
                <a:solidFill>
                  <a:schemeClr val="tx1">
                    <a:lumMod val="85000"/>
                    <a:lumOff val="15000"/>
                  </a:schemeClr>
                </a:solidFill>
                <a:effectLst/>
                <a:uLnTx/>
                <a:uFillTx/>
                <a:latin typeface="+mn-lt"/>
                <a:ea typeface="+mn-ea"/>
                <a:cs typeface="+mn-cs"/>
              </a:rPr>
              <a:t>unofficial transcripts;</a:t>
            </a:r>
          </a:p>
          <a:p>
            <a:pPr marL="226725" marR="0" lvl="0" indent="-228600" algn="l" fontAlgn="auto">
              <a:lnSpc>
                <a:spcPct val="110000"/>
              </a:lnSpc>
              <a:spcBef>
                <a:spcPts val="600"/>
              </a:spcBef>
              <a:buClr>
                <a:schemeClr val="accent2"/>
              </a:buClr>
              <a:buSzTx/>
              <a:buFont typeface="Arial" panose="020B0604020202020204" pitchFamily="34" charset="0"/>
              <a:buChar char="•"/>
              <a:tabLst/>
              <a:defRPr/>
            </a:pPr>
            <a:r>
              <a:rPr kumimoji="0" lang="en-US" sz="1600" b="0" i="0" u="none" strike="noStrike" cap="none" spc="0" normalizeH="0" baseline="0" noProof="0">
                <a:ln>
                  <a:noFill/>
                </a:ln>
                <a:solidFill>
                  <a:schemeClr val="tx1">
                    <a:lumMod val="85000"/>
                    <a:lumOff val="15000"/>
                  </a:schemeClr>
                </a:solidFill>
                <a:effectLst/>
                <a:uLnTx/>
                <a:uFillTx/>
                <a:latin typeface="+mn-lt"/>
                <a:ea typeface="+mn-ea"/>
                <a:cs typeface="+mn-cs"/>
              </a:rPr>
              <a:t>a resume or CCV;</a:t>
            </a:r>
          </a:p>
          <a:p>
            <a:pPr marL="226725" marR="0" lvl="0" indent="-228600" algn="l" fontAlgn="auto">
              <a:lnSpc>
                <a:spcPct val="110000"/>
              </a:lnSpc>
              <a:spcBef>
                <a:spcPts val="600"/>
              </a:spcBef>
              <a:buClr>
                <a:schemeClr val="accent2"/>
              </a:buClr>
              <a:buSzTx/>
              <a:buFont typeface="Arial" panose="020B0604020202020204" pitchFamily="34" charset="0"/>
              <a:buChar char="•"/>
              <a:tabLst/>
              <a:defRPr/>
            </a:pPr>
            <a:r>
              <a:rPr kumimoji="0" lang="en-US" sz="1600" b="0" i="0" u="none" strike="noStrike" cap="none" spc="0" normalizeH="0" baseline="0" noProof="0">
                <a:ln>
                  <a:noFill/>
                </a:ln>
                <a:solidFill>
                  <a:srgbClr val="4C6F7C"/>
                </a:solidFill>
                <a:effectLst/>
                <a:uLnTx/>
                <a:uFillTx/>
                <a:latin typeface="+mn-lt"/>
                <a:ea typeface="+mn-ea"/>
                <a:cs typeface="+mn-cs"/>
              </a:rPr>
              <a:t>written blurbs for how your experience or academic background fits the selection criteria of the scholarship competition </a:t>
            </a:r>
          </a:p>
        </p:txBody>
      </p:sp>
    </p:spTree>
    <p:extLst>
      <p:ext uri="{BB962C8B-B14F-4D97-AF65-F5344CB8AC3E}">
        <p14:creationId xmlns:p14="http://schemas.microsoft.com/office/powerpoint/2010/main" val="3547437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1" name="Rectangle 10">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Oval 12">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FC3BED6-7E27-3F00-AA31-D1090ACCE4E0}"/>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3000">
                <a:solidFill>
                  <a:srgbClr val="FFFFFF"/>
                </a:solidFill>
              </a:rPr>
              <a:t>A strong  Reference will:</a:t>
            </a:r>
          </a:p>
        </p:txBody>
      </p:sp>
      <p:sp>
        <p:nvSpPr>
          <p:cNvPr id="4" name="Text Placeholder 3">
            <a:extLst>
              <a:ext uri="{FF2B5EF4-FFF2-40B4-BE49-F238E27FC236}">
                <a16:creationId xmlns:a16="http://schemas.microsoft.com/office/drawing/2014/main" id="{356A067A-C62F-0479-AE66-6B4DB0705D1A}"/>
              </a:ext>
            </a:extLst>
          </p:cNvPr>
          <p:cNvSpPr>
            <a:spLocks noGrp="1"/>
          </p:cNvSpPr>
          <p:nvPr>
            <p:ph type="body" sz="half" idx="2"/>
          </p:nvPr>
        </p:nvSpPr>
        <p:spPr>
          <a:xfrm>
            <a:off x="5232805" y="1034796"/>
            <a:ext cx="6511359" cy="4788408"/>
          </a:xfrm>
        </p:spPr>
        <p:txBody>
          <a:bodyPr vert="horz" lIns="91440" tIns="45720" rIns="91440" bIns="45720" rtlCol="0" anchor="ctr">
            <a:normAutofit/>
          </a:bodyPr>
          <a:lstStyle/>
          <a:p>
            <a:pPr marL="342900" indent="-285750" algn="l">
              <a:buFont typeface="Wingdings" panose="05000000000000000000" pitchFamily="2" charset="2"/>
              <a:buChar char="Ø"/>
            </a:pPr>
            <a:r>
              <a:rPr lang="en-US" sz="1600" b="1">
                <a:solidFill>
                  <a:schemeClr val="tx1">
                    <a:lumMod val="85000"/>
                    <a:lumOff val="15000"/>
                  </a:schemeClr>
                </a:solidFill>
              </a:rPr>
              <a:t>Confirm</a:t>
            </a:r>
            <a:r>
              <a:rPr lang="en-US" sz="1600">
                <a:solidFill>
                  <a:schemeClr val="tx1">
                    <a:lumMod val="85000"/>
                    <a:lumOff val="15000"/>
                  </a:schemeClr>
                </a:solidFill>
              </a:rPr>
              <a:t> the value of your research project while commenting on focus, feasibility, clarity of methodology and significance within your field of research</a:t>
            </a:r>
          </a:p>
          <a:p>
            <a:pPr marL="342900" indent="-285750" algn="l">
              <a:buFont typeface="Wingdings" panose="05000000000000000000" pitchFamily="2" charset="2"/>
              <a:buChar char="Ø"/>
            </a:pPr>
            <a:r>
              <a:rPr lang="en-US" sz="1600" b="1">
                <a:solidFill>
                  <a:schemeClr val="tx1">
                    <a:lumMod val="85000"/>
                    <a:lumOff val="15000"/>
                  </a:schemeClr>
                </a:solidFill>
              </a:rPr>
              <a:t>Indicate</a:t>
            </a:r>
            <a:r>
              <a:rPr lang="en-US" sz="1600">
                <a:solidFill>
                  <a:schemeClr val="tx1">
                    <a:lumMod val="85000"/>
                    <a:lumOff val="15000"/>
                  </a:schemeClr>
                </a:solidFill>
              </a:rPr>
              <a:t> a familiarity with your academic achievements to date, comment on your judgement, critical thinking, originality, initiative, autonomy and enthusiasm for research</a:t>
            </a:r>
          </a:p>
          <a:p>
            <a:pPr marL="342900" indent="-285750" algn="l">
              <a:buFont typeface="Wingdings" panose="05000000000000000000" pitchFamily="2" charset="2"/>
              <a:buChar char="Ø"/>
            </a:pPr>
            <a:r>
              <a:rPr lang="en-US" sz="1600" b="1">
                <a:solidFill>
                  <a:schemeClr val="tx1">
                    <a:lumMod val="85000"/>
                    <a:lumOff val="15000"/>
                  </a:schemeClr>
                </a:solidFill>
              </a:rPr>
              <a:t>Endorse</a:t>
            </a:r>
            <a:r>
              <a:rPr lang="en-US" sz="1600">
                <a:solidFill>
                  <a:schemeClr val="tx1">
                    <a:lumMod val="85000"/>
                    <a:lumOff val="15000"/>
                  </a:schemeClr>
                </a:solidFill>
              </a:rPr>
              <a:t> your project and your ability to achieve the outcomes of your project</a:t>
            </a:r>
          </a:p>
          <a:p>
            <a:pPr marL="342900" indent="-285750" algn="l">
              <a:buFont typeface="Wingdings" panose="05000000000000000000" pitchFamily="2" charset="2"/>
              <a:buChar char="Ø"/>
            </a:pPr>
            <a:r>
              <a:rPr lang="en-US" sz="1600" b="1">
                <a:solidFill>
                  <a:schemeClr val="tx1">
                    <a:lumMod val="85000"/>
                    <a:lumOff val="15000"/>
                  </a:schemeClr>
                </a:solidFill>
              </a:rPr>
              <a:t>Affirm</a:t>
            </a:r>
            <a:r>
              <a:rPr lang="en-US" sz="1600">
                <a:solidFill>
                  <a:schemeClr val="tx1">
                    <a:lumMod val="85000"/>
                    <a:lumOff val="15000"/>
                  </a:schemeClr>
                </a:solidFill>
              </a:rPr>
              <a:t> quality and relevance of your contributions, considering discipline-specific norms and the work advances the field</a:t>
            </a:r>
          </a:p>
          <a:p>
            <a:pPr marL="342900" indent="-285750" algn="l">
              <a:buFont typeface="Wingdings" panose="05000000000000000000" pitchFamily="2" charset="2"/>
              <a:buChar char="Ø"/>
            </a:pPr>
            <a:r>
              <a:rPr lang="en-US" sz="1600" b="1">
                <a:solidFill>
                  <a:schemeClr val="tx1">
                    <a:lumMod val="85000"/>
                    <a:lumOff val="15000"/>
                  </a:schemeClr>
                </a:solidFill>
              </a:rPr>
              <a:t>Share insight </a:t>
            </a:r>
            <a:r>
              <a:rPr lang="en-US" sz="1600">
                <a:solidFill>
                  <a:schemeClr val="tx1">
                    <a:lumMod val="85000"/>
                    <a:lumOff val="15000"/>
                  </a:schemeClr>
                </a:solidFill>
              </a:rPr>
              <a:t>into your training, knowledge and lived experience relevant to the research, offering context beyond grades and your CCV</a:t>
            </a:r>
          </a:p>
          <a:p>
            <a:pPr marL="342900" indent="-285750" algn="l">
              <a:buFont typeface="Wingdings" panose="05000000000000000000" pitchFamily="2" charset="2"/>
              <a:buChar char="Ø"/>
            </a:pPr>
            <a:r>
              <a:rPr lang="en-US" sz="1600" b="1">
                <a:solidFill>
                  <a:schemeClr val="tx1">
                    <a:lumMod val="85000"/>
                    <a:lumOff val="15000"/>
                  </a:schemeClr>
                </a:solidFill>
              </a:rPr>
              <a:t>Provide</a:t>
            </a:r>
            <a:r>
              <a:rPr lang="en-US" sz="1600">
                <a:solidFill>
                  <a:schemeClr val="tx1">
                    <a:lumMod val="85000"/>
                    <a:lumOff val="15000"/>
                  </a:schemeClr>
                </a:solidFill>
              </a:rPr>
              <a:t> a robust picture of your skills and interest in and outside the lab / classroom</a:t>
            </a:r>
          </a:p>
          <a:p>
            <a:pPr marL="342900" indent="-285750" algn="l">
              <a:buFont typeface="Wingdings" panose="05000000000000000000" pitchFamily="2" charset="2"/>
              <a:buChar char="Ø"/>
            </a:pPr>
            <a:r>
              <a:rPr lang="en-US" sz="1600" b="1">
                <a:solidFill>
                  <a:schemeClr val="tx1">
                    <a:lumMod val="85000"/>
                    <a:lumOff val="15000"/>
                  </a:schemeClr>
                </a:solidFill>
              </a:rPr>
              <a:t>Highlight</a:t>
            </a:r>
            <a:r>
              <a:rPr lang="en-US" sz="1600">
                <a:solidFill>
                  <a:schemeClr val="tx1">
                    <a:lumMod val="85000"/>
                    <a:lumOff val="15000"/>
                  </a:schemeClr>
                </a:solidFill>
              </a:rPr>
              <a:t> how you may have overcome challenges or any special circumstances that you have experienced during your academic career</a:t>
            </a:r>
          </a:p>
        </p:txBody>
      </p:sp>
    </p:spTree>
    <p:extLst>
      <p:ext uri="{BB962C8B-B14F-4D97-AF65-F5344CB8AC3E}">
        <p14:creationId xmlns:p14="http://schemas.microsoft.com/office/powerpoint/2010/main" val="579152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0A40EF-27B1-F8F5-C01B-0E3EBBF10A7E}"/>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b="-1"/>
          <a:stretch>
            <a:fillRect/>
          </a:stretch>
        </p:blipFill>
        <p:spPr>
          <a:xfrm>
            <a:off x="20" y="10"/>
            <a:ext cx="12191980" cy="4571990"/>
          </a:xfrm>
          <a:prstGeom prst="rect">
            <a:avLst/>
          </a:prstGeom>
        </p:spPr>
      </p:pic>
      <p:sp>
        <p:nvSpPr>
          <p:cNvPr id="10" name="Title 9">
            <a:extLst>
              <a:ext uri="{FF2B5EF4-FFF2-40B4-BE49-F238E27FC236}">
                <a16:creationId xmlns:a16="http://schemas.microsoft.com/office/drawing/2014/main" id="{3B8F2456-0AEC-7AC0-C3D7-72BC6385A15A}"/>
              </a:ext>
            </a:extLst>
          </p:cNvPr>
          <p:cNvSpPr>
            <a:spLocks noGrp="1"/>
          </p:cNvSpPr>
          <p:nvPr>
            <p:ph type="title"/>
          </p:nvPr>
        </p:nvSpPr>
        <p:spPr>
          <a:xfrm>
            <a:off x="1600200" y="5070763"/>
            <a:ext cx="8894618" cy="1146995"/>
          </a:xfrm>
        </p:spPr>
        <p:txBody>
          <a:bodyPr vert="horz" lIns="274320" tIns="182880" rIns="274320" bIns="182880" rtlCol="0" anchor="ctr" anchorCtr="1">
            <a:normAutofit/>
          </a:bodyPr>
          <a:lstStyle/>
          <a:p>
            <a:r>
              <a:rPr lang="en-US" sz="3800">
                <a:solidFill>
                  <a:srgbClr val="262626"/>
                </a:solidFill>
              </a:rPr>
              <a:t>Research Funding concepts</a:t>
            </a:r>
          </a:p>
        </p:txBody>
      </p:sp>
    </p:spTree>
    <p:extLst>
      <p:ext uri="{BB962C8B-B14F-4D97-AF65-F5344CB8AC3E}">
        <p14:creationId xmlns:p14="http://schemas.microsoft.com/office/powerpoint/2010/main" val="32264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D8E9-D880-3AAD-1547-8126D7A98FED}"/>
              </a:ext>
            </a:extLst>
          </p:cNvPr>
          <p:cNvSpPr>
            <a:spLocks noGrp="1"/>
          </p:cNvSpPr>
          <p:nvPr>
            <p:ph type="title"/>
          </p:nvPr>
        </p:nvSpPr>
        <p:spPr>
          <a:xfrm>
            <a:off x="960120" y="765386"/>
            <a:ext cx="7437536" cy="1188720"/>
          </a:xfrm>
        </p:spPr>
        <p:txBody>
          <a:bodyPr vert="horz" lIns="182880" tIns="182880" rIns="182880" bIns="182880" rtlCol="0" anchor="ctr">
            <a:normAutofit/>
          </a:bodyPr>
          <a:lstStyle/>
          <a:p>
            <a:r>
              <a:rPr lang="en-US"/>
              <a:t>Sex and Gender Based Analysis + (SGBA+)</a:t>
            </a:r>
          </a:p>
        </p:txBody>
      </p:sp>
      <p:sp>
        <p:nvSpPr>
          <p:cNvPr id="3" name="Content Placeholder 2">
            <a:extLst>
              <a:ext uri="{FF2B5EF4-FFF2-40B4-BE49-F238E27FC236}">
                <a16:creationId xmlns:a16="http://schemas.microsoft.com/office/drawing/2014/main" id="{66DDB181-1291-6AD7-B5C4-554E0C774364}"/>
              </a:ext>
            </a:extLst>
          </p:cNvPr>
          <p:cNvSpPr>
            <a:spLocks/>
          </p:cNvSpPr>
          <p:nvPr/>
        </p:nvSpPr>
        <p:spPr>
          <a:xfrm>
            <a:off x="960120" y="2234861"/>
            <a:ext cx="7437536" cy="3649543"/>
          </a:xfrm>
          <a:prstGeom prst="rect">
            <a:avLst/>
          </a:prstGeom>
        </p:spPr>
        <p:txBody>
          <a:bodyPr vert="horz" lIns="91440" tIns="45720" rIns="91440" bIns="45720" rtlCol="0">
            <a:normAutofit lnSpcReduction="10000"/>
          </a:bodyPr>
          <a:lstStyle/>
          <a:p>
            <a:pPr defTabSz="914400">
              <a:lnSpc>
                <a:spcPct val="90000"/>
              </a:lnSpc>
              <a:spcBef>
                <a:spcPts val="1000"/>
              </a:spcBef>
              <a:spcAft>
                <a:spcPts val="600"/>
              </a:spcAft>
              <a:buClr>
                <a:schemeClr val="accent2"/>
              </a:buClr>
            </a:pPr>
            <a:r>
              <a:rPr lang="en-US" sz="1600">
                <a:solidFill>
                  <a:schemeClr val="tx1">
                    <a:lumMod val="85000"/>
                    <a:lumOff val="15000"/>
                  </a:schemeClr>
                </a:solidFill>
                <a:effectLst/>
              </a:rPr>
              <a:t>When applicable, indicate how diversity (gender, sex, age, race, culture, religion, etc.) is considered in your proposed research (from its design to the analysis of the research findings).</a:t>
            </a:r>
          </a:p>
          <a:p>
            <a:pPr defTabSz="914400">
              <a:lnSpc>
                <a:spcPct val="90000"/>
              </a:lnSpc>
              <a:spcBef>
                <a:spcPts val="1000"/>
              </a:spcBef>
              <a:spcAft>
                <a:spcPts val="600"/>
              </a:spcAft>
              <a:buClr>
                <a:schemeClr val="accent2"/>
              </a:buClr>
            </a:pPr>
            <a:r>
              <a:rPr lang="en-US" sz="1600">
                <a:solidFill>
                  <a:schemeClr val="tx1">
                    <a:lumMod val="85000"/>
                    <a:lumOff val="15000"/>
                  </a:schemeClr>
                </a:solidFill>
                <a:effectLst/>
              </a:rPr>
              <a:t>Incorporating the principles of SGBA+ in research has the potential to increase the thoroughness and usefulness of the research.</a:t>
            </a:r>
          </a:p>
          <a:p>
            <a:pPr marL="285750" indent="-228600" defTabSz="914400">
              <a:lnSpc>
                <a:spcPct val="90000"/>
              </a:lnSpc>
              <a:spcBef>
                <a:spcPts val="1000"/>
              </a:spcBef>
              <a:spcAft>
                <a:spcPts val="600"/>
              </a:spcAft>
              <a:buClr>
                <a:schemeClr val="accent2"/>
              </a:buClr>
              <a:buFont typeface="Arial" panose="020B0604020202020204" pitchFamily="34" charset="0"/>
              <a:buChar char="•"/>
            </a:pPr>
            <a:r>
              <a:rPr lang="en-US" sz="1600" u="sng">
                <a:solidFill>
                  <a:schemeClr val="tx1">
                    <a:lumMod val="85000"/>
                    <a:lumOff val="15000"/>
                  </a:schemeClr>
                </a:solidFill>
                <a:effectLst/>
                <a:hlinkClick r:id="rId3" tooltip="https://cihr-irsc.gc.ca/e/50836.html">
                  <a:extLst>
                    <a:ext uri="{A12FA001-AC4F-418D-AE19-62706E023703}">
                      <ahyp:hlinkClr xmlns:ahyp="http://schemas.microsoft.com/office/drawing/2018/hyperlinkcolor" val="tx"/>
                    </a:ext>
                  </a:extLst>
                </a:hlinkClick>
              </a:rPr>
              <a:t>How to Integrate Sex and Gender into Research</a:t>
            </a:r>
            <a:endParaRPr lang="en-US" sz="1600" u="sng">
              <a:solidFill>
                <a:schemeClr val="tx1">
                  <a:lumMod val="85000"/>
                  <a:lumOff val="15000"/>
                </a:schemeClr>
              </a:solidFill>
              <a:effectLst/>
            </a:endParaRPr>
          </a:p>
          <a:p>
            <a:pPr marL="285750" indent="-228600" defTabSz="914400">
              <a:lnSpc>
                <a:spcPct val="90000"/>
              </a:lnSpc>
              <a:spcBef>
                <a:spcPts val="1000"/>
              </a:spcBef>
              <a:spcAft>
                <a:spcPts val="600"/>
              </a:spcAft>
              <a:buClr>
                <a:schemeClr val="accent2"/>
              </a:buClr>
              <a:buFont typeface="Arial" panose="020B0604020202020204" pitchFamily="34" charset="0"/>
              <a:buChar char="•"/>
            </a:pPr>
            <a:r>
              <a:rPr lang="en-US" sz="1600" b="0" i="0" u="sng">
                <a:solidFill>
                  <a:schemeClr val="tx1">
                    <a:lumMod val="85000"/>
                    <a:lumOff val="15000"/>
                  </a:schemeClr>
                </a:solidFill>
                <a:effectLst/>
                <a:hlinkClick r:id="rId4">
                  <a:extLst>
                    <a:ext uri="{A12FA001-AC4F-418D-AE19-62706E023703}">
                      <ahyp:hlinkClr xmlns:ahyp="http://schemas.microsoft.com/office/drawing/2018/hyperlinkcolor" val="tx"/>
                    </a:ext>
                  </a:extLst>
                </a:hlinkClick>
              </a:rPr>
              <a:t>What is Gender? What is Sex?</a:t>
            </a:r>
            <a:endParaRPr lang="en-US" sz="1600" b="0" i="0" u="sng">
              <a:solidFill>
                <a:schemeClr val="tx1">
                  <a:lumMod val="85000"/>
                  <a:lumOff val="15000"/>
                </a:schemeClr>
              </a:solidFill>
              <a:effectLst/>
            </a:endParaRPr>
          </a:p>
          <a:p>
            <a:pPr marL="285750" indent="-228600" defTabSz="914400">
              <a:lnSpc>
                <a:spcPct val="90000"/>
              </a:lnSpc>
              <a:spcBef>
                <a:spcPts val="1000"/>
              </a:spcBef>
              <a:spcAft>
                <a:spcPts val="600"/>
              </a:spcAft>
              <a:buClr>
                <a:schemeClr val="accent2"/>
              </a:buClr>
              <a:buFont typeface="Arial" panose="020B0604020202020204" pitchFamily="34" charset="0"/>
              <a:buChar char="•"/>
            </a:pPr>
            <a:r>
              <a:rPr lang="en-US" sz="1600" b="0" i="0" u="sng">
                <a:solidFill>
                  <a:schemeClr val="tx1">
                    <a:lumMod val="85000"/>
                    <a:lumOff val="15000"/>
                  </a:schemeClr>
                </a:solidFill>
                <a:effectLst/>
                <a:hlinkClick r:id="rId5">
                  <a:extLst>
                    <a:ext uri="{A12FA001-AC4F-418D-AE19-62706E023703}">
                      <ahyp:hlinkClr xmlns:ahyp="http://schemas.microsoft.com/office/drawing/2018/hyperlinkcolor" val="tx"/>
                    </a:ext>
                  </a:extLst>
                </a:hlinkClick>
              </a:rPr>
              <a:t>Online training modules</a:t>
            </a:r>
            <a:r>
              <a:rPr lang="en-US" sz="1600" b="0" i="0">
                <a:solidFill>
                  <a:schemeClr val="tx1">
                    <a:lumMod val="85000"/>
                    <a:lumOff val="15000"/>
                  </a:schemeClr>
                </a:solidFill>
                <a:effectLst/>
              </a:rPr>
              <a:t>:</a:t>
            </a:r>
          </a:p>
          <a:p>
            <a:pPr marL="742950" lvl="1" indent="-228600" defTabSz="914400">
              <a:lnSpc>
                <a:spcPct val="90000"/>
              </a:lnSpc>
              <a:spcBef>
                <a:spcPts val="1000"/>
              </a:spcBef>
              <a:buClr>
                <a:schemeClr val="accent2"/>
              </a:buClr>
              <a:buFont typeface="Arial" panose="020B0604020202020204" pitchFamily="34" charset="0"/>
              <a:buChar char="•"/>
            </a:pPr>
            <a:r>
              <a:rPr lang="en-US" sz="1600" b="0" i="0">
                <a:solidFill>
                  <a:schemeClr val="tx1">
                    <a:lumMod val="85000"/>
                    <a:lumOff val="15000"/>
                  </a:schemeClr>
                </a:solidFill>
                <a:effectLst/>
              </a:rPr>
              <a:t>Sex and Gender in Biomedical Research</a:t>
            </a:r>
          </a:p>
          <a:p>
            <a:pPr marL="742950" lvl="1" indent="-228600" defTabSz="914400">
              <a:lnSpc>
                <a:spcPct val="90000"/>
              </a:lnSpc>
              <a:spcBef>
                <a:spcPts val="1000"/>
              </a:spcBef>
              <a:buClr>
                <a:schemeClr val="accent2"/>
              </a:buClr>
              <a:buFont typeface="Arial" panose="020B0604020202020204" pitchFamily="34" charset="0"/>
              <a:buChar char="•"/>
            </a:pPr>
            <a:r>
              <a:rPr lang="en-US" sz="1600" b="0" i="0">
                <a:solidFill>
                  <a:schemeClr val="tx1">
                    <a:lumMod val="85000"/>
                    <a:lumOff val="15000"/>
                  </a:schemeClr>
                </a:solidFill>
                <a:effectLst/>
              </a:rPr>
              <a:t>Sex and Gender in Primary Data Collection with Human Participants</a:t>
            </a:r>
          </a:p>
          <a:p>
            <a:pPr marL="742950" lvl="1" indent="-228600" defTabSz="914400">
              <a:lnSpc>
                <a:spcPct val="90000"/>
              </a:lnSpc>
              <a:spcBef>
                <a:spcPts val="1000"/>
              </a:spcBef>
              <a:buClr>
                <a:schemeClr val="accent2"/>
              </a:buClr>
              <a:buFont typeface="Arial" panose="020B0604020202020204" pitchFamily="34" charset="0"/>
              <a:buChar char="•"/>
            </a:pPr>
            <a:r>
              <a:rPr lang="en-US" sz="1600" b="0" i="0">
                <a:solidFill>
                  <a:schemeClr val="tx1">
                    <a:lumMod val="85000"/>
                    <a:lumOff val="15000"/>
                  </a:schemeClr>
                </a:solidFill>
                <a:effectLst/>
              </a:rPr>
              <a:t>Sex and Gender in the Analysis of Secondary Data from Human Participants</a:t>
            </a:r>
          </a:p>
          <a:p>
            <a:pPr indent="-228600" defTabSz="914400">
              <a:lnSpc>
                <a:spcPct val="90000"/>
              </a:lnSpc>
              <a:spcBef>
                <a:spcPts val="1000"/>
              </a:spcBef>
              <a:spcAft>
                <a:spcPts val="600"/>
              </a:spcAft>
              <a:buClr>
                <a:schemeClr val="accent2"/>
              </a:buClr>
              <a:buFont typeface="Arial" panose="020B0604020202020204" pitchFamily="34" charset="0"/>
              <a:buChar char="•"/>
            </a:pPr>
            <a:endParaRPr lang="en-US" sz="1400">
              <a:solidFill>
                <a:schemeClr val="tx1">
                  <a:lumMod val="85000"/>
                  <a:lumOff val="15000"/>
                </a:schemeClr>
              </a:solidFill>
              <a:effectLst/>
            </a:endParaRPr>
          </a:p>
        </p:txBody>
      </p:sp>
      <p:sp>
        <p:nvSpPr>
          <p:cNvPr id="3079" name="Rectangle 3078">
            <a:extLst>
              <a:ext uri="{FF2B5EF4-FFF2-40B4-BE49-F238E27FC236}">
                <a16:creationId xmlns:a16="http://schemas.microsoft.com/office/drawing/2014/main" id="{30515E53-E340-4735-8E5D-A78CA55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7576" y="-2"/>
            <a:ext cx="3284423"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605DC1A0-B339-4E3A-85A5-4F8745D77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4853" y="484632"/>
            <a:ext cx="2310590"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DAF30FF1-EE1A-9EA3-D17E-431013BA1656}"/>
              </a:ex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9688535" y="635689"/>
            <a:ext cx="1743227" cy="1448114"/>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D264E8CA-BB58-4156-9888-57979B1DA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4853" y="2395728"/>
            <a:ext cx="2310590"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84ABBB-9947-45AF-8FC6-98730B1071DF}"/>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56372" y="2600821"/>
            <a:ext cx="2007553" cy="1340041"/>
          </a:xfrm>
          <a:prstGeom prst="rect">
            <a:avLst/>
          </a:prstGeom>
        </p:spPr>
      </p:pic>
      <p:sp>
        <p:nvSpPr>
          <p:cNvPr id="3085" name="Rectangle 3084">
            <a:extLst>
              <a:ext uri="{FF2B5EF4-FFF2-40B4-BE49-F238E27FC236}">
                <a16:creationId xmlns:a16="http://schemas.microsoft.com/office/drawing/2014/main" id="{F0A72C10-2CF3-45E8-8FED-07DAB9378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4853" y="4311381"/>
            <a:ext cx="2310590" cy="17502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CFE3A25-F515-D297-D009-5189C756ED45}"/>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56372" y="4518984"/>
            <a:ext cx="2007553" cy="1335022"/>
          </a:xfrm>
          <a:prstGeom prst="rect">
            <a:avLst/>
          </a:prstGeom>
        </p:spPr>
      </p:pic>
    </p:spTree>
    <p:extLst>
      <p:ext uri="{BB962C8B-B14F-4D97-AF65-F5344CB8AC3E}">
        <p14:creationId xmlns:p14="http://schemas.microsoft.com/office/powerpoint/2010/main" val="1335209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E33F-56BD-0757-AF42-0FB330D28E16}"/>
              </a:ext>
            </a:extLst>
          </p:cNvPr>
          <p:cNvSpPr>
            <a:spLocks noGrp="1"/>
          </p:cNvSpPr>
          <p:nvPr>
            <p:ph type="title"/>
          </p:nvPr>
        </p:nvSpPr>
        <p:spPr>
          <a:xfrm>
            <a:off x="931580" y="1425440"/>
            <a:ext cx="4486656" cy="1141497"/>
          </a:xfrm>
        </p:spPr>
        <p:txBody>
          <a:bodyPr>
            <a:normAutofit fontScale="90000"/>
          </a:bodyPr>
          <a:lstStyle/>
          <a:p>
            <a:r>
              <a:rPr lang="en-US"/>
              <a:t>San Francisco Declaration on research assessment</a:t>
            </a:r>
            <a:endParaRPr lang="en-CA"/>
          </a:p>
        </p:txBody>
      </p:sp>
      <p:sp>
        <p:nvSpPr>
          <p:cNvPr id="3" name="Content Placeholder 2">
            <a:extLst>
              <a:ext uri="{FF2B5EF4-FFF2-40B4-BE49-F238E27FC236}">
                <a16:creationId xmlns:a16="http://schemas.microsoft.com/office/drawing/2014/main" id="{9432262A-761A-5455-ACC1-6E26FBA100E5}"/>
              </a:ext>
            </a:extLst>
          </p:cNvPr>
          <p:cNvSpPr>
            <a:spLocks noGrp="1"/>
          </p:cNvSpPr>
          <p:nvPr>
            <p:ph idx="1"/>
          </p:nvPr>
        </p:nvSpPr>
        <p:spPr>
          <a:xfrm>
            <a:off x="6303126" y="1425440"/>
            <a:ext cx="5651546" cy="3822192"/>
          </a:xfrm>
        </p:spPr>
        <p:txBody>
          <a:bodyPr/>
          <a:lstStyle/>
          <a:p>
            <a:pPr algn="l">
              <a:lnSpc>
                <a:spcPts val="2550"/>
              </a:lnSpc>
              <a:spcBef>
                <a:spcPts val="1875"/>
              </a:spcBef>
              <a:spcAft>
                <a:spcPts val="863"/>
              </a:spcAft>
              <a:buNone/>
            </a:pPr>
            <a:r>
              <a:rPr lang="en-US" sz="1800" b="1" i="0">
                <a:solidFill>
                  <a:srgbClr val="000000"/>
                </a:solidFill>
                <a:effectLst/>
              </a:rPr>
              <a:t>San Francisco Declaration on Research Assessment</a:t>
            </a:r>
          </a:p>
          <a:p>
            <a:pPr marL="0" indent="0" algn="l">
              <a:lnSpc>
                <a:spcPts val="1650"/>
              </a:lnSpc>
              <a:spcAft>
                <a:spcPts val="1500"/>
              </a:spcAft>
              <a:buNone/>
            </a:pPr>
            <a:r>
              <a:rPr lang="en-US" sz="1800" b="0" i="0">
                <a:effectLst/>
              </a:rPr>
              <a:t>CIHR, NSERC and SSHRC, along with other Canadian research funding agencies, are signatories of the </a:t>
            </a:r>
            <a:r>
              <a:rPr lang="en-US" sz="1800" b="0" i="0" u="sng">
                <a:effectLst/>
                <a:hlinkClick r:id="rId3">
                  <a:extLst>
                    <a:ext uri="{A12FA001-AC4F-418D-AE19-62706E023703}">
                      <ahyp:hlinkClr xmlns:ahyp="http://schemas.microsoft.com/office/drawing/2018/hyperlinkcolor" val="tx"/>
                    </a:ext>
                  </a:extLst>
                </a:hlinkClick>
              </a:rPr>
              <a:t>San Francisco Declaration on Research Assessment (DORA)</a:t>
            </a:r>
            <a:r>
              <a:rPr lang="en-US" sz="1800" b="0" i="0">
                <a:effectLst/>
              </a:rPr>
              <a:t>. </a:t>
            </a:r>
          </a:p>
          <a:p>
            <a:pPr marL="0" indent="0" algn="l">
              <a:lnSpc>
                <a:spcPts val="1650"/>
              </a:lnSpc>
              <a:spcAft>
                <a:spcPts val="1500"/>
              </a:spcAft>
              <a:buNone/>
            </a:pPr>
            <a:r>
              <a:rPr lang="en-US" sz="1800" b="0" i="0">
                <a:effectLst/>
              </a:rPr>
              <a:t>The agencies are committed to meaningful assessment of excellence in research funding and to ensuring that a wide range of research results and outcomes are considered and valued as part of the assessment process. </a:t>
            </a:r>
          </a:p>
          <a:p>
            <a:pPr marL="0" indent="0" algn="l">
              <a:lnSpc>
                <a:spcPts val="1650"/>
              </a:lnSpc>
              <a:spcAft>
                <a:spcPts val="1500"/>
              </a:spcAft>
              <a:buNone/>
            </a:pPr>
            <a:r>
              <a:rPr lang="en-US" sz="1800" b="0" i="0">
                <a:effectLst/>
              </a:rPr>
              <a:t>The agencies will continue to work to ensure that their strategies, policies and guidance align with DORA.</a:t>
            </a:r>
          </a:p>
          <a:p>
            <a:endParaRPr lang="en-CA"/>
          </a:p>
        </p:txBody>
      </p:sp>
      <p:pic>
        <p:nvPicPr>
          <p:cNvPr id="5" name="Picture 4">
            <a:extLst>
              <a:ext uri="{FF2B5EF4-FFF2-40B4-BE49-F238E27FC236}">
                <a16:creationId xmlns:a16="http://schemas.microsoft.com/office/drawing/2014/main" id="{DAA919B2-C15D-D876-9510-07C26A76FB5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2930" y="3411910"/>
            <a:ext cx="3476094" cy="2317173"/>
          </a:xfrm>
          <a:prstGeom prst="rect">
            <a:avLst/>
          </a:prstGeom>
          <a:ln w="28575">
            <a:solidFill>
              <a:schemeClr val="tx1"/>
            </a:solidFill>
          </a:ln>
        </p:spPr>
      </p:pic>
    </p:spTree>
    <p:extLst>
      <p:ext uri="{BB962C8B-B14F-4D97-AF65-F5344CB8AC3E}">
        <p14:creationId xmlns:p14="http://schemas.microsoft.com/office/powerpoint/2010/main" val="2489571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DE7BB-90F9-C742-8713-947B23558624}"/>
              </a:ext>
            </a:extLst>
          </p:cNvPr>
          <p:cNvSpPr>
            <a:spLocks noGrp="1"/>
          </p:cNvSpPr>
          <p:nvPr>
            <p:ph type="title"/>
          </p:nvPr>
        </p:nvSpPr>
        <p:spPr>
          <a:xfrm>
            <a:off x="7189138" y="166416"/>
            <a:ext cx="3632052" cy="1061072"/>
          </a:xfrm>
          <a:prstGeom prst="rect">
            <a:avLst/>
          </a:prstGeom>
          <a:noFill/>
          <a:ln>
            <a:noFill/>
          </a:ln>
        </p:spPr>
        <p:txBody>
          <a:bodyPr vert="horz" lIns="182880" tIns="182880" rIns="182880" bIns="182880" rtlCol="0" anchor="ctr">
            <a:normAutofit fontScale="90000"/>
          </a:bodyPr>
          <a:lstStyle/>
          <a:p>
            <a:r>
              <a:rPr lang="en-US" sz="3300" kern="1200" cap="all" spc="200" baseline="0">
                <a:solidFill>
                  <a:schemeClr val="tx1"/>
                </a:solidFill>
                <a:latin typeface="+mj-lt"/>
                <a:ea typeface="+mj-ea"/>
                <a:cs typeface="+mj-cs"/>
              </a:rPr>
              <a:t>Knowledge Mobilization</a:t>
            </a:r>
          </a:p>
        </p:txBody>
      </p:sp>
      <p:sp>
        <p:nvSpPr>
          <p:cNvPr id="3" name="Content Placeholder 2">
            <a:extLst>
              <a:ext uri="{FF2B5EF4-FFF2-40B4-BE49-F238E27FC236}">
                <a16:creationId xmlns:a16="http://schemas.microsoft.com/office/drawing/2014/main" id="{6C757E6F-CE54-3A37-E2EA-5BA99B5804AA}"/>
              </a:ext>
            </a:extLst>
          </p:cNvPr>
          <p:cNvSpPr>
            <a:spLocks/>
          </p:cNvSpPr>
          <p:nvPr/>
        </p:nvSpPr>
        <p:spPr>
          <a:xfrm>
            <a:off x="5985164" y="1227488"/>
            <a:ext cx="5884619" cy="1834087"/>
          </a:xfrm>
          <a:prstGeom prst="rect">
            <a:avLst/>
          </a:prstGeom>
        </p:spPr>
        <p:txBody>
          <a:bodyPr vert="horz" lIns="91440" tIns="45720" rIns="91440" bIns="45720" rtlCol="0" anchor="ctr">
            <a:normAutofit/>
          </a:bodyPr>
          <a:lstStyle/>
          <a:p>
            <a:pPr defTabSz="914400">
              <a:spcBef>
                <a:spcPts val="1000"/>
              </a:spcBef>
              <a:spcAft>
                <a:spcPts val="600"/>
              </a:spcAft>
              <a:buClr>
                <a:schemeClr val="accent2"/>
              </a:buClr>
            </a:pPr>
            <a:r>
              <a:rPr lang="en-US" sz="1600">
                <a:solidFill>
                  <a:schemeClr val="tx1">
                    <a:lumMod val="85000"/>
                    <a:lumOff val="15000"/>
                  </a:schemeClr>
                </a:solidFill>
              </a:rPr>
              <a:t>Knowledge mobilization is an umbrella term encompassing a wide range of activities relating to the production and use of research results, including knowledge synesis, dissemination, transfer, exchange, and co-creation or co-production by researchers and knowledge users. </a:t>
            </a:r>
          </a:p>
        </p:txBody>
      </p:sp>
      <p:sp>
        <p:nvSpPr>
          <p:cNvPr id="4" name="Content Placeholder 3">
            <a:extLst>
              <a:ext uri="{FF2B5EF4-FFF2-40B4-BE49-F238E27FC236}">
                <a16:creationId xmlns:a16="http://schemas.microsoft.com/office/drawing/2014/main" id="{7834CD2F-7AC0-16E0-F16E-5935811F557E}"/>
              </a:ext>
            </a:extLst>
          </p:cNvPr>
          <p:cNvSpPr>
            <a:spLocks/>
          </p:cNvSpPr>
          <p:nvPr/>
        </p:nvSpPr>
        <p:spPr>
          <a:xfrm>
            <a:off x="6096000" y="3061575"/>
            <a:ext cx="5635335" cy="2996326"/>
          </a:xfrm>
          <a:prstGeom prst="rect">
            <a:avLst/>
          </a:prstGeom>
        </p:spPr>
        <p:txBody>
          <a:bodyPr/>
          <a:lstStyle/>
          <a:p>
            <a:pPr defTabSz="310896">
              <a:spcAft>
                <a:spcPts val="600"/>
              </a:spcAft>
            </a:pPr>
            <a:r>
              <a:rPr lang="en-US" b="1" kern="1200">
                <a:ea typeface="+mn-ea"/>
                <a:cs typeface="+mn-cs"/>
              </a:rPr>
              <a:t>Resources from Tri-Council</a:t>
            </a:r>
          </a:p>
          <a:p>
            <a:pPr defTabSz="310896">
              <a:spcAft>
                <a:spcPts val="600"/>
              </a:spcAft>
            </a:pPr>
            <a:endParaRPr lang="en-US" sz="1600" kern="1200">
              <a:ea typeface="+mn-ea"/>
              <a:cs typeface="+mn-cs"/>
            </a:endParaRPr>
          </a:p>
          <a:p>
            <a:pPr defTabSz="310896">
              <a:spcAft>
                <a:spcPts val="600"/>
              </a:spcAft>
              <a:buFont typeface="Arial" panose="020B0604020202020204" pitchFamily="34" charset="0"/>
              <a:buChar char="•"/>
            </a:pPr>
            <a:r>
              <a:rPr lang="en-US" sz="1600" kern="1200">
                <a:ea typeface="+mn-ea"/>
                <a:cs typeface="+mn-cs"/>
                <a:hlinkClick r:id="rId2">
                  <a:extLst>
                    <a:ext uri="{A12FA001-AC4F-418D-AE19-62706E023703}">
                      <ahyp:hlinkClr xmlns:ahyp="http://schemas.microsoft.com/office/drawing/2018/hyperlinkcolor" val="tx"/>
                    </a:ext>
                  </a:extLst>
                </a:hlinkClick>
              </a:rPr>
              <a:t>What is knowledge mobilization?</a:t>
            </a:r>
            <a:endParaRPr lang="en-US" sz="1600" kern="1200">
              <a:ea typeface="+mn-ea"/>
              <a:cs typeface="+mn-cs"/>
            </a:endParaRPr>
          </a:p>
          <a:p>
            <a:pPr algn="l">
              <a:spcAft>
                <a:spcPts val="863"/>
              </a:spcAft>
              <a:buFont typeface="Arial" panose="020B0604020202020204" pitchFamily="34" charset="0"/>
              <a:buChar char="•"/>
            </a:pPr>
            <a:r>
              <a:rPr lang="en-US" sz="1600" b="0" i="0" u="sng">
                <a:effectLst/>
                <a:hlinkClick r:id="rId3">
                  <a:extLst>
                    <a:ext uri="{A12FA001-AC4F-418D-AE19-62706E023703}">
                      <ahyp:hlinkClr xmlns:ahyp="http://schemas.microsoft.com/office/drawing/2018/hyperlinkcolor" val="tx"/>
                    </a:ext>
                  </a:extLst>
                </a:hlinkClick>
              </a:rPr>
              <a:t>Canadian Knowledge Transfer and Exchange Community of Practice website</a:t>
            </a:r>
            <a:endParaRPr lang="en-US" sz="1600" b="0" i="0">
              <a:effectLst/>
            </a:endParaRPr>
          </a:p>
          <a:p>
            <a:pPr algn="l">
              <a:spcAft>
                <a:spcPts val="863"/>
              </a:spcAft>
              <a:buFont typeface="Arial" panose="020B0604020202020204" pitchFamily="34" charset="0"/>
              <a:buChar char="•"/>
            </a:pPr>
            <a:r>
              <a:rPr lang="en-US" sz="1600" b="0" i="0" u="sng">
                <a:effectLst/>
                <a:hlinkClick r:id="rId4">
                  <a:extLst>
                    <a:ext uri="{A12FA001-AC4F-418D-AE19-62706E023703}">
                      <ahyp:hlinkClr xmlns:ahyp="http://schemas.microsoft.com/office/drawing/2018/hyperlinkcolor" val="tx"/>
                    </a:ext>
                  </a:extLst>
                </a:hlinkClick>
              </a:rPr>
              <a:t>Mapping the Impact of Research</a:t>
            </a:r>
            <a:r>
              <a:rPr lang="en-US" sz="1600" b="0" i="0">
                <a:effectLst/>
              </a:rPr>
              <a:t> (PDF, 1.07 MB), David Phipps, York University</a:t>
            </a:r>
          </a:p>
          <a:p>
            <a:pPr>
              <a:spcAft>
                <a:spcPts val="600"/>
              </a:spcAft>
            </a:pPr>
            <a:endParaRPr lang="en-US"/>
          </a:p>
        </p:txBody>
      </p:sp>
      <p:pic>
        <p:nvPicPr>
          <p:cNvPr id="4102" name="Picture 6">
            <a:extLst>
              <a:ext uri="{FF2B5EF4-FFF2-40B4-BE49-F238E27FC236}">
                <a16:creationId xmlns:a16="http://schemas.microsoft.com/office/drawing/2014/main" id="{413E0A34-1CCB-A8CD-8B26-987D2AA3C4F8}"/>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48650" y="2498437"/>
            <a:ext cx="2791690" cy="186112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E5202A8-3994-915C-D278-70477B6B8BBF}"/>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8650" y="4780017"/>
            <a:ext cx="2818226" cy="1882163"/>
          </a:xfrm>
          <a:prstGeom prst="rect">
            <a:avLst/>
          </a:prstGeom>
          <a:ln w="28575">
            <a:solidFill>
              <a:schemeClr val="tx1"/>
            </a:solidFill>
          </a:ln>
        </p:spPr>
      </p:pic>
      <p:pic>
        <p:nvPicPr>
          <p:cNvPr id="8" name="Picture 7">
            <a:extLst>
              <a:ext uri="{FF2B5EF4-FFF2-40B4-BE49-F238E27FC236}">
                <a16:creationId xmlns:a16="http://schemas.microsoft.com/office/drawing/2014/main" id="{8A4DC076-0779-3250-C28A-67F7DFF23FDD}"/>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48650" y="195820"/>
            <a:ext cx="2791690" cy="1854533"/>
          </a:xfrm>
          <a:prstGeom prst="rect">
            <a:avLst/>
          </a:prstGeom>
          <a:ln w="28575">
            <a:solidFill>
              <a:schemeClr val="tx1"/>
            </a:solidFill>
          </a:ln>
        </p:spPr>
      </p:pic>
    </p:spTree>
    <p:extLst>
      <p:ext uri="{BB962C8B-B14F-4D97-AF65-F5344CB8AC3E}">
        <p14:creationId xmlns:p14="http://schemas.microsoft.com/office/powerpoint/2010/main" val="113252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EB52-0C88-FA63-4E53-4E7D150F204D}"/>
              </a:ext>
            </a:extLst>
          </p:cNvPr>
          <p:cNvSpPr>
            <a:spLocks noGrp="1"/>
          </p:cNvSpPr>
          <p:nvPr>
            <p:ph type="title"/>
          </p:nvPr>
        </p:nvSpPr>
        <p:spPr>
          <a:xfrm>
            <a:off x="6390408" y="334539"/>
            <a:ext cx="5527965" cy="986261"/>
          </a:xfrm>
        </p:spPr>
        <p:txBody>
          <a:bodyPr vert="horz" lIns="182880" tIns="182880" rIns="182880" bIns="182880" rtlCol="0" anchor="ctr">
            <a:normAutofit fontScale="90000"/>
          </a:bodyPr>
          <a:lstStyle/>
          <a:p>
            <a:r>
              <a:rPr lang="en-US" sz="2400">
                <a:solidFill>
                  <a:srgbClr val="4C6F7C"/>
                </a:solidFill>
              </a:rPr>
              <a:t>Graduate Studies Scholarship Application Resources</a:t>
            </a:r>
          </a:p>
        </p:txBody>
      </p:sp>
      <p:sp>
        <p:nvSpPr>
          <p:cNvPr id="4" name="Text Placeholder 3">
            <a:extLst>
              <a:ext uri="{FF2B5EF4-FFF2-40B4-BE49-F238E27FC236}">
                <a16:creationId xmlns:a16="http://schemas.microsoft.com/office/drawing/2014/main" id="{130AB234-2E7A-D202-FAA8-E896144A303C}"/>
              </a:ext>
            </a:extLst>
          </p:cNvPr>
          <p:cNvSpPr>
            <a:spLocks noGrp="1"/>
          </p:cNvSpPr>
          <p:nvPr>
            <p:ph type="body" sz="half" idx="2"/>
          </p:nvPr>
        </p:nvSpPr>
        <p:spPr>
          <a:xfrm>
            <a:off x="6390408" y="1724891"/>
            <a:ext cx="5710151" cy="3283527"/>
          </a:xfrm>
        </p:spPr>
        <p:txBody>
          <a:bodyPr vert="horz" lIns="91440" tIns="45720" rIns="91440" bIns="45720" rtlCol="0">
            <a:noAutofit/>
          </a:bodyPr>
          <a:lstStyle/>
          <a:p>
            <a:pPr algn="l">
              <a:lnSpc>
                <a:spcPct val="90000"/>
              </a:lnSpc>
            </a:pPr>
            <a:r>
              <a:rPr lang="en-US" sz="1600">
                <a:solidFill>
                  <a:srgbClr val="4C6F7C"/>
                </a:solidFill>
                <a:hlinkClick r:id="rId2">
                  <a:extLst>
                    <a:ext uri="{A12FA001-AC4F-418D-AE19-62706E023703}">
                      <ahyp:hlinkClr xmlns:ahyp="http://schemas.microsoft.com/office/drawing/2018/hyperlinkcolor" val="tx"/>
                    </a:ext>
                  </a:extLst>
                </a:hlinkClick>
              </a:rPr>
              <a:t>Overview of Graduate Scholarships Slide Deck</a:t>
            </a:r>
            <a:endParaRPr lang="en-US" sz="1600">
              <a:solidFill>
                <a:srgbClr val="4C6F7C"/>
              </a:solidFill>
            </a:endParaRPr>
          </a:p>
          <a:p>
            <a:pPr algn="l">
              <a:lnSpc>
                <a:spcPct val="90000"/>
              </a:lnSpc>
            </a:pPr>
            <a:r>
              <a:rPr lang="en-US" sz="1600">
                <a:solidFill>
                  <a:srgbClr val="4C6F7C"/>
                </a:solidFill>
                <a:hlinkClick r:id="rId3">
                  <a:extLst>
                    <a:ext uri="{A12FA001-AC4F-418D-AE19-62706E023703}">
                      <ahyp:hlinkClr xmlns:ahyp="http://schemas.microsoft.com/office/drawing/2018/hyperlinkcolor" val="tx"/>
                    </a:ext>
                  </a:extLst>
                </a:hlinkClick>
              </a:rPr>
              <a:t>Canada Graduate Research Scholarships - Doctoral Program Slide Deck</a:t>
            </a:r>
            <a:endParaRPr lang="en-US" sz="1600">
              <a:solidFill>
                <a:srgbClr val="4C6F7C"/>
              </a:solidFill>
            </a:endParaRPr>
          </a:p>
          <a:p>
            <a:pPr algn="l">
              <a:lnSpc>
                <a:spcPct val="90000"/>
              </a:lnSpc>
            </a:pPr>
            <a:r>
              <a:rPr lang="en-US" sz="1600">
                <a:solidFill>
                  <a:srgbClr val="4C6F7C"/>
                </a:solidFill>
                <a:hlinkClick r:id="rId4">
                  <a:extLst>
                    <a:ext uri="{A12FA001-AC4F-418D-AE19-62706E023703}">
                      <ahyp:hlinkClr xmlns:ahyp="http://schemas.microsoft.com/office/drawing/2018/hyperlinkcolor" val="tx"/>
                    </a:ext>
                  </a:extLst>
                </a:hlinkClick>
              </a:rPr>
              <a:t>Outline of Proposed Research Slide Deck</a:t>
            </a:r>
            <a:endParaRPr lang="en-US" sz="1600">
              <a:solidFill>
                <a:srgbClr val="4C6F7C"/>
              </a:solidFill>
            </a:endParaRPr>
          </a:p>
          <a:p>
            <a:pPr algn="l">
              <a:lnSpc>
                <a:spcPct val="90000"/>
              </a:lnSpc>
            </a:pPr>
            <a:r>
              <a:rPr lang="en-US" sz="1600">
                <a:solidFill>
                  <a:srgbClr val="4C6F7C"/>
                </a:solidFill>
                <a:hlinkClick r:id="rId5">
                  <a:extLst>
                    <a:ext uri="{A12FA001-AC4F-418D-AE19-62706E023703}">
                      <ahyp:hlinkClr xmlns:ahyp="http://schemas.microsoft.com/office/drawing/2018/hyperlinkcolor" val="tx"/>
                    </a:ext>
                  </a:extLst>
                </a:hlinkClick>
              </a:rPr>
              <a:t>Letters of Reference &amp; Special Circumstances Slide Deck</a:t>
            </a:r>
            <a:endParaRPr lang="en-US" sz="1600">
              <a:solidFill>
                <a:srgbClr val="4C6F7C"/>
              </a:solidFill>
            </a:endParaRPr>
          </a:p>
          <a:p>
            <a:pPr algn="l">
              <a:lnSpc>
                <a:spcPct val="90000"/>
              </a:lnSpc>
            </a:pPr>
            <a:r>
              <a:rPr lang="en-US" sz="1600">
                <a:solidFill>
                  <a:srgbClr val="4C6F7C"/>
                </a:solidFill>
                <a:hlinkClick r:id="rId6">
                  <a:extLst>
                    <a:ext uri="{A12FA001-AC4F-418D-AE19-62706E023703}">
                      <ahyp:hlinkClr xmlns:ahyp="http://schemas.microsoft.com/office/drawing/2018/hyperlinkcolor" val="tx"/>
                    </a:ext>
                  </a:extLst>
                </a:hlinkClick>
              </a:rPr>
              <a:t>Ontario Graduate Scholarship Application Tips Slide Deck</a:t>
            </a:r>
            <a:endParaRPr lang="en-US" sz="1600">
              <a:solidFill>
                <a:srgbClr val="4C6F7C"/>
              </a:solidFill>
            </a:endParaRPr>
          </a:p>
          <a:p>
            <a:pPr algn="l">
              <a:lnSpc>
                <a:spcPct val="90000"/>
              </a:lnSpc>
            </a:pPr>
            <a:r>
              <a:rPr lang="en-US" sz="1600">
                <a:solidFill>
                  <a:srgbClr val="4C6F7C"/>
                </a:solidFill>
                <a:hlinkClick r:id="rId7">
                  <a:extLst>
                    <a:ext uri="{A12FA001-AC4F-418D-AE19-62706E023703}">
                      <ahyp:hlinkClr xmlns:ahyp="http://schemas.microsoft.com/office/drawing/2018/hyperlinkcolor" val="tx"/>
                    </a:ext>
                  </a:extLst>
                </a:hlinkClick>
              </a:rPr>
              <a:t>Tri-Council Selection Criteria - Detailed Explanation</a:t>
            </a:r>
            <a:endParaRPr lang="en-US" sz="1600">
              <a:solidFill>
                <a:srgbClr val="4C6F7C"/>
              </a:solidFill>
            </a:endParaRPr>
          </a:p>
          <a:p>
            <a:pPr algn="l">
              <a:lnSpc>
                <a:spcPct val="90000"/>
              </a:lnSpc>
            </a:pPr>
            <a:r>
              <a:rPr lang="en-US" sz="1600">
                <a:solidFill>
                  <a:srgbClr val="4C6F7C"/>
                </a:solidFill>
                <a:hlinkClick r:id="rId8">
                  <a:extLst>
                    <a:ext uri="{A12FA001-AC4F-418D-AE19-62706E023703}">
                      <ahyp:hlinkClr xmlns:ahyp="http://schemas.microsoft.com/office/drawing/2018/hyperlinkcolor" val="tx"/>
                    </a:ext>
                  </a:extLst>
                </a:hlinkClick>
              </a:rPr>
              <a:t>Faculty Guide: Writing Letters of Recommendation for Scholarship Applications Slide Deck</a:t>
            </a:r>
            <a:endParaRPr lang="en-US" sz="1600">
              <a:solidFill>
                <a:srgbClr val="4C6F7C"/>
              </a:solidFill>
            </a:endParaRPr>
          </a:p>
          <a:p>
            <a:pPr algn="l">
              <a:lnSpc>
                <a:spcPct val="90000"/>
              </a:lnSpc>
            </a:pPr>
            <a:endParaRPr lang="en-US" sz="1600">
              <a:solidFill>
                <a:schemeClr val="tx1">
                  <a:lumMod val="85000"/>
                  <a:lumOff val="15000"/>
                </a:schemeClr>
              </a:solidFill>
            </a:endParaRPr>
          </a:p>
        </p:txBody>
      </p:sp>
      <p:pic>
        <p:nvPicPr>
          <p:cNvPr id="5" name="Picture 4">
            <a:extLst>
              <a:ext uri="{FF2B5EF4-FFF2-40B4-BE49-F238E27FC236}">
                <a16:creationId xmlns:a16="http://schemas.microsoft.com/office/drawing/2014/main" id="{B41953CB-FB02-E34E-9D03-A67FC85285FB}"/>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20" y="10"/>
            <a:ext cx="6086621" cy="6857990"/>
          </a:xfrm>
          <a:prstGeom prst="rect">
            <a:avLst/>
          </a:prstGeom>
        </p:spPr>
      </p:pic>
    </p:spTree>
    <p:extLst>
      <p:ext uri="{BB962C8B-B14F-4D97-AF65-F5344CB8AC3E}">
        <p14:creationId xmlns:p14="http://schemas.microsoft.com/office/powerpoint/2010/main" val="2620948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46E4-FC8F-53E6-87E8-3CEC197AA934}"/>
              </a:ext>
            </a:extLst>
          </p:cNvPr>
          <p:cNvSpPr>
            <a:spLocks noGrp="1"/>
          </p:cNvSpPr>
          <p:nvPr>
            <p:ph type="title"/>
          </p:nvPr>
        </p:nvSpPr>
        <p:spPr>
          <a:xfrm>
            <a:off x="5445496" y="978776"/>
            <a:ext cx="5925310" cy="1174991"/>
          </a:xfrm>
          <a:prstGeom prst="ellipse">
            <a:avLst/>
          </a:prstGeom>
        </p:spPr>
        <p:txBody>
          <a:bodyPr vert="horz" lIns="182880" tIns="182880" rIns="182880" bIns="182880" rtlCol="0" anchor="ctr">
            <a:normAutofit/>
          </a:bodyPr>
          <a:lstStyle/>
          <a:p>
            <a:r>
              <a:rPr lang="en-US" sz="1500"/>
              <a:t>Guides for Assessment of Contributions</a:t>
            </a:r>
          </a:p>
        </p:txBody>
      </p:sp>
      <p:sp>
        <p:nvSpPr>
          <p:cNvPr id="3" name="Content Placeholder 2">
            <a:extLst>
              <a:ext uri="{FF2B5EF4-FFF2-40B4-BE49-F238E27FC236}">
                <a16:creationId xmlns:a16="http://schemas.microsoft.com/office/drawing/2014/main" id="{BEC1D1F2-3EBD-5D10-5927-5FDE42F75039}"/>
              </a:ext>
            </a:extLst>
          </p:cNvPr>
          <p:cNvSpPr>
            <a:spLocks noGrp="1"/>
          </p:cNvSpPr>
          <p:nvPr>
            <p:ph sz="quarter" idx="26"/>
          </p:nvPr>
        </p:nvSpPr>
        <p:spPr>
          <a:xfrm>
            <a:off x="5445496" y="2640692"/>
            <a:ext cx="5925310" cy="3255252"/>
          </a:xfrm>
        </p:spPr>
        <p:txBody>
          <a:bodyPr vert="horz" lIns="91440" tIns="45720" rIns="91440" bIns="45720" rtlCol="0">
            <a:normAutofit/>
          </a:bodyPr>
          <a:lstStyle/>
          <a:p>
            <a:pPr>
              <a:lnSpc>
                <a:spcPct val="90000"/>
              </a:lnSpc>
            </a:pPr>
            <a:r>
              <a:rPr lang="en-US" sz="1600" b="1"/>
              <a:t>Other guides that help clarify your qualifications include:</a:t>
            </a:r>
          </a:p>
          <a:p>
            <a:pPr indent="-228600">
              <a:lnSpc>
                <a:spcPct val="90000"/>
              </a:lnSpc>
              <a:buFont typeface="Arial" panose="020B0604020202020204" pitchFamily="34" charset="0"/>
              <a:buChar char="•"/>
            </a:pPr>
            <a:endParaRPr lang="en-US" sz="1600">
              <a:hlinkClick r:id="rId2">
                <a:extLst>
                  <a:ext uri="{A12FA001-AC4F-418D-AE19-62706E023703}">
                    <ahyp:hlinkClr xmlns:ahyp="http://schemas.microsoft.com/office/drawing/2018/hyperlinkcolor" val="tx"/>
                  </a:ext>
                </a:extLst>
              </a:hlinkClick>
            </a:endParaRPr>
          </a:p>
          <a:p>
            <a:pPr indent="-228600">
              <a:lnSpc>
                <a:spcPct val="90000"/>
              </a:lnSpc>
              <a:buFont typeface="Arial" panose="020B0604020202020204" pitchFamily="34" charset="0"/>
              <a:buChar char="•"/>
            </a:pPr>
            <a:r>
              <a:rPr lang="en-US" sz="1600">
                <a:hlinkClick r:id="rId2">
                  <a:extLst>
                    <a:ext uri="{A12FA001-AC4F-418D-AE19-62706E023703}">
                      <ahyp:hlinkClr xmlns:ahyp="http://schemas.microsoft.com/office/drawing/2018/hyperlinkcolor" val="tx"/>
                    </a:ext>
                  </a:extLst>
                </a:hlinkClick>
              </a:rPr>
              <a:t>Guidelines on the Assessment of Contributions to Research, Training and Mentoring </a:t>
            </a:r>
            <a:endParaRPr lang="en-US" sz="1600"/>
          </a:p>
          <a:p>
            <a:pPr indent="-228600">
              <a:lnSpc>
                <a:spcPct val="90000"/>
              </a:lnSpc>
              <a:buFont typeface="Arial" panose="020B0604020202020204" pitchFamily="34" charset="0"/>
              <a:buChar char="•"/>
            </a:pPr>
            <a:endParaRPr lang="en-US" sz="1600"/>
          </a:p>
          <a:p>
            <a:pPr indent="-228600">
              <a:lnSpc>
                <a:spcPct val="90000"/>
              </a:lnSpc>
              <a:buFont typeface="Arial" panose="020B0604020202020204" pitchFamily="34" charset="0"/>
              <a:buChar char="•"/>
            </a:pPr>
            <a:r>
              <a:rPr lang="en-US" sz="1600">
                <a:hlinkClick r:id="rId3">
                  <a:extLst>
                    <a:ext uri="{A12FA001-AC4F-418D-AE19-62706E023703}">
                      <ahyp:hlinkClr xmlns:ahyp="http://schemas.microsoft.com/office/drawing/2018/hyperlinkcolor" val="tx"/>
                    </a:ext>
                  </a:extLst>
                </a:hlinkClick>
              </a:rPr>
              <a:t>San Francisco Declaration on Research Assessment</a:t>
            </a:r>
            <a:r>
              <a:rPr lang="en-US" sz="1600"/>
              <a:t> (DORA) </a:t>
            </a:r>
          </a:p>
          <a:p>
            <a:pPr indent="-228600">
              <a:lnSpc>
                <a:spcPct val="90000"/>
              </a:lnSpc>
              <a:buFont typeface="Arial" panose="020B0604020202020204" pitchFamily="34" charset="0"/>
              <a:buChar char="•"/>
            </a:pPr>
            <a:endParaRPr lang="en-US" sz="1600"/>
          </a:p>
          <a:p>
            <a:pPr>
              <a:lnSpc>
                <a:spcPct val="90000"/>
              </a:lnSpc>
            </a:pPr>
            <a:r>
              <a:rPr lang="en-US" sz="1600"/>
              <a:t>* These links are filled with valuable information necessary produce a winning application</a:t>
            </a:r>
          </a:p>
          <a:p>
            <a:pPr indent="-228600">
              <a:lnSpc>
                <a:spcPct val="90000"/>
              </a:lnSpc>
              <a:buFont typeface="Arial" panose="020B0604020202020204" pitchFamily="34" charset="0"/>
              <a:buChar char="•"/>
            </a:pPr>
            <a:endParaRPr lang="en-US" sz="1700"/>
          </a:p>
        </p:txBody>
      </p:sp>
      <p:pic>
        <p:nvPicPr>
          <p:cNvPr id="5122" name="Picture 2">
            <a:extLst>
              <a:ext uri="{FF2B5EF4-FFF2-40B4-BE49-F238E27FC236}">
                <a16:creationId xmlns:a16="http://schemas.microsoft.com/office/drawing/2014/main" id="{FE6781A2-4AAE-226F-574F-E17ACB7294C8}"/>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b="-1"/>
          <a:stretch/>
        </p:blipFill>
        <p:spPr bwMode="auto">
          <a:xfrm>
            <a:off x="20" y="10"/>
            <a:ext cx="4657325" cy="685799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11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id="{653CF142-DC0E-CB1A-DA67-2C639DEC005D}"/>
              </a:ext>
            </a:extLst>
          </p:cNvPr>
          <p:cNvSpPr txBox="1">
            <a:spLocks noGrp="1"/>
          </p:cNvSpPr>
          <p:nvPr>
            <p:ph type="title"/>
          </p:nvPr>
        </p:nvSpPr>
        <p:spPr bwMode="blackWhite">
          <a:xfrm>
            <a:off x="5445496" y="978776"/>
            <a:ext cx="6576786" cy="1026669"/>
          </a:xfrm>
          <a:prstGeom prst="rect">
            <a:avLst/>
          </a:prstGeom>
        </p:spPr>
        <p:txBody>
          <a:bodyPr rot="0" spcFirstLastPara="0" vertOverflow="overflow" horzOverflow="overflow" vert="horz" lIns="182880" tIns="182880" rIns="182880" bIns="182880" numCol="1" spcCol="0" rtlCol="0" fromWordArt="0" anchor="ctr" anchorCtr="1" forceAA="0" compatLnSpc="1">
            <a:prstTxWarp prst="textNoShape">
              <a:avLst/>
            </a:prstTxWarp>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pPr marL="0" marR="0" lvl="0" indent="0" fontAlgn="auto">
              <a:spcAft>
                <a:spcPts val="600"/>
              </a:spcAft>
              <a:buClrTx/>
              <a:buSzTx/>
              <a:tabLst/>
              <a:defRPr/>
            </a:pPr>
            <a:r>
              <a:rPr kumimoji="0" lang="en-US" sz="2400" b="0" i="0" u="none" strike="noStrike" normalizeH="0" noProof="0">
                <a:ln>
                  <a:noFill/>
                </a:ln>
                <a:solidFill>
                  <a:schemeClr val="tx1">
                    <a:lumMod val="85000"/>
                    <a:lumOff val="15000"/>
                  </a:schemeClr>
                </a:solidFill>
                <a:effectLst/>
                <a:uLnTx/>
                <a:uFillTx/>
              </a:rPr>
              <a:t>Benefits of Developing Scholarship applications</a:t>
            </a:r>
          </a:p>
        </p:txBody>
      </p:sp>
      <p:pic>
        <p:nvPicPr>
          <p:cNvPr id="8" name="Picture 7">
            <a:extLst>
              <a:ext uri="{FF2B5EF4-FFF2-40B4-BE49-F238E27FC236}">
                <a16:creationId xmlns:a16="http://schemas.microsoft.com/office/drawing/2014/main" id="{00AE71D3-7D0F-A833-890C-987FDF47BF8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600" y="10"/>
            <a:ext cx="4571993" cy="6857990"/>
          </a:xfrm>
          <a:prstGeom prst="rect">
            <a:avLst/>
          </a:prstGeom>
        </p:spPr>
      </p:pic>
      <p:sp>
        <p:nvSpPr>
          <p:cNvPr id="7" name="TextBox 6">
            <a:extLst>
              <a:ext uri="{FF2B5EF4-FFF2-40B4-BE49-F238E27FC236}">
                <a16:creationId xmlns:a16="http://schemas.microsoft.com/office/drawing/2014/main" id="{3A2870D6-5A0A-8E7D-90D3-FF7638B8412F}"/>
              </a:ext>
            </a:extLst>
          </p:cNvPr>
          <p:cNvSpPr txBox="1"/>
          <p:nvPr/>
        </p:nvSpPr>
        <p:spPr>
          <a:xfrm>
            <a:off x="5881914" y="2443265"/>
            <a:ext cx="5925310" cy="3255252"/>
          </a:xfrm>
          <a:prstGeom prst="rect">
            <a:avLst/>
          </a:prstGeom>
        </p:spPr>
        <p:txBody>
          <a:bodyPr vert="horz" lIns="91440" tIns="45720" rIns="91440" bIns="45720" rtlCol="0">
            <a:normAutofit/>
          </a:bodyPr>
          <a:lstStyle/>
          <a:p>
            <a:pPr marL="285750" indent="-228600" defTabSz="914400">
              <a:lnSpc>
                <a:spcPct val="90000"/>
              </a:lnSpc>
              <a:spcBef>
                <a:spcPts val="1200"/>
              </a:spcBef>
              <a:buClr>
                <a:schemeClr val="accent2"/>
              </a:buClr>
              <a:buFont typeface="Arial" panose="020B0604020202020204" pitchFamily="34" charset="0"/>
              <a:buChar char="•"/>
            </a:pPr>
            <a:r>
              <a:rPr lang="en-US" sz="1500" b="1">
                <a:solidFill>
                  <a:schemeClr val="tx1">
                    <a:lumMod val="85000"/>
                    <a:lumOff val="15000"/>
                  </a:schemeClr>
                </a:solidFill>
              </a:rPr>
              <a:t>Boosts your confidence </a:t>
            </a:r>
            <a:r>
              <a:rPr lang="en-US" sz="1500">
                <a:solidFill>
                  <a:schemeClr val="tx1">
                    <a:lumMod val="85000"/>
                    <a:lumOff val="15000"/>
                  </a:schemeClr>
                </a:solidFill>
              </a:rPr>
              <a:t>in writing, critical thinking, project management, and navigating government portals. </a:t>
            </a:r>
          </a:p>
          <a:p>
            <a:pPr marL="285750" indent="-228600" defTabSz="914400">
              <a:lnSpc>
                <a:spcPct val="90000"/>
              </a:lnSpc>
              <a:spcBef>
                <a:spcPts val="1200"/>
              </a:spcBef>
              <a:buClr>
                <a:schemeClr val="accent2"/>
              </a:buClr>
              <a:buFont typeface="Arial" panose="020B0604020202020204" pitchFamily="34" charset="0"/>
              <a:buChar char="•"/>
            </a:pPr>
            <a:r>
              <a:rPr lang="en-US" sz="1500" b="1">
                <a:solidFill>
                  <a:schemeClr val="tx1">
                    <a:lumMod val="85000"/>
                    <a:lumOff val="15000"/>
                  </a:schemeClr>
                </a:solidFill>
              </a:rPr>
              <a:t>Improves your academic writing</a:t>
            </a:r>
            <a:r>
              <a:rPr lang="en-US" sz="1500">
                <a:solidFill>
                  <a:schemeClr val="tx1">
                    <a:lumMod val="85000"/>
                    <a:lumOff val="15000"/>
                  </a:schemeClr>
                </a:solidFill>
              </a:rPr>
              <a:t> through practice, helping you become more proficient in the writing style specific to your discipline. </a:t>
            </a:r>
          </a:p>
          <a:p>
            <a:pPr marL="285750" indent="-228600" defTabSz="914400">
              <a:lnSpc>
                <a:spcPct val="90000"/>
              </a:lnSpc>
              <a:spcBef>
                <a:spcPts val="1200"/>
              </a:spcBef>
              <a:buClr>
                <a:schemeClr val="accent2"/>
              </a:buClr>
              <a:buFont typeface="Arial" panose="020B0604020202020204" pitchFamily="34" charset="0"/>
              <a:buChar char="•"/>
            </a:pPr>
            <a:r>
              <a:rPr lang="en-US" sz="1500" b="1">
                <a:solidFill>
                  <a:schemeClr val="tx1">
                    <a:lumMod val="85000"/>
                    <a:lumOff val="15000"/>
                  </a:schemeClr>
                </a:solidFill>
              </a:rPr>
              <a:t>Raises your awareness </a:t>
            </a:r>
            <a:r>
              <a:rPr lang="en-US" sz="1500">
                <a:solidFill>
                  <a:schemeClr val="tx1">
                    <a:lumMod val="85000"/>
                    <a:lumOff val="15000"/>
                  </a:schemeClr>
                </a:solidFill>
              </a:rPr>
              <a:t>of the complexity and demands of your academic and research plan</a:t>
            </a:r>
          </a:p>
          <a:p>
            <a:pPr marL="285750" indent="-228600" defTabSz="914400">
              <a:lnSpc>
                <a:spcPct val="90000"/>
              </a:lnSpc>
              <a:spcBef>
                <a:spcPts val="1200"/>
              </a:spcBef>
              <a:buClr>
                <a:schemeClr val="accent2"/>
              </a:buClr>
              <a:buFont typeface="Arial" panose="020B0604020202020204" pitchFamily="34" charset="0"/>
              <a:buChar char="•"/>
            </a:pPr>
            <a:r>
              <a:rPr lang="en-US" sz="1500" b="1">
                <a:solidFill>
                  <a:schemeClr val="tx1">
                    <a:lumMod val="85000"/>
                    <a:lumOff val="15000"/>
                  </a:schemeClr>
                </a:solidFill>
              </a:rPr>
              <a:t>Teaches time management </a:t>
            </a:r>
            <a:r>
              <a:rPr lang="en-US" sz="1500">
                <a:solidFill>
                  <a:schemeClr val="tx1">
                    <a:lumMod val="85000"/>
                    <a:lumOff val="15000"/>
                  </a:schemeClr>
                </a:solidFill>
              </a:rPr>
              <a:t>by working through a project timeline (like a scholarship application), helping you understand the planning and effort needed to meet deadlines. </a:t>
            </a:r>
          </a:p>
          <a:p>
            <a:pPr marL="285750" indent="-228600" defTabSz="914400">
              <a:lnSpc>
                <a:spcPct val="90000"/>
              </a:lnSpc>
              <a:spcBef>
                <a:spcPts val="1200"/>
              </a:spcBef>
              <a:buClr>
                <a:schemeClr val="accent2"/>
              </a:buClr>
              <a:buFont typeface="Arial" panose="020B0604020202020204" pitchFamily="34" charset="0"/>
              <a:buChar char="•"/>
            </a:pPr>
            <a:r>
              <a:rPr lang="en-US" sz="1500" b="1">
                <a:solidFill>
                  <a:schemeClr val="tx1">
                    <a:lumMod val="85000"/>
                    <a:lumOff val="15000"/>
                  </a:schemeClr>
                </a:solidFill>
              </a:rPr>
              <a:t>Prepares you to mentor others</a:t>
            </a:r>
            <a:r>
              <a:rPr lang="en-US" sz="1500">
                <a:solidFill>
                  <a:schemeClr val="tx1">
                    <a:lumMod val="85000"/>
                    <a:lumOff val="15000"/>
                  </a:schemeClr>
                </a:solidFill>
              </a:rPr>
              <a:t>, giving you the experience needed to confidently guide younger researchers through the scholarship application process. </a:t>
            </a:r>
          </a:p>
        </p:txBody>
      </p:sp>
    </p:spTree>
    <p:extLst>
      <p:ext uri="{BB962C8B-B14F-4D97-AF65-F5344CB8AC3E}">
        <p14:creationId xmlns:p14="http://schemas.microsoft.com/office/powerpoint/2010/main" val="4269896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C3A694C2-50DA-401D-9E8A-3621EBF0C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27">
            <a:extLst>
              <a:ext uri="{FF2B5EF4-FFF2-40B4-BE49-F238E27FC236}">
                <a16:creationId xmlns:a16="http://schemas.microsoft.com/office/drawing/2014/main" id="{BCA027E7-F7D6-7604-8C75-8A13D80CC67A}"/>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1500">
                <a:solidFill>
                  <a:srgbClr val="262626"/>
                </a:solidFill>
              </a:rPr>
              <a:t>School of Graduate Studies</a:t>
            </a:r>
            <a:br>
              <a:rPr lang="en-US" sz="1500">
                <a:solidFill>
                  <a:srgbClr val="262626"/>
                </a:solidFill>
              </a:rPr>
            </a:br>
            <a:r>
              <a:rPr lang="en-US" sz="1500">
                <a:solidFill>
                  <a:srgbClr val="262626"/>
                </a:solidFill>
              </a:rPr>
              <a:t>Blackburn Hall, Suite 115</a:t>
            </a:r>
            <a:br>
              <a:rPr lang="en-US" sz="1500">
                <a:solidFill>
                  <a:srgbClr val="262626"/>
                </a:solidFill>
              </a:rPr>
            </a:br>
            <a:r>
              <a:rPr lang="en-US" sz="1500">
                <a:solidFill>
                  <a:srgbClr val="262626"/>
                </a:solidFill>
              </a:rPr>
              <a:t>All financial inquires direct to: </a:t>
            </a:r>
            <a:r>
              <a:rPr lang="en-US" sz="1500">
                <a:solidFill>
                  <a:srgbClr val="262626"/>
                </a:solidFill>
                <a:hlinkClick r:id="rId3">
                  <a:extLst>
                    <a:ext uri="{A12FA001-AC4F-418D-AE19-62706E023703}">
                      <ahyp:hlinkClr xmlns:ahyp="http://schemas.microsoft.com/office/drawing/2018/hyperlinkcolor" val="tx"/>
                    </a:ext>
                  </a:extLst>
                </a:hlinkClick>
              </a:rPr>
              <a:t>graduatefinance@trentu.ca</a:t>
            </a:r>
            <a:br>
              <a:rPr lang="en-US" sz="1500">
                <a:solidFill>
                  <a:srgbClr val="262626"/>
                </a:solidFill>
              </a:rPr>
            </a:br>
            <a:endParaRPr lang="en-US" sz="1500">
              <a:solidFill>
                <a:srgbClr val="262626"/>
              </a:solidFill>
            </a:endParaRPr>
          </a:p>
        </p:txBody>
      </p:sp>
      <p:pic>
        <p:nvPicPr>
          <p:cNvPr id="3074" name="Picture 2" descr="Staircase in Bata Library">
            <a:extLst>
              <a:ext uri="{FF2B5EF4-FFF2-40B4-BE49-F238E27FC236}">
                <a16:creationId xmlns:a16="http://schemas.microsoft.com/office/drawing/2014/main" id="{406CD1A2-0534-1A55-226D-4BEBAA536C3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131629" y="640078"/>
            <a:ext cx="9928741" cy="330130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5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AD85578-1E4B-4014-9D52-E7689475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 name="Rectangle 19">
            <a:extLst>
              <a:ext uri="{FF2B5EF4-FFF2-40B4-BE49-F238E27FC236}">
                <a16:creationId xmlns:a16="http://schemas.microsoft.com/office/drawing/2014/main" id="{48550B3F-9390-4CA1-B3C8-91529289D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FB2C0F-837E-3AB5-8599-6989A15746FE}"/>
              </a:ext>
            </a:extLst>
          </p:cNvPr>
          <p:cNvSpPr>
            <a:spLocks noGrp="1"/>
          </p:cNvSpPr>
          <p:nvPr>
            <p:ph type="title"/>
          </p:nvPr>
        </p:nvSpPr>
        <p:spPr>
          <a:xfrm>
            <a:off x="1949518" y="1059838"/>
            <a:ext cx="3632052" cy="4738324"/>
          </a:xfrm>
          <a:prstGeom prst="ellipse">
            <a:avLst/>
          </a:prstGeom>
          <a:noFill/>
          <a:ln>
            <a:noFill/>
          </a:ln>
        </p:spPr>
        <p:txBody>
          <a:bodyPr vert="horz" lIns="182880" tIns="182880" rIns="182880" bIns="182880" rtlCol="0" anchor="ctr">
            <a:normAutofit/>
          </a:bodyPr>
          <a:lstStyle/>
          <a:p>
            <a:r>
              <a:rPr lang="en-US" sz="2800">
                <a:solidFill>
                  <a:schemeClr val="bg1"/>
                </a:solidFill>
              </a:rPr>
              <a:t>Tri Council Resources</a:t>
            </a:r>
          </a:p>
        </p:txBody>
      </p:sp>
      <p:sp>
        <p:nvSpPr>
          <p:cNvPr id="4" name="Text Placeholder 3">
            <a:extLst>
              <a:ext uri="{FF2B5EF4-FFF2-40B4-BE49-F238E27FC236}">
                <a16:creationId xmlns:a16="http://schemas.microsoft.com/office/drawing/2014/main" id="{2B1F2822-B024-0FCB-2BF8-403E3A49C364}"/>
              </a:ext>
            </a:extLst>
          </p:cNvPr>
          <p:cNvSpPr>
            <a:spLocks noGrp="1"/>
          </p:cNvSpPr>
          <p:nvPr>
            <p:ph type="body" sz="half" idx="2"/>
          </p:nvPr>
        </p:nvSpPr>
        <p:spPr>
          <a:xfrm>
            <a:off x="6307283" y="187036"/>
            <a:ext cx="5756562" cy="6525491"/>
          </a:xfrm>
        </p:spPr>
        <p:txBody>
          <a:bodyPr vert="horz" lIns="91440" tIns="45720" rIns="91440" bIns="45720" rtlCol="0" anchor="ctr">
            <a:normAutofit/>
          </a:bodyPr>
          <a:lstStyle/>
          <a:p>
            <a:pPr algn="l"/>
            <a:r>
              <a:rPr lang="en-US" sz="1600" b="0" i="0">
                <a:solidFill>
                  <a:schemeClr val="tx1">
                    <a:lumMod val="85000"/>
                    <a:lumOff val="15000"/>
                  </a:schemeClr>
                </a:solidFill>
                <a:effectLst/>
              </a:rPr>
              <a:t>The Tri-Council agencies include the Canadian Institutes of Health Research (CIHR), Natural Sciences and Engineering Research Council (NSERC), and Social Sciences and Humanities Research Council (SSHRC). These are federal granting agencies that support research, research training and innovation in Canadian postsecondary institutions.</a:t>
            </a:r>
          </a:p>
          <a:p>
            <a:pPr algn="l"/>
            <a:endParaRPr lang="en-US" sz="1600" b="0" i="0">
              <a:solidFill>
                <a:schemeClr val="tx1">
                  <a:lumMod val="85000"/>
                  <a:lumOff val="15000"/>
                </a:schemeClr>
              </a:solidFill>
              <a:effectLst/>
            </a:endParaRPr>
          </a:p>
          <a:p>
            <a:pPr algn="l"/>
            <a:r>
              <a:rPr lang="en-US" sz="1600" b="0" i="0">
                <a:solidFill>
                  <a:schemeClr val="tx1">
                    <a:lumMod val="85000"/>
                    <a:lumOff val="15000"/>
                  </a:schemeClr>
                </a:solidFill>
                <a:effectLst/>
              </a:rPr>
              <a:t>The following resources are useful when applying for scholarships from any of the Tri-Council agencies:</a:t>
            </a:r>
          </a:p>
          <a:p>
            <a:pPr algn="l"/>
            <a:r>
              <a:rPr lang="en-US" sz="1600" b="0" i="0" u="sng">
                <a:solidFill>
                  <a:schemeClr val="tx1">
                    <a:lumMod val="85000"/>
                    <a:lumOff val="15000"/>
                  </a:schemeClr>
                </a:solidFill>
                <a:effectLst/>
                <a:hlinkClick r:id="rId2">
                  <a:extLst>
                    <a:ext uri="{A12FA001-AC4F-418D-AE19-62706E023703}">
                      <ahyp:hlinkClr xmlns:ahyp="http://schemas.microsoft.com/office/drawing/2018/hyperlinkcolor" val="tx"/>
                    </a:ext>
                  </a:extLst>
                </a:hlinkClick>
              </a:rPr>
              <a:t>Selecting the Appropriate Federal Granting Agency</a:t>
            </a:r>
            <a:br>
              <a:rPr lang="en-US" sz="1600" b="0" i="0">
                <a:solidFill>
                  <a:schemeClr val="tx1">
                    <a:lumMod val="85000"/>
                    <a:lumOff val="15000"/>
                  </a:schemeClr>
                </a:solidFill>
                <a:effectLst/>
              </a:rPr>
            </a:br>
            <a:r>
              <a:rPr lang="en-US" sz="1600" b="0" i="0" u="sng">
                <a:solidFill>
                  <a:schemeClr val="tx1">
                    <a:lumMod val="85000"/>
                    <a:lumOff val="15000"/>
                  </a:schemeClr>
                </a:solidFill>
                <a:effectLst/>
                <a:hlinkClick r:id="rId3">
                  <a:extLst>
                    <a:ext uri="{A12FA001-AC4F-418D-AE19-62706E023703}">
                      <ahyp:hlinkClr xmlns:ahyp="http://schemas.microsoft.com/office/drawing/2018/hyperlinkcolor" val="tx"/>
                    </a:ext>
                  </a:extLst>
                </a:hlinkClick>
              </a:rPr>
              <a:t>Guidelines on the Assessment of Contributions to Research, Training and Mentoring</a:t>
            </a:r>
            <a:br>
              <a:rPr lang="en-US" sz="1600" b="0" i="0">
                <a:solidFill>
                  <a:schemeClr val="tx1">
                    <a:lumMod val="85000"/>
                    <a:lumOff val="15000"/>
                  </a:schemeClr>
                </a:solidFill>
                <a:effectLst/>
              </a:rPr>
            </a:br>
            <a:r>
              <a:rPr lang="en-US" sz="1600" b="0" i="0" u="sng">
                <a:solidFill>
                  <a:schemeClr val="tx1">
                    <a:lumMod val="85000"/>
                    <a:lumOff val="15000"/>
                  </a:schemeClr>
                </a:solidFill>
                <a:effectLst/>
                <a:hlinkClick r:id="rId4">
                  <a:extLst>
                    <a:ext uri="{A12FA001-AC4F-418D-AE19-62706E023703}">
                      <ahyp:hlinkClr xmlns:ahyp="http://schemas.microsoft.com/office/drawing/2018/hyperlinkcolor" val="tx"/>
                    </a:ext>
                  </a:extLst>
                </a:hlinkClick>
              </a:rPr>
              <a:t>San Francisco Declaration on Research Assessment (DORA)</a:t>
            </a:r>
            <a:br>
              <a:rPr lang="en-US" sz="1600" b="0" i="0">
                <a:solidFill>
                  <a:schemeClr val="tx1">
                    <a:lumMod val="85000"/>
                    <a:lumOff val="15000"/>
                  </a:schemeClr>
                </a:solidFill>
                <a:effectLst/>
              </a:rPr>
            </a:br>
            <a:r>
              <a:rPr lang="en-US" sz="1600" b="0" i="0" u="sng">
                <a:solidFill>
                  <a:schemeClr val="tx1">
                    <a:lumMod val="85000"/>
                    <a:lumOff val="15000"/>
                  </a:schemeClr>
                </a:solidFill>
                <a:effectLst/>
                <a:hlinkClick r:id="rId5">
                  <a:extLst>
                    <a:ext uri="{A12FA001-AC4F-418D-AE19-62706E023703}">
                      <ahyp:hlinkClr xmlns:ahyp="http://schemas.microsoft.com/office/drawing/2018/hyperlinkcolor" val="tx"/>
                    </a:ext>
                  </a:extLst>
                </a:hlinkClick>
              </a:rPr>
              <a:t>Guide f</a:t>
            </a:r>
            <a:r>
              <a:rPr lang="en-US" sz="1600" b="0" i="0" u="sng">
                <a:solidFill>
                  <a:schemeClr val="tx1">
                    <a:lumMod val="85000"/>
                    <a:lumOff val="15000"/>
                  </a:schemeClr>
                </a:solidFill>
                <a:effectLst/>
                <a:hlinkClick r:id="rId6">
                  <a:extLst>
                    <a:ext uri="{A12FA001-AC4F-418D-AE19-62706E023703}">
                      <ahyp:hlinkClr xmlns:ahyp="http://schemas.microsoft.com/office/drawing/2018/hyperlinkcolor" val="tx"/>
                    </a:ext>
                  </a:extLst>
                </a:hlinkClick>
              </a:rPr>
              <a:t>or Applicants: Considering Equity, Diversity and Inclusion in Your Application</a:t>
            </a:r>
            <a:br>
              <a:rPr lang="en-US" sz="1600" b="0" i="0">
                <a:solidFill>
                  <a:schemeClr val="tx1">
                    <a:lumMod val="85000"/>
                    <a:lumOff val="15000"/>
                  </a:schemeClr>
                </a:solidFill>
                <a:effectLst/>
              </a:rPr>
            </a:br>
            <a:r>
              <a:rPr lang="en-US" sz="1600" b="0" i="0" u="sng">
                <a:solidFill>
                  <a:schemeClr val="tx1">
                    <a:lumMod val="85000"/>
                    <a:lumOff val="15000"/>
                  </a:schemeClr>
                </a:solidFill>
                <a:effectLst/>
                <a:hlinkClick r:id="rId7">
                  <a:extLst>
                    <a:ext uri="{A12FA001-AC4F-418D-AE19-62706E023703}">
                      <ahyp:hlinkClr xmlns:ahyp="http://schemas.microsoft.com/office/drawing/2018/hyperlinkcolor" val="tx"/>
                    </a:ext>
                  </a:extLst>
                </a:hlinkClick>
              </a:rPr>
              <a:t>Equity, Diversity, and Inclusion (Multiple)</a:t>
            </a:r>
            <a:br>
              <a:rPr lang="en-US" sz="1600" b="0" i="0">
                <a:solidFill>
                  <a:schemeClr val="tx1">
                    <a:lumMod val="85000"/>
                    <a:lumOff val="15000"/>
                  </a:schemeClr>
                </a:solidFill>
                <a:effectLst/>
              </a:rPr>
            </a:br>
            <a:r>
              <a:rPr lang="en-US" sz="1600" b="0" i="0" u="sng">
                <a:solidFill>
                  <a:schemeClr val="tx1">
                    <a:lumMod val="85000"/>
                    <a:lumOff val="15000"/>
                  </a:schemeClr>
                </a:solidFill>
                <a:effectLst/>
                <a:hlinkClick r:id="rId8" tooltip="https://cihr-irsc.gc.ca/e/50836.html">
                  <a:extLst>
                    <a:ext uri="{A12FA001-AC4F-418D-AE19-62706E023703}">
                      <ahyp:hlinkClr xmlns:ahyp="http://schemas.microsoft.com/office/drawing/2018/hyperlinkcolor" val="tx"/>
                    </a:ext>
                  </a:extLst>
                </a:hlinkClick>
              </a:rPr>
              <a:t>How to Integrate Sex and Gender into Research</a:t>
            </a:r>
            <a:br>
              <a:rPr lang="en-US" sz="1600" b="0" i="0">
                <a:solidFill>
                  <a:schemeClr val="tx1">
                    <a:lumMod val="85000"/>
                    <a:lumOff val="15000"/>
                  </a:schemeClr>
                </a:solidFill>
                <a:effectLst/>
              </a:rPr>
            </a:br>
            <a:r>
              <a:rPr lang="en-US" sz="1600" b="0" i="0" u="sng">
                <a:solidFill>
                  <a:schemeClr val="tx1">
                    <a:lumMod val="85000"/>
                    <a:lumOff val="15000"/>
                  </a:schemeClr>
                </a:solidFill>
                <a:effectLst/>
                <a:hlinkClick r:id="rId9">
                  <a:extLst>
                    <a:ext uri="{A12FA001-AC4F-418D-AE19-62706E023703}">
                      <ahyp:hlinkClr xmlns:ahyp="http://schemas.microsoft.com/office/drawing/2018/hyperlinkcolor" val="tx"/>
                    </a:ext>
                  </a:extLst>
                </a:hlinkClick>
              </a:rPr>
              <a:t>Gendered Innovations</a:t>
            </a:r>
            <a:br>
              <a:rPr lang="en-US" sz="1600" b="0" i="0">
                <a:solidFill>
                  <a:schemeClr val="tx1">
                    <a:lumMod val="85000"/>
                    <a:lumOff val="15000"/>
                  </a:schemeClr>
                </a:solidFill>
                <a:effectLst/>
              </a:rPr>
            </a:br>
            <a:r>
              <a:rPr lang="en-US" sz="1600" b="0" i="0" u="sng">
                <a:solidFill>
                  <a:schemeClr val="tx1">
                    <a:lumMod val="85000"/>
                    <a:lumOff val="15000"/>
                  </a:schemeClr>
                </a:solidFill>
                <a:effectLst/>
                <a:hlinkClick r:id="rId10" tooltip="https://www.sshrc-crsh.gc.ca/funding-financement/merit_review-evaluation_du_merite/guidelines_research-lignes_directrices_recherche-eng.aspx">
                  <a:extLst>
                    <a:ext uri="{A12FA001-AC4F-418D-AE19-62706E023703}">
                      <ahyp:hlinkClr xmlns:ahyp="http://schemas.microsoft.com/office/drawing/2018/hyperlinkcolor" val="tx"/>
                    </a:ext>
                  </a:extLst>
                </a:hlinkClick>
              </a:rPr>
              <a:t>Guidelines for the Merit Review of Indigenous Research</a:t>
            </a:r>
            <a:br>
              <a:rPr lang="en-US" sz="1600" b="0" i="0">
                <a:solidFill>
                  <a:schemeClr val="tx1">
                    <a:lumMod val="85000"/>
                    <a:lumOff val="15000"/>
                  </a:schemeClr>
                </a:solidFill>
                <a:effectLst/>
              </a:rPr>
            </a:br>
            <a:r>
              <a:rPr lang="en-US" sz="1600" b="0" i="0" u="sng">
                <a:solidFill>
                  <a:schemeClr val="tx1">
                    <a:lumMod val="85000"/>
                    <a:lumOff val="15000"/>
                  </a:schemeClr>
                </a:solidFill>
                <a:effectLst/>
                <a:hlinkClick r:id="rId11" tooltip="https://cihr-irsc.gc.ca/e/50517.html">
                  <a:extLst>
                    <a:ext uri="{A12FA001-AC4F-418D-AE19-62706E023703}">
                      <ahyp:hlinkClr xmlns:ahyp="http://schemas.microsoft.com/office/drawing/2018/hyperlinkcolor" val="tx"/>
                    </a:ext>
                  </a:extLst>
                </a:hlinkClick>
              </a:rPr>
              <a:t>Health Research Training at CIHR</a:t>
            </a:r>
            <a:br>
              <a:rPr lang="en-US" sz="1600" b="0" i="0">
                <a:solidFill>
                  <a:schemeClr val="tx1">
                    <a:lumMod val="85000"/>
                    <a:lumOff val="15000"/>
                  </a:schemeClr>
                </a:solidFill>
                <a:effectLst/>
              </a:rPr>
            </a:br>
            <a:r>
              <a:rPr lang="en-US" sz="1600" b="0" i="0" u="sng">
                <a:solidFill>
                  <a:schemeClr val="tx1">
                    <a:lumMod val="85000"/>
                    <a:lumOff val="15000"/>
                  </a:schemeClr>
                </a:solidFill>
                <a:effectLst/>
                <a:hlinkClick r:id="rId12" tooltip="https://cihr-irsc.gc.ca/e/50509.html">
                  <a:extLst>
                    <a:ext uri="{A12FA001-AC4F-418D-AE19-62706E023703}">
                      <ahyp:hlinkClr xmlns:ahyp="http://schemas.microsoft.com/office/drawing/2018/hyperlinkcolor" val="tx"/>
                    </a:ext>
                  </a:extLst>
                </a:hlinkClick>
              </a:rPr>
              <a:t>Training Resources (“Career Hub”)</a:t>
            </a:r>
            <a:endParaRPr lang="en-US" sz="1600" b="0" i="0">
              <a:solidFill>
                <a:schemeClr val="tx1">
                  <a:lumMod val="85000"/>
                  <a:lumOff val="15000"/>
                </a:schemeClr>
              </a:solidFill>
              <a:effectLst/>
            </a:endParaRPr>
          </a:p>
          <a:p>
            <a:pPr indent="-228600" algn="l">
              <a:buFont typeface="Arial" panose="020B0604020202020204" pitchFamily="34" charset="0"/>
              <a:buChar char="•"/>
            </a:pPr>
            <a:endParaRPr lang="en-US" sz="1400">
              <a:solidFill>
                <a:schemeClr val="tx1">
                  <a:lumMod val="85000"/>
                  <a:lumOff val="15000"/>
                </a:schemeClr>
              </a:solidFill>
            </a:endParaRPr>
          </a:p>
        </p:txBody>
      </p:sp>
    </p:spTree>
    <p:extLst>
      <p:ext uri="{BB962C8B-B14F-4D97-AF65-F5344CB8AC3E}">
        <p14:creationId xmlns:p14="http://schemas.microsoft.com/office/powerpoint/2010/main" val="330505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806197" y="292000"/>
            <a:ext cx="5925310" cy="1021534"/>
          </a:xfrm>
        </p:spPr>
        <p:txBody>
          <a:bodyPr vert="horz" lIns="274320" tIns="182880" rIns="274320" bIns="182880" rtlCol="0" anchor="ctr" anchorCtr="1">
            <a:normAutofit fontScale="90000"/>
          </a:bodyPr>
          <a:lstStyle/>
          <a:p>
            <a:r>
              <a:rPr lang="en-US" sz="2900"/>
              <a:t>Graduate Scholarships &amp; Awards</a:t>
            </a:r>
          </a:p>
        </p:txBody>
      </p:sp>
      <p:sp>
        <p:nvSpPr>
          <p:cNvPr id="10" name="Rectangle 9">
            <a:extLst>
              <a:ext uri="{FF2B5EF4-FFF2-40B4-BE49-F238E27FC236}">
                <a16:creationId xmlns:a16="http://schemas.microsoft.com/office/drawing/2014/main" id="{8C5B1937-56E1-4DC6-B640-19AE0C63A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3DC64A-E423-4321-979A-FDCDB627A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of the Graduate Scholarships and Awards landing page on the School of Graduate Studies website.">
            <a:extLst>
              <a:ext uri="{FF2B5EF4-FFF2-40B4-BE49-F238E27FC236}">
                <a16:creationId xmlns:a16="http://schemas.microsoft.com/office/drawing/2014/main" id="{4D699BE6-0334-FAB1-3164-165B1D705A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74" y="1521353"/>
            <a:ext cx="7122509" cy="5149610"/>
          </a:xfrm>
          <a:prstGeom prst="rect">
            <a:avLst/>
          </a:prstGeom>
        </p:spPr>
      </p:pic>
      <p:pic>
        <p:nvPicPr>
          <p:cNvPr id="3" name="Picture 2">
            <a:extLst>
              <a:ext uri="{FF2B5EF4-FFF2-40B4-BE49-F238E27FC236}">
                <a16:creationId xmlns:a16="http://schemas.microsoft.com/office/drawing/2014/main" id="{CBE9155E-B857-7D9E-F642-988875A048F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p:blipFill>
        <p:spPr>
          <a:xfrm>
            <a:off x="7922253" y="1243608"/>
            <a:ext cx="3242067" cy="3882715"/>
          </a:xfrm>
          <a:prstGeom prst="rect">
            <a:avLst/>
          </a:prstGeom>
        </p:spPr>
      </p:pic>
    </p:spTree>
    <p:extLst>
      <p:ext uri="{BB962C8B-B14F-4D97-AF65-F5344CB8AC3E}">
        <p14:creationId xmlns:p14="http://schemas.microsoft.com/office/powerpoint/2010/main" val="359155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6" name="Rectangle 15">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Oval 1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Title 4">
            <a:extLst>
              <a:ext uri="{FF2B5EF4-FFF2-40B4-BE49-F238E27FC236}">
                <a16:creationId xmlns:a16="http://schemas.microsoft.com/office/drawing/2014/main" id="{3103B029-913D-F451-3E56-C9F501CD45B6}"/>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2100">
                <a:solidFill>
                  <a:srgbClr val="FFFFFF"/>
                </a:solidFill>
              </a:rPr>
              <a:t>Graduate Scholarship Competitions – with internal Trent Deadlines</a:t>
            </a:r>
          </a:p>
        </p:txBody>
      </p:sp>
      <p:sp>
        <p:nvSpPr>
          <p:cNvPr id="9" name="Text Placeholder 8">
            <a:extLst>
              <a:ext uri="{FF2B5EF4-FFF2-40B4-BE49-F238E27FC236}">
                <a16:creationId xmlns:a16="http://schemas.microsoft.com/office/drawing/2014/main" id="{3BEA0D7D-EC67-06CC-7BE7-C148762ECEDD}"/>
              </a:ext>
            </a:extLst>
          </p:cNvPr>
          <p:cNvSpPr>
            <a:spLocks noGrp="1"/>
          </p:cNvSpPr>
          <p:nvPr>
            <p:ph type="body" sz="half" idx="2"/>
          </p:nvPr>
        </p:nvSpPr>
        <p:spPr>
          <a:xfrm>
            <a:off x="5232805" y="485192"/>
            <a:ext cx="6766155" cy="5887616"/>
          </a:xfrm>
        </p:spPr>
        <p:txBody>
          <a:bodyPr vert="horz" lIns="91440" tIns="45720" rIns="91440" bIns="45720" rtlCol="0" anchor="ctr">
            <a:noAutofit/>
          </a:bodyPr>
          <a:lstStyle/>
          <a:p>
            <a:pPr marL="171450" algn="l">
              <a:lnSpc>
                <a:spcPct val="90000"/>
              </a:lnSpc>
              <a:spcBef>
                <a:spcPts val="600"/>
              </a:spcBef>
            </a:pPr>
            <a:r>
              <a:rPr lang="en-US" sz="1600" b="1">
                <a:solidFill>
                  <a:schemeClr val="tx1">
                    <a:lumMod val="85000"/>
                    <a:lumOff val="15000"/>
                  </a:schemeClr>
                </a:solidFill>
              </a:rPr>
              <a:t>Graduate Scholarship Competitions with Internal Trent Deadlines</a:t>
            </a:r>
            <a:r>
              <a:rPr lang="en-US" sz="1600">
                <a:solidFill>
                  <a:schemeClr val="tx1">
                    <a:lumMod val="85000"/>
                    <a:lumOff val="15000"/>
                  </a:schemeClr>
                </a:solidFill>
              </a:rPr>
              <a:t>, many of which are government-funded scholarships which includes:</a:t>
            </a:r>
          </a:p>
          <a:p>
            <a:pPr marL="171450" algn="l">
              <a:lnSpc>
                <a:spcPct val="90000"/>
              </a:lnSpc>
              <a:spcBef>
                <a:spcPts val="600"/>
              </a:spcBef>
            </a:pPr>
            <a:endParaRPr lang="en-US" sz="900">
              <a:solidFill>
                <a:schemeClr val="tx1">
                  <a:lumMod val="85000"/>
                  <a:lumOff val="15000"/>
                </a:schemeClr>
              </a:solidFill>
            </a:endParaRPr>
          </a:p>
          <a:p>
            <a:pPr marL="285750" indent="-228600" algn="l">
              <a:lnSpc>
                <a:spcPct val="90000"/>
              </a:lnSpc>
              <a:spcBef>
                <a:spcPts val="600"/>
              </a:spcBef>
              <a:buFont typeface="Arial" panose="020B0604020202020204" pitchFamily="34" charset="0"/>
              <a:buChar char="•"/>
            </a:pPr>
            <a:r>
              <a:rPr lang="en-US" sz="1600">
                <a:solidFill>
                  <a:schemeClr val="tx1">
                    <a:lumMod val="85000"/>
                    <a:lumOff val="15000"/>
                  </a:schemeClr>
                </a:solidFill>
              </a:rPr>
              <a:t>Canada Graduate Research Scholarship – Doctoral Program (NSERC, </a:t>
            </a:r>
            <a:r>
              <a:rPr lang="en-US" sz="1600">
                <a:solidFill>
                  <a:srgbClr val="C00000"/>
                </a:solidFill>
              </a:rPr>
              <a:t>SSHRC</a:t>
            </a:r>
            <a:r>
              <a:rPr lang="en-US" sz="1600">
                <a:solidFill>
                  <a:schemeClr val="tx1">
                    <a:lumMod val="85000"/>
                    <a:lumOff val="15000"/>
                  </a:schemeClr>
                </a:solidFill>
              </a:rPr>
              <a:t> &amp; CIHR)</a:t>
            </a:r>
          </a:p>
          <a:p>
            <a:pPr marL="285750" indent="-228600" algn="l">
              <a:lnSpc>
                <a:spcPct val="90000"/>
              </a:lnSpc>
              <a:spcBef>
                <a:spcPts val="600"/>
              </a:spcBef>
              <a:buFont typeface="Arial" panose="020B0604020202020204" pitchFamily="34" charset="0"/>
              <a:buChar char="•"/>
            </a:pPr>
            <a:r>
              <a:rPr lang="en-US" sz="1600">
                <a:solidFill>
                  <a:srgbClr val="C00000"/>
                </a:solidFill>
              </a:rPr>
              <a:t>Ontario Graduate Scholarship </a:t>
            </a:r>
          </a:p>
          <a:p>
            <a:pPr marL="285750" indent="-228600" algn="l">
              <a:lnSpc>
                <a:spcPct val="90000"/>
              </a:lnSpc>
              <a:spcBef>
                <a:spcPts val="600"/>
              </a:spcBef>
              <a:buFont typeface="Arial" panose="020B0604020202020204" pitchFamily="34" charset="0"/>
              <a:buChar char="•"/>
            </a:pPr>
            <a:r>
              <a:rPr lang="en-US" sz="1600">
                <a:solidFill>
                  <a:schemeClr val="tx1">
                    <a:lumMod val="85000"/>
                    <a:lumOff val="15000"/>
                  </a:schemeClr>
                </a:solidFill>
              </a:rPr>
              <a:t>Autism Scholars Awards</a:t>
            </a:r>
          </a:p>
          <a:p>
            <a:pPr marL="285750" indent="-228600" algn="l">
              <a:lnSpc>
                <a:spcPct val="90000"/>
              </a:lnSpc>
              <a:spcBef>
                <a:spcPts val="600"/>
              </a:spcBef>
              <a:buFont typeface="Arial" panose="020B0604020202020204" pitchFamily="34" charset="0"/>
              <a:buChar char="•"/>
            </a:pPr>
            <a:r>
              <a:rPr lang="en-US" sz="1600">
                <a:solidFill>
                  <a:schemeClr val="tx1">
                    <a:lumMod val="85000"/>
                    <a:lumOff val="15000"/>
                  </a:schemeClr>
                </a:solidFill>
              </a:rPr>
              <a:t>Mackenzie King Open and Travelling Scholarship</a:t>
            </a:r>
          </a:p>
          <a:p>
            <a:pPr marL="285750" indent="-228600" algn="l">
              <a:lnSpc>
                <a:spcPct val="90000"/>
              </a:lnSpc>
              <a:spcBef>
                <a:spcPts val="600"/>
              </a:spcBef>
              <a:buFont typeface="Arial" panose="020B0604020202020204" pitchFamily="34" charset="0"/>
              <a:buChar char="•"/>
            </a:pPr>
            <a:r>
              <a:rPr lang="en-US" sz="1600">
                <a:solidFill>
                  <a:schemeClr val="tx1">
                    <a:lumMod val="85000"/>
                    <a:lumOff val="15000"/>
                  </a:schemeClr>
                </a:solidFill>
              </a:rPr>
              <a:t>Ontario Women’s Health Scholars Awards</a:t>
            </a:r>
          </a:p>
          <a:p>
            <a:pPr algn="l">
              <a:lnSpc>
                <a:spcPct val="90000"/>
              </a:lnSpc>
              <a:spcAft>
                <a:spcPts val="600"/>
              </a:spcAft>
            </a:pPr>
            <a:endParaRPr lang="en-US" sz="800">
              <a:solidFill>
                <a:schemeClr val="tx1">
                  <a:lumMod val="85000"/>
                  <a:lumOff val="15000"/>
                </a:schemeClr>
              </a:solidFill>
            </a:endParaRPr>
          </a:p>
          <a:p>
            <a:pPr algn="l">
              <a:lnSpc>
                <a:spcPct val="90000"/>
              </a:lnSpc>
              <a:spcAft>
                <a:spcPts val="600"/>
              </a:spcAft>
            </a:pPr>
            <a:r>
              <a:rPr lang="en-US" sz="1600">
                <a:solidFill>
                  <a:schemeClr val="tx1">
                    <a:lumMod val="85000"/>
                    <a:lumOff val="15000"/>
                  </a:schemeClr>
                </a:solidFill>
              </a:rPr>
              <a:t>These scholarships applications are initially submitted to the School of Graduate Studies by an </a:t>
            </a:r>
            <a:r>
              <a:rPr lang="en-US" sz="1600" b="1">
                <a:solidFill>
                  <a:schemeClr val="tx1">
                    <a:lumMod val="85000"/>
                    <a:lumOff val="15000"/>
                  </a:schemeClr>
                </a:solidFill>
              </a:rPr>
              <a:t>internal deadline</a:t>
            </a:r>
            <a:r>
              <a:rPr lang="en-US" sz="1600">
                <a:solidFill>
                  <a:schemeClr val="tx1">
                    <a:lumMod val="85000"/>
                    <a:lumOff val="15000"/>
                  </a:schemeClr>
                </a:solidFill>
              </a:rPr>
              <a:t>, which is set several weeks ahead of the national deadline.  </a:t>
            </a:r>
          </a:p>
          <a:p>
            <a:pPr algn="l">
              <a:lnSpc>
                <a:spcPct val="90000"/>
              </a:lnSpc>
              <a:spcAft>
                <a:spcPts val="600"/>
              </a:spcAft>
            </a:pPr>
            <a:r>
              <a:rPr lang="en-US" sz="1600">
                <a:solidFill>
                  <a:schemeClr val="tx1">
                    <a:lumMod val="85000"/>
                    <a:lumOff val="15000"/>
                  </a:schemeClr>
                </a:solidFill>
              </a:rPr>
              <a:t>All submissions are reviewed for eligibility, and those deemed eligible are then evaluated by the Graduate Scholarships Committee. </a:t>
            </a:r>
          </a:p>
          <a:p>
            <a:pPr algn="l">
              <a:lnSpc>
                <a:spcPct val="90000"/>
              </a:lnSpc>
              <a:spcAft>
                <a:spcPts val="600"/>
              </a:spcAft>
            </a:pPr>
            <a:r>
              <a:rPr lang="en-US" sz="1600">
                <a:solidFill>
                  <a:schemeClr val="tx1">
                    <a:lumMod val="85000"/>
                    <a:lumOff val="15000"/>
                  </a:schemeClr>
                </a:solidFill>
              </a:rPr>
              <a:t>Top-ranked applications are forwarded in accordance with Trent’s allocated quota. </a:t>
            </a:r>
          </a:p>
        </p:txBody>
      </p:sp>
    </p:spTree>
    <p:extLst>
      <p:ext uri="{BB962C8B-B14F-4D97-AF65-F5344CB8AC3E}">
        <p14:creationId xmlns:p14="http://schemas.microsoft.com/office/powerpoint/2010/main" val="35007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1052-7D1D-1E6D-5D47-37EC0EF48609}"/>
              </a:ext>
            </a:extLst>
          </p:cNvPr>
          <p:cNvSpPr>
            <a:spLocks noGrp="1"/>
          </p:cNvSpPr>
          <p:nvPr>
            <p:ph type="title"/>
          </p:nvPr>
        </p:nvSpPr>
        <p:spPr>
          <a:xfrm>
            <a:off x="523874" y="365399"/>
            <a:ext cx="5114925" cy="1242337"/>
          </a:xfrm>
          <a:solidFill>
            <a:srgbClr val="FFFFFF"/>
          </a:solidFill>
          <a:ln>
            <a:solidFill>
              <a:srgbClr val="404040"/>
            </a:solidFill>
          </a:ln>
        </p:spPr>
        <p:txBody>
          <a:bodyPr vert="horz" lIns="182880" tIns="182880" rIns="182880" bIns="182880" rtlCol="0" anchor="ctr">
            <a:normAutofit/>
          </a:bodyPr>
          <a:lstStyle/>
          <a:p>
            <a:r>
              <a:rPr lang="en-US"/>
              <a:t>Thomas J. Bata Memorial Graduate Scholarship </a:t>
            </a:r>
          </a:p>
        </p:txBody>
      </p:sp>
      <p:sp>
        <p:nvSpPr>
          <p:cNvPr id="4" name="Text Placeholder 3">
            <a:extLst>
              <a:ext uri="{FF2B5EF4-FFF2-40B4-BE49-F238E27FC236}">
                <a16:creationId xmlns:a16="http://schemas.microsoft.com/office/drawing/2014/main" id="{275F06B2-151A-3762-60FE-D22B630C3D2D}"/>
              </a:ext>
            </a:extLst>
          </p:cNvPr>
          <p:cNvSpPr>
            <a:spLocks noGrp="1"/>
          </p:cNvSpPr>
          <p:nvPr>
            <p:ph type="body" sz="half" idx="2"/>
          </p:nvPr>
        </p:nvSpPr>
        <p:spPr>
          <a:xfrm>
            <a:off x="523874" y="1973137"/>
            <a:ext cx="5114926" cy="4519464"/>
          </a:xfrm>
        </p:spPr>
        <p:txBody>
          <a:bodyPr vert="horz" lIns="91440" tIns="45720" rIns="91440" bIns="45720" rtlCol="0">
            <a:normAutofit fontScale="85000" lnSpcReduction="10000"/>
          </a:bodyPr>
          <a:lstStyle/>
          <a:p>
            <a:pPr indent="-228600" algn="l">
              <a:lnSpc>
                <a:spcPct val="90000"/>
              </a:lnSpc>
              <a:buFont typeface="Arial" panose="020B0604020202020204" pitchFamily="34" charset="0"/>
              <a:buChar char="•"/>
            </a:pPr>
            <a:r>
              <a:rPr lang="en-US" sz="1400" b="0" i="0" u="none" strike="noStrike" baseline="0"/>
              <a:t> </a:t>
            </a:r>
          </a:p>
          <a:p>
            <a:pPr algn="l">
              <a:lnSpc>
                <a:spcPct val="90000"/>
              </a:lnSpc>
            </a:pPr>
            <a:r>
              <a:rPr lang="en-US" sz="1900" b="0" i="0" u="none" strike="noStrike" baseline="0">
                <a:solidFill>
                  <a:schemeClr val="tx1"/>
                </a:solidFill>
              </a:rPr>
              <a:t>This fund was established in honour of Thomas J. Bata (1914-2008), by his wife Sonja Bata and their family. Mr. Bata was one of Trent`s original honorary sponsors, a member of Trent’s Board of Governors between 1963 - 1973 and a close friend of Founding President Prof. T. H. B. Symons. </a:t>
            </a:r>
          </a:p>
          <a:p>
            <a:pPr algn="l">
              <a:lnSpc>
                <a:spcPct val="90000"/>
              </a:lnSpc>
            </a:pPr>
            <a:endParaRPr lang="en-US" sz="1900" b="0" i="0" u="none" strike="noStrike" baseline="0">
              <a:solidFill>
                <a:schemeClr val="tx1"/>
              </a:solidFill>
            </a:endParaRPr>
          </a:p>
          <a:p>
            <a:pPr algn="l">
              <a:lnSpc>
                <a:spcPct val="120000"/>
              </a:lnSpc>
            </a:pPr>
            <a:r>
              <a:rPr lang="en-US" sz="1900" b="0" i="0" u="none" strike="noStrike" baseline="0">
                <a:solidFill>
                  <a:schemeClr val="tx1"/>
                </a:solidFill>
              </a:rPr>
              <a:t>This $5,000 scholarship is intended to support a student that </a:t>
            </a:r>
            <a:r>
              <a:rPr lang="en-US" sz="1900" b="1" i="0" u="none" strike="noStrike" baseline="0">
                <a:solidFill>
                  <a:schemeClr val="tx1"/>
                </a:solidFill>
              </a:rPr>
              <a:t>demonstrates leadership qualities such as innovation, entrepreneurship, community responsibility and global citizenship.</a:t>
            </a:r>
          </a:p>
          <a:p>
            <a:pPr algn="l">
              <a:lnSpc>
                <a:spcPct val="90000"/>
              </a:lnSpc>
            </a:pPr>
            <a:endParaRPr lang="en-US" sz="1900" b="0" i="0" u="none" strike="noStrike" baseline="0">
              <a:solidFill>
                <a:schemeClr val="tx1"/>
              </a:solidFill>
            </a:endParaRPr>
          </a:p>
          <a:p>
            <a:pPr algn="l">
              <a:lnSpc>
                <a:spcPct val="90000"/>
              </a:lnSpc>
            </a:pPr>
            <a:r>
              <a:rPr lang="en-US" sz="1900" b="1" i="0" u="none" strike="noStrike" baseline="0">
                <a:solidFill>
                  <a:schemeClr val="tx1"/>
                </a:solidFill>
              </a:rPr>
              <a:t>FOLLOW THE INSTRUCTIONS</a:t>
            </a:r>
          </a:p>
          <a:p>
            <a:pPr algn="l">
              <a:lnSpc>
                <a:spcPct val="90000"/>
              </a:lnSpc>
            </a:pPr>
            <a:endParaRPr lang="en-US" sz="1900">
              <a:solidFill>
                <a:schemeClr val="tx1"/>
              </a:solidFill>
            </a:endParaRPr>
          </a:p>
          <a:p>
            <a:pPr algn="l">
              <a:lnSpc>
                <a:spcPct val="90000"/>
              </a:lnSpc>
            </a:pPr>
            <a:r>
              <a:rPr lang="en-US" sz="1900" b="1">
                <a:solidFill>
                  <a:schemeClr val="tx1"/>
                </a:solidFill>
              </a:rPr>
              <a:t>Deadline: October 10, 2025</a:t>
            </a:r>
          </a:p>
          <a:p>
            <a:pPr indent="-228600" algn="l">
              <a:lnSpc>
                <a:spcPct val="90000"/>
              </a:lnSpc>
              <a:buFont typeface="Arial" panose="020B0604020202020204" pitchFamily="34" charset="0"/>
              <a:buChar char="•"/>
            </a:pPr>
            <a:endParaRPr lang="en-US" sz="1400"/>
          </a:p>
        </p:txBody>
      </p:sp>
      <p:pic>
        <p:nvPicPr>
          <p:cNvPr id="2058" name="Picture 10" descr="Free Diverse students using laptop for teamwork on bench Stock Photo">
            <a:extLst>
              <a:ext uri="{FF2B5EF4-FFF2-40B4-BE49-F238E27FC236}">
                <a16:creationId xmlns:a16="http://schemas.microsoft.com/office/drawing/2014/main" id="{DDC3D25D-2196-2BE3-FD81-11B29ED9E155}"/>
              </a:ext>
            </a:extLst>
          </p:cNvPr>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b="-2"/>
          <a:stretch/>
        </p:blipFill>
        <p:spPr bwMode="auto">
          <a:xfrm>
            <a:off x="7208520" y="1126397"/>
            <a:ext cx="3867912" cy="4288536"/>
          </a:xfrm>
          <a:prstGeom prst="rect">
            <a:avLst/>
          </a:prstGeom>
          <a:noFill/>
          <a:ln w="28575">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72036"/>
      </p:ext>
    </p:extLst>
  </p:cSld>
  <p:clrMapOvr>
    <a:masterClrMapping/>
  </p:clrMapOvr>
</p:sld>
</file>

<file path=ppt/theme/theme1.xml><?xml version="1.0" encoding="utf-8"?>
<a:theme xmlns:a="http://schemas.openxmlformats.org/drawingml/2006/main" name="1_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7176DCD9ABE34296B2EE81AF38CE70" ma:contentTypeVersion="16" ma:contentTypeDescription="Create a new document." ma:contentTypeScope="" ma:versionID="f894644a41fb4fed1378d034d21965b6">
  <xsd:schema xmlns:xsd="http://www.w3.org/2001/XMLSchema" xmlns:xs="http://www.w3.org/2001/XMLSchema" xmlns:p="http://schemas.microsoft.com/office/2006/metadata/properties" xmlns:ns2="32eabe5a-4174-4217-af00-6e4d9bb260f7" xmlns:ns3="cc324212-d63e-4aea-8f78-7f7aebadcf24" targetNamespace="http://schemas.microsoft.com/office/2006/metadata/properties" ma:root="true" ma:fieldsID="2466fc235b0135ff7b1c9e61f91d1880" ns2:_="" ns3:_="">
    <xsd:import namespace="32eabe5a-4174-4217-af00-6e4d9bb260f7"/>
    <xsd:import namespace="cc324212-d63e-4aea-8f78-7f7aebadcf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eabe5a-4174-4217-af00-6e4d9bb260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b3b263f-decc-4103-be06-e60edd914aa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324212-d63e-4aea-8f78-7f7aebadcf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3ae2ca8-c732-49b9-9e84-a148a7170205}" ma:internalName="TaxCatchAll" ma:showField="CatchAllData" ma:web="cc324212-d63e-4aea-8f78-7f7aebadcf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c324212-d63e-4aea-8f78-7f7aebadcf24" xsi:nil="true"/>
    <_Flow_SignoffStatus xmlns="32eabe5a-4174-4217-af00-6e4d9bb260f7" xsi:nil="true"/>
    <lcf76f155ced4ddcb4097134ff3c332f xmlns="32eabe5a-4174-4217-af00-6e4d9bb260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2.xml><?xml version="1.0" encoding="utf-8"?>
<ds:datastoreItem xmlns:ds="http://schemas.openxmlformats.org/officeDocument/2006/customXml" ds:itemID="{3294B1A3-F2AE-4437-9815-6A0D78566ED7}">
  <ds:schemaRefs>
    <ds:schemaRef ds:uri="32eabe5a-4174-4217-af00-6e4d9bb260f7"/>
    <ds:schemaRef ds:uri="cc324212-d63e-4aea-8f78-7f7aebadcf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7C52C5-6F65-4D42-B855-A3283C55581A}">
  <ds:schemaRefs>
    <ds:schemaRef ds:uri="230e9df3-be65-4c73-a93b-d1236ebd677e"/>
    <ds:schemaRef ds:uri="32eabe5a-4174-4217-af00-6e4d9bb260f7"/>
    <ds:schemaRef ds:uri="71af3243-3dd4-4a8d-8c0d-dd76da1f02a5"/>
    <ds:schemaRef ds:uri="cc324212-d63e-4aea-8f78-7f7aebadcf24"/>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TM10001115[[fn=Parcel]]</Template>
  <TotalTime>0</TotalTime>
  <Words>5645</Words>
  <Application>Microsoft Office PowerPoint</Application>
  <PresentationFormat>Widescreen</PresentationFormat>
  <Paragraphs>511</Paragraphs>
  <Slides>52</Slides>
  <Notes>27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52</vt:i4>
      </vt:variant>
    </vt:vector>
  </HeadingPairs>
  <TitlesOfParts>
    <vt:vector size="67" baseType="lpstr">
      <vt:lpstr>Aptos</vt:lpstr>
      <vt:lpstr>Arial</vt:lpstr>
      <vt:lpstr>Calibri</vt:lpstr>
      <vt:lpstr>Gill Sans MT</vt:lpstr>
      <vt:lpstr>inherit</vt:lpstr>
      <vt:lpstr>Noto Sans</vt:lpstr>
      <vt:lpstr>Segoe Sans</vt:lpstr>
      <vt:lpstr>Symbol</vt:lpstr>
      <vt:lpstr>Untitled Bold</vt:lpstr>
      <vt:lpstr>Untitled Medium</vt:lpstr>
      <vt:lpstr>Untitled Regular</vt:lpstr>
      <vt:lpstr>Verdana</vt:lpstr>
      <vt:lpstr>Wingdings</vt:lpstr>
      <vt:lpstr>1_Parcel</vt:lpstr>
      <vt:lpstr>Parcel</vt:lpstr>
      <vt:lpstr>  Doctoral Graduate Program Presentation 2025-26  </vt:lpstr>
      <vt:lpstr>Financial Matters </vt:lpstr>
      <vt:lpstr>Financial Matters</vt:lpstr>
      <vt:lpstr>How to Win Scholarships</vt:lpstr>
      <vt:lpstr>Graduate Studies Scholarship Application Resources</vt:lpstr>
      <vt:lpstr>Tri Council Resources</vt:lpstr>
      <vt:lpstr>Graduate Scholarships &amp; Awards</vt:lpstr>
      <vt:lpstr>Graduate Scholarship Competitions – with internal Trent Deadlines</vt:lpstr>
      <vt:lpstr>Thomas J. Bata Memorial Graduate Scholarship </vt:lpstr>
      <vt:lpstr>Ontario Graduate Scholarship</vt:lpstr>
      <vt:lpstr>ALWAYS Confirm your Eligibility before starting</vt:lpstr>
      <vt:lpstr>External funding Databases</vt:lpstr>
      <vt:lpstr>Connect with Us</vt:lpstr>
      <vt:lpstr>Canada Graduate Research Scholarship ~ Doctoral Program</vt:lpstr>
      <vt:lpstr>Internal Trent Deadline for:  Canada Graduate Research Scholarship Doctoral Program (CGRS_D)  October 7, 2025, by 11:59 p.m.    The various portals do not allow Trent to “close” access to the portals, but the portals record the last time the portal was accessed by the applicant.   Late applications will not be accepted.     </vt:lpstr>
      <vt:lpstr>CAUTION:  Information Overload potential</vt:lpstr>
      <vt:lpstr>Eligibility</vt:lpstr>
      <vt:lpstr>International Applicants</vt:lpstr>
      <vt:lpstr>Other Restrictions</vt:lpstr>
      <vt:lpstr>Application procedures</vt:lpstr>
      <vt:lpstr>Application process</vt:lpstr>
      <vt:lpstr>SSHRC Instructions</vt:lpstr>
      <vt:lpstr>Documents to Read </vt:lpstr>
      <vt:lpstr>Research Involving and Engaging Indigenous Peoples </vt:lpstr>
      <vt:lpstr>Attaching a Document &amp; Presentation Standards</vt:lpstr>
      <vt:lpstr>Joint initiatives &amp; Supplements</vt:lpstr>
      <vt:lpstr>Selection Review Process</vt:lpstr>
      <vt:lpstr>Understanding Selection Process</vt:lpstr>
      <vt:lpstr>Selection Criteria</vt:lpstr>
      <vt:lpstr>CGRS-D: Objective</vt:lpstr>
      <vt:lpstr>NSERC Doctoral Instructions  Outline of Proposed Research</vt:lpstr>
      <vt:lpstr>SSHRC Doctoral Instructions</vt:lpstr>
      <vt:lpstr>CIHR Instructions Doctoral</vt:lpstr>
      <vt:lpstr>Outline of Proposed Research  Various Proposal Frameworks</vt:lpstr>
      <vt:lpstr>framework Suggestion</vt:lpstr>
      <vt:lpstr>An outline of proposed research should clearly and concisely communicate a research plan, its significance, and the approach. </vt:lpstr>
      <vt:lpstr>Diversity Considerations in research Design</vt:lpstr>
      <vt:lpstr>Transcripts </vt:lpstr>
      <vt:lpstr>Canadian Common CV (CCV) </vt:lpstr>
      <vt:lpstr>Special Circumstances:  what to consider</vt:lpstr>
      <vt:lpstr>Allowable Inclusions:     1. Special circumstances 2. Indigenous Applicants</vt:lpstr>
      <vt:lpstr>Overview of Scholarship Application Recommendation Letters</vt:lpstr>
      <vt:lpstr>Who? When? How?</vt:lpstr>
      <vt:lpstr> What to provide a referee  and  what might be helpful</vt:lpstr>
      <vt:lpstr>A strong  Reference will:</vt:lpstr>
      <vt:lpstr>Research Funding concepts</vt:lpstr>
      <vt:lpstr>Sex and Gender Based Analysis + (SGBA+)</vt:lpstr>
      <vt:lpstr>San Francisco Declaration on research assessment</vt:lpstr>
      <vt:lpstr>Knowledge Mobilization</vt:lpstr>
      <vt:lpstr>Guides for Assessment of Contributions</vt:lpstr>
      <vt:lpstr>Benefits of Developing Scholarship applications</vt:lpstr>
      <vt:lpstr>School of Graduate Studies Blackburn Hall, Suite 115 All financial inquires direct to: graduatefinance@trentu.ca </vt:lpstr>
    </vt:vector>
  </TitlesOfParts>
  <Company>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 Rennie</dc:creator>
  <cp:lastModifiedBy>Haley McCormick</cp:lastModifiedBy>
  <cp:revision>1</cp:revision>
  <dcterms:created xsi:type="dcterms:W3CDTF">2024-07-08T15:53:07Z</dcterms:created>
  <dcterms:modified xsi:type="dcterms:W3CDTF">2025-09-15T15:00:30Z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0x010100197176DCD9ABE34296B2EE81AF38CE70</vt:lpwstr>
  </property>
  <property fmtid="{D5CDD505-2E9C-101B-9397-08002B2CF9AE}" pid="3" name="MediaServiceImageTags">
    <vt:lpwstr/>
  </property>
</Properties>
</file>