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4"/>
  </p:sldMasterIdLst>
  <p:notesMasterIdLst>
    <p:notesMasterId r:id="rId30"/>
  </p:notesMasterIdLst>
  <p:handoutMasterIdLst>
    <p:handoutMasterId r:id="rId31"/>
  </p:handoutMasterIdLst>
  <p:sldIdLst>
    <p:sldId id="314" r:id="rId5"/>
    <p:sldId id="357" r:id="rId6"/>
    <p:sldId id="370" r:id="rId7"/>
    <p:sldId id="380" r:id="rId8"/>
    <p:sldId id="345" r:id="rId9"/>
    <p:sldId id="342" r:id="rId10"/>
    <p:sldId id="461" r:id="rId11"/>
    <p:sldId id="341" r:id="rId12"/>
    <p:sldId id="364" r:id="rId13"/>
    <p:sldId id="373" r:id="rId14"/>
    <p:sldId id="376" r:id="rId15"/>
    <p:sldId id="377" r:id="rId16"/>
    <p:sldId id="378" r:id="rId17"/>
    <p:sldId id="379" r:id="rId18"/>
    <p:sldId id="328" r:id="rId19"/>
    <p:sldId id="381" r:id="rId20"/>
    <p:sldId id="369" r:id="rId21"/>
    <p:sldId id="322" r:id="rId22"/>
    <p:sldId id="462" r:id="rId23"/>
    <p:sldId id="365" r:id="rId24"/>
    <p:sldId id="463" r:id="rId25"/>
    <p:sldId id="464" r:id="rId26"/>
    <p:sldId id="353" r:id="rId27"/>
    <p:sldId id="374" r:id="rId28"/>
    <p:sldId id="375"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7FF"/>
    <a:srgbClr val="DBDCE5"/>
    <a:srgbClr val="004F88"/>
    <a:srgbClr val="F0F1FB"/>
    <a:srgbClr val="D3DDFE"/>
    <a:srgbClr val="4C6F7C"/>
    <a:srgbClr val="000000"/>
    <a:srgbClr val="383155"/>
    <a:srgbClr val="D4DDFE"/>
    <a:srgbClr val="D5D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F1DB9E-3B0A-4F8B-AB1F-9D7406632516}" v="1" dt="2026-09-16T19:22:09.195"/>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95432" autoAdjust="0"/>
  </p:normalViewPr>
  <p:slideViewPr>
    <p:cSldViewPr snapToGrid="0">
      <p:cViewPr varScale="1">
        <p:scale>
          <a:sx n="105" d="100"/>
          <a:sy n="105" d="100"/>
        </p:scale>
        <p:origin x="546" y="150"/>
      </p:cViewPr>
      <p:guideLst>
        <p:guide orient="horz" pos="1416"/>
        <p:guide orient="horz" pos="1008"/>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Rennie" userId="9556b1d2-0322-4965-aac5-dd2b6afe6306" providerId="ADAL" clId="{4AA07F10-9BE0-4DD4-A9B3-6089DD90F688}"/>
    <pc:docChg chg="undo custSel addSld delSld modSld sldOrd delMainMaster">
      <pc:chgData name="Jane Rennie" userId="9556b1d2-0322-4965-aac5-dd2b6afe6306" providerId="ADAL" clId="{4AA07F10-9BE0-4DD4-A9B3-6089DD90F688}" dt="2026-09-15T13:10:54.056" v="2788" actId="1076"/>
      <pc:docMkLst>
        <pc:docMk/>
      </pc:docMkLst>
      <pc:sldChg chg="addSp modSp mod">
        <pc:chgData name="Jane Rennie" userId="9556b1d2-0322-4965-aac5-dd2b6afe6306" providerId="ADAL" clId="{4AA07F10-9BE0-4DD4-A9B3-6089DD90F688}" dt="2026-09-14T23:18:12.479" v="2697" actId="14100"/>
        <pc:sldMkLst>
          <pc:docMk/>
          <pc:sldMk cId="3421401082" sldId="314"/>
        </pc:sldMkLst>
        <pc:spChg chg="mod">
          <ac:chgData name="Jane Rennie" userId="9556b1d2-0322-4965-aac5-dd2b6afe6306" providerId="ADAL" clId="{4AA07F10-9BE0-4DD4-A9B3-6089DD90F688}" dt="2026-09-14T23:18:02.644" v="2696" actId="1076"/>
          <ac:spMkLst>
            <pc:docMk/>
            <pc:sldMk cId="3421401082" sldId="314"/>
            <ac:spMk id="2" creationId="{008315D2-7F57-AF2A-38D7-558098789073}"/>
          </ac:spMkLst>
        </pc:spChg>
        <pc:spChg chg="add mod">
          <ac:chgData name="Jane Rennie" userId="9556b1d2-0322-4965-aac5-dd2b6afe6306" providerId="ADAL" clId="{4AA07F10-9BE0-4DD4-A9B3-6089DD90F688}" dt="2026-09-14T23:18:12.479" v="2697" actId="14100"/>
          <ac:spMkLst>
            <pc:docMk/>
            <pc:sldMk cId="3421401082" sldId="314"/>
            <ac:spMk id="4" creationId="{33C4B5A2-AB93-D233-C763-BCD46505AF00}"/>
          </ac:spMkLst>
        </pc:spChg>
        <pc:spChg chg="add mod">
          <ac:chgData name="Jane Rennie" userId="9556b1d2-0322-4965-aac5-dd2b6afe6306" providerId="ADAL" clId="{4AA07F10-9BE0-4DD4-A9B3-6089DD90F688}" dt="2026-09-14T23:17:50.035" v="2695" actId="1076"/>
          <ac:spMkLst>
            <pc:docMk/>
            <pc:sldMk cId="3421401082" sldId="314"/>
            <ac:spMk id="6" creationId="{0F0B520E-9152-FA60-CCB6-27EDA0BBFB39}"/>
          </ac:spMkLst>
        </pc:spChg>
      </pc:sldChg>
      <pc:sldChg chg="modSp mod ord">
        <pc:chgData name="Jane Rennie" userId="9556b1d2-0322-4965-aac5-dd2b6afe6306" providerId="ADAL" clId="{4AA07F10-9BE0-4DD4-A9B3-6089DD90F688}" dt="2026-09-14T22:54:28.354" v="2539"/>
        <pc:sldMkLst>
          <pc:docMk/>
          <pc:sldMk cId="4269896657" sldId="328"/>
        </pc:sldMkLst>
        <pc:spChg chg="mod">
          <ac:chgData name="Jane Rennie" userId="9556b1d2-0322-4965-aac5-dd2b6afe6306" providerId="ADAL" clId="{4AA07F10-9BE0-4DD4-A9B3-6089DD90F688}" dt="2026-09-14T22:35:56.181" v="2013" actId="27636"/>
          <ac:spMkLst>
            <pc:docMk/>
            <pc:sldMk cId="4269896657" sldId="328"/>
            <ac:spMk id="4" creationId="{B7C4DB8A-F6D0-FE86-2F30-5BB5576A5934}"/>
          </ac:spMkLst>
        </pc:spChg>
        <pc:spChg chg="mod">
          <ac:chgData name="Jane Rennie" userId="9556b1d2-0322-4965-aac5-dd2b6afe6306" providerId="ADAL" clId="{4AA07F10-9BE0-4DD4-A9B3-6089DD90F688}" dt="2026-09-14T22:35:01.090" v="1999" actId="14100"/>
          <ac:spMkLst>
            <pc:docMk/>
            <pc:sldMk cId="4269896657" sldId="328"/>
            <ac:spMk id="12" creationId="{21C18C4A-EC5D-2A92-B45E-8EDBE44F5B15}"/>
          </ac:spMkLst>
        </pc:spChg>
      </pc:sldChg>
      <pc:sldChg chg="modSp mod ord">
        <pc:chgData name="Jane Rennie" userId="9556b1d2-0322-4965-aac5-dd2b6afe6306" providerId="ADAL" clId="{4AA07F10-9BE0-4DD4-A9B3-6089DD90F688}" dt="2026-09-14T23:10:15.558" v="2686" actId="255"/>
        <pc:sldMkLst>
          <pc:docMk/>
          <pc:sldMk cId="866310751" sldId="341"/>
        </pc:sldMkLst>
        <pc:spChg chg="mod">
          <ac:chgData name="Jane Rennie" userId="9556b1d2-0322-4965-aac5-dd2b6afe6306" providerId="ADAL" clId="{4AA07F10-9BE0-4DD4-A9B3-6089DD90F688}" dt="2026-09-14T23:10:15.558" v="2686" actId="255"/>
          <ac:spMkLst>
            <pc:docMk/>
            <pc:sldMk cId="866310751" sldId="341"/>
            <ac:spMk id="7" creationId="{4CDDCDA4-B196-559E-CA37-A14A961287BE}"/>
          </ac:spMkLst>
        </pc:spChg>
        <pc:spChg chg="mod">
          <ac:chgData name="Jane Rennie" userId="9556b1d2-0322-4965-aac5-dd2b6afe6306" providerId="ADAL" clId="{4AA07F10-9BE0-4DD4-A9B3-6089DD90F688}" dt="2026-09-14T22:50:35.454" v="2502" actId="6549"/>
          <ac:spMkLst>
            <pc:docMk/>
            <pc:sldMk cId="866310751" sldId="341"/>
            <ac:spMk id="9" creationId="{5509B1ED-4D78-65EC-0579-DA9E41D7C42C}"/>
          </ac:spMkLst>
        </pc:spChg>
      </pc:sldChg>
      <pc:sldChg chg="addSp delSp modSp add mod ord setBg">
        <pc:chgData name="Jane Rennie" userId="9556b1d2-0322-4965-aac5-dd2b6afe6306" providerId="ADAL" clId="{4AA07F10-9BE0-4DD4-A9B3-6089DD90F688}" dt="2026-09-14T23:21:08.987" v="2713" actId="1076"/>
        <pc:sldMkLst>
          <pc:docMk/>
          <pc:sldMk cId="3515126118" sldId="342"/>
        </pc:sldMkLst>
        <pc:spChg chg="mod">
          <ac:chgData name="Jane Rennie" userId="9556b1d2-0322-4965-aac5-dd2b6afe6306" providerId="ADAL" clId="{4AA07F10-9BE0-4DD4-A9B3-6089DD90F688}" dt="2026-09-14T23:21:08.987" v="2713" actId="1076"/>
          <ac:spMkLst>
            <pc:docMk/>
            <pc:sldMk cId="3515126118" sldId="342"/>
            <ac:spMk id="2" creationId="{8B7583CF-3921-A94A-E536-2D623A891A7D}"/>
          </ac:spMkLst>
        </pc:spChg>
        <pc:spChg chg="add mod">
          <ac:chgData name="Jane Rennie" userId="9556b1d2-0322-4965-aac5-dd2b6afe6306" providerId="ADAL" clId="{4AA07F10-9BE0-4DD4-A9B3-6089DD90F688}" dt="2026-09-14T23:07:50.076" v="2635" actId="20577"/>
          <ac:spMkLst>
            <pc:docMk/>
            <pc:sldMk cId="3515126118" sldId="342"/>
            <ac:spMk id="4" creationId="{9C921ECB-938D-8C5C-B9AB-D6E21E3C441F}"/>
          </ac:spMkLst>
        </pc:spChg>
        <pc:picChg chg="add mod">
          <ac:chgData name="Jane Rennie" userId="9556b1d2-0322-4965-aac5-dd2b6afe6306" providerId="ADAL" clId="{4AA07F10-9BE0-4DD4-A9B3-6089DD90F688}" dt="2026-09-14T23:07:37.812" v="2634" actId="1076"/>
          <ac:picMkLst>
            <pc:docMk/>
            <pc:sldMk cId="3515126118" sldId="342"/>
            <ac:picMk id="9" creationId="{BC73A7E5-D869-F5AD-3734-7AB91E3E2CB3}"/>
          </ac:picMkLst>
        </pc:picChg>
        <pc:picChg chg="add mod">
          <ac:chgData name="Jane Rennie" userId="9556b1d2-0322-4965-aac5-dd2b6afe6306" providerId="ADAL" clId="{4AA07F10-9BE0-4DD4-A9B3-6089DD90F688}" dt="2026-09-14T23:19:40.284" v="2705" actId="962"/>
          <ac:picMkLst>
            <pc:docMk/>
            <pc:sldMk cId="3515126118" sldId="342"/>
            <ac:picMk id="11" creationId="{0851973A-ABF2-7C7B-97BB-E965EC16085B}"/>
          </ac:picMkLst>
        </pc:picChg>
      </pc:sldChg>
      <pc:sldChg chg="addSp delSp mod ord">
        <pc:chgData name="Jane Rennie" userId="9556b1d2-0322-4965-aac5-dd2b6afe6306" providerId="ADAL" clId="{4AA07F10-9BE0-4DD4-A9B3-6089DD90F688}" dt="2026-09-14T23:06:42.729" v="2622" actId="21"/>
        <pc:sldMkLst>
          <pc:docMk/>
          <pc:sldMk cId="3002742361" sldId="345"/>
        </pc:sldMkLst>
      </pc:sldChg>
      <pc:sldChg chg="modSp add mod">
        <pc:chgData name="Jane Rennie" userId="9556b1d2-0322-4965-aac5-dd2b6afe6306" providerId="ADAL" clId="{4AA07F10-9BE0-4DD4-A9B3-6089DD90F688}" dt="2026-09-14T22:27:41.677" v="1664" actId="1076"/>
        <pc:sldMkLst>
          <pc:docMk/>
          <pc:sldMk cId="3226487500" sldId="353"/>
        </pc:sldMkLst>
        <pc:spChg chg="mod">
          <ac:chgData name="Jane Rennie" userId="9556b1d2-0322-4965-aac5-dd2b6afe6306" providerId="ADAL" clId="{4AA07F10-9BE0-4DD4-A9B3-6089DD90F688}" dt="2026-09-14T22:27:41.677" v="1664" actId="1076"/>
          <ac:spMkLst>
            <pc:docMk/>
            <pc:sldMk cId="3226487500" sldId="353"/>
            <ac:spMk id="10" creationId="{3B8F2456-0AEC-7AC0-C3D7-72BC6385A15A}"/>
          </ac:spMkLst>
        </pc:spChg>
      </pc:sldChg>
      <pc:sldChg chg="add setBg">
        <pc:chgData name="Jane Rennie" userId="9556b1d2-0322-4965-aac5-dd2b6afe6306" providerId="ADAL" clId="{4AA07F10-9BE0-4DD4-A9B3-6089DD90F688}" dt="2026-09-14T21:14:00.776" v="493"/>
        <pc:sldMkLst>
          <pc:docMk/>
          <pc:sldMk cId="1397583061" sldId="357"/>
        </pc:sldMkLst>
      </pc:sldChg>
      <pc:sldChg chg="addSp delSp modSp add mod ord">
        <pc:chgData name="Jane Rennie" userId="9556b1d2-0322-4965-aac5-dd2b6afe6306" providerId="ADAL" clId="{4AA07F10-9BE0-4DD4-A9B3-6089DD90F688}" dt="2026-09-14T22:22:02.153" v="1543" actId="20577"/>
        <pc:sldMkLst>
          <pc:docMk/>
          <pc:sldMk cId="38527877" sldId="364"/>
        </pc:sldMkLst>
        <pc:spChg chg="mod">
          <ac:chgData name="Jane Rennie" userId="9556b1d2-0322-4965-aac5-dd2b6afe6306" providerId="ADAL" clId="{4AA07F10-9BE0-4DD4-A9B3-6089DD90F688}" dt="2026-09-14T22:22:02.153" v="1543" actId="20577"/>
          <ac:spMkLst>
            <pc:docMk/>
            <pc:sldMk cId="38527877" sldId="364"/>
            <ac:spMk id="2" creationId="{9B68CB7B-7F9D-9FA9-FDEE-A8716793D2ED}"/>
          </ac:spMkLst>
        </pc:spChg>
        <pc:spChg chg="add mod">
          <ac:chgData name="Jane Rennie" userId="9556b1d2-0322-4965-aac5-dd2b6afe6306" providerId="ADAL" clId="{4AA07F10-9BE0-4DD4-A9B3-6089DD90F688}" dt="2026-09-14T22:04:35.836" v="1313" actId="1076"/>
          <ac:spMkLst>
            <pc:docMk/>
            <pc:sldMk cId="38527877" sldId="364"/>
            <ac:spMk id="6" creationId="{0364E42A-B797-EA94-921E-811556B7561C}"/>
          </ac:spMkLst>
        </pc:spChg>
      </pc:sldChg>
      <pc:sldChg chg="modSp mod">
        <pc:chgData name="Jane Rennie" userId="9556b1d2-0322-4965-aac5-dd2b6afe6306" providerId="ADAL" clId="{4AA07F10-9BE0-4DD4-A9B3-6089DD90F688}" dt="2026-09-15T13:10:54.056" v="2788" actId="1076"/>
        <pc:sldMkLst>
          <pc:docMk/>
          <pc:sldMk cId="4252647977" sldId="369"/>
        </pc:sldMkLst>
        <pc:spChg chg="mod">
          <ac:chgData name="Jane Rennie" userId="9556b1d2-0322-4965-aac5-dd2b6afe6306" providerId="ADAL" clId="{4AA07F10-9BE0-4DD4-A9B3-6089DD90F688}" dt="2026-09-15T13:09:46.237" v="2787" actId="27636"/>
          <ac:spMkLst>
            <pc:docMk/>
            <pc:sldMk cId="4252647977" sldId="369"/>
            <ac:spMk id="4" creationId="{F4C2B33F-0ACF-C0B1-8BD2-96A5F33CBFBC}"/>
          </ac:spMkLst>
        </pc:spChg>
        <pc:spChg chg="mod">
          <ac:chgData name="Jane Rennie" userId="9556b1d2-0322-4965-aac5-dd2b6afe6306" providerId="ADAL" clId="{4AA07F10-9BE0-4DD4-A9B3-6089DD90F688}" dt="2026-09-15T13:10:54.056" v="2788" actId="1076"/>
          <ac:spMkLst>
            <pc:docMk/>
            <pc:sldMk cId="4252647977" sldId="369"/>
            <ac:spMk id="7" creationId="{3C156DA6-57D4-542D-DD46-D3F40F061743}"/>
          </ac:spMkLst>
        </pc:spChg>
      </pc:sldChg>
      <pc:sldChg chg="addSp delSp modSp mod">
        <pc:chgData name="Jane Rennie" userId="9556b1d2-0322-4965-aac5-dd2b6afe6306" providerId="ADAL" clId="{4AA07F10-9BE0-4DD4-A9B3-6089DD90F688}" dt="2026-09-15T13:08:06.581" v="2781" actId="6549"/>
        <pc:sldMkLst>
          <pc:docMk/>
          <pc:sldMk cId="2136740646" sldId="370"/>
        </pc:sldMkLst>
        <pc:spChg chg="mod">
          <ac:chgData name="Jane Rennie" userId="9556b1d2-0322-4965-aac5-dd2b6afe6306" providerId="ADAL" clId="{4AA07F10-9BE0-4DD4-A9B3-6089DD90F688}" dt="2026-09-14T21:12:01.158" v="492" actId="1076"/>
          <ac:spMkLst>
            <pc:docMk/>
            <pc:sldMk cId="2136740646" sldId="370"/>
            <ac:spMk id="14" creationId="{4A123E22-063C-52AC-4E43-FF2D3B302481}"/>
          </ac:spMkLst>
        </pc:spChg>
        <pc:spChg chg="mod">
          <ac:chgData name="Jane Rennie" userId="9556b1d2-0322-4965-aac5-dd2b6afe6306" providerId="ADAL" clId="{4AA07F10-9BE0-4DD4-A9B3-6089DD90F688}" dt="2026-09-15T13:08:06.581" v="2781" actId="6549"/>
          <ac:spMkLst>
            <pc:docMk/>
            <pc:sldMk cId="2136740646" sldId="370"/>
            <ac:spMk id="16" creationId="{FB1C3EE2-4354-FC53-358F-C100AB34DD6F}"/>
          </ac:spMkLst>
        </pc:spChg>
        <pc:picChg chg="add">
          <ac:chgData name="Jane Rennie" userId="9556b1d2-0322-4965-aac5-dd2b6afe6306" providerId="ADAL" clId="{4AA07F10-9BE0-4DD4-A9B3-6089DD90F688}" dt="2026-09-14T21:08:40.970" v="374"/>
          <ac:picMkLst>
            <pc:docMk/>
            <pc:sldMk cId="2136740646" sldId="370"/>
            <ac:picMk id="2" creationId="{51257085-D6AD-ACAC-D530-523501AF628C}"/>
          </ac:picMkLst>
        </pc:picChg>
        <pc:picChg chg="add">
          <ac:chgData name="Jane Rennie" userId="9556b1d2-0322-4965-aac5-dd2b6afe6306" providerId="ADAL" clId="{4AA07F10-9BE0-4DD4-A9B3-6089DD90F688}" dt="2026-09-14T21:08:40.970" v="374"/>
          <ac:picMkLst>
            <pc:docMk/>
            <pc:sldMk cId="2136740646" sldId="370"/>
            <ac:picMk id="3" creationId="{47E5DF1F-779D-21F6-26D9-B4FE12BD49C8}"/>
          </ac:picMkLst>
        </pc:picChg>
        <pc:picChg chg="add">
          <ac:chgData name="Jane Rennie" userId="9556b1d2-0322-4965-aac5-dd2b6afe6306" providerId="ADAL" clId="{4AA07F10-9BE0-4DD4-A9B3-6089DD90F688}" dt="2026-09-14T21:08:40.970" v="374"/>
          <ac:picMkLst>
            <pc:docMk/>
            <pc:sldMk cId="2136740646" sldId="370"/>
            <ac:picMk id="4" creationId="{E1D5EDEF-1A5F-22B7-DED6-D71E3E4C88E3}"/>
          </ac:picMkLst>
        </pc:picChg>
        <pc:picChg chg="add">
          <ac:chgData name="Jane Rennie" userId="9556b1d2-0322-4965-aac5-dd2b6afe6306" providerId="ADAL" clId="{4AA07F10-9BE0-4DD4-A9B3-6089DD90F688}" dt="2026-09-14T21:08:40.970" v="374"/>
          <ac:picMkLst>
            <pc:docMk/>
            <pc:sldMk cId="2136740646" sldId="370"/>
            <ac:picMk id="5" creationId="{71CD82B8-B9FA-627E-6FAD-715C3B8F467E}"/>
          </ac:picMkLst>
        </pc:picChg>
        <pc:picChg chg="add">
          <ac:chgData name="Jane Rennie" userId="9556b1d2-0322-4965-aac5-dd2b6afe6306" providerId="ADAL" clId="{4AA07F10-9BE0-4DD4-A9B3-6089DD90F688}" dt="2026-09-14T21:08:40.970" v="374"/>
          <ac:picMkLst>
            <pc:docMk/>
            <pc:sldMk cId="2136740646" sldId="370"/>
            <ac:picMk id="6" creationId="{C851C5FC-64C8-6CFE-7583-5F67470356FB}"/>
          </ac:picMkLst>
        </pc:picChg>
        <pc:picChg chg="add">
          <ac:chgData name="Jane Rennie" userId="9556b1d2-0322-4965-aac5-dd2b6afe6306" providerId="ADAL" clId="{4AA07F10-9BE0-4DD4-A9B3-6089DD90F688}" dt="2026-09-14T21:08:40.970" v="374"/>
          <ac:picMkLst>
            <pc:docMk/>
            <pc:sldMk cId="2136740646" sldId="370"/>
            <ac:picMk id="7" creationId="{697ADC95-38FD-F282-04E5-11D0E20212F9}"/>
          </ac:picMkLst>
        </pc:picChg>
        <pc:picChg chg="add">
          <ac:chgData name="Jane Rennie" userId="9556b1d2-0322-4965-aac5-dd2b6afe6306" providerId="ADAL" clId="{4AA07F10-9BE0-4DD4-A9B3-6089DD90F688}" dt="2026-09-14T21:08:40.970" v="374"/>
          <ac:picMkLst>
            <pc:docMk/>
            <pc:sldMk cId="2136740646" sldId="370"/>
            <ac:picMk id="8" creationId="{6B094580-787E-916C-B2E3-1B99B8A9F412}"/>
          </ac:picMkLst>
        </pc:picChg>
        <pc:picChg chg="add mod">
          <ac:chgData name="Jane Rennie" userId="9556b1d2-0322-4965-aac5-dd2b6afe6306" providerId="ADAL" clId="{4AA07F10-9BE0-4DD4-A9B3-6089DD90F688}" dt="2026-09-14T23:18:38.658" v="2698" actId="962"/>
          <ac:picMkLst>
            <pc:docMk/>
            <pc:sldMk cId="2136740646" sldId="370"/>
            <ac:picMk id="12" creationId="{E1136F58-70C5-2DA8-816E-B573114DBB00}"/>
          </ac:picMkLst>
        </pc:picChg>
      </pc:sldChg>
      <pc:sldChg chg="addSp delSp modSp mod ord">
        <pc:chgData name="Jane Rennie" userId="9556b1d2-0322-4965-aac5-dd2b6afe6306" providerId="ADAL" clId="{4AA07F10-9BE0-4DD4-A9B3-6089DD90F688}" dt="2026-09-14T22:52:18.756" v="2531" actId="20577"/>
        <pc:sldMkLst>
          <pc:docMk/>
          <pc:sldMk cId="571835718" sldId="373"/>
        </pc:sldMkLst>
        <pc:spChg chg="mod">
          <ac:chgData name="Jane Rennie" userId="9556b1d2-0322-4965-aac5-dd2b6afe6306" providerId="ADAL" clId="{4AA07F10-9BE0-4DD4-A9B3-6089DD90F688}" dt="2026-09-14T22:17:28.285" v="1508" actId="1076"/>
          <ac:spMkLst>
            <pc:docMk/>
            <pc:sldMk cId="571835718" sldId="373"/>
            <ac:spMk id="2" creationId="{EFC3BED6-7E27-3F00-AA31-D1090ACCE4E0}"/>
          </ac:spMkLst>
        </pc:spChg>
        <pc:spChg chg="mod">
          <ac:chgData name="Jane Rennie" userId="9556b1d2-0322-4965-aac5-dd2b6afe6306" providerId="ADAL" clId="{4AA07F10-9BE0-4DD4-A9B3-6089DD90F688}" dt="2026-09-14T22:52:18.756" v="2531" actId="20577"/>
          <ac:spMkLst>
            <pc:docMk/>
            <pc:sldMk cId="571835718" sldId="373"/>
            <ac:spMk id="7" creationId="{1962D1AF-8419-558D-55A0-A5F48A63C2AC}"/>
          </ac:spMkLst>
        </pc:spChg>
        <pc:picChg chg="add mod">
          <ac:chgData name="Jane Rennie" userId="9556b1d2-0322-4965-aac5-dd2b6afe6306" providerId="ADAL" clId="{4AA07F10-9BE0-4DD4-A9B3-6089DD90F688}" dt="2026-09-14T22:17:33.613" v="1510" actId="1076"/>
          <ac:picMkLst>
            <pc:docMk/>
            <pc:sldMk cId="571835718" sldId="373"/>
            <ac:picMk id="4" creationId="{EE002799-0FA6-C376-630E-26F2164244F9}"/>
          </ac:picMkLst>
        </pc:picChg>
      </pc:sldChg>
      <pc:sldChg chg="ord">
        <pc:chgData name="Jane Rennie" userId="9556b1d2-0322-4965-aac5-dd2b6afe6306" providerId="ADAL" clId="{4AA07F10-9BE0-4DD4-A9B3-6089DD90F688}" dt="2026-09-14T22:09:00.822" v="1336"/>
        <pc:sldMkLst>
          <pc:docMk/>
          <pc:sldMk cId="1551496771" sldId="376"/>
        </pc:sldMkLst>
      </pc:sldChg>
      <pc:sldChg chg="modSp mod">
        <pc:chgData name="Jane Rennie" userId="9556b1d2-0322-4965-aac5-dd2b6afe6306" providerId="ADAL" clId="{4AA07F10-9BE0-4DD4-A9B3-6089DD90F688}" dt="2026-09-15T12:36:17.213" v="2778" actId="113"/>
        <pc:sldMkLst>
          <pc:docMk/>
          <pc:sldMk cId="1965789968" sldId="378"/>
        </pc:sldMkLst>
        <pc:spChg chg="mod">
          <ac:chgData name="Jane Rennie" userId="9556b1d2-0322-4965-aac5-dd2b6afe6306" providerId="ADAL" clId="{4AA07F10-9BE0-4DD4-A9B3-6089DD90F688}" dt="2026-09-15T12:36:17.213" v="2778" actId="113"/>
          <ac:spMkLst>
            <pc:docMk/>
            <pc:sldMk cId="1965789968" sldId="378"/>
            <ac:spMk id="7" creationId="{2154EB2D-151D-8CAF-A2D2-A88039128C9E}"/>
          </ac:spMkLst>
        </pc:spChg>
      </pc:sldChg>
      <pc:sldChg chg="ord">
        <pc:chgData name="Jane Rennie" userId="9556b1d2-0322-4965-aac5-dd2b6afe6306" providerId="ADAL" clId="{4AA07F10-9BE0-4DD4-A9B3-6089DD90F688}" dt="2026-09-14T22:25:00.272" v="1549"/>
        <pc:sldMkLst>
          <pc:docMk/>
          <pc:sldMk cId="1366559525" sldId="379"/>
        </pc:sldMkLst>
      </pc:sldChg>
      <pc:sldChg chg="modSp mod ord">
        <pc:chgData name="Jane Rennie" userId="9556b1d2-0322-4965-aac5-dd2b6afe6306" providerId="ADAL" clId="{4AA07F10-9BE0-4DD4-A9B3-6089DD90F688}" dt="2026-09-14T22:47:55.499" v="2214" actId="115"/>
        <pc:sldMkLst>
          <pc:docMk/>
          <pc:sldMk cId="3493987172" sldId="380"/>
        </pc:sldMkLst>
        <pc:spChg chg="mod">
          <ac:chgData name="Jane Rennie" userId="9556b1d2-0322-4965-aac5-dd2b6afe6306" providerId="ADAL" clId="{4AA07F10-9BE0-4DD4-A9B3-6089DD90F688}" dt="2026-09-14T22:11:03.158" v="1358" actId="20577"/>
          <ac:spMkLst>
            <pc:docMk/>
            <pc:sldMk cId="3493987172" sldId="380"/>
            <ac:spMk id="2" creationId="{6A138C00-2491-BCBC-3256-A385443CE842}"/>
          </ac:spMkLst>
        </pc:spChg>
        <pc:spChg chg="mod">
          <ac:chgData name="Jane Rennie" userId="9556b1d2-0322-4965-aac5-dd2b6afe6306" providerId="ADAL" clId="{4AA07F10-9BE0-4DD4-A9B3-6089DD90F688}" dt="2026-09-14T22:47:55.499" v="2214" actId="115"/>
          <ac:spMkLst>
            <pc:docMk/>
            <pc:sldMk cId="3493987172" sldId="380"/>
            <ac:spMk id="3" creationId="{87C6B0A0-6CDA-C7FD-FB99-BBF88E042586}"/>
          </ac:spMkLst>
        </pc:spChg>
      </pc:sldChg>
      <pc:sldChg chg="modSp mod">
        <pc:chgData name="Jane Rennie" userId="9556b1d2-0322-4965-aac5-dd2b6afe6306" providerId="ADAL" clId="{4AA07F10-9BE0-4DD4-A9B3-6089DD90F688}" dt="2026-09-14T22:25:41.298" v="1599" actId="20577"/>
        <pc:sldMkLst>
          <pc:docMk/>
          <pc:sldMk cId="2643208931" sldId="381"/>
        </pc:sldMkLst>
        <pc:spChg chg="mod">
          <ac:chgData name="Jane Rennie" userId="9556b1d2-0322-4965-aac5-dd2b6afe6306" providerId="ADAL" clId="{4AA07F10-9BE0-4DD4-A9B3-6089DD90F688}" dt="2026-09-14T22:25:41.298" v="1599" actId="20577"/>
          <ac:spMkLst>
            <pc:docMk/>
            <pc:sldMk cId="2643208931" sldId="381"/>
            <ac:spMk id="4" creationId="{2BBB0AD8-217B-8275-0271-B12E0CC236C3}"/>
          </ac:spMkLst>
        </pc:spChg>
      </pc:sldChg>
      <pc:sldChg chg="addSp delSp modSp add mod ord">
        <pc:chgData name="Jane Rennie" userId="9556b1d2-0322-4965-aac5-dd2b6afe6306" providerId="ADAL" clId="{4AA07F10-9BE0-4DD4-A9B3-6089DD90F688}" dt="2026-09-14T23:06:35.291" v="2620" actId="21"/>
        <pc:sldMkLst>
          <pc:docMk/>
          <pc:sldMk cId="2704365164" sldId="461"/>
        </pc:sldMkLst>
        <pc:spChg chg="mod">
          <ac:chgData name="Jane Rennie" userId="9556b1d2-0322-4965-aac5-dd2b6afe6306" providerId="ADAL" clId="{4AA07F10-9BE0-4DD4-A9B3-6089DD90F688}" dt="2026-09-14T22:11:50.996" v="1362" actId="1076"/>
          <ac:spMkLst>
            <pc:docMk/>
            <pc:sldMk cId="2704365164" sldId="461"/>
            <ac:spMk id="2" creationId="{7A8F49F2-214C-C5A3-A806-4D19EED531E0}"/>
          </ac:spMkLst>
        </pc:spChg>
        <pc:spChg chg="mod">
          <ac:chgData name="Jane Rennie" userId="9556b1d2-0322-4965-aac5-dd2b6afe6306" providerId="ADAL" clId="{4AA07F10-9BE0-4DD4-A9B3-6089DD90F688}" dt="2026-09-14T22:50:05.553" v="2444" actId="27636"/>
          <ac:spMkLst>
            <pc:docMk/>
            <pc:sldMk cId="2704365164" sldId="461"/>
            <ac:spMk id="3" creationId="{686131B1-2281-B4F8-79E7-77ED04649FC7}"/>
          </ac:spMkLst>
        </pc:spChg>
      </pc:sldChg>
      <pc:sldChg chg="addSp delSp modSp add mod ord setBg">
        <pc:chgData name="Jane Rennie" userId="9556b1d2-0322-4965-aac5-dd2b6afe6306" providerId="ADAL" clId="{4AA07F10-9BE0-4DD4-A9B3-6089DD90F688}" dt="2026-09-15T12:35:08.079" v="2729" actId="113"/>
        <pc:sldMkLst>
          <pc:docMk/>
          <pc:sldMk cId="1394894344" sldId="462"/>
        </pc:sldMkLst>
        <pc:spChg chg="add mod">
          <ac:chgData name="Jane Rennie" userId="9556b1d2-0322-4965-aac5-dd2b6afe6306" providerId="ADAL" clId="{4AA07F10-9BE0-4DD4-A9B3-6089DD90F688}" dt="2026-09-15T12:35:08.079" v="2729" actId="113"/>
          <ac:spMkLst>
            <pc:docMk/>
            <pc:sldMk cId="1394894344" sldId="462"/>
            <ac:spMk id="3" creationId="{24C0E439-47F9-44BA-5C1E-E6E373931855}"/>
          </ac:spMkLst>
        </pc:spChg>
        <pc:spChg chg="mod">
          <ac:chgData name="Jane Rennie" userId="9556b1d2-0322-4965-aac5-dd2b6afe6306" providerId="ADAL" clId="{4AA07F10-9BE0-4DD4-A9B3-6089DD90F688}" dt="2026-09-14T22:41:23.642" v="2072"/>
          <ac:spMkLst>
            <pc:docMk/>
            <pc:sldMk cId="1394894344" sldId="462"/>
            <ac:spMk id="14" creationId="{4A123E22-063C-52AC-4E43-FF2D3B302481}"/>
          </ac:spMkLst>
        </pc:spChg>
        <pc:spChg chg="add">
          <ac:chgData name="Jane Rennie" userId="9556b1d2-0322-4965-aac5-dd2b6afe6306" providerId="ADAL" clId="{4AA07F10-9BE0-4DD4-A9B3-6089DD90F688}" dt="2026-09-14T22:30:16.518" v="1668" actId="26606"/>
          <ac:spMkLst>
            <pc:docMk/>
            <pc:sldMk cId="1394894344" sldId="462"/>
            <ac:spMk id="21" creationId="{2AEFFFF2-9EB4-4B6C-B9F8-2BA3EF89A21C}"/>
          </ac:spMkLst>
        </pc:spChg>
        <pc:spChg chg="add">
          <ac:chgData name="Jane Rennie" userId="9556b1d2-0322-4965-aac5-dd2b6afe6306" providerId="ADAL" clId="{4AA07F10-9BE0-4DD4-A9B3-6089DD90F688}" dt="2026-09-14T22:30:16.518" v="1668" actId="26606"/>
          <ac:spMkLst>
            <pc:docMk/>
            <pc:sldMk cId="1394894344" sldId="462"/>
            <ac:spMk id="23" creationId="{0D65299F-028F-4AFC-B46A-8DB33E20FE4A}"/>
          </ac:spMkLst>
        </pc:spChg>
        <pc:spChg chg="add">
          <ac:chgData name="Jane Rennie" userId="9556b1d2-0322-4965-aac5-dd2b6afe6306" providerId="ADAL" clId="{4AA07F10-9BE0-4DD4-A9B3-6089DD90F688}" dt="2026-09-14T22:30:16.518" v="1668" actId="26606"/>
          <ac:spMkLst>
            <pc:docMk/>
            <pc:sldMk cId="1394894344" sldId="462"/>
            <ac:spMk id="25" creationId="{BAC87F6E-526A-49B5-995D-42DB656594C9}"/>
          </ac:spMkLst>
        </pc:spChg>
      </pc:sldChg>
      <pc:sldChg chg="addSp delSp modSp add del mod setBg">
        <pc:chgData name="Jane Rennie" userId="9556b1d2-0322-4965-aac5-dd2b6afe6306" providerId="ADAL" clId="{4AA07F10-9BE0-4DD4-A9B3-6089DD90F688}" dt="2026-09-14T23:20:06.392" v="2708" actId="962"/>
        <pc:sldMkLst>
          <pc:docMk/>
          <pc:sldMk cId="1472946899" sldId="463"/>
        </pc:sldMkLst>
        <pc:spChg chg="mod ord">
          <ac:chgData name="Jane Rennie" userId="9556b1d2-0322-4965-aac5-dd2b6afe6306" providerId="ADAL" clId="{4AA07F10-9BE0-4DD4-A9B3-6089DD90F688}" dt="2026-09-14T22:59:21.552" v="2559" actId="12"/>
          <ac:spMkLst>
            <pc:docMk/>
            <pc:sldMk cId="1472946899" sldId="463"/>
            <ac:spMk id="4" creationId="{B7C4DB8A-F6D0-FE86-2F30-5BB5576A5934}"/>
          </ac:spMkLst>
        </pc:spChg>
        <pc:spChg chg="mod">
          <ac:chgData name="Jane Rennie" userId="9556b1d2-0322-4965-aac5-dd2b6afe6306" providerId="ADAL" clId="{4AA07F10-9BE0-4DD4-A9B3-6089DD90F688}" dt="2026-09-14T22:59:24.955" v="2560" actId="14100"/>
          <ac:spMkLst>
            <pc:docMk/>
            <pc:sldMk cId="1472946899" sldId="463"/>
            <ac:spMk id="12" creationId="{21C18C4A-EC5D-2A92-B45E-8EDBE44F5B15}"/>
          </ac:spMkLst>
        </pc:spChg>
        <pc:spChg chg="add">
          <ac:chgData name="Jane Rennie" userId="9556b1d2-0322-4965-aac5-dd2b6afe6306" providerId="ADAL" clId="{4AA07F10-9BE0-4DD4-A9B3-6089DD90F688}" dt="2026-09-14T22:59:06.206" v="2555" actId="26606"/>
          <ac:spMkLst>
            <pc:docMk/>
            <pc:sldMk cId="1472946899" sldId="463"/>
            <ac:spMk id="22" creationId="{BB7B992D-2EE5-431A-908A-7E7D956F2CD8}"/>
          </ac:spMkLst>
        </pc:spChg>
        <pc:picChg chg="add mod ord">
          <ac:chgData name="Jane Rennie" userId="9556b1d2-0322-4965-aac5-dd2b6afe6306" providerId="ADAL" clId="{4AA07F10-9BE0-4DD4-A9B3-6089DD90F688}" dt="2026-09-14T23:20:05.192" v="2707" actId="962"/>
          <ac:picMkLst>
            <pc:docMk/>
            <pc:sldMk cId="1472946899" sldId="463"/>
            <ac:picMk id="3" creationId="{BA34954F-0A4F-7355-CA15-FF7FC32BF74F}"/>
          </ac:picMkLst>
        </pc:picChg>
        <pc:picChg chg="add mod">
          <ac:chgData name="Jane Rennie" userId="9556b1d2-0322-4965-aac5-dd2b6afe6306" providerId="ADAL" clId="{4AA07F10-9BE0-4DD4-A9B3-6089DD90F688}" dt="2026-09-14T23:20:06.392" v="2708" actId="962"/>
          <ac:picMkLst>
            <pc:docMk/>
            <pc:sldMk cId="1472946899" sldId="463"/>
            <ac:picMk id="7" creationId="{F379BCE7-74FD-A95D-389E-42F9C8A7BB3E}"/>
          </ac:picMkLst>
        </pc:picChg>
      </pc:sldChg>
      <pc:sldChg chg="addSp delSp modSp add mod setBg delDesignElem">
        <pc:chgData name="Jane Rennie" userId="9556b1d2-0322-4965-aac5-dd2b6afe6306" providerId="ADAL" clId="{4AA07F10-9BE0-4DD4-A9B3-6089DD90F688}" dt="2026-09-14T23:20:09.495" v="2709" actId="21"/>
        <pc:sldMkLst>
          <pc:docMk/>
          <pc:sldMk cId="1322228030" sldId="464"/>
        </pc:sldMkLst>
        <pc:spChg chg="add mod">
          <ac:chgData name="Jane Rennie" userId="9556b1d2-0322-4965-aac5-dd2b6afe6306" providerId="ADAL" clId="{4AA07F10-9BE0-4DD4-A9B3-6089DD90F688}" dt="2026-09-14T22:43:32.341" v="2128" actId="948"/>
          <ac:spMkLst>
            <pc:docMk/>
            <pc:sldMk cId="1322228030" sldId="464"/>
            <ac:spMk id="4" creationId="{21BB89F8-0C10-3A33-C3F3-6775D4095827}"/>
          </ac:spMkLst>
        </pc:spChg>
        <pc:spChg chg="mod">
          <ac:chgData name="Jane Rennie" userId="9556b1d2-0322-4965-aac5-dd2b6afe6306" providerId="ADAL" clId="{4AA07F10-9BE0-4DD4-A9B3-6089DD90F688}" dt="2026-09-14T22:43:39.858" v="2139" actId="20577"/>
          <ac:spMkLst>
            <pc:docMk/>
            <pc:sldMk cId="1322228030" sldId="464"/>
            <ac:spMk id="10" creationId="{3B8F2456-0AEC-7AC0-C3D7-72BC6385A15A}"/>
          </ac:spMkLst>
        </pc:spChg>
        <pc:picChg chg="mod">
          <ac:chgData name="Jane Rennie" userId="9556b1d2-0322-4965-aac5-dd2b6afe6306" providerId="ADAL" clId="{4AA07F10-9BE0-4DD4-A9B3-6089DD90F688}" dt="2026-09-14T22:44:10.055" v="2144" actId="1076"/>
          <ac:picMkLst>
            <pc:docMk/>
            <pc:sldMk cId="1322228030" sldId="464"/>
            <ac:picMk id="7" creationId="{17561520-ED8C-79B3-A4C5-AC91A9415190}"/>
          </ac:picMkLst>
        </pc:picChg>
        <pc:picChg chg="mod">
          <ac:chgData name="Jane Rennie" userId="9556b1d2-0322-4965-aac5-dd2b6afe6306" providerId="ADAL" clId="{4AA07F10-9BE0-4DD4-A9B3-6089DD90F688}" dt="2026-09-14T22:43:52.114" v="2140" actId="1582"/>
          <ac:picMkLst>
            <pc:docMk/>
            <pc:sldMk cId="1322228030" sldId="464"/>
            <ac:picMk id="11" creationId="{1EE766E6-0ED4-1274-F5C4-C6C9AC031464}"/>
          </ac:picMkLst>
        </pc:picChg>
        <pc:picChg chg="mod">
          <ac:chgData name="Jane Rennie" userId="9556b1d2-0322-4965-aac5-dd2b6afe6306" providerId="ADAL" clId="{4AA07F10-9BE0-4DD4-A9B3-6089DD90F688}" dt="2026-09-14T22:44:03.866" v="2143" actId="1076"/>
          <ac:picMkLst>
            <pc:docMk/>
            <pc:sldMk cId="1322228030" sldId="464"/>
            <ac:picMk id="1026" creationId="{3BC56CF0-28BB-E1AB-2C17-2A933A1E464B}"/>
          </ac:picMkLst>
        </pc:picChg>
      </pc:sldChg>
    </pc:docChg>
  </pc:docChgLst>
  <pc:docChgLst>
    <pc:chgData name="Haley McCormick" userId="48dd4a60-33cd-4ea5-88e2-107933e55186" providerId="ADAL" clId="{3B9EE92E-E6A8-4A8D-8BE9-C3D76D3EA0F5}"/>
    <pc:docChg chg="modSld">
      <pc:chgData name="Haley McCormick" userId="48dd4a60-33cd-4ea5-88e2-107933e55186" providerId="ADAL" clId="{3B9EE92E-E6A8-4A8D-8BE9-C3D76D3EA0F5}" dt="2026-09-16T19:20:48.030" v="5" actId="13244"/>
      <pc:docMkLst>
        <pc:docMk/>
      </pc:docMkLst>
      <pc:sldChg chg="modSp mod">
        <pc:chgData name="Haley McCormick" userId="48dd4a60-33cd-4ea5-88e2-107933e55186" providerId="ADAL" clId="{3B9EE92E-E6A8-4A8D-8BE9-C3D76D3EA0F5}" dt="2026-09-16T19:20:06.271" v="1" actId="962"/>
        <pc:sldMkLst>
          <pc:docMk/>
          <pc:sldMk cId="3515126118" sldId="342"/>
        </pc:sldMkLst>
        <pc:picChg chg="mod">
          <ac:chgData name="Haley McCormick" userId="48dd4a60-33cd-4ea5-88e2-107933e55186" providerId="ADAL" clId="{3B9EE92E-E6A8-4A8D-8BE9-C3D76D3EA0F5}" dt="2026-09-16T19:20:06.271" v="1" actId="962"/>
          <ac:picMkLst>
            <pc:docMk/>
            <pc:sldMk cId="3515126118" sldId="342"/>
            <ac:picMk id="9" creationId="{BC73A7E5-D869-F5AD-3734-7AB91E3E2CB3}"/>
          </ac:picMkLst>
        </pc:picChg>
      </pc:sldChg>
      <pc:sldChg chg="modSp mod">
        <pc:chgData name="Haley McCormick" userId="48dd4a60-33cd-4ea5-88e2-107933e55186" providerId="ADAL" clId="{3B9EE92E-E6A8-4A8D-8BE9-C3D76D3EA0F5}" dt="2026-09-16T19:20:48.030" v="5" actId="13244"/>
        <pc:sldMkLst>
          <pc:docMk/>
          <pc:sldMk cId="571835718" sldId="373"/>
        </pc:sldMkLst>
        <pc:spChg chg="ord">
          <ac:chgData name="Haley McCormick" userId="48dd4a60-33cd-4ea5-88e2-107933e55186" providerId="ADAL" clId="{3B9EE92E-E6A8-4A8D-8BE9-C3D76D3EA0F5}" dt="2026-09-16T19:20:48.030" v="5" actId="13244"/>
          <ac:spMkLst>
            <pc:docMk/>
            <pc:sldMk cId="571835718" sldId="373"/>
            <ac:spMk id="2" creationId="{EFC3BED6-7E27-3F00-AA31-D1090ACCE4E0}"/>
          </ac:spMkLst>
        </pc:spChg>
        <pc:picChg chg="mod ord">
          <ac:chgData name="Haley McCormick" userId="48dd4a60-33cd-4ea5-88e2-107933e55186" providerId="ADAL" clId="{3B9EE92E-E6A8-4A8D-8BE9-C3D76D3EA0F5}" dt="2026-09-16T19:20:46.429" v="4" actId="13244"/>
          <ac:picMkLst>
            <pc:docMk/>
            <pc:sldMk cId="571835718" sldId="373"/>
            <ac:picMk id="4" creationId="{EE002799-0FA6-C376-630E-26F2164244F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2055-8DBD-6042-92AC-66DE479F90DE}" type="datetimeFigureOut">
              <a:rPr lang="en-US" smtClean="0"/>
              <a:t>9/16/2026</a:t>
            </a:fld>
            <a:endParaRPr lang="en-US" dirty="0"/>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EE50A-AB77-49BE-9076-23C4C8D08BB2}" type="datetimeFigureOut">
              <a:rPr lang="en-US" smtClean="0"/>
              <a:t>9/16/2026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09883-B744-4FDD-8623-D69A66650022}" type="slidenum">
              <a:rPr lang="en-US" smtClean="0"/>
              <a:t>‹#›</a:t>
            </a:fld>
            <a:endParaRPr lang="en-US" dirty="0"/>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1</a:t>
            </a:fld>
            <a:endParaRPr lang="en-US" dirty="0"/>
          </a:p>
        </p:txBody>
      </p:sp>
    </p:spTree>
    <p:extLst>
      <p:ext uri="{BB962C8B-B14F-4D97-AF65-F5344CB8AC3E}">
        <p14:creationId xmlns:p14="http://schemas.microsoft.com/office/powerpoint/2010/main" val="26520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8</a:t>
            </a:fld>
            <a:endParaRPr lang="en-US" dirty="0"/>
          </a:p>
        </p:txBody>
      </p:sp>
    </p:spTree>
    <p:extLst>
      <p:ext uri="{BB962C8B-B14F-4D97-AF65-F5344CB8AC3E}">
        <p14:creationId xmlns:p14="http://schemas.microsoft.com/office/powerpoint/2010/main" val="3214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9</a:t>
            </a:fld>
            <a:endParaRPr lang="en-US"/>
          </a:p>
        </p:txBody>
      </p:sp>
    </p:spTree>
    <p:extLst>
      <p:ext uri="{BB962C8B-B14F-4D97-AF65-F5344CB8AC3E}">
        <p14:creationId xmlns:p14="http://schemas.microsoft.com/office/powerpoint/2010/main" val="1660757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7651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4363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823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106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8233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106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55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76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9/16/2026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574241720"/>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smtClean="0"/>
              <a:t>9/16/2026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71787346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smtClean="0"/>
              <a:t>9/16/2026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04448621"/>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smtClean="0"/>
              <a:t>9/16/2026</a:t>
            </a:fld>
            <a:endParaRPr lang="en-US" dirty="0"/>
          </a:p>
        </p:txBody>
      </p:sp>
      <p:sp>
        <p:nvSpPr>
          <p:cNvPr id="9" name="Footer Placeholder 8"/>
          <p:cNvSpPr>
            <a:spLocks noGrp="1"/>
          </p:cNvSpPr>
          <p:nvPr>
            <p:ph type="ftr" sz="quarter" idx="11"/>
          </p:nvPr>
        </p:nvSpPr>
        <p:spPr/>
        <p:txBody>
          <a:bodyPr/>
          <a:lstStyle/>
          <a:p>
            <a:r>
              <a:rPr lang="en-US" dirty="0"/>
              <a:t>PRESENTATION TITLE</a:t>
            </a:r>
          </a:p>
        </p:txBody>
      </p:sp>
      <p:sp>
        <p:nvSpPr>
          <p:cNvPr id="10" name="Slide Number Placeholder 9"/>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23831096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smtClean="0"/>
              <a:t>9/16/2026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02935726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9/16/2026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
        <p:nvSpPr>
          <p:cNvPr id="6" name="Freeform 5">
            <a:extLst>
              <a:ext uri="{FF2B5EF4-FFF2-40B4-BE49-F238E27FC236}">
                <a16:creationId xmlns:a16="http://schemas.microsoft.com/office/drawing/2014/main" id="{C964D7C5-C59B-7F17-23F6-DD0BF1BCFC70}"/>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Object 1">
            <a:extLst>
              <a:ext uri="{FF2B5EF4-FFF2-40B4-BE49-F238E27FC236}">
                <a16:creationId xmlns:a16="http://schemas.microsoft.com/office/drawing/2014/main" id="{1B1EECBA-94DD-8782-39A7-4EBF0EAF757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1802670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9/16/2026</a:t>
            </a:fld>
            <a:endParaRPr lang="en-US" dirty="0"/>
          </a:p>
        </p:txBody>
      </p:sp>
      <p:sp>
        <p:nvSpPr>
          <p:cNvPr id="3" name="Footer Placeholder 2"/>
          <p:cNvSpPr>
            <a:spLocks noGrp="1"/>
          </p:cNvSpPr>
          <p:nvPr>
            <p:ph type="ftr" sz="quarter" idx="11"/>
          </p:nvPr>
        </p:nvSpPr>
        <p:spPr/>
        <p:txBody>
          <a:bodyPr/>
          <a:lstStyle/>
          <a:p>
            <a:r>
              <a:rPr lang="en-US" dirty="0"/>
              <a:t>PRESENTATION TITLE</a:t>
            </a:r>
          </a:p>
        </p:txBody>
      </p:sp>
      <p:sp>
        <p:nvSpPr>
          <p:cNvPr id="4" name="Slide Number Placeholder 3"/>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5227762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dirty="0"/>
          </a:p>
        </p:txBody>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9/16/2026</a:t>
            </a:fld>
            <a:endParaRPr lang="en-US" dirty="0"/>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r>
              <a:rPr lang="en-US" dirty="0"/>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144558029"/>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dirty="0"/>
          </a:p>
        </p:txBody>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042B0DB6-F5C7-45FB-8CF3-31B45F9C2DAC}" type="datetimeFigureOut">
              <a:rPr lang="en-US" smtClean="0"/>
              <a:t>9/16/2026</a:t>
            </a:fld>
            <a:endParaRPr lang="en-US" dirty="0"/>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r>
              <a:rPr lang="en-US" dirty="0"/>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55768487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9/16/2026</a:t>
            </a:fld>
            <a:endParaRPr lang="en-US" dirty="0"/>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52232007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9/16/2026</a:t>
            </a:fld>
            <a:endParaRPr lang="en-US" dirty="0"/>
          </a:p>
        </p:txBody>
      </p:sp>
      <p:sp>
        <p:nvSpPr>
          <p:cNvPr id="5" name="Footer Placeholder 4"/>
          <p:cNvSpPr>
            <a:spLocks noGrp="1"/>
          </p:cNvSpPr>
          <p:nvPr>
            <p:ph type="ftr" sz="quarter" idx="11"/>
          </p:nvPr>
        </p:nvSpPr>
        <p:spPr/>
        <p:txBody>
          <a:bodyPr/>
          <a:lstStyle/>
          <a:p>
            <a:r>
              <a:rPr lang="en-US" dirty="0"/>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218561109"/>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Picture">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dirty="0"/>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dirty="0"/>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34540796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Sub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dirty="0"/>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dirty="0"/>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dirty="0"/>
              <a:t>Click icon to add picture</a:t>
            </a:r>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697206675"/>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ntent 3">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dirty="0"/>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98906736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ntent 1">
    <p:bg>
      <p:bgPr>
        <a:solidFill>
          <a:schemeClr val="accent3"/>
        </a:solidFill>
        <a:effectLst/>
      </p:bgPr>
    </p:bg>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dirty="0"/>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016045139"/>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 Picture ">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dirty="0"/>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dirty="0"/>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5371960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endParaRPr lang="en-US" dirty="0"/>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2798207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dirty="0"/>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1_Comparison">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33398" y="1016955"/>
            <a:ext cx="11125201" cy="731520"/>
          </a:xfrm>
          <a:prstGeom prst="rect">
            <a:avLst/>
          </a:prstGeom>
        </p:spPr>
        <p:txBody>
          <a:bodyPr anchor="t"/>
          <a:lstStyle>
            <a:lvl1pPr>
              <a:defRPr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33399" y="1883248"/>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533399" y="2444434"/>
            <a:ext cx="5075238"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83679" y="1883247"/>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83043" y="2444434"/>
            <a:ext cx="5075556"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533399" y="6492241"/>
            <a:ext cx="8576637" cy="365760"/>
          </a:xfrm>
          <a:prstGeom prst="rect">
            <a:avLst/>
          </a:prstGeom>
        </p:spPr>
        <p:txBody>
          <a:bodyPr/>
          <a:lstStyle/>
          <a:p>
            <a:r>
              <a:rPr lang="en-US" dirty="0"/>
              <a:t>PRESENTATION TITLE</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9110036" y="6492240"/>
            <a:ext cx="1891338" cy="365760"/>
          </a:xfrm>
          <a:prstGeom prst="rect">
            <a:avLst/>
          </a:prstGeom>
        </p:spPr>
        <p:txBody>
          <a:bodyPr/>
          <a:lstStyle/>
          <a:p>
            <a:fld id="{1160EA64-D806-43AC-9DF2-F8C432F32B4C}" type="datetimeFigureOut">
              <a:rPr lang="en-US" smtClean="0"/>
              <a:t>9/16/2026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001374" y="6492241"/>
            <a:ext cx="657226" cy="365760"/>
          </a:xfrm>
          <a:prstGeom prst="rect">
            <a:avLst/>
          </a:prstGeom>
        </p:spPr>
        <p:txBody>
          <a:bodyPr/>
          <a:lstStyle/>
          <a:p>
            <a:fld id="{B5CEABB6-07DC-46E8-9B57-56EC44A396E5}" type="slidenum">
              <a:rPr lang="en-US" smtClean="0"/>
              <a:pPr/>
              <a:t>‹#›</a:t>
            </a:fld>
            <a:endParaRPr lang="en-US" dirty="0"/>
          </a:p>
        </p:txBody>
      </p:sp>
      <p:sp>
        <p:nvSpPr>
          <p:cNvPr id="37" name="Rectangle 36">
            <a:extLst>
              <a:ext uri="{FF2B5EF4-FFF2-40B4-BE49-F238E27FC236}">
                <a16:creationId xmlns:a16="http://schemas.microsoft.com/office/drawing/2014/main" id="{AB0A7ECD-2835-13DC-1392-DC6E9D6B14EE}"/>
              </a:ext>
            </a:extLst>
          </p:cNvPr>
          <p:cNvSpPr/>
          <p:nvPr/>
        </p:nvSpPr>
        <p:spPr>
          <a:xfrm>
            <a:off x="634029" y="570037"/>
            <a:ext cx="8476007" cy="615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33FF6D6A-BF5E-8499-2E05-993B26BA4977}"/>
              </a:ext>
            </a:extLst>
          </p:cNvPr>
          <p:cNvSpPr/>
          <p:nvPr/>
        </p:nvSpPr>
        <p:spPr>
          <a:xfrm>
            <a:off x="9110036" y="570037"/>
            <a:ext cx="3081964" cy="615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49565955"/>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Content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C12813-DBA6-41C2-2418-83919E059FED}"/>
              </a:ext>
              <a:ext uri="{C183D7F6-B498-43B3-948B-1728B52AA6E4}">
                <adec:decorative xmlns:adec="http://schemas.microsoft.com/office/drawing/2017/decorative" val="1"/>
              </a:ext>
            </a:extLst>
          </p:cNvPr>
          <p:cNvGrpSpPr/>
          <p:nvPr userDrawn="1"/>
        </p:nvGrpSpPr>
        <p:grpSpPr>
          <a:xfrm rot="10800000">
            <a:off x="741680" y="0"/>
            <a:ext cx="2133966" cy="2133966"/>
            <a:chOff x="9654699" y="2229295"/>
            <a:chExt cx="2133966" cy="2133966"/>
          </a:xfrm>
        </p:grpSpPr>
        <p:sp>
          <p:nvSpPr>
            <p:cNvPr id="5" name="Freeform 4">
              <a:extLst>
                <a:ext uri="{FF2B5EF4-FFF2-40B4-BE49-F238E27FC236}">
                  <a16:creationId xmlns:a16="http://schemas.microsoft.com/office/drawing/2014/main"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lvl1pPr>
            <a:lvl2pPr marL="411480">
              <a:defRPr sz="1600"/>
            </a:lvl2pPr>
            <a:lvl3pPr marL="685800">
              <a:defRPr sz="1400"/>
            </a:lvl3pPr>
            <a:lvl4pPr marL="1051560">
              <a:defRPr sz="1200"/>
            </a:lvl4pPr>
            <a:lvl5pPr marL="1417320">
              <a:defRPr sz="1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897813766"/>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smtClean="0"/>
              <a:t>9/16/2026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dirty="0"/>
              <a:t>PRESENTATION TITLE</a:t>
            </a:r>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75426938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03" r:id="rId14"/>
    <p:sldLayoutId id="2147483704" r:id="rId15"/>
    <p:sldLayoutId id="2147483705" r:id="rId16"/>
    <p:sldLayoutId id="2147483709" r:id="rId17"/>
    <p:sldLayoutId id="2147483649" r:id="rId18"/>
    <p:sldLayoutId id="2147483763" r:id="rId19"/>
    <p:sldLayoutId id="2147483764" r:id="rId20"/>
  </p:sldLayoutIdLst>
  <p:hf sldNum="0" hdr="0" ftr="0" dt="0"/>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cihr-irsc.gc.ca/e/54347.html" TargetMode="External"/><Relationship Id="rId7" Type="http://schemas.openxmlformats.org/officeDocument/2006/relationships/image" Target="../media/image8.png"/><Relationship Id="rId2" Type="http://schemas.openxmlformats.org/officeDocument/2006/relationships/hyperlink" Target="https://nserc-crsng.canada.ca/en/canada-graduate-research-scholarship-masters-program-instructions-completing-reference-assessment" TargetMode="Externa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hyperlink" Target="https://sshrc-crsh.canada.ca/en/funding/opportunities/canada-graduate-research-scholarships/doctoral-program/2025/competition/instructions/letter-of-appraisal.aspx" TargetMode="External"/><Relationship Id="rId4" Type="http://schemas.openxmlformats.org/officeDocument/2006/relationships/hyperlink" Target="https://nserc-crsng.canada.ca/en/canada-graduate-research-scholarship-doctoral-or-canada-postdoctoral-research-award-program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hyperlink" Target="https://www.nserc-crsng.gc.ca/ResearchPortal-PortailDeRecherche/Instructions-Instructions/CGS_M-BESC_M_eng.asp#a2" TargetMode="External"/><Relationship Id="rId7"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hyperlink" Target="https://cihr-irsc.gc.ca/e/38887.html" TargetMode="External"/><Relationship Id="rId5" Type="http://schemas.openxmlformats.org/officeDocument/2006/relationships/hyperlink" Target="https://www.nserc-crsng.gc.ca/OnlineServices-ServicesEnLigne/instructions/201/pgs-pdf_eng.asp" TargetMode="External"/><Relationship Id="rId4" Type="http://schemas.openxmlformats.org/officeDocument/2006/relationships/hyperlink" Target="https://sshrc-crsh.canada.ca/en/funding/opportunities/canada-graduate-research-scholarships/doctoral-program.aspx" TargetMode="External"/><Relationship Id="rId9" Type="http://schemas.openxmlformats.org/officeDocument/2006/relationships/image" Target="../media/image2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www.nserc-crsng.gc.ca/OnlineServices-ServicesEnLigne/instructions/201/pgs-pdf_eng.asp" TargetMode="External"/><Relationship Id="rId2" Type="http://schemas.openxmlformats.org/officeDocument/2006/relationships/hyperlink" Target="https://cihr-irsc.gc.ca/e/54347.html" TargetMode="External"/><Relationship Id="rId1" Type="http://schemas.openxmlformats.org/officeDocument/2006/relationships/slideLayout" Target="../slideLayouts/slideLayout9.xml"/><Relationship Id="rId4" Type="http://schemas.openxmlformats.org/officeDocument/2006/relationships/hyperlink" Target="https://sshrc-crsh.canada.ca/en/funding/opportunities/canada-graduate-research-scholarships/doctoral-program/2025/competition/instructions/applicant.aspx#allowable-inclusion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8.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0.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hyperlink" Target="https://www.canada.ca/en/research-coordinating-committee/programs/policies-directives/tri-agency-policy-indigenous-citizenship-membership-affirmation.html"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hyperlink" Target="https://sshrc-crsh.canada.ca/en/funding/opportunities/supplements/2025/indigenous-scholars-awards-and-supplements.aspx"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mailto:graduatefinance@trentu.ca"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99F936-8ECC-0B95-B278-BA11AAB7AD17}"/>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0" y="10"/>
            <a:ext cx="12191980" cy="4571990"/>
          </a:xfrm>
          <a:prstGeom prst="rect">
            <a:avLst/>
          </a:prstGeom>
        </p:spPr>
      </p:pic>
      <p:sp>
        <p:nvSpPr>
          <p:cNvPr id="2" name="Title 1">
            <a:extLst>
              <a:ext uri="{FF2B5EF4-FFF2-40B4-BE49-F238E27FC236}">
                <a16:creationId xmlns:a16="http://schemas.microsoft.com/office/drawing/2014/main" id="{008315D2-7F57-AF2A-38D7-558098789073}"/>
              </a:ext>
            </a:extLst>
          </p:cNvPr>
          <p:cNvSpPr>
            <a:spLocks noGrp="1"/>
          </p:cNvSpPr>
          <p:nvPr>
            <p:ph type="title"/>
          </p:nvPr>
        </p:nvSpPr>
        <p:spPr>
          <a:xfrm>
            <a:off x="1600200" y="3508980"/>
            <a:ext cx="8991600" cy="2126040"/>
          </a:xfrm>
          <a:prstGeom prst="flowChartDocument">
            <a:avLst/>
          </a:prstGeom>
        </p:spPr>
        <p:txBody>
          <a:bodyPr vert="horz" lIns="274320" tIns="182880" rIns="274320" bIns="182880" rtlCol="0" anchor="ctr" anchorCtr="1">
            <a:normAutofit fontScale="90000"/>
          </a:bodyPr>
          <a:lstStyle/>
          <a:p>
            <a:r>
              <a:rPr lang="en-US" sz="1000" dirty="0">
                <a:solidFill>
                  <a:srgbClr val="262626"/>
                </a:solidFill>
              </a:rPr>
              <a:t> </a:t>
            </a:r>
            <a:br>
              <a:rPr lang="en-US" sz="1000" dirty="0">
                <a:solidFill>
                  <a:srgbClr val="262626"/>
                </a:solidFill>
              </a:rPr>
            </a:br>
            <a:r>
              <a:rPr lang="en-US" sz="2400" dirty="0">
                <a:solidFill>
                  <a:srgbClr val="262626"/>
                </a:solidFill>
              </a:rPr>
              <a:t>Letters of Recommendation </a:t>
            </a:r>
            <a:br>
              <a:rPr lang="en-US" sz="2400" dirty="0">
                <a:solidFill>
                  <a:srgbClr val="262626"/>
                </a:solidFill>
              </a:rPr>
            </a:br>
            <a:r>
              <a:rPr lang="en-US" sz="2400" dirty="0">
                <a:solidFill>
                  <a:srgbClr val="262626"/>
                </a:solidFill>
              </a:rPr>
              <a:t>&amp; </a:t>
            </a:r>
            <a:br>
              <a:rPr lang="en-US" sz="2400" dirty="0">
                <a:solidFill>
                  <a:srgbClr val="262626"/>
                </a:solidFill>
              </a:rPr>
            </a:br>
            <a:r>
              <a:rPr lang="en-US" sz="2400" dirty="0">
                <a:solidFill>
                  <a:srgbClr val="262626"/>
                </a:solidFill>
              </a:rPr>
              <a:t>Special Circumstances</a:t>
            </a:r>
            <a:br>
              <a:rPr lang="en-US" sz="2400" dirty="0">
                <a:solidFill>
                  <a:srgbClr val="262626"/>
                </a:solidFill>
              </a:rPr>
            </a:br>
            <a:r>
              <a:rPr lang="en-US" sz="2400" dirty="0">
                <a:solidFill>
                  <a:srgbClr val="262626"/>
                </a:solidFill>
              </a:rPr>
              <a:t>2026-27</a:t>
            </a:r>
            <a:br>
              <a:rPr lang="en-US" sz="2400" dirty="0">
                <a:solidFill>
                  <a:srgbClr val="262626"/>
                </a:solidFill>
              </a:rPr>
            </a:br>
            <a:endParaRPr lang="en-US" sz="2400" dirty="0">
              <a:solidFill>
                <a:srgbClr val="262626"/>
              </a:solidFill>
            </a:endParaRPr>
          </a:p>
        </p:txBody>
      </p:sp>
      <p:sp>
        <p:nvSpPr>
          <p:cNvPr id="4" name="TextBox 3">
            <a:extLst>
              <a:ext uri="{FF2B5EF4-FFF2-40B4-BE49-F238E27FC236}">
                <a16:creationId xmlns:a16="http://schemas.microsoft.com/office/drawing/2014/main" id="{33C4B5A2-AB93-D233-C763-BCD46505AF00}"/>
              </a:ext>
            </a:extLst>
          </p:cNvPr>
          <p:cNvSpPr txBox="1"/>
          <p:nvPr/>
        </p:nvSpPr>
        <p:spPr>
          <a:xfrm>
            <a:off x="91440" y="5635021"/>
            <a:ext cx="3447288" cy="1200329"/>
          </a:xfrm>
          <a:prstGeom prst="rect">
            <a:avLst/>
          </a:prstGeom>
          <a:noFill/>
        </p:spPr>
        <p:txBody>
          <a:bodyPr wrap="square" rtlCol="0">
            <a:spAutoFit/>
          </a:bodyPr>
          <a:lstStyle/>
          <a:p>
            <a:r>
              <a:rPr lang="en-US" dirty="0"/>
              <a:t>Jane Rennie</a:t>
            </a:r>
          </a:p>
          <a:p>
            <a:r>
              <a:rPr lang="en-US" dirty="0"/>
              <a:t>Graduate Finance Officer</a:t>
            </a:r>
          </a:p>
          <a:p>
            <a:r>
              <a:rPr lang="en-US" dirty="0"/>
              <a:t>School of Graduate Studies</a:t>
            </a:r>
          </a:p>
          <a:p>
            <a:endParaRPr lang="en-CA" dirty="0"/>
          </a:p>
        </p:txBody>
      </p:sp>
      <p:sp>
        <p:nvSpPr>
          <p:cNvPr id="6" name="TextBox 5">
            <a:extLst>
              <a:ext uri="{FF2B5EF4-FFF2-40B4-BE49-F238E27FC236}">
                <a16:creationId xmlns:a16="http://schemas.microsoft.com/office/drawing/2014/main" id="{0F0B520E-9152-FA60-CCB6-27EDA0BBFB39}"/>
              </a:ext>
            </a:extLst>
          </p:cNvPr>
          <p:cNvSpPr txBox="1"/>
          <p:nvPr/>
        </p:nvSpPr>
        <p:spPr>
          <a:xfrm>
            <a:off x="6096000" y="5562892"/>
            <a:ext cx="6094476" cy="1200329"/>
          </a:xfrm>
          <a:prstGeom prst="rect">
            <a:avLst/>
          </a:prstGeom>
          <a:noFill/>
        </p:spPr>
        <p:txBody>
          <a:bodyPr wrap="square">
            <a:spAutoFit/>
          </a:bodyPr>
          <a:lstStyle/>
          <a:p>
            <a:r>
              <a:rPr lang="en-US" dirty="0"/>
              <a:t>This resource is part of a scholarship application support series and focuses on two important components of a strong application: letters of recommendation and special circumstances statements.</a:t>
            </a:r>
            <a:endParaRPr lang="en-CA" dirty="0"/>
          </a:p>
        </p:txBody>
      </p:sp>
    </p:spTree>
    <p:extLst>
      <p:ext uri="{BB962C8B-B14F-4D97-AF65-F5344CB8AC3E}">
        <p14:creationId xmlns:p14="http://schemas.microsoft.com/office/powerpoint/2010/main" val="342140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3E3F8-7748-DF9A-C47A-A52EFB26FEB4}"/>
              </a:ext>
            </a:extLst>
          </p:cNvPr>
          <p:cNvSpPr>
            <a:spLocks noGrp="1"/>
          </p:cNvSpPr>
          <p:nvPr>
            <p:ph type="title"/>
          </p:nvPr>
        </p:nvSpPr>
        <p:spPr>
          <a:xfrm>
            <a:off x="5458969" y="640080"/>
            <a:ext cx="5928358" cy="5588000"/>
          </a:xfrm>
          <a:prstGeom prst="roundRect">
            <a:avLst>
              <a:gd name="adj" fmla="val 14141"/>
            </a:avLst>
          </a:prstGeom>
        </p:spPr>
        <p:txBody>
          <a:bodyPr vert="horz" lIns="274320" tIns="182880" rIns="274320" bIns="182880" rtlCol="0" anchor="ctr" anchorCtr="1">
            <a:normAutofit/>
          </a:bodyPr>
          <a:lstStyle/>
          <a:p>
            <a:r>
              <a:rPr kumimoji="0" lang="en-US" sz="1800" b="1" i="0" u="none" strike="noStrike" normalizeH="0" noProof="0" dirty="0">
                <a:ln>
                  <a:noFill/>
                </a:ln>
                <a:solidFill>
                  <a:srgbClr val="262626"/>
                </a:solidFill>
                <a:effectLst/>
                <a:uLnTx/>
                <a:uFillTx/>
              </a:rPr>
              <a:t>Land Acknowledgement </a:t>
            </a:r>
            <a:br>
              <a:rPr kumimoji="0" lang="en-US" sz="1800" b="1" i="0" u="none" strike="noStrike" normalizeH="0" noProof="0" dirty="0">
                <a:ln>
                  <a:noFill/>
                </a:ln>
                <a:solidFill>
                  <a:srgbClr val="262626"/>
                </a:solidFill>
                <a:effectLst/>
                <a:uLnTx/>
                <a:uFillTx/>
              </a:rPr>
            </a:br>
            <a:br>
              <a:rPr kumimoji="0" lang="en-US" sz="1800" b="1" i="0" u="none" strike="noStrike" normalizeH="0" noProof="0" dirty="0">
                <a:ln>
                  <a:noFill/>
                </a:ln>
                <a:solidFill>
                  <a:srgbClr val="262626"/>
                </a:solidFill>
                <a:effectLst/>
                <a:uLnTx/>
                <a:uFillTx/>
              </a:rPr>
            </a:br>
            <a:r>
              <a:rPr kumimoji="0" lang="en-US" sz="1800" b="1" i="0" u="none" strike="noStrike" normalizeH="0" noProof="0" dirty="0">
                <a:ln>
                  <a:noFill/>
                </a:ln>
                <a:solidFill>
                  <a:srgbClr val="262626"/>
                </a:solidFill>
                <a:effectLst/>
                <a:uLnTx/>
                <a:uFillTx/>
              </a:rPr>
              <a:t>“We respectfully acknowledge that we are on the treaty and traditional territory of the Michi </a:t>
            </a:r>
            <a:r>
              <a:rPr kumimoji="0" lang="en-US" sz="1800" b="1" i="0" u="none" strike="noStrike" normalizeH="0" noProof="0" dirty="0" err="1">
                <a:ln>
                  <a:noFill/>
                </a:ln>
                <a:solidFill>
                  <a:srgbClr val="262626"/>
                </a:solidFill>
                <a:effectLst/>
                <a:uLnTx/>
                <a:uFillTx/>
              </a:rPr>
              <a:t>Saagiig</a:t>
            </a:r>
            <a:r>
              <a:rPr kumimoji="0" lang="en-US" sz="1800" b="1" i="0" u="none" strike="noStrike" normalizeH="0" noProof="0" dirty="0">
                <a:ln>
                  <a:noFill/>
                </a:ln>
                <a:solidFill>
                  <a:srgbClr val="262626"/>
                </a:solidFill>
                <a:effectLst/>
                <a:uLnTx/>
                <a:uFillTx/>
              </a:rPr>
              <a:t> Anishinaabeg.  </a:t>
            </a:r>
            <a:br>
              <a:rPr kumimoji="0" lang="en-US" sz="1800" b="1" i="0" u="none" strike="noStrike" normalizeH="0" noProof="0" dirty="0">
                <a:ln>
                  <a:noFill/>
                </a:ln>
                <a:solidFill>
                  <a:srgbClr val="262626"/>
                </a:solidFill>
                <a:effectLst/>
                <a:uLnTx/>
                <a:uFillTx/>
              </a:rPr>
            </a:br>
            <a:br>
              <a:rPr kumimoji="0" lang="en-US" sz="1800" b="1" i="0" u="none" strike="noStrike" normalizeH="0" noProof="0" dirty="0">
                <a:ln>
                  <a:noFill/>
                </a:ln>
                <a:solidFill>
                  <a:srgbClr val="262626"/>
                </a:solidFill>
                <a:effectLst/>
                <a:uLnTx/>
                <a:uFillTx/>
              </a:rPr>
            </a:br>
            <a:r>
              <a:rPr kumimoji="0" lang="en-US" sz="1800" b="1" i="0" u="none" strike="noStrike" normalizeH="0" noProof="0" dirty="0">
                <a:ln>
                  <a:noFill/>
                </a:ln>
                <a:solidFill>
                  <a:srgbClr val="262626"/>
                </a:solidFill>
                <a:effectLst/>
                <a:uLnTx/>
                <a:uFillTx/>
              </a:rPr>
              <a:t>We offer our gratitude to the First Peoples for their care for, and teachings about, our earth and our relations.  May we </a:t>
            </a:r>
            <a:r>
              <a:rPr kumimoji="0" lang="en-US" sz="1800" b="1" i="0" u="none" strike="noStrike" normalizeH="0" noProof="0" dirty="0" err="1">
                <a:ln>
                  <a:noFill/>
                </a:ln>
                <a:solidFill>
                  <a:srgbClr val="262626"/>
                </a:solidFill>
                <a:effectLst/>
                <a:uLnTx/>
                <a:uFillTx/>
              </a:rPr>
              <a:t>honour</a:t>
            </a:r>
            <a:r>
              <a:rPr kumimoji="0" lang="en-US" sz="1800" b="1" i="0" u="none" strike="noStrike" normalizeH="0" noProof="0" dirty="0">
                <a:ln>
                  <a:noFill/>
                </a:ln>
                <a:solidFill>
                  <a:srgbClr val="262626"/>
                </a:solidFill>
                <a:effectLst/>
                <a:uLnTx/>
                <a:uFillTx/>
              </a:rPr>
              <a:t> those teachings.” </a:t>
            </a:r>
            <a:endParaRPr lang="en-US" sz="1800" b="1" dirty="0">
              <a:solidFill>
                <a:srgbClr val="262626"/>
              </a:solidFill>
            </a:endParaRPr>
          </a:p>
        </p:txBody>
      </p:sp>
      <p:pic>
        <p:nvPicPr>
          <p:cNvPr id="4" name="Picture 3" descr="Two feathers of black and white">
            <a:extLst>
              <a:ext uri="{FF2B5EF4-FFF2-40B4-BE49-F238E27FC236}">
                <a16:creationId xmlns:a16="http://schemas.microsoft.com/office/drawing/2014/main" id="{2BC47229-A911-641B-E678-20B6BDAD8BF3}"/>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0" y="10"/>
            <a:ext cx="4654277" cy="6857990"/>
          </a:xfrm>
          <a:prstGeom prst="rect">
            <a:avLst/>
          </a:prstGeom>
        </p:spPr>
      </p:pic>
    </p:spTree>
    <p:extLst>
      <p:ext uri="{BB962C8B-B14F-4D97-AF65-F5344CB8AC3E}">
        <p14:creationId xmlns:p14="http://schemas.microsoft.com/office/powerpoint/2010/main" val="139758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4A123E22-063C-52AC-4E43-FF2D3B302481}"/>
              </a:ext>
              <a:ext uri="{C183D7F6-B498-43B3-948B-1728B52AA6E4}">
                <adec:decorative xmlns:adec="http://schemas.microsoft.com/office/drawing/2017/decorative" val="0"/>
              </a:ext>
            </a:extLst>
          </p:cNvPr>
          <p:cNvSpPr>
            <a:spLocks noGrp="1"/>
          </p:cNvSpPr>
          <p:nvPr>
            <p:ph type="title"/>
          </p:nvPr>
        </p:nvSpPr>
        <p:spPr>
          <a:xfrm>
            <a:off x="6396489" y="195111"/>
            <a:ext cx="5207167" cy="854888"/>
          </a:xfrm>
        </p:spPr>
        <p:txBody>
          <a:bodyPr vert="horz" lIns="182880" tIns="182880" rIns="182880" bIns="182880" rtlCol="0" anchor="ctr">
            <a:normAutofit fontScale="90000"/>
          </a:bodyPr>
          <a:lstStyle/>
          <a:p>
            <a:r>
              <a:rPr lang="en-US" sz="1900" dirty="0"/>
              <a:t>Scholarship Application Recommendation Letters</a:t>
            </a:r>
          </a:p>
        </p:txBody>
      </p:sp>
      <p:sp>
        <p:nvSpPr>
          <p:cNvPr id="16" name="TextBox 15">
            <a:extLst>
              <a:ext uri="{FF2B5EF4-FFF2-40B4-BE49-F238E27FC236}">
                <a16:creationId xmlns:a16="http://schemas.microsoft.com/office/drawing/2014/main" id="{FB1C3EE2-4354-FC53-358F-C100AB34DD6F}"/>
              </a:ext>
            </a:extLst>
          </p:cNvPr>
          <p:cNvSpPr txBox="1"/>
          <p:nvPr/>
        </p:nvSpPr>
        <p:spPr>
          <a:xfrm>
            <a:off x="6211883" y="1342417"/>
            <a:ext cx="5954847" cy="5515583"/>
          </a:xfrm>
          <a:prstGeom prst="rect">
            <a:avLst/>
          </a:prstGeom>
        </p:spPr>
        <p:txBody>
          <a:bodyPr vert="horz" lIns="91440" tIns="45720" rIns="91440" bIns="45720" rtlCol="0">
            <a:noAutofit/>
          </a:bodyPr>
          <a:lstStyle/>
          <a:p>
            <a:pPr marL="0" marR="0" lvl="0" indent="0" algn="l" defTabSz="914400" rtl="0" eaLnBrk="1" fontAlgn="auto" latinLnBrk="0" hangingPunct="1">
              <a:spcBef>
                <a:spcPts val="600"/>
              </a:spcBef>
              <a:buClr>
                <a:srgbClr val="9BAFB5"/>
              </a:buClr>
              <a:buSzTx/>
              <a:buFontTx/>
              <a:buNone/>
              <a:tabLst/>
              <a:defRPr/>
            </a:pPr>
            <a:r>
              <a:rPr kumimoji="0" lang="en-US" sz="15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Recommendation letters might be called:</a:t>
            </a:r>
          </a:p>
          <a:p>
            <a:pPr marL="57150" marR="0" lvl="0" indent="-228600" algn="l" defTabSz="914400" rtl="0" eaLnBrk="1" fontAlgn="auto" latinLnBrk="0" hangingPunct="1">
              <a:spcBef>
                <a:spcPts val="600"/>
              </a:spcBef>
              <a:buClr>
                <a:srgbClr val="9BAFB5"/>
              </a:buClr>
              <a:buSzTx/>
              <a:buFont typeface="Arial" panose="020B0604020202020204" pitchFamily="34" charset="0"/>
              <a:buChar char="•"/>
              <a:tabLst/>
              <a:defRPr/>
            </a:pPr>
            <a:r>
              <a:rPr kumimoji="0" lang="en-US" sz="15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Letter of Appraisal</a:t>
            </a:r>
          </a:p>
          <a:p>
            <a:pPr marL="57150" marR="0" lvl="0" indent="-228600" algn="l" defTabSz="914400" rtl="0" eaLnBrk="1" fontAlgn="auto" latinLnBrk="0" hangingPunct="1">
              <a:spcBef>
                <a:spcPts val="600"/>
              </a:spcBef>
              <a:buClr>
                <a:srgbClr val="9BAFB5"/>
              </a:buClr>
              <a:buSzTx/>
              <a:buFont typeface="Arial" panose="020B0604020202020204" pitchFamily="34" charset="0"/>
              <a:buChar char="•"/>
              <a:tabLst/>
              <a:defRPr/>
            </a:pPr>
            <a:r>
              <a:rPr kumimoji="0" lang="en-US" sz="15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Report on the Applicant</a:t>
            </a:r>
          </a:p>
          <a:p>
            <a:pPr marL="57150" marR="0" lvl="0" indent="-228600" algn="l" defTabSz="914400" rtl="0" eaLnBrk="1" fontAlgn="auto" latinLnBrk="0" hangingPunct="1">
              <a:spcBef>
                <a:spcPts val="600"/>
              </a:spcBef>
              <a:buClr>
                <a:srgbClr val="9BAFB5"/>
              </a:buClr>
              <a:buSzTx/>
              <a:buFont typeface="Arial" panose="020B0604020202020204" pitchFamily="34" charset="0"/>
              <a:buChar char="•"/>
              <a:tabLst/>
              <a:defRPr/>
            </a:pPr>
            <a:r>
              <a:rPr kumimoji="0" lang="en-US" sz="15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Reference Assessment or Referee Assessment</a:t>
            </a:r>
          </a:p>
          <a:p>
            <a:pPr marR="0" lvl="0" algn="l" defTabSz="914400" rtl="0" eaLnBrk="1" fontAlgn="auto" latinLnBrk="0" hangingPunct="1">
              <a:lnSpc>
                <a:spcPct val="90000"/>
              </a:lnSpc>
              <a:spcBef>
                <a:spcPts val="1000"/>
              </a:spcBef>
              <a:spcAft>
                <a:spcPts val="0"/>
              </a:spcAft>
              <a:buClr>
                <a:srgbClr val="9BAFB5"/>
              </a:buClr>
              <a:buSzTx/>
              <a:tabLst/>
              <a:defRPr/>
            </a:pPr>
            <a:r>
              <a:rPr kumimoji="0" lang="en-US" sz="15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References provide an informed, credible assessment of the applicant's academic excellence, research potential, and personal qualities in the context of the broader application. Recommendation letters are a significant part of the evaluation of an applicant. </a:t>
            </a:r>
          </a:p>
          <a:p>
            <a:pPr marR="0" lvl="0" algn="l" defTabSz="914400" rtl="0" eaLnBrk="1" fontAlgn="auto" latinLnBrk="0" hangingPunct="1">
              <a:lnSpc>
                <a:spcPct val="90000"/>
              </a:lnSpc>
              <a:spcBef>
                <a:spcPts val="1000"/>
              </a:spcBef>
              <a:spcAft>
                <a:spcPts val="0"/>
              </a:spcAft>
              <a:buClr>
                <a:srgbClr val="9BAFB5"/>
              </a:buClr>
              <a:buSzTx/>
              <a:tabLst/>
              <a:defRPr/>
            </a:pPr>
            <a:r>
              <a:rPr kumimoji="0" lang="en-US" sz="15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It is critical that a referee relate their comments to the competition’s selection criteria.  </a:t>
            </a:r>
          </a:p>
          <a:p>
            <a:pPr marR="0" lvl="0" algn="l" defTabSz="914400" rtl="0" eaLnBrk="1" fontAlgn="auto" latinLnBrk="0" hangingPunct="1">
              <a:lnSpc>
                <a:spcPct val="90000"/>
              </a:lnSpc>
              <a:spcBef>
                <a:spcPts val="1000"/>
              </a:spcBef>
              <a:spcAft>
                <a:spcPts val="0"/>
              </a:spcAft>
              <a:buClr>
                <a:srgbClr val="9BAFB5"/>
              </a:buClr>
              <a:buSzTx/>
              <a:tabLst/>
              <a:defRPr/>
            </a:pPr>
            <a:r>
              <a:rPr kumimoji="0" lang="en-US" sz="1500" b="0" i="1"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Adjudication committee members rely on these letters to review their own ranking of the application in comparison to the pool of applicants. </a:t>
            </a:r>
          </a:p>
          <a:p>
            <a:pPr marL="0" marR="0" lvl="0" indent="0" algn="l" defTabSz="914400" rtl="0" eaLnBrk="1" fontAlgn="auto" latinLnBrk="0" hangingPunct="1">
              <a:lnSpc>
                <a:spcPct val="90000"/>
              </a:lnSpc>
              <a:spcBef>
                <a:spcPts val="1000"/>
              </a:spcBef>
              <a:spcAft>
                <a:spcPts val="0"/>
              </a:spcAft>
              <a:buClr>
                <a:srgbClr val="9BAFB5"/>
              </a:buClr>
              <a:buSzTx/>
              <a:buFontTx/>
              <a:buNone/>
              <a:tabLst/>
              <a:defRPr/>
            </a:pPr>
            <a:endParaRPr kumimoji="0" lang="en-US" sz="15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endParaRPr>
          </a:p>
          <a:p>
            <a:pPr marL="0" marR="0" lvl="0" indent="0" algn="l" defTabSz="914400" rtl="0" eaLnBrk="1" fontAlgn="auto" latinLnBrk="0" hangingPunct="1">
              <a:lnSpc>
                <a:spcPct val="90000"/>
              </a:lnSpc>
              <a:spcBef>
                <a:spcPts val="1000"/>
              </a:spcBef>
              <a:spcAft>
                <a:spcPts val="0"/>
              </a:spcAft>
              <a:buClr>
                <a:srgbClr val="9BAFB5"/>
              </a:buClr>
              <a:buSzTx/>
              <a:buFontTx/>
              <a:buNone/>
              <a:tabLst/>
              <a:defRPr/>
            </a:pPr>
            <a:r>
              <a:rPr kumimoji="0" lang="en-US" sz="15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Always review the instructions for the Reference Assessment</a:t>
            </a:r>
          </a:p>
          <a:p>
            <a:pPr marL="285750" marR="0" indent="-285750" rtl="0">
              <a:spcAft>
                <a:spcPts val="600"/>
              </a:spcAft>
              <a:buFont typeface="Wingdings" panose="05000000000000000000" pitchFamily="2" charset="2"/>
              <a:buChar char="Ø"/>
            </a:pPr>
            <a:r>
              <a:rPr kumimoji="0" lang="en-US" sz="1500" b="0" i="0" u="none" strike="noStrike" kern="1200" cap="none" spc="0" normalizeH="0" baseline="0" noProof="0" dirty="0">
                <a:ln>
                  <a:noFill/>
                </a:ln>
                <a:effectLst/>
                <a:uLnTx/>
                <a:uFillTx/>
                <a:latin typeface="Gill Sans MT" panose="020B0502020104020203"/>
                <a:ea typeface="+mn-ea"/>
                <a:cs typeface="+mn-cs"/>
                <a:hlinkClick r:id="rId2">
                  <a:extLst>
                    <a:ext uri="{A12FA001-AC4F-418D-AE19-62706E023703}">
                      <ahyp:hlinkClr xmlns:ahyp="http://schemas.microsoft.com/office/drawing/2018/hyperlinkcolor" val="tx"/>
                    </a:ext>
                  </a:extLst>
                </a:hlinkClick>
              </a:rPr>
              <a:t>CGRS – M instructions</a:t>
            </a:r>
            <a:endParaRPr kumimoji="0" lang="en-US" sz="1500" b="0" i="0" u="none" strike="noStrike" kern="1200" cap="none" spc="0" normalizeH="0" baseline="0" noProof="0" dirty="0">
              <a:ln>
                <a:noFill/>
              </a:ln>
              <a:effectLst/>
              <a:uLnTx/>
              <a:uFillTx/>
              <a:latin typeface="Gill Sans MT" panose="020B0502020104020203"/>
              <a:ea typeface="+mn-ea"/>
              <a:cs typeface="+mn-cs"/>
            </a:endParaRPr>
          </a:p>
          <a:p>
            <a:pPr marL="285750" marR="0" indent="-285750" rtl="0">
              <a:spcAft>
                <a:spcPts val="600"/>
              </a:spcAft>
              <a:buFont typeface="Wingdings" panose="05000000000000000000" pitchFamily="2" charset="2"/>
              <a:buChar char="Ø"/>
            </a:pPr>
            <a:r>
              <a:rPr lang="en-US" sz="1500" dirty="0">
                <a:latin typeface="Gill Sans MT" panose="020B0502020104020203"/>
                <a:hlinkClick r:id="rId3">
                  <a:extLst>
                    <a:ext uri="{A12FA001-AC4F-418D-AE19-62706E023703}">
                      <ahyp:hlinkClr xmlns:ahyp="http://schemas.microsoft.com/office/drawing/2018/hyperlinkcolor" val="tx"/>
                    </a:ext>
                  </a:extLst>
                </a:hlinkClick>
              </a:rPr>
              <a:t>CIHR Information for Sponsors</a:t>
            </a:r>
            <a:endParaRPr lang="en-US" sz="1500" dirty="0">
              <a:latin typeface="Gill Sans MT" panose="020B0502020104020203"/>
            </a:endParaRPr>
          </a:p>
          <a:p>
            <a:pPr marL="285750" marR="0" indent="-285750" rtl="0">
              <a:spcAft>
                <a:spcPts val="600"/>
              </a:spcAft>
              <a:buFont typeface="Wingdings" panose="05000000000000000000" pitchFamily="2" charset="2"/>
              <a:buChar char="Ø"/>
            </a:pPr>
            <a:r>
              <a:rPr kumimoji="0" lang="en-US" sz="1500" b="0" i="0" u="none" strike="noStrike" kern="1200" cap="none" spc="0" normalizeH="0" baseline="0" noProof="0" dirty="0">
                <a:ln>
                  <a:noFill/>
                </a:ln>
                <a:effectLst/>
                <a:uLnTx/>
                <a:uFillTx/>
                <a:latin typeface="Gill Sans MT" panose="020B0502020104020203"/>
                <a:ea typeface="+mn-ea"/>
                <a:cs typeface="+mn-cs"/>
                <a:hlinkClick r:id="rId4">
                  <a:extLst>
                    <a:ext uri="{A12FA001-AC4F-418D-AE19-62706E023703}">
                      <ahyp:hlinkClr xmlns:ahyp="http://schemas.microsoft.com/office/drawing/2018/hyperlinkcolor" val="tx"/>
                    </a:ext>
                  </a:extLst>
                </a:hlinkClick>
              </a:rPr>
              <a:t>NSERC CGRS D Instructions</a:t>
            </a:r>
            <a:endParaRPr kumimoji="0" lang="en-US" sz="1500" b="0" i="0" u="none" strike="noStrike" kern="1200" cap="none" spc="0" normalizeH="0" baseline="0" noProof="0" dirty="0">
              <a:ln>
                <a:noFill/>
              </a:ln>
              <a:effectLst/>
              <a:uLnTx/>
              <a:uFillTx/>
              <a:latin typeface="Gill Sans MT" panose="020B0502020104020203"/>
              <a:ea typeface="+mn-ea"/>
              <a:cs typeface="+mn-cs"/>
            </a:endParaRPr>
          </a:p>
          <a:p>
            <a:pPr marL="285750" marR="0" indent="-285750" rtl="0">
              <a:spcAft>
                <a:spcPts val="600"/>
              </a:spcAft>
              <a:buFont typeface="Wingdings" panose="05000000000000000000" pitchFamily="2" charset="2"/>
              <a:buChar char="Ø"/>
            </a:pPr>
            <a:r>
              <a:rPr lang="en-US" sz="1500" dirty="0">
                <a:latin typeface="Gill Sans MT" panose="020B0502020104020203"/>
                <a:hlinkClick r:id="rId5">
                  <a:extLst>
                    <a:ext uri="{A12FA001-AC4F-418D-AE19-62706E023703}">
                      <ahyp:hlinkClr xmlns:ahyp="http://schemas.microsoft.com/office/drawing/2018/hyperlinkcolor" val="tx"/>
                    </a:ext>
                  </a:extLst>
                </a:hlinkClick>
              </a:rPr>
              <a:t>SSHRC Letter of Appraisal Instructions</a:t>
            </a:r>
            <a:endParaRPr lang="en-US" sz="1500" dirty="0">
              <a:latin typeface="Gill Sans MT" panose="020B0502020104020203"/>
            </a:endParaRPr>
          </a:p>
          <a:p>
            <a:pPr marL="0" marR="0" rtl="0">
              <a:spcAft>
                <a:spcPts val="1200"/>
              </a:spcAft>
              <a:buNone/>
            </a:pPr>
            <a:endParaRPr kumimoji="0" lang="en-US" sz="16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endParaRPr>
          </a:p>
          <a:p>
            <a:pPr marL="0" marR="0" rtl="0">
              <a:spcAft>
                <a:spcPts val="1200"/>
              </a:spcAft>
              <a:buNone/>
            </a:pPr>
            <a:endParaRPr kumimoji="0" lang="en-US" sz="16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endParaRPr>
          </a:p>
        </p:txBody>
      </p:sp>
      <p:pic>
        <p:nvPicPr>
          <p:cNvPr id="2" name="Picture 1">
            <a:extLst>
              <a:ext uri="{FF2B5EF4-FFF2-40B4-BE49-F238E27FC236}">
                <a16:creationId xmlns:a16="http://schemas.microsoft.com/office/drawing/2014/main" id="{51257085-D6AD-ACAC-D530-523501AF628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022941" y="3357562"/>
            <a:ext cx="142875" cy="142875"/>
          </a:xfrm>
          <a:prstGeom prst="rect">
            <a:avLst/>
          </a:prstGeom>
        </p:spPr>
      </p:pic>
      <p:pic>
        <p:nvPicPr>
          <p:cNvPr id="3" name="Picture 2">
            <a:extLst>
              <a:ext uri="{FF2B5EF4-FFF2-40B4-BE49-F238E27FC236}">
                <a16:creationId xmlns:a16="http://schemas.microsoft.com/office/drawing/2014/main" id="{47E5DF1F-779D-21F6-26D9-B4FE12BD49C8}"/>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172941" y="3507562"/>
            <a:ext cx="762000" cy="762000"/>
          </a:xfrm>
          <a:prstGeom prst="rect">
            <a:avLst/>
          </a:prstGeom>
        </p:spPr>
      </p:pic>
      <p:pic>
        <p:nvPicPr>
          <p:cNvPr id="4" name="Picture 3">
            <a:extLst>
              <a:ext uri="{FF2B5EF4-FFF2-40B4-BE49-F238E27FC236}">
                <a16:creationId xmlns:a16="http://schemas.microsoft.com/office/drawing/2014/main" id="{E1D5EDEF-1A5F-22B7-DED6-D71E3E4C88E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322941" y="3657562"/>
            <a:ext cx="142875" cy="142875"/>
          </a:xfrm>
          <a:prstGeom prst="rect">
            <a:avLst/>
          </a:prstGeom>
        </p:spPr>
      </p:pic>
      <p:pic>
        <p:nvPicPr>
          <p:cNvPr id="5" name="Picture 4">
            <a:extLst>
              <a:ext uri="{FF2B5EF4-FFF2-40B4-BE49-F238E27FC236}">
                <a16:creationId xmlns:a16="http://schemas.microsoft.com/office/drawing/2014/main" id="{71CD82B8-B9FA-627E-6FAD-715C3B8F467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472941" y="3807562"/>
            <a:ext cx="142875" cy="142875"/>
          </a:xfrm>
          <a:prstGeom prst="rect">
            <a:avLst/>
          </a:prstGeom>
        </p:spPr>
      </p:pic>
      <p:pic>
        <p:nvPicPr>
          <p:cNvPr id="6" name="Picture 5">
            <a:extLst>
              <a:ext uri="{FF2B5EF4-FFF2-40B4-BE49-F238E27FC236}">
                <a16:creationId xmlns:a16="http://schemas.microsoft.com/office/drawing/2014/main" id="{C851C5FC-64C8-6CFE-7583-5F67470356F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622941" y="3957562"/>
            <a:ext cx="142875" cy="142875"/>
          </a:xfrm>
          <a:prstGeom prst="rect">
            <a:avLst/>
          </a:prstGeom>
        </p:spPr>
      </p:pic>
      <p:pic>
        <p:nvPicPr>
          <p:cNvPr id="7" name="Picture 6">
            <a:extLst>
              <a:ext uri="{FF2B5EF4-FFF2-40B4-BE49-F238E27FC236}">
                <a16:creationId xmlns:a16="http://schemas.microsoft.com/office/drawing/2014/main" id="{697ADC95-38FD-F282-04E5-11D0E20212F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772941" y="4107562"/>
            <a:ext cx="142875" cy="142875"/>
          </a:xfrm>
          <a:prstGeom prst="rect">
            <a:avLst/>
          </a:prstGeom>
        </p:spPr>
      </p:pic>
      <p:pic>
        <p:nvPicPr>
          <p:cNvPr id="8" name="Picture 7">
            <a:extLst>
              <a:ext uri="{FF2B5EF4-FFF2-40B4-BE49-F238E27FC236}">
                <a16:creationId xmlns:a16="http://schemas.microsoft.com/office/drawing/2014/main" id="{6B094580-787E-916C-B2E3-1B99B8A9F41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922941" y="4257562"/>
            <a:ext cx="142875" cy="142875"/>
          </a:xfrm>
          <a:prstGeom prst="rect">
            <a:avLst/>
          </a:prstGeom>
        </p:spPr>
      </p:pic>
      <p:pic>
        <p:nvPicPr>
          <p:cNvPr id="12" name="Picture 11">
            <a:extLst>
              <a:ext uri="{FF2B5EF4-FFF2-40B4-BE49-F238E27FC236}">
                <a16:creationId xmlns:a16="http://schemas.microsoft.com/office/drawing/2014/main" id="{E1136F58-70C5-2DA8-816E-B573114DBB00}"/>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4646" y="-1"/>
            <a:ext cx="6096000" cy="6858000"/>
          </a:xfrm>
          <a:prstGeom prst="rect">
            <a:avLst/>
          </a:prstGeom>
        </p:spPr>
      </p:pic>
    </p:spTree>
    <p:extLst>
      <p:ext uri="{BB962C8B-B14F-4D97-AF65-F5344CB8AC3E}">
        <p14:creationId xmlns:p14="http://schemas.microsoft.com/office/powerpoint/2010/main" val="2136740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38C00-2491-BCBC-3256-A385443CE842}"/>
              </a:ext>
            </a:extLst>
          </p:cNvPr>
          <p:cNvSpPr>
            <a:spLocks noGrp="1"/>
          </p:cNvSpPr>
          <p:nvPr>
            <p:ph type="title"/>
          </p:nvPr>
        </p:nvSpPr>
        <p:spPr>
          <a:xfrm>
            <a:off x="1316736" y="237744"/>
            <a:ext cx="9720072" cy="932688"/>
          </a:xfrm>
        </p:spPr>
        <p:txBody>
          <a:bodyPr>
            <a:normAutofit fontScale="90000"/>
          </a:bodyPr>
          <a:lstStyle/>
          <a:p>
            <a:pPr>
              <a:lnSpc>
                <a:spcPts val="2850"/>
              </a:lnSpc>
              <a:spcBef>
                <a:spcPts val="2850"/>
              </a:spcBef>
              <a:spcAft>
                <a:spcPts val="3600"/>
              </a:spcAft>
            </a:pPr>
            <a:r>
              <a:rPr lang="en-US" sz="2000" cap="none" dirty="0">
                <a:solidFill>
                  <a:srgbClr val="000000"/>
                </a:solidFill>
                <a:latin typeface="+mn-lt"/>
              </a:rPr>
              <a:t>SAMPLE: C</a:t>
            </a:r>
            <a:r>
              <a:rPr lang="en-US" sz="2000" b="0" i="0" cap="none" dirty="0">
                <a:solidFill>
                  <a:srgbClr val="000000"/>
                </a:solidFill>
                <a:effectLst/>
                <a:latin typeface="+mn-lt"/>
              </a:rPr>
              <a:t>anada </a:t>
            </a:r>
            <a:r>
              <a:rPr lang="en-US" sz="2000" cap="none" dirty="0">
                <a:solidFill>
                  <a:srgbClr val="000000"/>
                </a:solidFill>
                <a:latin typeface="+mn-lt"/>
              </a:rPr>
              <a:t>G</a:t>
            </a:r>
            <a:r>
              <a:rPr lang="en-US" sz="2000" b="0" i="0" cap="none" dirty="0">
                <a:solidFill>
                  <a:srgbClr val="000000"/>
                </a:solidFill>
                <a:effectLst/>
                <a:latin typeface="+mn-lt"/>
              </a:rPr>
              <a:t>raduate Research Scholarship – Master’s </a:t>
            </a:r>
            <a:r>
              <a:rPr lang="en-US" sz="2000" cap="none" dirty="0">
                <a:solidFill>
                  <a:srgbClr val="000000"/>
                </a:solidFill>
                <a:latin typeface="+mn-lt"/>
              </a:rPr>
              <a:t>P</a:t>
            </a:r>
            <a:r>
              <a:rPr lang="en-US" sz="2000" b="0" i="0" cap="none" dirty="0">
                <a:solidFill>
                  <a:srgbClr val="000000"/>
                </a:solidFill>
                <a:effectLst/>
                <a:latin typeface="+mn-lt"/>
              </a:rPr>
              <a:t>rogram - Instructions for completing the Reference Assessment Form</a:t>
            </a:r>
            <a:endParaRPr lang="en-CA" dirty="0"/>
          </a:p>
        </p:txBody>
      </p:sp>
      <p:sp>
        <p:nvSpPr>
          <p:cNvPr id="3" name="Content Placeholder 2">
            <a:extLst>
              <a:ext uri="{FF2B5EF4-FFF2-40B4-BE49-F238E27FC236}">
                <a16:creationId xmlns:a16="http://schemas.microsoft.com/office/drawing/2014/main" id="{87C6B0A0-6CDA-C7FD-FB99-BBF88E042586}"/>
              </a:ext>
            </a:extLst>
          </p:cNvPr>
          <p:cNvSpPr>
            <a:spLocks noGrp="1"/>
          </p:cNvSpPr>
          <p:nvPr>
            <p:ph idx="1"/>
          </p:nvPr>
        </p:nvSpPr>
        <p:spPr>
          <a:xfrm>
            <a:off x="1316736" y="1335024"/>
            <a:ext cx="9720072" cy="5285232"/>
          </a:xfrm>
        </p:spPr>
        <p:txBody>
          <a:bodyPr>
            <a:normAutofit/>
          </a:bodyPr>
          <a:lstStyle/>
          <a:p>
            <a:pPr marL="0" indent="0">
              <a:buNone/>
            </a:pPr>
            <a:r>
              <a:rPr lang="en-US" sz="1600" b="1" dirty="0"/>
              <a:t>Reference Assessment Overview</a:t>
            </a:r>
          </a:p>
          <a:p>
            <a:pPr marL="0" indent="0">
              <a:buNone/>
            </a:pPr>
            <a:r>
              <a:rPr lang="en-US" sz="1600" dirty="0"/>
              <a:t>Who Completes It: 	Individuals familiar with the applicant’s academic or professional abilities (e.g., 				supervisors, managers, teachers).</a:t>
            </a:r>
          </a:p>
          <a:p>
            <a:pPr marL="0" indent="0">
              <a:buNone/>
            </a:pPr>
            <a:r>
              <a:rPr lang="en-US" sz="1600" dirty="0"/>
              <a:t>Where: 		Submitted through the Research Portal.</a:t>
            </a:r>
          </a:p>
          <a:p>
            <a:pPr marL="0" indent="0">
              <a:buNone/>
            </a:pPr>
            <a:endParaRPr lang="en-US" sz="1600" dirty="0"/>
          </a:p>
          <a:p>
            <a:pPr marL="0" indent="0">
              <a:buNone/>
            </a:pPr>
            <a:r>
              <a:rPr lang="en-US" sz="1600" b="1" dirty="0"/>
              <a:t>⏰ </a:t>
            </a:r>
            <a:r>
              <a:rPr lang="en-US" sz="1600" b="1" u="sng" dirty="0"/>
              <a:t>Important Timing</a:t>
            </a:r>
          </a:p>
          <a:p>
            <a:pPr marL="0" indent="0">
              <a:buNone/>
            </a:pPr>
            <a:r>
              <a:rPr lang="en-US" sz="1600" dirty="0"/>
              <a:t>Account Setup: 	References must verify their Research Portal account at least 48 hours before the 			applicant’s deadline to avoid technical issues.</a:t>
            </a:r>
          </a:p>
          <a:p>
            <a:pPr marL="0" indent="0">
              <a:buNone/>
            </a:pPr>
            <a:r>
              <a:rPr lang="en-US" sz="1600" dirty="0"/>
              <a:t>Submission Deadline: 	References should submit their assessments at least 48 hours before the applicant’s 			deadline to ensure the applicant can complete and submit their application on time.</a:t>
            </a:r>
          </a:p>
          <a:p>
            <a:pPr marL="0" indent="0">
              <a:buNone/>
            </a:pPr>
            <a:r>
              <a:rPr lang="en-US" sz="1600" dirty="0"/>
              <a:t>No Extensions: 	Late or missing reference assessments will prevent the applicant from submitting 			their application, and no deadline extensions will be granted.</a:t>
            </a:r>
          </a:p>
          <a:p>
            <a:pPr marL="0" indent="0">
              <a:buNone/>
            </a:pPr>
            <a:endParaRPr lang="en-US" sz="1600" dirty="0"/>
          </a:p>
          <a:p>
            <a:pPr marL="0" indent="0">
              <a:buNone/>
            </a:pPr>
            <a:r>
              <a:rPr lang="en-US" sz="1600" dirty="0"/>
              <a:t>For technical issues related to the Research Portal, contact the help desk at least 48 hours in advance of the applicant’s deadline. The agencies aim to respond to inquiries within 48 hours. However, during peak periods the response time may be delayed.</a:t>
            </a:r>
            <a:endParaRPr lang="en-CA" sz="1600" dirty="0"/>
          </a:p>
        </p:txBody>
      </p:sp>
    </p:spTree>
    <p:extLst>
      <p:ext uri="{BB962C8B-B14F-4D97-AF65-F5344CB8AC3E}">
        <p14:creationId xmlns:p14="http://schemas.microsoft.com/office/powerpoint/2010/main" val="3493987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5B375A-5A22-E997-E31B-D602D825C282}"/>
              </a:ext>
            </a:extLst>
          </p:cNvPr>
          <p:cNvSpPr>
            <a:spLocks noGrp="1"/>
          </p:cNvSpPr>
          <p:nvPr>
            <p:ph type="title"/>
          </p:nvPr>
        </p:nvSpPr>
        <p:spPr>
          <a:xfrm>
            <a:off x="489219" y="117563"/>
            <a:ext cx="6982121" cy="799657"/>
          </a:xfrm>
        </p:spPr>
        <p:txBody>
          <a:bodyPr vert="horz" lIns="182880" tIns="182880" rIns="182880" bIns="182880" rtlCol="0" anchor="b">
            <a:normAutofit/>
          </a:bodyPr>
          <a:lstStyle/>
          <a:p>
            <a:r>
              <a:rPr lang="en-US" dirty="0">
                <a:solidFill>
                  <a:srgbClr val="4C6F7C"/>
                </a:solidFill>
              </a:rPr>
              <a:t>Who? When? How?</a:t>
            </a:r>
          </a:p>
        </p:txBody>
      </p:sp>
      <p:sp>
        <p:nvSpPr>
          <p:cNvPr id="4" name="Text Placeholder 3">
            <a:extLst>
              <a:ext uri="{FF2B5EF4-FFF2-40B4-BE49-F238E27FC236}">
                <a16:creationId xmlns:a16="http://schemas.microsoft.com/office/drawing/2014/main" id="{14644536-965E-6428-3CA1-D395C3D0E457}"/>
              </a:ext>
            </a:extLst>
          </p:cNvPr>
          <p:cNvSpPr>
            <a:spLocks/>
          </p:cNvSpPr>
          <p:nvPr/>
        </p:nvSpPr>
        <p:spPr>
          <a:xfrm>
            <a:off x="444917" y="1205803"/>
            <a:ext cx="2860375" cy="588642"/>
          </a:xfrm>
          <a:prstGeom prst="rect">
            <a:avLst/>
          </a:prstGeom>
          <a:ln w="28575">
            <a:solidFill>
              <a:srgbClr val="000000"/>
            </a:solidFill>
          </a:ln>
        </p:spPr>
        <p:txBody>
          <a:bodyPr anchor="t">
            <a:normAutofit/>
          </a:bodyPr>
          <a:lstStyle/>
          <a:p>
            <a:pPr algn="ctr" defTabSz="251460">
              <a:spcAft>
                <a:spcPts val="600"/>
              </a:spcAft>
            </a:pPr>
            <a:r>
              <a:rPr lang="en-US" sz="2400" dirty="0">
                <a:solidFill>
                  <a:srgbClr val="4C6F7C"/>
                </a:solidFill>
              </a:rPr>
              <a:t>C</a:t>
            </a:r>
            <a:r>
              <a:rPr lang="en-US" sz="2400" kern="1200" dirty="0">
                <a:solidFill>
                  <a:srgbClr val="4C6F7C"/>
                </a:solidFill>
                <a:latin typeface="+mn-lt"/>
                <a:ea typeface="+mn-ea"/>
                <a:cs typeface="+mn-cs"/>
              </a:rPr>
              <a:t>onsider</a:t>
            </a:r>
            <a:endParaRPr lang="en-US" sz="2400" dirty="0">
              <a:solidFill>
                <a:srgbClr val="4C6F7C"/>
              </a:solidFill>
            </a:endParaRPr>
          </a:p>
        </p:txBody>
      </p:sp>
      <p:sp>
        <p:nvSpPr>
          <p:cNvPr id="5" name="Content Placeholder 4">
            <a:extLst>
              <a:ext uri="{FF2B5EF4-FFF2-40B4-BE49-F238E27FC236}">
                <a16:creationId xmlns:a16="http://schemas.microsoft.com/office/drawing/2014/main" id="{41E49159-6C5E-7255-E607-72ED6C99984F}"/>
              </a:ext>
            </a:extLst>
          </p:cNvPr>
          <p:cNvSpPr>
            <a:spLocks/>
          </p:cNvSpPr>
          <p:nvPr/>
        </p:nvSpPr>
        <p:spPr>
          <a:xfrm>
            <a:off x="385981" y="2083026"/>
            <a:ext cx="3299489" cy="3569171"/>
          </a:xfrm>
          <a:prstGeom prst="rect">
            <a:avLst/>
          </a:prstGeom>
        </p:spPr>
        <p:txBody>
          <a:bodyPr>
            <a:normAutofit/>
          </a:bodyPr>
          <a:lstStyle/>
          <a:p>
            <a:pPr marL="57150" indent="0">
              <a:buNone/>
            </a:pPr>
            <a:r>
              <a:rPr lang="en-US" sz="1600" b="1" dirty="0">
                <a:ea typeface="Verdana" panose="020B0604030504040204" pitchFamily="34" charset="0"/>
              </a:rPr>
              <a:t>Who to ask? </a:t>
            </a:r>
          </a:p>
          <a:p>
            <a:pPr marL="57150" indent="0">
              <a:buNone/>
            </a:pPr>
            <a:r>
              <a:rPr lang="en-US" sz="1600" dirty="0">
                <a:ea typeface="Verdana" panose="020B0604030504040204" pitchFamily="34" charset="0"/>
              </a:rPr>
              <a:t>A person who offers authority, depth and who can offer specificity. They are familiar with your research and other abilities:</a:t>
            </a:r>
          </a:p>
          <a:p>
            <a:pPr marL="57150" indent="0">
              <a:buNone/>
            </a:pPr>
            <a:r>
              <a:rPr lang="en-US" sz="1600" dirty="0">
                <a:ea typeface="Verdana" panose="020B0604030504040204" pitchFamily="34" charset="0"/>
              </a:rPr>
              <a:t>Supervisor, faculty member, employment supervisor, thesis advisor</a:t>
            </a:r>
          </a:p>
          <a:p>
            <a:pPr marL="57150" indent="0">
              <a:buNone/>
            </a:pPr>
            <a:endParaRPr lang="en-US" sz="1600" dirty="0">
              <a:ea typeface="Verdana" panose="020B0604030504040204" pitchFamily="34" charset="0"/>
            </a:endParaRPr>
          </a:p>
          <a:p>
            <a:pPr marL="57150" indent="0">
              <a:buNone/>
            </a:pPr>
            <a:endParaRPr lang="en-US" sz="1600" dirty="0">
              <a:ea typeface="Verdana" panose="020B0604030504040204" pitchFamily="34" charset="0"/>
            </a:endParaRPr>
          </a:p>
          <a:p>
            <a:pPr marL="57150" indent="0">
              <a:buNone/>
            </a:pPr>
            <a:r>
              <a:rPr lang="en-US" sz="1600" b="1" dirty="0">
                <a:ea typeface="Verdana" panose="020B0604030504040204" pitchFamily="34" charset="0"/>
              </a:rPr>
              <a:t>When to ask? </a:t>
            </a:r>
          </a:p>
          <a:p>
            <a:pPr marL="57150" indent="0">
              <a:buNone/>
            </a:pPr>
            <a:r>
              <a:rPr lang="en-US" sz="1600" dirty="0">
                <a:ea typeface="Verdana" panose="020B0604030504040204" pitchFamily="34" charset="0"/>
              </a:rPr>
              <a:t>… early, 3 weeks before scholarship due date</a:t>
            </a:r>
          </a:p>
          <a:p>
            <a:pPr marL="57150" indent="0">
              <a:buNone/>
            </a:pPr>
            <a:endParaRPr lang="en-US" sz="1600" dirty="0">
              <a:latin typeface="Verdana" panose="020B0604030504040204" pitchFamily="34" charset="0"/>
              <a:ea typeface="Verdana" panose="020B0604030504040204" pitchFamily="34" charset="0"/>
            </a:endParaRPr>
          </a:p>
          <a:p>
            <a:pPr marL="57150" indent="0">
              <a:buNone/>
            </a:pPr>
            <a:endParaRPr lang="en-US" sz="1400" dirty="0">
              <a:latin typeface="Verdana" panose="020B0604030504040204" pitchFamily="34" charset="0"/>
              <a:ea typeface="Verdana" panose="020B0604030504040204" pitchFamily="34" charset="0"/>
            </a:endParaRPr>
          </a:p>
          <a:p>
            <a:pPr marL="57150" indent="0">
              <a:buNone/>
            </a:pPr>
            <a:endParaRPr lang="en-US" sz="700" dirty="0">
              <a:latin typeface="Verdana" panose="020B0604030504040204" pitchFamily="34" charset="0"/>
              <a:ea typeface="Verdana" panose="020B0604030504040204" pitchFamily="34" charset="0"/>
            </a:endParaRPr>
          </a:p>
          <a:p>
            <a:pPr>
              <a:lnSpc>
                <a:spcPct val="90000"/>
              </a:lnSpc>
              <a:spcAft>
                <a:spcPts val="600"/>
              </a:spcAft>
            </a:pPr>
            <a:endParaRPr lang="en-US" sz="1500" dirty="0"/>
          </a:p>
        </p:txBody>
      </p:sp>
      <p:sp>
        <p:nvSpPr>
          <p:cNvPr id="7" name="Text Placeholder 6">
            <a:extLst>
              <a:ext uri="{FF2B5EF4-FFF2-40B4-BE49-F238E27FC236}">
                <a16:creationId xmlns:a16="http://schemas.microsoft.com/office/drawing/2014/main" id="{DB3506B0-DAD9-EF77-7B88-D31194648B06}"/>
              </a:ext>
            </a:extLst>
          </p:cNvPr>
          <p:cNvSpPr>
            <a:spLocks/>
          </p:cNvSpPr>
          <p:nvPr/>
        </p:nvSpPr>
        <p:spPr>
          <a:xfrm>
            <a:off x="4192954" y="1205801"/>
            <a:ext cx="3188287" cy="588643"/>
          </a:xfrm>
          <a:prstGeom prst="rect">
            <a:avLst/>
          </a:prstGeom>
          <a:ln w="28575">
            <a:solidFill>
              <a:srgbClr val="000000"/>
            </a:solidFill>
          </a:ln>
        </p:spPr>
        <p:txBody>
          <a:bodyPr anchor="t"/>
          <a:lstStyle/>
          <a:p>
            <a:pPr algn="ctr" defTabSz="251460">
              <a:spcAft>
                <a:spcPts val="600"/>
              </a:spcAft>
            </a:pPr>
            <a:r>
              <a:rPr lang="en-US" sz="2400" kern="1200" dirty="0">
                <a:solidFill>
                  <a:srgbClr val="4C6F7C"/>
                </a:solidFill>
                <a:latin typeface="+mn-lt"/>
                <a:ea typeface="+mn-ea"/>
                <a:cs typeface="+mn-cs"/>
              </a:rPr>
              <a:t>How to </a:t>
            </a:r>
            <a:r>
              <a:rPr lang="en-US" sz="2400" dirty="0">
                <a:solidFill>
                  <a:srgbClr val="4C6F7C"/>
                </a:solidFill>
              </a:rPr>
              <a:t>a</a:t>
            </a:r>
            <a:r>
              <a:rPr lang="en-US" sz="2400" kern="1200" dirty="0">
                <a:solidFill>
                  <a:srgbClr val="4C6F7C"/>
                </a:solidFill>
                <a:latin typeface="+mn-lt"/>
                <a:ea typeface="+mn-ea"/>
                <a:cs typeface="+mn-cs"/>
              </a:rPr>
              <a:t>sk</a:t>
            </a:r>
            <a:endParaRPr lang="en-US" sz="2400" dirty="0">
              <a:solidFill>
                <a:srgbClr val="4C6F7C"/>
              </a:solidFill>
            </a:endParaRPr>
          </a:p>
        </p:txBody>
      </p:sp>
      <p:sp>
        <p:nvSpPr>
          <p:cNvPr id="6" name="Content Placeholder 5">
            <a:extLst>
              <a:ext uri="{FF2B5EF4-FFF2-40B4-BE49-F238E27FC236}">
                <a16:creationId xmlns:a16="http://schemas.microsoft.com/office/drawing/2014/main" id="{35037FCE-290E-02BE-C2E5-77E33109458F}"/>
              </a:ext>
            </a:extLst>
          </p:cNvPr>
          <p:cNvSpPr>
            <a:spLocks/>
          </p:cNvSpPr>
          <p:nvPr/>
        </p:nvSpPr>
        <p:spPr>
          <a:xfrm>
            <a:off x="3980280" y="2111873"/>
            <a:ext cx="4093872" cy="4540854"/>
          </a:xfrm>
          <a:prstGeom prst="rect">
            <a:avLst/>
          </a:prstGeom>
        </p:spPr>
        <p:txBody>
          <a:bodyPr>
            <a:noAutofit/>
          </a:bodyPr>
          <a:lstStyle/>
          <a:p>
            <a:pPr marL="57150" indent="0" algn="l">
              <a:buNone/>
            </a:pPr>
            <a:r>
              <a:rPr lang="en-US" sz="1500" dirty="0">
                <a:ea typeface="Verdana" panose="020B0604030504040204" pitchFamily="34" charset="0"/>
              </a:rPr>
              <a:t>Consider your comfort level with your reference – will you request a letter of recommendation via e</a:t>
            </a:r>
            <a:r>
              <a:rPr lang="en-US" sz="1500" cap="none" dirty="0">
                <a:latin typeface="+mn-lt"/>
                <a:ea typeface="Verdana" panose="020B0604030504040204" pitchFamily="34" charset="0"/>
              </a:rPr>
              <a:t>mail or in-person or phone?</a:t>
            </a:r>
          </a:p>
          <a:p>
            <a:pPr marL="57150" indent="0" algn="l">
              <a:buNone/>
            </a:pPr>
            <a:endParaRPr lang="en-US" sz="1500" cap="none" dirty="0">
              <a:latin typeface="+mn-lt"/>
              <a:ea typeface="Verdana" panose="020B0604030504040204" pitchFamily="34" charset="0"/>
            </a:endParaRPr>
          </a:p>
          <a:p>
            <a:pPr marL="57150" indent="0" algn="l">
              <a:buNone/>
            </a:pPr>
            <a:r>
              <a:rPr lang="en-US" sz="1500" cap="none" dirty="0">
                <a:latin typeface="+mn-lt"/>
                <a:ea typeface="Verdana" panose="020B0604030504040204" pitchFamily="34" charset="0"/>
              </a:rPr>
              <a:t>If via email, first message should:</a:t>
            </a:r>
          </a:p>
          <a:p>
            <a:pPr marL="57150" indent="0" algn="l">
              <a:buNone/>
            </a:pPr>
            <a:endParaRPr lang="en-US" sz="1500" cap="none" dirty="0">
              <a:latin typeface="+mn-lt"/>
              <a:ea typeface="Verdana" panose="020B0604030504040204" pitchFamily="34" charset="0"/>
            </a:endParaRPr>
          </a:p>
          <a:p>
            <a:pPr marL="342900" indent="-285750" algn="l">
              <a:spcAft>
                <a:spcPts val="1200"/>
              </a:spcAft>
              <a:buFont typeface="Wingdings" panose="05000000000000000000" pitchFamily="2" charset="2"/>
              <a:buChar char="Ø"/>
            </a:pPr>
            <a:r>
              <a:rPr lang="en-US" sz="1500" cap="none" dirty="0">
                <a:latin typeface="+mn-lt"/>
                <a:ea typeface="Verdana" panose="020B0604030504040204" pitchFamily="34" charset="0"/>
              </a:rPr>
              <a:t>Be a brief inquiry reminding the faculty member how you know them</a:t>
            </a:r>
          </a:p>
          <a:p>
            <a:pPr marL="342900" indent="-285750" algn="l">
              <a:spcAft>
                <a:spcPts val="1200"/>
              </a:spcAft>
              <a:buFont typeface="Wingdings" panose="05000000000000000000" pitchFamily="2" charset="2"/>
              <a:buChar char="Ø"/>
            </a:pPr>
            <a:r>
              <a:rPr lang="en-US" sz="1500" cap="none" dirty="0">
                <a:latin typeface="+mn-lt"/>
                <a:ea typeface="Verdana" panose="020B0604030504040204" pitchFamily="34" charset="0"/>
              </a:rPr>
              <a:t>Provide clarification as to what scholarship application you are applying for</a:t>
            </a:r>
          </a:p>
          <a:p>
            <a:pPr marL="342900" indent="-285750" algn="l">
              <a:spcAft>
                <a:spcPts val="1200"/>
              </a:spcAft>
              <a:buFont typeface="Wingdings" panose="05000000000000000000" pitchFamily="2" charset="2"/>
              <a:buChar char="Ø"/>
            </a:pPr>
            <a:r>
              <a:rPr lang="en-US" sz="1500" cap="none" dirty="0">
                <a:solidFill>
                  <a:schemeClr val="accent6">
                    <a:lumMod val="50000"/>
                  </a:schemeClr>
                </a:solidFill>
                <a:latin typeface="+mn-lt"/>
                <a:ea typeface="Verdana" panose="020B0604030504040204" pitchFamily="34" charset="0"/>
              </a:rPr>
              <a:t>Clearly ask if they are willing and able to provide an </a:t>
            </a:r>
            <a:r>
              <a:rPr lang="en-US" sz="1500" u="sng" cap="none" dirty="0">
                <a:solidFill>
                  <a:schemeClr val="accent6">
                    <a:lumMod val="50000"/>
                  </a:schemeClr>
                </a:solidFill>
                <a:latin typeface="+mn-lt"/>
                <a:ea typeface="Verdana" panose="020B0604030504040204" pitchFamily="34" charset="0"/>
              </a:rPr>
              <a:t>enthusiastic</a:t>
            </a:r>
            <a:r>
              <a:rPr lang="en-US" sz="1500" cap="none" dirty="0">
                <a:solidFill>
                  <a:schemeClr val="accent6">
                    <a:lumMod val="50000"/>
                  </a:schemeClr>
                </a:solidFill>
                <a:latin typeface="+mn-lt"/>
                <a:ea typeface="Verdana" panose="020B0604030504040204" pitchFamily="34" charset="0"/>
              </a:rPr>
              <a:t> reference for your scholarship application</a:t>
            </a:r>
          </a:p>
          <a:p>
            <a:pPr marL="342900" indent="-285750" algn="l">
              <a:spcAft>
                <a:spcPts val="1200"/>
              </a:spcAft>
              <a:buFont typeface="Wingdings" panose="05000000000000000000" pitchFamily="2" charset="2"/>
              <a:buChar char="Ø"/>
            </a:pPr>
            <a:r>
              <a:rPr lang="en-US" sz="1500" dirty="0">
                <a:ea typeface="Verdana" panose="020B0604030504040204" pitchFamily="34" charset="0"/>
              </a:rPr>
              <a:t>Provide the scholarship application submission deadline</a:t>
            </a:r>
          </a:p>
          <a:p>
            <a:pPr marL="57150" algn="l"/>
            <a:endParaRPr lang="en-US" sz="1600" cap="none" dirty="0">
              <a:latin typeface="+mn-lt"/>
              <a:ea typeface="Verdana" panose="020B0604030504040204" pitchFamily="34" charset="0"/>
            </a:endParaRPr>
          </a:p>
          <a:p>
            <a:pPr marL="57150" algn="l"/>
            <a:r>
              <a:rPr lang="en-US" sz="1600" cap="none" dirty="0">
                <a:latin typeface="+mn-lt"/>
                <a:ea typeface="Verdana" panose="020B0604030504040204" pitchFamily="34" charset="0"/>
              </a:rPr>
              <a:t> </a:t>
            </a:r>
          </a:p>
        </p:txBody>
      </p:sp>
      <p:pic>
        <p:nvPicPr>
          <p:cNvPr id="2" name="Picture 1" descr="A person talking to another person">
            <a:extLst>
              <a:ext uri="{FF2B5EF4-FFF2-40B4-BE49-F238E27FC236}">
                <a16:creationId xmlns:a16="http://schemas.microsoft.com/office/drawing/2014/main" id="{53B71CF2-E0D7-3F72-6C03-B8F1016C405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739562" y="958163"/>
            <a:ext cx="3229072" cy="2249725"/>
          </a:xfrm>
          <a:prstGeom prst="rect">
            <a:avLst/>
          </a:prstGeom>
          <a:ln w="28575">
            <a:solidFill>
              <a:schemeClr val="tx1"/>
            </a:solidFill>
          </a:ln>
        </p:spPr>
      </p:pic>
      <p:pic>
        <p:nvPicPr>
          <p:cNvPr id="9" name="Picture 8" descr="Two men sitting at a desk talking">
            <a:extLst>
              <a:ext uri="{FF2B5EF4-FFF2-40B4-BE49-F238E27FC236}">
                <a16:creationId xmlns:a16="http://schemas.microsoft.com/office/drawing/2014/main" id="{BEA59691-D27B-8F9C-993E-42947F9395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31206" y="3741552"/>
            <a:ext cx="3237428" cy="2158285"/>
          </a:xfrm>
          <a:prstGeom prst="rect">
            <a:avLst/>
          </a:prstGeom>
          <a:ln w="28575">
            <a:solidFill>
              <a:schemeClr val="tx1"/>
            </a:solidFill>
          </a:ln>
        </p:spPr>
      </p:pic>
    </p:spTree>
    <p:extLst>
      <p:ext uri="{BB962C8B-B14F-4D97-AF65-F5344CB8AC3E}">
        <p14:creationId xmlns:p14="http://schemas.microsoft.com/office/powerpoint/2010/main" val="3002742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7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583CF-3921-A94A-E536-2D623A891A7D}"/>
              </a:ext>
            </a:extLst>
          </p:cNvPr>
          <p:cNvSpPr>
            <a:spLocks noGrp="1"/>
          </p:cNvSpPr>
          <p:nvPr>
            <p:ph type="title"/>
          </p:nvPr>
        </p:nvSpPr>
        <p:spPr>
          <a:xfrm>
            <a:off x="437389" y="336523"/>
            <a:ext cx="5103875" cy="731520"/>
          </a:xfrm>
        </p:spPr>
        <p:txBody>
          <a:bodyPr vert="horz" lIns="182880" tIns="182880" rIns="182880" bIns="182880" rtlCol="0" anchor="t">
            <a:normAutofit fontScale="90000"/>
          </a:bodyPr>
          <a:lstStyle/>
          <a:p>
            <a:r>
              <a:rPr lang="en-US" sz="2800" dirty="0"/>
              <a:t>Who Not to ASK</a:t>
            </a:r>
          </a:p>
        </p:txBody>
      </p:sp>
      <p:sp>
        <p:nvSpPr>
          <p:cNvPr id="4" name="TextBox 3">
            <a:extLst>
              <a:ext uri="{FF2B5EF4-FFF2-40B4-BE49-F238E27FC236}">
                <a16:creationId xmlns:a16="http://schemas.microsoft.com/office/drawing/2014/main" id="{9C921ECB-938D-8C5C-B9AB-D6E21E3C441F}"/>
              </a:ext>
            </a:extLst>
          </p:cNvPr>
          <p:cNvSpPr txBox="1"/>
          <p:nvPr/>
        </p:nvSpPr>
        <p:spPr>
          <a:xfrm>
            <a:off x="437389" y="1104983"/>
            <a:ext cx="6832091" cy="3570208"/>
          </a:xfrm>
          <a:prstGeom prst="rect">
            <a:avLst/>
          </a:prstGeom>
          <a:noFill/>
        </p:spPr>
        <p:txBody>
          <a:bodyPr wrap="square" rtlCol="0">
            <a:spAutoFit/>
          </a:bodyPr>
          <a:lstStyle/>
          <a:p>
            <a:r>
              <a:rPr lang="en-US" sz="1600" b="1" dirty="0"/>
              <a:t>Avoid Asking:</a:t>
            </a:r>
          </a:p>
          <a:p>
            <a:endParaRPr lang="en-US" sz="1600" dirty="0"/>
          </a:p>
          <a:p>
            <a:pPr marL="285750" indent="-285750">
              <a:buFont typeface="Wingdings" panose="05000000000000000000" pitchFamily="2" charset="2"/>
              <a:buChar char="Ø"/>
            </a:pPr>
            <a:r>
              <a:rPr lang="en-US" sz="1600" dirty="0"/>
              <a:t>Faculty members who barely know you</a:t>
            </a:r>
          </a:p>
          <a:p>
            <a:pPr marL="285750" indent="-285750">
              <a:buFont typeface="Wingdings" panose="05000000000000000000" pitchFamily="2" charset="2"/>
              <a:buChar char="Ø"/>
            </a:pPr>
            <a:r>
              <a:rPr lang="en-US" sz="1600" dirty="0"/>
              <a:t>Instructors from large classes with little interaction</a:t>
            </a:r>
          </a:p>
          <a:p>
            <a:pPr marL="285750" indent="-285750">
              <a:buFont typeface="Wingdings" panose="05000000000000000000" pitchFamily="2" charset="2"/>
              <a:buChar char="Ø"/>
            </a:pPr>
            <a:r>
              <a:rPr lang="en-US" sz="1600" dirty="0"/>
              <a:t>Personal friends</a:t>
            </a:r>
          </a:p>
          <a:p>
            <a:pPr marL="285750" indent="-285750">
              <a:buFont typeface="Wingdings" panose="05000000000000000000" pitchFamily="2" charset="2"/>
              <a:buChar char="Ø"/>
            </a:pPr>
            <a:r>
              <a:rPr lang="en-US" sz="1600" dirty="0"/>
              <a:t>Family members</a:t>
            </a:r>
          </a:p>
          <a:p>
            <a:pPr marL="285750" indent="-285750">
              <a:buFont typeface="Wingdings" panose="05000000000000000000" pitchFamily="2" charset="2"/>
              <a:buChar char="Ø"/>
            </a:pPr>
            <a:r>
              <a:rPr lang="en-US" sz="1600" dirty="0"/>
              <a:t>Referees who seem hesitant</a:t>
            </a:r>
          </a:p>
          <a:p>
            <a:pPr marL="285750" indent="-285750">
              <a:buFont typeface="Wingdings" panose="05000000000000000000" pitchFamily="2" charset="2"/>
              <a:buChar char="Ø"/>
            </a:pPr>
            <a:r>
              <a:rPr lang="en-US" sz="1600" dirty="0"/>
              <a:t>Faculty member already submitting several letters for same competition</a:t>
            </a:r>
          </a:p>
          <a:p>
            <a:endParaRPr lang="en-US" sz="1600" dirty="0"/>
          </a:p>
          <a:p>
            <a:r>
              <a:rPr lang="en-US" sz="1600" b="1" dirty="0"/>
              <a:t>Remember: </a:t>
            </a:r>
          </a:p>
          <a:p>
            <a:r>
              <a:rPr lang="en-US" sz="1600" dirty="0"/>
              <a:t>A detailed letter from someone who knows you well is usually stronger than a generic letter from a senior academic.</a:t>
            </a:r>
          </a:p>
          <a:p>
            <a:endParaRPr lang="en-US" sz="1600" dirty="0"/>
          </a:p>
          <a:p>
            <a:endParaRPr lang="en-CA" dirty="0"/>
          </a:p>
        </p:txBody>
      </p:sp>
      <p:pic>
        <p:nvPicPr>
          <p:cNvPr id="9" name="Picture 8" descr="Graphic titled “Example of a Strong Referee Relationship” comparing weak and strong choices for academic references in two columns.&#10;&#10;Weak Choice&#10;&#10;Took one course with professor&#10;Professor who doesn't know you&#10;Employer unrelated to academics&#10;&#10;Strong Choice&#10;&#10;Research supervisor&#10;Professor who supervised research&#10;Academic mentor familiar with research&#10;&#10;The graphic emphasizes that referees who have directly supervised or mentored a student's research are stronger reference choices than instructors or employers with limited academic knowledge of the student.">
            <a:extLst>
              <a:ext uri="{FF2B5EF4-FFF2-40B4-BE49-F238E27FC236}">
                <a16:creationId xmlns:a16="http://schemas.microsoft.com/office/drawing/2014/main" id="{BC73A7E5-D869-F5AD-3734-7AB91E3E2CB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7389" y="4901058"/>
            <a:ext cx="8157971" cy="1620419"/>
          </a:xfrm>
          <a:prstGeom prst="rect">
            <a:avLst/>
          </a:prstGeom>
        </p:spPr>
      </p:pic>
      <p:pic>
        <p:nvPicPr>
          <p:cNvPr id="11" name="Picture 10">
            <a:extLst>
              <a:ext uri="{FF2B5EF4-FFF2-40B4-BE49-F238E27FC236}">
                <a16:creationId xmlns:a16="http://schemas.microsoft.com/office/drawing/2014/main" id="{0851973A-ABF2-7C7B-97BB-E965EC16085B}"/>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46567" y="1289118"/>
            <a:ext cx="2908044" cy="4279763"/>
          </a:xfrm>
          <a:prstGeom prst="rect">
            <a:avLst/>
          </a:prstGeom>
          <a:ln w="28575">
            <a:solidFill>
              <a:schemeClr val="tx1"/>
            </a:solidFill>
          </a:ln>
        </p:spPr>
      </p:pic>
    </p:spTree>
    <p:extLst>
      <p:ext uri="{BB962C8B-B14F-4D97-AF65-F5344CB8AC3E}">
        <p14:creationId xmlns:p14="http://schemas.microsoft.com/office/powerpoint/2010/main" val="3515126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C54E2-6737-3C68-E45A-02B73E6263D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40AD887-4E2D-F51A-7DDD-EB51FE158A86}"/>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r="-2"/>
          <a:stretch>
            <a:fillRect/>
          </a:stretch>
        </p:blipFill>
        <p:spPr>
          <a:xfrm>
            <a:off x="642" y="10"/>
            <a:ext cx="6096000" cy="6857990"/>
          </a:xfrm>
          <a:prstGeom prst="rect">
            <a:avLst/>
          </a:prstGeom>
        </p:spPr>
      </p:pic>
      <p:sp>
        <p:nvSpPr>
          <p:cNvPr id="2" name="Title 1">
            <a:extLst>
              <a:ext uri="{FF2B5EF4-FFF2-40B4-BE49-F238E27FC236}">
                <a16:creationId xmlns:a16="http://schemas.microsoft.com/office/drawing/2014/main" id="{7A8F49F2-214C-C5A3-A806-4D19EED531E0}"/>
              </a:ext>
            </a:extLst>
          </p:cNvPr>
          <p:cNvSpPr>
            <a:spLocks noGrp="1"/>
          </p:cNvSpPr>
          <p:nvPr>
            <p:ph type="title"/>
          </p:nvPr>
        </p:nvSpPr>
        <p:spPr>
          <a:xfrm>
            <a:off x="7108516" y="580657"/>
            <a:ext cx="4487298" cy="1174991"/>
          </a:xfrm>
          <a:solidFill>
            <a:schemeClr val="bg1">
              <a:alpha val="80000"/>
            </a:schemeClr>
          </a:solidFill>
        </p:spPr>
        <p:txBody>
          <a:bodyPr vert="horz" lIns="182880" tIns="182880" rIns="182880" bIns="182880" rtlCol="0" anchor="ctr">
            <a:normAutofit/>
          </a:bodyPr>
          <a:lstStyle/>
          <a:p>
            <a:r>
              <a:rPr lang="en-US" sz="1900" dirty="0">
                <a:solidFill>
                  <a:schemeClr val="tx1">
                    <a:lumMod val="85000"/>
                    <a:lumOff val="15000"/>
                  </a:schemeClr>
                </a:solidFill>
              </a:rPr>
              <a:t>Common Recommendation Letter Mistakes </a:t>
            </a:r>
          </a:p>
        </p:txBody>
      </p:sp>
      <p:sp>
        <p:nvSpPr>
          <p:cNvPr id="3" name="Content Placeholder 2">
            <a:extLst>
              <a:ext uri="{FF2B5EF4-FFF2-40B4-BE49-F238E27FC236}">
                <a16:creationId xmlns:a16="http://schemas.microsoft.com/office/drawing/2014/main" id="{686131B1-2281-B4F8-79E7-77ED04649FC7}"/>
              </a:ext>
            </a:extLst>
          </p:cNvPr>
          <p:cNvSpPr>
            <a:spLocks noGrp="1"/>
          </p:cNvSpPr>
          <p:nvPr>
            <p:ph idx="1"/>
          </p:nvPr>
        </p:nvSpPr>
        <p:spPr>
          <a:xfrm>
            <a:off x="6739128" y="2267712"/>
            <a:ext cx="5374761" cy="3072384"/>
          </a:xfrm>
        </p:spPr>
        <p:txBody>
          <a:bodyPr vert="horz" lIns="91440" tIns="45720" rIns="91440" bIns="45720" rtlCol="0" anchor="ctr">
            <a:normAutofit/>
          </a:bodyPr>
          <a:lstStyle/>
          <a:p>
            <a:pPr marR="0" lvl="0" fontAlgn="auto">
              <a:spcBef>
                <a:spcPts val="1200"/>
              </a:spcBef>
              <a:buClr>
                <a:srgbClr val="000000"/>
              </a:buClr>
              <a:buSzTx/>
              <a:buFont typeface="Wingdings" panose="05000000000000000000" pitchFamily="2" charset="2"/>
              <a:buChar char="Ø"/>
              <a:tabLst/>
              <a:defRPr/>
            </a:pPr>
            <a:r>
              <a:rPr kumimoji="0" lang="en-US" sz="1600" i="0" u="none" strike="noStrike" cap="none" spc="0" normalizeH="0" baseline="0" noProof="0" dirty="0">
                <a:ln>
                  <a:noFill/>
                </a:ln>
                <a:effectLst/>
                <a:uLnTx/>
                <a:uFillTx/>
              </a:rPr>
              <a:t>Asking too close to the deadline</a:t>
            </a:r>
          </a:p>
          <a:p>
            <a:pPr marR="0" lvl="0" fontAlgn="auto">
              <a:spcBef>
                <a:spcPts val="1200"/>
              </a:spcBef>
              <a:buClr>
                <a:srgbClr val="000000"/>
              </a:buClr>
              <a:buSzTx/>
              <a:buFont typeface="Wingdings" panose="05000000000000000000" pitchFamily="2" charset="2"/>
              <a:buChar char="Ø"/>
              <a:tabLst/>
              <a:defRPr/>
            </a:pPr>
            <a:r>
              <a:rPr kumimoji="0" lang="en-US" sz="1600" i="0" u="none" strike="noStrike" cap="none" spc="0" normalizeH="0" baseline="0" noProof="0" dirty="0">
                <a:ln>
                  <a:noFill/>
                </a:ln>
                <a:effectLst/>
                <a:uLnTx/>
                <a:uFillTx/>
              </a:rPr>
              <a:t>Choosing the most famous professor instead of the most knowledgeable referee</a:t>
            </a:r>
          </a:p>
          <a:p>
            <a:pPr marR="0" lvl="0" fontAlgn="auto">
              <a:spcBef>
                <a:spcPts val="1200"/>
              </a:spcBef>
              <a:buClr>
                <a:srgbClr val="000000"/>
              </a:buClr>
              <a:buSzTx/>
              <a:buFont typeface="Wingdings" panose="05000000000000000000" pitchFamily="2" charset="2"/>
              <a:buChar char="Ø"/>
              <a:tabLst/>
              <a:defRPr/>
            </a:pPr>
            <a:r>
              <a:rPr kumimoji="0" lang="en-US" sz="1600" i="0" u="none" strike="noStrike" cap="none" spc="0" normalizeH="0" baseline="0" noProof="0" dirty="0">
                <a:ln>
                  <a:noFill/>
                </a:ln>
                <a:effectLst/>
                <a:uLnTx/>
                <a:uFillTx/>
              </a:rPr>
              <a:t>Failing to provide supporting materials</a:t>
            </a:r>
          </a:p>
          <a:p>
            <a:pPr marR="0" lvl="0" fontAlgn="auto">
              <a:spcBef>
                <a:spcPts val="1200"/>
              </a:spcBef>
              <a:buClr>
                <a:srgbClr val="000000"/>
              </a:buClr>
              <a:buSzTx/>
              <a:buFont typeface="Wingdings" panose="05000000000000000000" pitchFamily="2" charset="2"/>
              <a:buChar char="Ø"/>
              <a:tabLst/>
              <a:defRPr/>
            </a:pPr>
            <a:r>
              <a:rPr kumimoji="0" lang="en-US" sz="1600" i="0" u="none" strike="noStrike" cap="none" spc="0" normalizeH="0" baseline="0" noProof="0" dirty="0">
                <a:ln>
                  <a:noFill/>
                </a:ln>
                <a:effectLst/>
                <a:uLnTx/>
                <a:uFillTx/>
              </a:rPr>
              <a:t>Assuming a referee remembers details of your work</a:t>
            </a:r>
          </a:p>
          <a:p>
            <a:pPr marR="0" lvl="0" fontAlgn="auto">
              <a:spcBef>
                <a:spcPts val="1200"/>
              </a:spcBef>
              <a:buClr>
                <a:srgbClr val="000000"/>
              </a:buClr>
              <a:buSzTx/>
              <a:buFont typeface="Wingdings" panose="05000000000000000000" pitchFamily="2" charset="2"/>
              <a:buChar char="Ø"/>
              <a:tabLst/>
              <a:defRPr/>
            </a:pPr>
            <a:r>
              <a:rPr kumimoji="0" lang="en-US" sz="1600" i="0" u="none" strike="noStrike" cap="none" spc="0" normalizeH="0" baseline="0" noProof="0" dirty="0">
                <a:ln>
                  <a:noFill/>
                </a:ln>
                <a:effectLst/>
                <a:uLnTx/>
                <a:uFillTx/>
              </a:rPr>
              <a:t>Not following up respectfully</a:t>
            </a:r>
          </a:p>
          <a:p>
            <a:pPr marR="0" lvl="0" fontAlgn="auto">
              <a:spcBef>
                <a:spcPts val="1200"/>
              </a:spcBef>
              <a:buClr>
                <a:srgbClr val="000000"/>
              </a:buClr>
              <a:buSzTx/>
              <a:buFont typeface="Wingdings" panose="05000000000000000000" pitchFamily="2" charset="2"/>
              <a:buChar char="Ø"/>
              <a:tabLst/>
              <a:defRPr/>
            </a:pPr>
            <a:r>
              <a:rPr lang="en-US" sz="1600" dirty="0"/>
              <a:t>Not realizing that you cannot submit your application if reference is missing for a Tri Agency scholarship</a:t>
            </a:r>
            <a:endParaRPr kumimoji="0" lang="en-US" sz="1600" i="0" u="none" strike="noStrike" cap="none" spc="0" normalizeH="0" baseline="0" noProof="0" dirty="0">
              <a:ln>
                <a:noFill/>
              </a:ln>
              <a:effectLst/>
              <a:uLnTx/>
              <a:uFillTx/>
            </a:endParaRPr>
          </a:p>
          <a:p>
            <a:pPr marL="0" marR="0" lvl="0" indent="0" fontAlgn="auto">
              <a:spcBef>
                <a:spcPts val="1200"/>
              </a:spcBef>
              <a:buClr>
                <a:srgbClr val="000000"/>
              </a:buClr>
              <a:buSzTx/>
              <a:buNone/>
              <a:tabLst/>
              <a:defRPr/>
            </a:pPr>
            <a:endParaRPr kumimoji="0" lang="en-US" sz="1600" i="0" u="none" strike="noStrike" cap="none" spc="0" normalizeH="0" baseline="0" noProof="0" dirty="0">
              <a:ln>
                <a:noFill/>
              </a:ln>
              <a:effectLst/>
              <a:uLnTx/>
              <a:uFillTx/>
            </a:endParaRPr>
          </a:p>
        </p:txBody>
      </p:sp>
    </p:spTree>
    <p:extLst>
      <p:ext uri="{BB962C8B-B14F-4D97-AF65-F5344CB8AC3E}">
        <p14:creationId xmlns:p14="http://schemas.microsoft.com/office/powerpoint/2010/main" val="2704365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CDDCDA4-B196-559E-CA37-A14A961287BE}"/>
              </a:ext>
            </a:extLst>
          </p:cNvPr>
          <p:cNvSpPr>
            <a:spLocks noGrp="1"/>
          </p:cNvSpPr>
          <p:nvPr>
            <p:ph type="title"/>
          </p:nvPr>
        </p:nvSpPr>
        <p:spPr>
          <a:xfrm>
            <a:off x="1322548" y="1115568"/>
            <a:ext cx="3766601" cy="1289304"/>
          </a:xfrm>
        </p:spPr>
        <p:txBody>
          <a:bodyPr vert="horz" lIns="0" tIns="0" rIns="0" bIns="0" rtlCol="0" anchor="t">
            <a:noAutofit/>
          </a:bodyPr>
          <a:lstStyle/>
          <a:p>
            <a:br>
              <a:rPr lang="en-US" sz="1600" dirty="0"/>
            </a:br>
            <a:br>
              <a:rPr lang="en-US" sz="1600" dirty="0"/>
            </a:br>
            <a:r>
              <a:rPr lang="en-US" sz="1800" dirty="0"/>
              <a:t>Helping your Referee write a strong letter</a:t>
            </a:r>
          </a:p>
        </p:txBody>
      </p:sp>
      <p:sp>
        <p:nvSpPr>
          <p:cNvPr id="9" name="Title 1">
            <a:extLst>
              <a:ext uri="{FF2B5EF4-FFF2-40B4-BE49-F238E27FC236}">
                <a16:creationId xmlns:a16="http://schemas.microsoft.com/office/drawing/2014/main" id="{5509B1ED-4D78-65EC-0579-DA9E41D7C42C}"/>
              </a:ext>
            </a:extLst>
          </p:cNvPr>
          <p:cNvSpPr txBox="1">
            <a:spLocks/>
          </p:cNvSpPr>
          <p:nvPr/>
        </p:nvSpPr>
        <p:spPr bwMode="black">
          <a:xfrm>
            <a:off x="5310461" y="1463405"/>
            <a:ext cx="5169341" cy="4374531"/>
          </a:xfrm>
          <a:prstGeom prst="rect">
            <a:avLst/>
          </a:prstGeom>
          <a:noFill/>
          <a:ln w="31750" cap="sq">
            <a:noFill/>
            <a:miter lim="800000"/>
          </a:ln>
        </p:spPr>
        <p:txBody>
          <a:bodyPr vert="horz" wrap="square" lIns="274320" tIns="182880" rIns="274320" bIns="182880" rtlCol="0" anchor="t" anchorCtr="1">
            <a:noAutofit/>
          </a:bodyPr>
          <a:lstStyle>
            <a:lvl1pPr algn="ctr" defTabSz="914400" rtl="0" eaLnBrk="1" latinLnBrk="0" hangingPunct="1">
              <a:lnSpc>
                <a:spcPct val="90000"/>
              </a:lnSpc>
              <a:spcBef>
                <a:spcPct val="0"/>
              </a:spcBef>
              <a:buNone/>
              <a:defRPr sz="5400" kern="1200" cap="all" spc="200" baseline="0">
                <a:solidFill>
                  <a:srgbClr val="262626"/>
                </a:solidFill>
                <a:latin typeface="+mj-lt"/>
                <a:ea typeface="+mj-ea"/>
                <a:cs typeface="+mj-cs"/>
              </a:defRPr>
            </a:lvl1pPr>
          </a:lstStyle>
          <a:p>
            <a:pPr marL="37788" algn="l" defTabSz="604601">
              <a:spcAft>
                <a:spcPts val="522"/>
              </a:spcAft>
            </a:pPr>
            <a:r>
              <a:rPr lang="en-US" sz="1600" kern="1200" cap="none" spc="0" dirty="0">
                <a:solidFill>
                  <a:schemeClr val="tx1"/>
                </a:solidFill>
                <a:latin typeface="+mn-lt"/>
                <a:ea typeface="Verdana" panose="020B0604030504040204" pitchFamily="34" charset="0"/>
                <a:cs typeface="+mj-cs"/>
              </a:rPr>
              <a:t>Advise your referee you will provide:</a:t>
            </a:r>
          </a:p>
          <a:p>
            <a:pPr marL="37788" algn="l" defTabSz="604601">
              <a:spcAft>
                <a:spcPts val="522"/>
              </a:spcAft>
            </a:pPr>
            <a:endParaRPr lang="en-US" sz="1600" kern="1200" cap="none" spc="0" dirty="0">
              <a:solidFill>
                <a:schemeClr val="tx1"/>
              </a:solidFill>
              <a:latin typeface="+mn-lt"/>
              <a:ea typeface="Verdana" panose="020B0604030504040204" pitchFamily="34" charset="0"/>
              <a:cs typeface="+mj-cs"/>
            </a:endParaRPr>
          </a:p>
          <a:p>
            <a:pPr marL="264513" indent="-226725" algn="l" defTabSz="604601">
              <a:spcAft>
                <a:spcPts val="522"/>
              </a:spcAft>
              <a:buFont typeface="+mj-lt"/>
              <a:buAutoNum type="arabicPeriod"/>
            </a:pPr>
            <a:r>
              <a:rPr lang="en-US" sz="1600" kern="1200" cap="none" spc="0" dirty="0">
                <a:solidFill>
                  <a:schemeClr val="tx1"/>
                </a:solidFill>
                <a:latin typeface="+mn-lt"/>
                <a:ea typeface="Verdana" panose="020B0604030504040204" pitchFamily="34" charset="0"/>
                <a:cs typeface="+mj-cs"/>
              </a:rPr>
              <a:t>Scholarship details &amp; selection criteria</a:t>
            </a:r>
          </a:p>
          <a:p>
            <a:pPr marL="264513" indent="-226725" algn="l" defTabSz="604601">
              <a:spcAft>
                <a:spcPts val="522"/>
              </a:spcAft>
              <a:buFont typeface="+mj-lt"/>
              <a:buAutoNum type="arabicPeriod"/>
            </a:pPr>
            <a:r>
              <a:rPr lang="en-US" sz="1600" kern="1200" cap="none" spc="0" dirty="0">
                <a:solidFill>
                  <a:schemeClr val="tx1"/>
                </a:solidFill>
                <a:latin typeface="+mn-lt"/>
                <a:ea typeface="Verdana" panose="020B0604030504040204" pitchFamily="34" charset="0"/>
                <a:cs typeface="+mj-cs"/>
              </a:rPr>
              <a:t>Draft of your outline of proposed research </a:t>
            </a:r>
          </a:p>
          <a:p>
            <a:pPr marL="264513" indent="-226725" algn="l" defTabSz="604601">
              <a:spcAft>
                <a:spcPts val="522"/>
              </a:spcAft>
              <a:buFont typeface="+mj-lt"/>
              <a:buAutoNum type="arabicPeriod"/>
            </a:pPr>
            <a:r>
              <a:rPr lang="en-US" sz="1600" kern="1200" cap="none" spc="0" dirty="0">
                <a:solidFill>
                  <a:schemeClr val="tx1"/>
                </a:solidFill>
                <a:latin typeface="+mn-lt"/>
                <a:ea typeface="Verdana" panose="020B0604030504040204" pitchFamily="34" charset="0"/>
                <a:cs typeface="+mj-cs"/>
              </a:rPr>
              <a:t>Referee instructions </a:t>
            </a:r>
          </a:p>
          <a:p>
            <a:pPr marL="264513" indent="-226725" algn="l" defTabSz="604601">
              <a:spcAft>
                <a:spcPts val="522"/>
              </a:spcAft>
              <a:buFont typeface="+mj-lt"/>
              <a:buAutoNum type="arabicPeriod"/>
            </a:pPr>
            <a:r>
              <a:rPr lang="en-US" sz="1600" kern="1200" cap="none" spc="0" dirty="0">
                <a:solidFill>
                  <a:schemeClr val="tx1"/>
                </a:solidFill>
                <a:latin typeface="+mn-lt"/>
                <a:ea typeface="Verdana" panose="020B0604030504040204" pitchFamily="34" charset="0"/>
                <a:cs typeface="+mj-cs"/>
              </a:rPr>
              <a:t>Due date for recommendation letter submission</a:t>
            </a:r>
          </a:p>
          <a:p>
            <a:pPr marL="37788" algn="l" defTabSz="604601">
              <a:spcAft>
                <a:spcPts val="522"/>
              </a:spcAft>
            </a:pPr>
            <a:endParaRPr lang="en-US" sz="1600" kern="1200" cap="none" spc="0" dirty="0">
              <a:solidFill>
                <a:schemeClr val="tx1"/>
              </a:solidFill>
              <a:latin typeface="+mn-lt"/>
              <a:ea typeface="Verdana" panose="020B0604030504040204" pitchFamily="34" charset="0"/>
              <a:cs typeface="+mj-cs"/>
            </a:endParaRPr>
          </a:p>
          <a:p>
            <a:pPr marL="37788" algn="l" defTabSz="604601">
              <a:spcAft>
                <a:spcPts val="522"/>
              </a:spcAft>
            </a:pPr>
            <a:endParaRPr lang="en-US" sz="1600" kern="1200" cap="none" spc="0" dirty="0">
              <a:solidFill>
                <a:schemeClr val="tx1"/>
              </a:solidFill>
              <a:latin typeface="+mn-lt"/>
              <a:ea typeface="Verdana" panose="020B0604030504040204" pitchFamily="34" charset="0"/>
              <a:cs typeface="+mj-cs"/>
            </a:endParaRPr>
          </a:p>
          <a:p>
            <a:pPr marL="37788" algn="l" defTabSz="604601">
              <a:spcAft>
                <a:spcPts val="1200"/>
              </a:spcAft>
            </a:pPr>
            <a:r>
              <a:rPr lang="en-US" sz="1600" kern="1200" cap="none" spc="0" dirty="0">
                <a:solidFill>
                  <a:schemeClr val="tx1"/>
                </a:solidFill>
                <a:latin typeface="+mn-lt"/>
                <a:ea typeface="Verdana" panose="020B0604030504040204" pitchFamily="34" charset="0"/>
                <a:cs typeface="+mj-cs"/>
              </a:rPr>
              <a:t>You may also offer:</a:t>
            </a:r>
          </a:p>
          <a:p>
            <a:pPr marL="226725" indent="-188938" algn="l" defTabSz="604601">
              <a:lnSpc>
                <a:spcPct val="110000"/>
              </a:lnSpc>
              <a:buFont typeface="Wingdings" panose="05000000000000000000" pitchFamily="2" charset="2"/>
              <a:buChar char="§"/>
            </a:pPr>
            <a:r>
              <a:rPr lang="en-US" sz="1600" kern="1200" cap="none" spc="0" dirty="0">
                <a:solidFill>
                  <a:schemeClr val="tx1"/>
                </a:solidFill>
                <a:latin typeface="+mn-lt"/>
                <a:ea typeface="+mj-ea"/>
                <a:cs typeface="+mj-cs"/>
              </a:rPr>
              <a:t>unofficial transcripts;</a:t>
            </a:r>
          </a:p>
          <a:p>
            <a:pPr marL="226725" indent="-188938" algn="l" defTabSz="604601">
              <a:lnSpc>
                <a:spcPct val="110000"/>
              </a:lnSpc>
              <a:buFont typeface="Wingdings" panose="05000000000000000000" pitchFamily="2" charset="2"/>
              <a:buChar char="§"/>
            </a:pPr>
            <a:r>
              <a:rPr lang="en-US" sz="1600" kern="1200" cap="none" spc="0" dirty="0">
                <a:solidFill>
                  <a:schemeClr val="tx1"/>
                </a:solidFill>
                <a:latin typeface="+mn-lt"/>
                <a:ea typeface="+mj-ea"/>
                <a:cs typeface="+mj-cs"/>
              </a:rPr>
              <a:t>a resume or CCV;</a:t>
            </a:r>
          </a:p>
          <a:p>
            <a:pPr marL="226725" indent="-188938" algn="l" defTabSz="604601">
              <a:lnSpc>
                <a:spcPct val="110000"/>
              </a:lnSpc>
              <a:buFont typeface="Wingdings" panose="05000000000000000000" pitchFamily="2" charset="2"/>
              <a:buChar char="§"/>
            </a:pPr>
            <a:r>
              <a:rPr lang="en-US" sz="1600" kern="1200" cap="none" spc="0" dirty="0">
                <a:solidFill>
                  <a:srgbClr val="4C6F7C"/>
                </a:solidFill>
                <a:latin typeface="+mn-lt"/>
                <a:ea typeface="+mj-ea"/>
                <a:cs typeface="+mj-cs"/>
              </a:rPr>
              <a:t>written paragraphs outlining how your experience or academic background fits the selection criteria of the scholarship competition (use judgement)</a:t>
            </a:r>
            <a:endParaRPr lang="en-US" sz="2000" cap="none" spc="0" dirty="0">
              <a:solidFill>
                <a:srgbClr val="4C6F7C"/>
              </a:solidFill>
              <a:latin typeface="+mn-lt"/>
            </a:endParaRPr>
          </a:p>
        </p:txBody>
      </p:sp>
      <p:pic>
        <p:nvPicPr>
          <p:cNvPr id="2" name="Picture 1">
            <a:extLst>
              <a:ext uri="{FF2B5EF4-FFF2-40B4-BE49-F238E27FC236}">
                <a16:creationId xmlns:a16="http://schemas.microsoft.com/office/drawing/2014/main" id="{1B7B8028-070F-87CC-79BA-4516EDEE94DC}"/>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12198" y="2692113"/>
            <a:ext cx="2987299" cy="3310415"/>
          </a:xfrm>
          <a:prstGeom prst="rect">
            <a:avLst/>
          </a:prstGeom>
        </p:spPr>
      </p:pic>
    </p:spTree>
    <p:extLst>
      <p:ext uri="{BB962C8B-B14F-4D97-AF65-F5344CB8AC3E}">
        <p14:creationId xmlns:p14="http://schemas.microsoft.com/office/powerpoint/2010/main" val="866310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8CB7B-7F9D-9FA9-FDEE-A8716793D2ED}"/>
              </a:ext>
            </a:extLst>
          </p:cNvPr>
          <p:cNvSpPr>
            <a:spLocks noGrp="1"/>
          </p:cNvSpPr>
          <p:nvPr>
            <p:ph type="title"/>
          </p:nvPr>
        </p:nvSpPr>
        <p:spPr>
          <a:xfrm>
            <a:off x="5518648" y="274689"/>
            <a:ext cx="6575814" cy="860184"/>
          </a:xfrm>
        </p:spPr>
        <p:txBody>
          <a:bodyPr vert="horz" lIns="182880" tIns="182880" rIns="182880" bIns="182880" rtlCol="0" anchor="ctr">
            <a:normAutofit/>
          </a:bodyPr>
          <a:lstStyle/>
          <a:p>
            <a:r>
              <a:rPr lang="en-US" sz="2400" dirty="0">
                <a:solidFill>
                  <a:schemeClr val="tx1">
                    <a:lumMod val="85000"/>
                    <a:lumOff val="15000"/>
                  </a:schemeClr>
                </a:solidFill>
              </a:rPr>
              <a:t>What referees should Highlight</a:t>
            </a:r>
          </a:p>
        </p:txBody>
      </p:sp>
      <p:pic>
        <p:nvPicPr>
          <p:cNvPr id="18" name="Picture 17">
            <a:extLst>
              <a:ext uri="{FF2B5EF4-FFF2-40B4-BE49-F238E27FC236}">
                <a16:creationId xmlns:a16="http://schemas.microsoft.com/office/drawing/2014/main" id="{7ADBE1EB-0766-9944-3FDE-2F43FEF8ECD2}"/>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b="-1"/>
          <a:stretch>
            <a:fillRect/>
          </a:stretch>
        </p:blipFill>
        <p:spPr>
          <a:xfrm>
            <a:off x="20" y="10"/>
            <a:ext cx="4657325" cy="6857990"/>
          </a:xfrm>
          <a:prstGeom prst="rect">
            <a:avLst/>
          </a:prstGeom>
        </p:spPr>
      </p:pic>
      <p:sp>
        <p:nvSpPr>
          <p:cNvPr id="6" name="TextBox 5">
            <a:extLst>
              <a:ext uri="{FF2B5EF4-FFF2-40B4-BE49-F238E27FC236}">
                <a16:creationId xmlns:a16="http://schemas.microsoft.com/office/drawing/2014/main" id="{0364E42A-B797-EA94-921E-811556B7561C}"/>
              </a:ext>
            </a:extLst>
          </p:cNvPr>
          <p:cNvSpPr txBox="1"/>
          <p:nvPr/>
        </p:nvSpPr>
        <p:spPr>
          <a:xfrm>
            <a:off x="6181344" y="1655064"/>
            <a:ext cx="5815564" cy="5078313"/>
          </a:xfrm>
          <a:prstGeom prst="rect">
            <a:avLst/>
          </a:prstGeom>
          <a:noFill/>
        </p:spPr>
        <p:txBody>
          <a:bodyPr wrap="square" rtlCol="0">
            <a:spAutoFit/>
          </a:bodyPr>
          <a:lstStyle/>
          <a:p>
            <a:pPr marL="342900" indent="-342900">
              <a:spcBef>
                <a:spcPts val="1200"/>
              </a:spcBef>
              <a:buFont typeface="+mj-lt"/>
              <a:buAutoNum type="arabicPeriod"/>
            </a:pPr>
            <a:r>
              <a:rPr lang="en-US" sz="1600" dirty="0"/>
              <a:t>Exceptional research potential: the reviewer wants evidence of the applicant's potential to carry out the proposed research and succeed as an independent scholar.</a:t>
            </a:r>
          </a:p>
          <a:p>
            <a:pPr marL="342900" indent="-342900">
              <a:spcBef>
                <a:spcPts val="1200"/>
              </a:spcBef>
              <a:buFont typeface="+mj-lt"/>
              <a:buAutoNum type="arabicPeriod"/>
            </a:pPr>
            <a:r>
              <a:rPr lang="en-US" sz="1600" dirty="0"/>
              <a:t>Originality and innovation</a:t>
            </a:r>
          </a:p>
          <a:p>
            <a:pPr marL="342900" indent="-342900">
              <a:spcBef>
                <a:spcPts val="1200"/>
              </a:spcBef>
              <a:buFont typeface="+mj-lt"/>
              <a:buAutoNum type="arabicPeriod"/>
            </a:pPr>
            <a:r>
              <a:rPr lang="en-US" sz="1600" dirty="0"/>
              <a:t>Independence and initiative: more than simply following instructions</a:t>
            </a:r>
          </a:p>
          <a:p>
            <a:pPr marL="342900" indent="-342900">
              <a:spcBef>
                <a:spcPts val="1200"/>
              </a:spcBef>
              <a:buFont typeface="+mj-lt"/>
              <a:buAutoNum type="arabicPeriod"/>
            </a:pPr>
            <a:r>
              <a:rPr lang="en-US" sz="1600" dirty="0"/>
              <a:t>Critical thinking and judgment</a:t>
            </a:r>
          </a:p>
          <a:p>
            <a:pPr marL="342900" indent="-342900">
              <a:spcBef>
                <a:spcPts val="1200"/>
              </a:spcBef>
              <a:buFont typeface="+mj-lt"/>
              <a:buAutoNum type="arabicPeriod"/>
            </a:pPr>
            <a:r>
              <a:rPr lang="en-US" sz="1600" dirty="0"/>
              <a:t>Research productivity and impact: contextualize contributions</a:t>
            </a:r>
          </a:p>
          <a:p>
            <a:pPr marL="342900" indent="-342900">
              <a:spcBef>
                <a:spcPts val="1200"/>
              </a:spcBef>
              <a:buFont typeface="+mj-lt"/>
              <a:buAutoNum type="arabicPeriod"/>
            </a:pPr>
            <a:r>
              <a:rPr lang="en-US" sz="1600" dirty="0"/>
              <a:t>Communication skills: written and oral</a:t>
            </a:r>
          </a:p>
          <a:p>
            <a:pPr marL="342900" indent="-342900">
              <a:spcBef>
                <a:spcPts val="1200"/>
              </a:spcBef>
              <a:buFont typeface="+mj-lt"/>
              <a:buAutoNum type="arabicPeriod"/>
            </a:pPr>
            <a:r>
              <a:rPr lang="en-US" sz="1600" dirty="0"/>
              <a:t>Leadership and collaboration: achievements within and beyond academia</a:t>
            </a:r>
          </a:p>
          <a:p>
            <a:pPr marL="342900" indent="-342900">
              <a:spcBef>
                <a:spcPts val="1200"/>
              </a:spcBef>
              <a:buFont typeface="+mj-lt"/>
              <a:buAutoNum type="arabicPeriod"/>
            </a:pPr>
            <a:r>
              <a:rPr lang="en-US" sz="1600" dirty="0"/>
              <a:t>Ethics and professionalism</a:t>
            </a:r>
          </a:p>
          <a:p>
            <a:pPr marL="342900" indent="-342900">
              <a:spcBef>
                <a:spcPts val="1200"/>
              </a:spcBef>
              <a:buFont typeface="+mj-lt"/>
              <a:buAutoNum type="arabicPeriod"/>
            </a:pPr>
            <a:r>
              <a:rPr lang="en-US" sz="1600" dirty="0"/>
              <a:t>Awards and recognitions</a:t>
            </a:r>
          </a:p>
          <a:p>
            <a:endParaRPr lang="en-US" dirty="0"/>
          </a:p>
          <a:p>
            <a:endParaRPr lang="en-CA" dirty="0"/>
          </a:p>
        </p:txBody>
      </p:sp>
    </p:spTree>
    <p:extLst>
      <p:ext uri="{BB962C8B-B14F-4D97-AF65-F5344CB8AC3E}">
        <p14:creationId xmlns:p14="http://schemas.microsoft.com/office/powerpoint/2010/main" val="385278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3BED6-7E27-3F00-AA31-D1090ACCE4E0}"/>
              </a:ext>
            </a:extLst>
          </p:cNvPr>
          <p:cNvSpPr>
            <a:spLocks noGrp="1"/>
          </p:cNvSpPr>
          <p:nvPr>
            <p:ph type="title"/>
          </p:nvPr>
        </p:nvSpPr>
        <p:spPr>
          <a:xfrm>
            <a:off x="680607" y="269468"/>
            <a:ext cx="4692494" cy="1707502"/>
          </a:xfrm>
          <a:prstGeom prst="ellipse">
            <a:avLst/>
          </a:prstGeom>
          <a:solidFill>
            <a:schemeClr val="tx1">
              <a:alpha val="60000"/>
            </a:schemeClr>
          </a:solidFill>
          <a:ln>
            <a:solidFill>
              <a:schemeClr val="bg1"/>
            </a:solidFill>
          </a:ln>
        </p:spPr>
        <p:txBody>
          <a:bodyPr vert="horz" lIns="182880" tIns="182880" rIns="182880" bIns="182880" rtlCol="0" anchor="ctr">
            <a:normAutofit/>
          </a:bodyPr>
          <a:lstStyle/>
          <a:p>
            <a:r>
              <a:rPr lang="en-US" sz="2000" dirty="0">
                <a:solidFill>
                  <a:schemeClr val="bg1"/>
                </a:solidFill>
              </a:rPr>
              <a:t>Key elements of a Strong Reference letter</a:t>
            </a:r>
          </a:p>
        </p:txBody>
      </p:sp>
      <p:pic>
        <p:nvPicPr>
          <p:cNvPr id="4" name="Picture 3" descr="Blue slide titled “The strongest letters typically include:” followed by four key elements of a strong recommendation letter:&#10;&#10;Comparative statements: “Top 5% of students I have supervised.”&#10;Specific examples: Concrete research, leadership, or scholarly accomplishments.&#10;Future potential: Why the applicant is likely to excel in doctoral studies and beyond.&#10;Enthusiastic endorsement: “I recommend this applicant without reservation.”&#10;&#10;Each item is marked with a checkbox-style icon. The slide emphasizes that effective recommendation letters provide evidence of achievement, clear comparisons to peers, assessment of future success, and a strong endorsement from the referee.">
            <a:extLst>
              <a:ext uri="{FF2B5EF4-FFF2-40B4-BE49-F238E27FC236}">
                <a16:creationId xmlns:a16="http://schemas.microsoft.com/office/drawing/2014/main" id="{EE002799-0FA6-C376-630E-26F2164244F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7018" y="2668632"/>
            <a:ext cx="5108509" cy="3812561"/>
          </a:xfrm>
          <a:prstGeom prst="rect">
            <a:avLst/>
          </a:prstGeom>
        </p:spPr>
      </p:pic>
      <p:sp>
        <p:nvSpPr>
          <p:cNvPr id="7" name="TextBox 6">
            <a:extLst>
              <a:ext uri="{FF2B5EF4-FFF2-40B4-BE49-F238E27FC236}">
                <a16:creationId xmlns:a16="http://schemas.microsoft.com/office/drawing/2014/main" id="{1962D1AF-8419-558D-55A0-A5F48A63C2AC}"/>
              </a:ext>
            </a:extLst>
          </p:cNvPr>
          <p:cNvSpPr txBox="1"/>
          <p:nvPr/>
        </p:nvSpPr>
        <p:spPr>
          <a:xfrm>
            <a:off x="6167696" y="1248991"/>
            <a:ext cx="6024304" cy="5232202"/>
          </a:xfrm>
          <a:prstGeom prst="rect">
            <a:avLst/>
          </a:prstGeom>
          <a:noFill/>
        </p:spPr>
        <p:txBody>
          <a:bodyPr wrap="square">
            <a:spAutoFit/>
          </a:bodyPr>
          <a:lstStyle/>
          <a:p>
            <a:pPr algn="l">
              <a:spcBef>
                <a:spcPts val="300"/>
              </a:spcBef>
              <a:spcAft>
                <a:spcPts val="600"/>
              </a:spcAft>
              <a:buFont typeface="+mj-lt"/>
              <a:buAutoNum type="arabicPeriod"/>
            </a:pPr>
            <a:r>
              <a:rPr lang="en-US" sz="1400" b="1" i="0" dirty="0">
                <a:solidFill>
                  <a:srgbClr val="424242"/>
                </a:solidFill>
                <a:effectLst/>
              </a:rPr>
              <a:t>Research Context</a:t>
            </a:r>
            <a:endParaRPr lang="en-US" sz="1400" b="0" i="0" dirty="0">
              <a:solidFill>
                <a:srgbClr val="424242"/>
              </a:solidFill>
              <a:effectLst/>
            </a:endParaRPr>
          </a:p>
          <a:p>
            <a:pPr marL="742950" lvl="1" indent="-285750" algn="l">
              <a:buFont typeface="Arial" panose="020B0604020202020204" pitchFamily="34" charset="0"/>
              <a:buChar char="•"/>
            </a:pPr>
            <a:r>
              <a:rPr lang="en-US" sz="1400" b="0" i="0" dirty="0">
                <a:solidFill>
                  <a:srgbClr val="424242"/>
                </a:solidFill>
                <a:effectLst/>
              </a:rPr>
              <a:t>Confirm the relevance of the applicant’s research topic.</a:t>
            </a:r>
          </a:p>
          <a:p>
            <a:pPr marL="742950" lvl="1" indent="-285750" algn="l">
              <a:buFont typeface="Arial" panose="020B0604020202020204" pitchFamily="34" charset="0"/>
              <a:buChar char="•"/>
            </a:pPr>
            <a:r>
              <a:rPr lang="en-US" sz="1400" b="0" i="0" dirty="0">
                <a:solidFill>
                  <a:srgbClr val="424242"/>
                </a:solidFill>
                <a:effectLst/>
              </a:rPr>
              <a:t>Identify knowledge gaps and affirm that the proposed methodology is appropriate for the discipline.</a:t>
            </a:r>
          </a:p>
          <a:p>
            <a:pPr algn="l">
              <a:spcBef>
                <a:spcPts val="300"/>
              </a:spcBef>
              <a:spcAft>
                <a:spcPts val="600"/>
              </a:spcAft>
              <a:buFont typeface="+mj-lt"/>
              <a:buAutoNum type="arabicPeriod"/>
            </a:pPr>
            <a:r>
              <a:rPr lang="en-US" sz="1400" b="1" i="0" dirty="0">
                <a:solidFill>
                  <a:srgbClr val="424242"/>
                </a:solidFill>
                <a:effectLst/>
              </a:rPr>
              <a:t> Originality and Impact</a:t>
            </a:r>
            <a:endParaRPr lang="en-US" sz="1400" b="0" i="0" dirty="0">
              <a:solidFill>
                <a:srgbClr val="424242"/>
              </a:solidFill>
              <a:effectLst/>
            </a:endParaRPr>
          </a:p>
          <a:p>
            <a:pPr marL="742950" lvl="1" indent="-285750" algn="l">
              <a:buFont typeface="Arial" panose="020B0604020202020204" pitchFamily="34" charset="0"/>
              <a:buChar char="•"/>
            </a:pPr>
            <a:r>
              <a:rPr lang="en-US" sz="1400" b="0" i="0" dirty="0">
                <a:solidFill>
                  <a:srgbClr val="424242"/>
                </a:solidFill>
                <a:effectLst/>
              </a:rPr>
              <a:t>Emphasize the novelty and potential impact of the applicant’s work.</a:t>
            </a:r>
          </a:p>
          <a:p>
            <a:pPr marL="742950" lvl="1" indent="-285750" algn="l">
              <a:buFont typeface="Arial" panose="020B0604020202020204" pitchFamily="34" charset="0"/>
              <a:buChar char="•"/>
            </a:pPr>
            <a:r>
              <a:rPr lang="en-US" sz="1400" b="0" i="0" dirty="0">
                <a:solidFill>
                  <a:srgbClr val="424242"/>
                </a:solidFill>
                <a:effectLst/>
              </a:rPr>
              <a:t>Keep in mind that adjudication committees are multidisciplinary—highlight why the research matters broadly.</a:t>
            </a:r>
          </a:p>
          <a:p>
            <a:pPr algn="l">
              <a:spcBef>
                <a:spcPts val="300"/>
              </a:spcBef>
              <a:spcAft>
                <a:spcPts val="600"/>
              </a:spcAft>
              <a:buFont typeface="+mj-lt"/>
              <a:buAutoNum type="arabicPeriod"/>
            </a:pPr>
            <a:r>
              <a:rPr lang="en-US" sz="1400" b="1" i="0" dirty="0">
                <a:solidFill>
                  <a:srgbClr val="424242"/>
                </a:solidFill>
                <a:effectLst/>
              </a:rPr>
              <a:t> Strengths and Achievements</a:t>
            </a:r>
            <a:endParaRPr lang="en-US" sz="1400" b="0" i="0" dirty="0">
              <a:solidFill>
                <a:srgbClr val="424242"/>
              </a:solidFill>
              <a:effectLst/>
            </a:endParaRPr>
          </a:p>
          <a:p>
            <a:pPr marL="742950" lvl="1" indent="-285750" algn="l">
              <a:buFont typeface="Arial" panose="020B0604020202020204" pitchFamily="34" charset="0"/>
              <a:buChar char="•"/>
            </a:pPr>
            <a:r>
              <a:rPr lang="en-US" sz="1400" b="0" i="0" dirty="0">
                <a:solidFill>
                  <a:srgbClr val="424242"/>
                </a:solidFill>
                <a:effectLst/>
              </a:rPr>
              <a:t>Showcase accomplishments, skills, and qualities that are not visible in transcripts (e.g., leadership, initiative, creativity).</a:t>
            </a:r>
          </a:p>
          <a:p>
            <a:pPr algn="l">
              <a:spcBef>
                <a:spcPts val="300"/>
              </a:spcBef>
              <a:spcAft>
                <a:spcPts val="600"/>
              </a:spcAft>
              <a:buFont typeface="+mj-lt"/>
              <a:buAutoNum type="arabicPeriod"/>
            </a:pPr>
            <a:r>
              <a:rPr lang="en-US" sz="1400" b="1" i="0" dirty="0">
                <a:solidFill>
                  <a:srgbClr val="424242"/>
                </a:solidFill>
                <a:effectLst/>
              </a:rPr>
              <a:t> Strong Endorsement</a:t>
            </a:r>
            <a:endParaRPr lang="en-US" sz="1400" dirty="0">
              <a:solidFill>
                <a:srgbClr val="424242"/>
              </a:solidFill>
            </a:endParaRPr>
          </a:p>
          <a:p>
            <a:pPr marL="742950" lvl="1" indent="-285750">
              <a:spcBef>
                <a:spcPts val="300"/>
              </a:spcBef>
              <a:buFont typeface="Arial" panose="020B0604020202020204" pitchFamily="34" charset="0"/>
              <a:buChar char="•"/>
            </a:pPr>
            <a:r>
              <a:rPr lang="en-US" sz="1400" i="0" dirty="0">
                <a:solidFill>
                  <a:srgbClr val="424242"/>
                </a:solidFill>
                <a:effectLst/>
              </a:rPr>
              <a:t>Demonstrates confidence in the applicant's ability to succeed.</a:t>
            </a:r>
          </a:p>
          <a:p>
            <a:pPr marL="742950" lvl="1" indent="-285750">
              <a:spcBef>
                <a:spcPts val="300"/>
              </a:spcBef>
              <a:buFont typeface="Arial" panose="020B0604020202020204" pitchFamily="34" charset="0"/>
              <a:buChar char="•"/>
            </a:pPr>
            <a:r>
              <a:rPr lang="en-US" sz="1400" i="0" dirty="0">
                <a:solidFill>
                  <a:srgbClr val="424242"/>
                </a:solidFill>
                <a:effectLst/>
              </a:rPr>
              <a:t>Supports the proposed research project.</a:t>
            </a:r>
          </a:p>
          <a:p>
            <a:pPr algn="l">
              <a:spcBef>
                <a:spcPts val="300"/>
              </a:spcBef>
              <a:spcAft>
                <a:spcPts val="600"/>
              </a:spcAft>
              <a:buFont typeface="+mj-lt"/>
              <a:buAutoNum type="arabicPeriod"/>
            </a:pPr>
            <a:r>
              <a:rPr lang="en-US" sz="1400" b="1" i="0" dirty="0">
                <a:solidFill>
                  <a:srgbClr val="424242"/>
                </a:solidFill>
                <a:effectLst/>
              </a:rPr>
              <a:t> Holistic View of the Applicant</a:t>
            </a:r>
            <a:endParaRPr lang="en-US" sz="1400" b="0" i="0" dirty="0">
              <a:solidFill>
                <a:srgbClr val="424242"/>
              </a:solidFill>
              <a:effectLst/>
            </a:endParaRPr>
          </a:p>
          <a:p>
            <a:pPr marL="742950" lvl="1" indent="-285750" algn="l">
              <a:buFont typeface="Arial" panose="020B0604020202020204" pitchFamily="34" charset="0"/>
              <a:buChar char="•"/>
            </a:pPr>
            <a:r>
              <a:rPr lang="en-US" sz="1400" dirty="0">
                <a:solidFill>
                  <a:srgbClr val="424242"/>
                </a:solidFill>
              </a:rPr>
              <a:t>Describes contributions inside and outside academics</a:t>
            </a:r>
          </a:p>
          <a:p>
            <a:pPr marL="742950" lvl="1" indent="-285750" algn="l">
              <a:buFont typeface="Arial" panose="020B0604020202020204" pitchFamily="34" charset="0"/>
              <a:buChar char="•"/>
            </a:pPr>
            <a:r>
              <a:rPr lang="en-US" sz="1400" dirty="0">
                <a:solidFill>
                  <a:srgbClr val="424242"/>
                </a:solidFill>
              </a:rPr>
              <a:t>Highlights mentorship, service, or community involvement.</a:t>
            </a:r>
          </a:p>
          <a:p>
            <a:pPr marL="742950" lvl="1" indent="-285750" algn="l">
              <a:buFont typeface="Arial" panose="020B0604020202020204" pitchFamily="34" charset="0"/>
              <a:buChar char="•"/>
            </a:pPr>
            <a:endParaRPr lang="en-US" sz="1400" b="1" i="0" dirty="0">
              <a:solidFill>
                <a:srgbClr val="424242"/>
              </a:solidFill>
              <a:effectLst/>
            </a:endParaRPr>
          </a:p>
          <a:p>
            <a:pPr marL="342900" indent="-342900">
              <a:buFont typeface="+mj-lt"/>
              <a:buAutoNum type="arabicPeriod"/>
            </a:pPr>
            <a:r>
              <a:rPr lang="en-US" sz="1400" b="1" i="0" dirty="0">
                <a:solidFill>
                  <a:srgbClr val="424242"/>
                </a:solidFill>
                <a:effectLst/>
              </a:rPr>
              <a:t>Resilience and Development</a:t>
            </a:r>
            <a:endParaRPr lang="en-US" sz="1400" b="0" i="0" dirty="0">
              <a:solidFill>
                <a:srgbClr val="424242"/>
              </a:solidFill>
              <a:effectLst/>
            </a:endParaRPr>
          </a:p>
          <a:p>
            <a:pPr marL="742950" lvl="1" indent="-285750" algn="l">
              <a:buFont typeface="Arial" panose="020B0604020202020204" pitchFamily="34" charset="0"/>
              <a:buChar char="•"/>
            </a:pPr>
            <a:r>
              <a:rPr lang="en-US" sz="1400" b="0" i="0" dirty="0">
                <a:solidFill>
                  <a:srgbClr val="424242"/>
                </a:solidFill>
                <a:effectLst/>
              </a:rPr>
              <a:t>If applicable, acknowledge any challenges overcome</a:t>
            </a:r>
          </a:p>
          <a:p>
            <a:pPr marL="742950" lvl="1" indent="-285750" algn="l">
              <a:buFont typeface="Arial" panose="020B0604020202020204" pitchFamily="34" charset="0"/>
              <a:buChar char="•"/>
            </a:pPr>
            <a:r>
              <a:rPr lang="en-US" sz="1400" dirty="0">
                <a:solidFill>
                  <a:srgbClr val="424242"/>
                </a:solidFill>
              </a:rPr>
              <a:t>Provides context for the applicant’s academic</a:t>
            </a:r>
            <a:endParaRPr lang="en-US" sz="1400" b="0" i="0" dirty="0">
              <a:solidFill>
                <a:srgbClr val="424242"/>
              </a:solidFill>
              <a:effectLst/>
            </a:endParaRPr>
          </a:p>
        </p:txBody>
      </p:sp>
    </p:spTree>
    <p:extLst>
      <p:ext uri="{BB962C8B-B14F-4D97-AF65-F5344CB8AC3E}">
        <p14:creationId xmlns:p14="http://schemas.microsoft.com/office/powerpoint/2010/main" val="571835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D8E9-D880-3AAD-1547-8126D7A98FED}"/>
              </a:ext>
            </a:extLst>
          </p:cNvPr>
          <p:cNvSpPr>
            <a:spLocks noGrp="1"/>
          </p:cNvSpPr>
          <p:nvPr>
            <p:ph type="title"/>
          </p:nvPr>
        </p:nvSpPr>
        <p:spPr>
          <a:xfrm>
            <a:off x="300885" y="551253"/>
            <a:ext cx="6255363" cy="1161299"/>
          </a:xfrm>
        </p:spPr>
        <p:txBody>
          <a:bodyPr vert="horz" lIns="182880" tIns="182880" rIns="182880" bIns="182880" rtlCol="0" anchor="ctr">
            <a:normAutofit/>
          </a:bodyPr>
          <a:lstStyle/>
          <a:p>
            <a:r>
              <a:rPr lang="en-US" sz="1800" dirty="0"/>
              <a:t>After you Submit your Scholarship application</a:t>
            </a:r>
          </a:p>
        </p:txBody>
      </p:sp>
      <p:sp>
        <p:nvSpPr>
          <p:cNvPr id="5" name="TextBox 4">
            <a:extLst>
              <a:ext uri="{FF2B5EF4-FFF2-40B4-BE49-F238E27FC236}">
                <a16:creationId xmlns:a16="http://schemas.microsoft.com/office/drawing/2014/main" id="{D2BD3499-FD21-7DD4-1126-06611E60D0F9}"/>
              </a:ext>
            </a:extLst>
          </p:cNvPr>
          <p:cNvSpPr txBox="1"/>
          <p:nvPr/>
        </p:nvSpPr>
        <p:spPr>
          <a:xfrm>
            <a:off x="553968" y="1876543"/>
            <a:ext cx="5830409" cy="3491425"/>
          </a:xfrm>
          <a:prstGeom prst="rect">
            <a:avLst/>
          </a:prstGeom>
        </p:spPr>
        <p:txBody>
          <a:bodyPr vert="horz" lIns="91440" tIns="45720" rIns="91440" bIns="45720" rtlCol="0">
            <a:normAutofit/>
          </a:bodyPr>
          <a:lstStyle/>
          <a:p>
            <a:pPr marL="0" marR="0" lvl="0" indent="-228600" algn="l" defTabSz="914400" rtl="0" eaLnBrk="1" fontAlgn="auto" latinLnBrk="0" hangingPunct="1">
              <a:lnSpc>
                <a:spcPct val="90000"/>
              </a:lnSpc>
              <a:spcBef>
                <a:spcPts val="1000"/>
              </a:spcBef>
              <a:spcAft>
                <a:spcPts val="0"/>
              </a:spcAft>
              <a:buClr>
                <a:srgbClr val="9BAFB5"/>
              </a:buClr>
              <a:buSzTx/>
              <a:buFont typeface="Arial" panose="020B0604020202020204" pitchFamily="34" charset="0"/>
              <a:buChar char="•"/>
              <a:tabLst/>
              <a:defRPr/>
            </a:pPr>
            <a:endParaRPr kumimoji="0" lang="en-US" sz="11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endParaRPr>
          </a:p>
          <a:p>
            <a:pPr marL="285750" marR="0" lvl="0" indent="-285750" algn="l" defTabSz="914400" rtl="0" eaLnBrk="1" fontAlgn="auto" latinLnBrk="0" hangingPunct="1">
              <a:lnSpc>
                <a:spcPct val="90000"/>
              </a:lnSpc>
              <a:spcBef>
                <a:spcPts val="1000"/>
              </a:spcBef>
              <a:spcAft>
                <a:spcPts val="1800"/>
              </a:spcAft>
              <a:buClr>
                <a:srgbClr val="9BAFB5"/>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Confirm you submitted your application and express gratitude to your reference for their recommendation and time. </a:t>
            </a:r>
          </a:p>
          <a:p>
            <a:pPr marL="285750" marR="0" lvl="0" indent="-285750" algn="l" defTabSz="914400" rtl="0" eaLnBrk="1" fontAlgn="auto" latinLnBrk="0" hangingPunct="1">
              <a:lnSpc>
                <a:spcPct val="90000"/>
              </a:lnSpc>
              <a:spcBef>
                <a:spcPts val="1000"/>
              </a:spcBef>
              <a:spcAft>
                <a:spcPts val="1800"/>
              </a:spcAft>
              <a:buClr>
                <a:srgbClr val="9BAFB5"/>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Provide a timeline for when the scholarship decision will be made.</a:t>
            </a:r>
          </a:p>
          <a:p>
            <a:pPr marL="285750" marR="0" lvl="0" indent="-285750" algn="l" defTabSz="914400" rtl="0" eaLnBrk="1" fontAlgn="auto" latinLnBrk="0" hangingPunct="1">
              <a:lnSpc>
                <a:spcPct val="90000"/>
              </a:lnSpc>
              <a:spcBef>
                <a:spcPts val="1000"/>
              </a:spcBef>
              <a:spcAft>
                <a:spcPts val="1800"/>
              </a:spcAft>
              <a:buClr>
                <a:srgbClr val="9BAFB5"/>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Inform your referee of the outcome, whether successful or not, once the results are released. </a:t>
            </a:r>
          </a:p>
          <a:p>
            <a:pPr marL="285750" marR="0" lvl="0" indent="-285750" algn="l" defTabSz="914400" rtl="0" eaLnBrk="1" fontAlgn="auto" latinLnBrk="0" hangingPunct="1">
              <a:lnSpc>
                <a:spcPct val="90000"/>
              </a:lnSpc>
              <a:spcBef>
                <a:spcPts val="1000"/>
              </a:spcBef>
              <a:spcAft>
                <a:spcPts val="1800"/>
              </a:spcAft>
              <a:buClr>
                <a:srgbClr val="9BAFB5"/>
              </a:buClr>
              <a:buSzTx/>
              <a:buFont typeface="Wingdings" panose="05000000000000000000" pitchFamily="2" charset="2"/>
              <a:buChar char="Ø"/>
              <a:tabLst/>
              <a:defRPr/>
            </a:pPr>
            <a:r>
              <a:rPr kumimoji="0" lang="en-US" sz="16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Keep your referee updated on your successes and academic activities. </a:t>
            </a:r>
          </a:p>
          <a:p>
            <a:pPr marL="0" marR="0" lvl="0" indent="-228600" algn="l" defTabSz="914400" rtl="0" eaLnBrk="1" fontAlgn="auto" latinLnBrk="0" hangingPunct="1">
              <a:lnSpc>
                <a:spcPct val="90000"/>
              </a:lnSpc>
              <a:spcBef>
                <a:spcPts val="1000"/>
              </a:spcBef>
              <a:spcAft>
                <a:spcPts val="1200"/>
              </a:spcAft>
              <a:buClr>
                <a:srgbClr val="9BAFB5"/>
              </a:buClr>
              <a:buSzTx/>
              <a:buFont typeface="Arial" panose="020B0604020202020204" pitchFamily="34" charset="0"/>
              <a:buChar char="•"/>
              <a:tabLst/>
              <a:defRPr/>
            </a:pPr>
            <a:endParaRPr kumimoji="0" lang="en-US" sz="11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endParaRPr>
          </a:p>
          <a:p>
            <a:pPr marL="0" marR="0" lvl="0" indent="-228600" algn="l" defTabSz="914400" rtl="0" eaLnBrk="1" fontAlgn="auto" latinLnBrk="0" hangingPunct="1">
              <a:lnSpc>
                <a:spcPct val="90000"/>
              </a:lnSpc>
              <a:spcBef>
                <a:spcPts val="1000"/>
              </a:spcBef>
              <a:spcAft>
                <a:spcPts val="0"/>
              </a:spcAft>
              <a:buClr>
                <a:srgbClr val="9BAFB5"/>
              </a:buClr>
              <a:buSzTx/>
              <a:buFont typeface="Arial" panose="020B0604020202020204" pitchFamily="34" charset="0"/>
              <a:buChar char="•"/>
              <a:tabLst/>
              <a:defRPr/>
            </a:pPr>
            <a:endParaRPr kumimoji="0" lang="en-US" sz="11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endParaRPr>
          </a:p>
        </p:txBody>
      </p:sp>
      <p:pic>
        <p:nvPicPr>
          <p:cNvPr id="3074" name="Picture 2" descr="Free Hourglass on Brown Wooden Frame Stock Photo">
            <a:extLst>
              <a:ext uri="{FF2B5EF4-FFF2-40B4-BE49-F238E27FC236}">
                <a16:creationId xmlns:a16="http://schemas.microsoft.com/office/drawing/2014/main" id="{BC41C7B0-21A4-8806-01DA-CA99B18F355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7955280" y="1537832"/>
            <a:ext cx="3691896" cy="2768922"/>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1496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BCA027E7-F7D6-7604-8C75-8A13D80CC67A}"/>
              </a:ext>
            </a:extLst>
          </p:cNvPr>
          <p:cNvSpPr>
            <a:spLocks noGrp="1"/>
          </p:cNvSpPr>
          <p:nvPr>
            <p:ph type="title"/>
          </p:nvPr>
        </p:nvSpPr>
        <p:spPr>
          <a:xfrm>
            <a:off x="1600200" y="3986784"/>
            <a:ext cx="8991600" cy="1227581"/>
          </a:xfrm>
        </p:spPr>
        <p:txBody>
          <a:bodyPr vert="horz" lIns="274320" tIns="182880" rIns="274320" bIns="182880" rtlCol="0" anchor="ctr" anchorCtr="1">
            <a:normAutofit/>
          </a:bodyPr>
          <a:lstStyle/>
          <a:p>
            <a:r>
              <a:rPr kumimoji="0" lang="en-US" sz="2800" b="0" i="0" u="none" strike="noStrike" normalizeH="0" noProof="0" dirty="0">
                <a:ln>
                  <a:noFill/>
                </a:ln>
                <a:effectLst/>
                <a:uLnTx/>
                <a:uFillTx/>
              </a:rPr>
              <a:t>Scholarship Applications</a:t>
            </a:r>
            <a:br>
              <a:rPr kumimoji="0" lang="en-US" sz="2800" b="0" i="0" u="none" strike="noStrike" normalizeH="0" noProof="0" dirty="0">
                <a:ln>
                  <a:noFill/>
                </a:ln>
                <a:effectLst/>
                <a:uLnTx/>
                <a:uFillTx/>
              </a:rPr>
            </a:br>
            <a:r>
              <a:rPr kumimoji="0" lang="en-US" sz="2800" b="0" i="0" u="none" strike="noStrike" normalizeH="0" noProof="0" dirty="0">
                <a:ln>
                  <a:noFill/>
                </a:ln>
                <a:effectLst/>
                <a:uLnTx/>
                <a:uFillTx/>
              </a:rPr>
              <a:t>Special Circumstances</a:t>
            </a:r>
            <a:endParaRPr lang="en-US" sz="2800" dirty="0"/>
          </a:p>
        </p:txBody>
      </p:sp>
      <p:pic>
        <p:nvPicPr>
          <p:cNvPr id="3" name="Picture 2" descr="People walking in a park">
            <a:extLst>
              <a:ext uri="{FF2B5EF4-FFF2-40B4-BE49-F238E27FC236}">
                <a16:creationId xmlns:a16="http://schemas.microsoft.com/office/drawing/2014/main" id="{885D4855-C7D6-F3A0-2D9F-3445CF37083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3657600"/>
          </a:xfrm>
          <a:prstGeom prst="rect">
            <a:avLst/>
          </a:prstGeom>
        </p:spPr>
      </p:pic>
    </p:spTree>
    <p:extLst>
      <p:ext uri="{BB962C8B-B14F-4D97-AF65-F5344CB8AC3E}">
        <p14:creationId xmlns:p14="http://schemas.microsoft.com/office/powerpoint/2010/main" val="306459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4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a:xfrm>
            <a:off x="5138928" y="964692"/>
            <a:ext cx="6092952" cy="1206759"/>
          </a:xfrm>
        </p:spPr>
        <p:txBody>
          <a:bodyPr vert="horz" lIns="182880" tIns="182880" rIns="182880" bIns="182880" rtlCol="0" anchor="ctr">
            <a:normAutofit/>
          </a:bodyPr>
          <a:lstStyle/>
          <a:p>
            <a:r>
              <a:rPr lang="en-US" sz="2600" dirty="0"/>
              <a:t>Special Circumstances: </a:t>
            </a:r>
            <a:br>
              <a:rPr lang="en-US" sz="2600" dirty="0"/>
            </a:br>
            <a:r>
              <a:rPr lang="en-US" sz="2600" dirty="0"/>
              <a:t>what to consider</a:t>
            </a:r>
          </a:p>
        </p:txBody>
      </p:sp>
      <p:sp>
        <p:nvSpPr>
          <p:cNvPr id="7" name="Content Placeholder 6">
            <a:extLst>
              <a:ext uri="{FF2B5EF4-FFF2-40B4-BE49-F238E27FC236}">
                <a16:creationId xmlns:a16="http://schemas.microsoft.com/office/drawing/2014/main" id="{2154EB2D-151D-8CAF-A2D2-A88039128C9E}"/>
              </a:ext>
            </a:extLst>
          </p:cNvPr>
          <p:cNvSpPr>
            <a:spLocks noGrp="1"/>
          </p:cNvSpPr>
          <p:nvPr>
            <p:ph type="body" sz="half" idx="2"/>
          </p:nvPr>
        </p:nvSpPr>
        <p:spPr>
          <a:xfrm>
            <a:off x="214604" y="964692"/>
            <a:ext cx="4721290" cy="4775335"/>
          </a:xfrm>
        </p:spPr>
        <p:txBody>
          <a:bodyPr vert="horz" lIns="91440" tIns="45720" rIns="91440" bIns="45720" rtlCol="0" anchorCtr="0">
            <a:normAutofit lnSpcReduction="10000"/>
          </a:bodyPr>
          <a:lstStyle/>
          <a:p>
            <a:pPr algn="l">
              <a:spcAft>
                <a:spcPts val="1200"/>
              </a:spcAft>
            </a:pPr>
            <a:r>
              <a:rPr lang="en-US" sz="1700" dirty="0">
                <a:solidFill>
                  <a:schemeClr val="tx1">
                    <a:lumMod val="85000"/>
                    <a:lumOff val="15000"/>
                  </a:schemeClr>
                </a:solidFill>
              </a:rPr>
              <a:t>Tri Council applications asks their selection committees </a:t>
            </a:r>
            <a:r>
              <a:rPr lang="en-US" sz="1700" b="1" dirty="0">
                <a:solidFill>
                  <a:schemeClr val="tx1">
                    <a:lumMod val="85000"/>
                    <a:lumOff val="15000"/>
                  </a:schemeClr>
                </a:solidFill>
              </a:rPr>
              <a:t>to consider special circumstances </a:t>
            </a:r>
            <a:r>
              <a:rPr lang="en-US" sz="1700" dirty="0">
                <a:solidFill>
                  <a:schemeClr val="tx1">
                    <a:lumMod val="85000"/>
                    <a:lumOff val="15000"/>
                  </a:schemeClr>
                </a:solidFill>
              </a:rPr>
              <a:t>that could have affected applicants’ research, professional career, record of academic or research achievement, or completion of degrees.  This section is </a:t>
            </a:r>
            <a:r>
              <a:rPr lang="en-US" sz="1700" b="1" dirty="0">
                <a:solidFill>
                  <a:schemeClr val="tx1">
                    <a:lumMod val="85000"/>
                    <a:lumOff val="15000"/>
                  </a:schemeClr>
                </a:solidFill>
              </a:rPr>
              <a:t>OPTIONAL</a:t>
            </a:r>
            <a:r>
              <a:rPr lang="en-US" sz="1700" dirty="0">
                <a:solidFill>
                  <a:schemeClr val="tx1">
                    <a:lumMod val="85000"/>
                    <a:lumOff val="15000"/>
                  </a:schemeClr>
                </a:solidFill>
              </a:rPr>
              <a:t> and might not apply. </a:t>
            </a:r>
          </a:p>
          <a:p>
            <a:pPr algn="l">
              <a:spcAft>
                <a:spcPts val="1200"/>
              </a:spcAft>
            </a:pPr>
            <a:r>
              <a:rPr lang="en-US" sz="1700" dirty="0">
                <a:solidFill>
                  <a:schemeClr val="tx1">
                    <a:lumMod val="85000"/>
                    <a:lumOff val="15000"/>
                  </a:schemeClr>
                </a:solidFill>
              </a:rPr>
              <a:t>Relevant circumstances </a:t>
            </a:r>
            <a:r>
              <a:rPr lang="en-US" sz="1700" b="1" dirty="0">
                <a:solidFill>
                  <a:schemeClr val="tx1">
                    <a:lumMod val="85000"/>
                    <a:lumOff val="15000"/>
                  </a:schemeClr>
                </a:solidFill>
              </a:rPr>
              <a:t>could include </a:t>
            </a:r>
            <a:r>
              <a:rPr lang="en-US" sz="1700" dirty="0">
                <a:solidFill>
                  <a:schemeClr val="tx1">
                    <a:lumMod val="85000"/>
                    <a:lumOff val="15000"/>
                  </a:schemeClr>
                </a:solidFill>
              </a:rPr>
              <a:t>administrative responsibilities, maternity/parental leave, child rearing, illness, disability, cultural or community responsibilities, socio-economic context, family responsibilities, trauma and loss, the COVID-19 pandemic, or other applicable circumstances.</a:t>
            </a:r>
          </a:p>
          <a:p>
            <a:pPr algn="l">
              <a:spcAft>
                <a:spcPts val="1200"/>
              </a:spcAft>
            </a:pPr>
            <a:r>
              <a:rPr lang="en-US" sz="1700" dirty="0">
                <a:solidFill>
                  <a:schemeClr val="tx1">
                    <a:lumMod val="85000"/>
                    <a:lumOff val="15000"/>
                  </a:schemeClr>
                </a:solidFill>
                <a:hlinkClick r:id="rId3">
                  <a:extLst>
                    <a:ext uri="{A12FA001-AC4F-418D-AE19-62706E023703}">
                      <ahyp:hlinkClr xmlns:ahyp="http://schemas.microsoft.com/office/drawing/2018/hyperlinkcolor" val="tx"/>
                    </a:ext>
                  </a:extLst>
                </a:hlinkClick>
              </a:rPr>
              <a:t>Link for CGRS M Instructions</a:t>
            </a:r>
            <a:r>
              <a:rPr lang="en-US" sz="1700" dirty="0">
                <a:solidFill>
                  <a:schemeClr val="tx1">
                    <a:lumMod val="85000"/>
                    <a:lumOff val="15000"/>
                  </a:schemeClr>
                </a:solidFill>
              </a:rPr>
              <a:t> </a:t>
            </a:r>
          </a:p>
          <a:p>
            <a:pPr algn="l">
              <a:spcAft>
                <a:spcPts val="1200"/>
              </a:spcAft>
            </a:pPr>
            <a:r>
              <a:rPr lang="en-US" sz="1700" dirty="0">
                <a:solidFill>
                  <a:srgbClr val="000000"/>
                </a:solidFill>
              </a:rPr>
              <a:t>Links: </a:t>
            </a:r>
            <a:r>
              <a:rPr lang="en-US" sz="1700" dirty="0">
                <a:solidFill>
                  <a:srgbClr val="000000"/>
                </a:solidFill>
                <a:hlinkClick r:id="rId4">
                  <a:extLst>
                    <a:ext uri="{A12FA001-AC4F-418D-AE19-62706E023703}">
                      <ahyp:hlinkClr xmlns:ahyp="http://schemas.microsoft.com/office/drawing/2018/hyperlinkcolor" val="tx"/>
                    </a:ext>
                  </a:extLst>
                </a:hlinkClick>
              </a:rPr>
              <a:t>SSHRC D  </a:t>
            </a:r>
            <a:r>
              <a:rPr lang="en-US" sz="1700" dirty="0">
                <a:solidFill>
                  <a:srgbClr val="000000"/>
                </a:solidFill>
                <a:hlinkClick r:id="rId5">
                  <a:extLst>
                    <a:ext uri="{A12FA001-AC4F-418D-AE19-62706E023703}">
                      <ahyp:hlinkClr xmlns:ahyp="http://schemas.microsoft.com/office/drawing/2018/hyperlinkcolor" val="tx"/>
                    </a:ext>
                  </a:extLst>
                </a:hlinkClick>
              </a:rPr>
              <a:t>NSERC D</a:t>
            </a:r>
            <a:r>
              <a:rPr lang="en-US" sz="1700" dirty="0">
                <a:solidFill>
                  <a:srgbClr val="000000"/>
                </a:solidFill>
              </a:rPr>
              <a:t>  </a:t>
            </a:r>
            <a:r>
              <a:rPr lang="en-US" sz="1700" dirty="0">
                <a:solidFill>
                  <a:srgbClr val="000000"/>
                </a:solidFill>
                <a:hlinkClick r:id="rId6">
                  <a:extLst>
                    <a:ext uri="{A12FA001-AC4F-418D-AE19-62706E023703}">
                      <ahyp:hlinkClr xmlns:ahyp="http://schemas.microsoft.com/office/drawing/2018/hyperlinkcolor" val="tx"/>
                    </a:ext>
                  </a:extLst>
                </a:hlinkClick>
              </a:rPr>
              <a:t>CIHR D Point 4 </a:t>
            </a:r>
            <a:endParaRPr lang="en-US" sz="1700" dirty="0">
              <a:solidFill>
                <a:srgbClr val="000000"/>
              </a:solidFill>
            </a:endParaRPr>
          </a:p>
          <a:p>
            <a:pPr indent="-228600" algn="l">
              <a:spcAft>
                <a:spcPts val="1200"/>
              </a:spcAft>
              <a:buFont typeface="Arial" panose="020B0604020202020204" pitchFamily="34" charset="0"/>
              <a:buChar char="•"/>
            </a:pPr>
            <a:endParaRPr lang="en-US" sz="1700" dirty="0">
              <a:solidFill>
                <a:schemeClr val="tx1">
                  <a:lumMod val="85000"/>
                  <a:lumOff val="15000"/>
                </a:schemeClr>
              </a:solidFill>
            </a:endParaRPr>
          </a:p>
          <a:p>
            <a:pPr indent="-228600" algn="l">
              <a:spcAft>
                <a:spcPts val="1200"/>
              </a:spcAft>
              <a:buFont typeface="Arial" panose="020B0604020202020204" pitchFamily="34" charset="0"/>
              <a:buChar char="•"/>
            </a:pPr>
            <a:endParaRPr lang="en-US" sz="1700" dirty="0">
              <a:solidFill>
                <a:schemeClr val="tx1">
                  <a:lumMod val="85000"/>
                  <a:lumOff val="15000"/>
                </a:schemeClr>
              </a:solidFill>
            </a:endParaRPr>
          </a:p>
        </p:txBody>
      </p:sp>
      <p:pic>
        <p:nvPicPr>
          <p:cNvPr id="1026" name="Picture 2" descr="Nurse holding patient's hand">
            <a:extLst>
              <a:ext uri="{FF2B5EF4-FFF2-40B4-BE49-F238E27FC236}">
                <a16:creationId xmlns:a16="http://schemas.microsoft.com/office/drawing/2014/main" id="{A385EA68-05DC-3944-7E8F-53EBF43CD2C2}"/>
              </a:ext>
            </a:extLst>
          </p:cNvPr>
          <p:cNvPicPr>
            <a:picLocks noGrp="1" noChangeAspect="1" noChangeArrowheads="1"/>
          </p:cNvPicPr>
          <p:nvPr>
            <p:ph type="pic" idx="1"/>
          </p:nvPr>
        </p:nvPicPr>
        <p:blipFill>
          <a:blip r:embed="rId7" cstate="email">
            <a:extLst>
              <a:ext uri="{28A0092B-C50C-407E-A947-70E740481C1C}">
                <a14:useLocalDpi xmlns:a14="http://schemas.microsoft.com/office/drawing/2010/main"/>
              </a:ext>
            </a:extLst>
          </a:blip>
          <a:srcRect r="-6"/>
          <a:stretch/>
        </p:blipFill>
        <p:spPr bwMode="auto">
          <a:xfrm>
            <a:off x="5203584" y="2475145"/>
            <a:ext cx="2901387" cy="1586720"/>
          </a:xfrm>
          <a:prstGeom prst="rect">
            <a:avLst/>
          </a:prstGeom>
          <a:noFill/>
          <a:ln w="31750" cap="sq">
            <a:solidFill>
              <a:srgbClr val="FFFFFF"/>
            </a:solidFill>
            <a:miter lim="800000"/>
          </a:ln>
          <a:extLst>
            <a:ext uri="{909E8E84-426E-40DD-AFC4-6F175D3DCCD1}">
              <a14:hiddenFill xmlns:a14="http://schemas.microsoft.com/office/drawing/2010/main">
                <a:solidFill>
                  <a:srgbClr val="FFFFFF"/>
                </a:solidFill>
              </a14:hiddenFill>
            </a:ext>
          </a:extLst>
        </p:spPr>
      </p:pic>
      <p:pic>
        <p:nvPicPr>
          <p:cNvPr id="1030" name="Picture 6" descr="A silhouette of a person on a swing at sunset">
            <a:extLst>
              <a:ext uri="{FF2B5EF4-FFF2-40B4-BE49-F238E27FC236}">
                <a16:creationId xmlns:a16="http://schemas.microsoft.com/office/drawing/2014/main" id="{41B3A024-0AD9-E953-4593-736DFDADB17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r="-6" b="-7"/>
          <a:stretch/>
        </p:blipFill>
        <p:spPr bwMode="auto">
          <a:xfrm>
            <a:off x="5203583" y="4153305"/>
            <a:ext cx="2901387" cy="1586721"/>
          </a:xfrm>
          <a:prstGeom prst="rect">
            <a:avLst/>
          </a:prstGeom>
          <a:noFill/>
          <a:ln w="31750" cap="sq">
            <a:solidFill>
              <a:srgbClr val="FFFFFF"/>
            </a:solidFill>
            <a:miter lim="800000"/>
          </a:ln>
          <a:extLst>
            <a:ext uri="{909E8E84-426E-40DD-AFC4-6F175D3DCCD1}">
              <a14:hiddenFill xmlns:a14="http://schemas.microsoft.com/office/drawing/2010/main">
                <a:solidFill>
                  <a:srgbClr val="FFFFFF"/>
                </a:solidFill>
              </a14:hiddenFill>
            </a:ext>
          </a:extLst>
        </p:spPr>
      </p:pic>
      <p:pic>
        <p:nvPicPr>
          <p:cNvPr id="8" name="Picture 4" descr="A person holding a baby">
            <a:extLst>
              <a:ext uri="{FF2B5EF4-FFF2-40B4-BE49-F238E27FC236}">
                <a16:creationId xmlns:a16="http://schemas.microsoft.com/office/drawing/2014/main" id="{53744E12-B3F9-5707-C05D-A50DE24ABCBD}"/>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p:blipFill>
        <p:spPr bwMode="auto">
          <a:xfrm>
            <a:off x="8231124" y="2475145"/>
            <a:ext cx="3000756" cy="3264882"/>
          </a:xfrm>
          <a:prstGeom prst="rect">
            <a:avLst/>
          </a:prstGeom>
          <a:noFill/>
          <a:ln w="31750" cap="sq">
            <a:solidFill>
              <a:srgbClr val="FFFFFF"/>
            </a:solidFill>
            <a:miter lim="800000"/>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789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348845-3852-D4E6-EF42-8024EAC0ED4C}"/>
              </a:ext>
            </a:extLst>
          </p:cNvPr>
          <p:cNvSpPr>
            <a:spLocks noGrp="1"/>
          </p:cNvSpPr>
          <p:nvPr>
            <p:ph type="title"/>
          </p:nvPr>
        </p:nvSpPr>
        <p:spPr>
          <a:xfrm>
            <a:off x="419609" y="1311800"/>
            <a:ext cx="3685032" cy="3685032"/>
          </a:xfrm>
          <a:prstGeom prst="ellipse">
            <a:avLst/>
          </a:prstGeom>
          <a:solidFill>
            <a:schemeClr val="accent2">
              <a:lumMod val="75000"/>
            </a:schemeClr>
          </a:solidFill>
          <a:ln>
            <a:noFill/>
          </a:ln>
        </p:spPr>
        <p:txBody>
          <a:bodyPr vert="horz" lIns="182880" tIns="182880" rIns="182880" bIns="182880" rtlCol="0" anchor="ctr">
            <a:normAutofit/>
          </a:bodyPr>
          <a:lstStyle/>
          <a:p>
            <a:r>
              <a:rPr lang="en-US" sz="2600" kern="1200" cap="all" spc="200" baseline="0" dirty="0">
                <a:solidFill>
                  <a:srgbClr val="FFFFFF"/>
                </a:solidFill>
                <a:latin typeface="+mj-lt"/>
                <a:ea typeface="+mj-ea"/>
                <a:cs typeface="+mj-cs"/>
              </a:rPr>
              <a:t>Why an applicant would include: </a:t>
            </a:r>
          </a:p>
        </p:txBody>
      </p:sp>
      <p:sp>
        <p:nvSpPr>
          <p:cNvPr id="3" name="TextBox 2">
            <a:extLst>
              <a:ext uri="{FF2B5EF4-FFF2-40B4-BE49-F238E27FC236}">
                <a16:creationId xmlns:a16="http://schemas.microsoft.com/office/drawing/2014/main" id="{C1D5C8DA-3278-D2AF-8958-4FB08A6393CE}"/>
              </a:ext>
            </a:extLst>
          </p:cNvPr>
          <p:cNvSpPr txBox="1"/>
          <p:nvPr/>
        </p:nvSpPr>
        <p:spPr>
          <a:xfrm>
            <a:off x="4310889" y="447414"/>
            <a:ext cx="7699248" cy="5963171"/>
          </a:xfrm>
          <a:prstGeom prst="rect">
            <a:avLst/>
          </a:prstGeom>
          <a:noFill/>
        </p:spPr>
        <p:txBody>
          <a:bodyPr wrap="square">
            <a:spAutoFit/>
          </a:bodyPr>
          <a:lstStyle/>
          <a:p>
            <a:pPr algn="l">
              <a:spcBef>
                <a:spcPts val="300"/>
              </a:spcBef>
              <a:spcAft>
                <a:spcPts val="600"/>
              </a:spcAft>
              <a:buFont typeface="+mj-lt"/>
              <a:buAutoNum type="arabicPeriod"/>
            </a:pPr>
            <a:r>
              <a:rPr lang="en-US" sz="1600" b="1" i="0" dirty="0">
                <a:solidFill>
                  <a:srgbClr val="424242"/>
                </a:solidFill>
                <a:effectLst/>
              </a:rPr>
              <a:t> Contextualizes Academic Performance</a:t>
            </a:r>
            <a:endParaRPr lang="en-US" sz="1600" b="0" i="0" dirty="0">
              <a:solidFill>
                <a:srgbClr val="424242"/>
              </a:solidFill>
              <a:effectLst/>
            </a:endParaRPr>
          </a:p>
          <a:p>
            <a:pPr marL="742950" lvl="1" indent="-285750" algn="l">
              <a:spcBef>
                <a:spcPts val="300"/>
              </a:spcBef>
              <a:spcAft>
                <a:spcPts val="300"/>
              </a:spcAft>
              <a:buFont typeface="Arial" panose="020B0604020202020204" pitchFamily="34" charset="0"/>
              <a:buChar char="•"/>
            </a:pPr>
            <a:r>
              <a:rPr lang="en-US" sz="1600" b="0" i="0" dirty="0">
                <a:solidFill>
                  <a:srgbClr val="424242"/>
                </a:solidFill>
                <a:effectLst/>
              </a:rPr>
              <a:t>Explains any dips in grades, gaps in education, or delays in research progress due to personal, medical, financial, or family-related challenges.</a:t>
            </a:r>
          </a:p>
          <a:p>
            <a:pPr lvl="1" algn="l">
              <a:spcBef>
                <a:spcPts val="300"/>
              </a:spcBef>
              <a:spcAft>
                <a:spcPts val="300"/>
              </a:spcAft>
            </a:pPr>
            <a:endParaRPr lang="en-US" sz="1600" b="0" i="0" dirty="0">
              <a:solidFill>
                <a:srgbClr val="424242"/>
              </a:solidFill>
              <a:effectLst/>
            </a:endParaRPr>
          </a:p>
          <a:p>
            <a:pPr algn="l">
              <a:spcBef>
                <a:spcPts val="300"/>
              </a:spcBef>
              <a:spcAft>
                <a:spcPts val="600"/>
              </a:spcAft>
              <a:buFont typeface="+mj-lt"/>
              <a:buAutoNum type="arabicPeriod"/>
            </a:pPr>
            <a:r>
              <a:rPr lang="en-US" sz="1600" b="1" i="0" dirty="0">
                <a:solidFill>
                  <a:srgbClr val="424242"/>
                </a:solidFill>
                <a:effectLst/>
              </a:rPr>
              <a:t> Ensures Fair Evaluation</a:t>
            </a:r>
            <a:endParaRPr lang="en-US" sz="1600" b="0" i="0" dirty="0">
              <a:solidFill>
                <a:srgbClr val="424242"/>
              </a:solidFill>
              <a:effectLst/>
            </a:endParaRPr>
          </a:p>
          <a:p>
            <a:pPr marL="742950" lvl="1" indent="-285750" algn="l">
              <a:spcBef>
                <a:spcPts val="300"/>
              </a:spcBef>
              <a:spcAft>
                <a:spcPts val="300"/>
              </a:spcAft>
              <a:buFont typeface="Arial" panose="020B0604020202020204" pitchFamily="34" charset="0"/>
              <a:buChar char="•"/>
            </a:pPr>
            <a:r>
              <a:rPr lang="en-US" sz="1600" b="0" i="0" dirty="0">
                <a:solidFill>
                  <a:srgbClr val="424242"/>
                </a:solidFill>
                <a:effectLst/>
              </a:rPr>
              <a:t>Helps reviewers understand the full picture of the applicant’s journey, especially when transcripts or CVs don’t reflect the effort or resilience involved.</a:t>
            </a:r>
          </a:p>
          <a:p>
            <a:pPr lvl="1" algn="l">
              <a:spcBef>
                <a:spcPts val="300"/>
              </a:spcBef>
              <a:spcAft>
                <a:spcPts val="300"/>
              </a:spcAft>
            </a:pPr>
            <a:endParaRPr lang="en-US" sz="1600" b="0" i="0" dirty="0">
              <a:solidFill>
                <a:srgbClr val="424242"/>
              </a:solidFill>
              <a:effectLst/>
            </a:endParaRPr>
          </a:p>
          <a:p>
            <a:pPr algn="l">
              <a:spcBef>
                <a:spcPts val="300"/>
              </a:spcBef>
              <a:spcAft>
                <a:spcPts val="600"/>
              </a:spcAft>
              <a:buFont typeface="+mj-lt"/>
              <a:buAutoNum type="arabicPeriod"/>
            </a:pPr>
            <a:r>
              <a:rPr lang="en-US" sz="1600" b="1" i="0" dirty="0">
                <a:solidFill>
                  <a:srgbClr val="424242"/>
                </a:solidFill>
                <a:effectLst/>
              </a:rPr>
              <a:t> Demonstrates Resilience and Growth</a:t>
            </a:r>
            <a:endParaRPr lang="en-US" sz="1600" b="0" i="0" dirty="0">
              <a:solidFill>
                <a:srgbClr val="424242"/>
              </a:solidFill>
              <a:effectLst/>
            </a:endParaRPr>
          </a:p>
          <a:p>
            <a:pPr marL="742950" lvl="1" indent="-285750" algn="l">
              <a:spcBef>
                <a:spcPts val="300"/>
              </a:spcBef>
              <a:spcAft>
                <a:spcPts val="300"/>
              </a:spcAft>
              <a:buFont typeface="Arial" panose="020B0604020202020204" pitchFamily="34" charset="0"/>
              <a:buChar char="•"/>
            </a:pPr>
            <a:r>
              <a:rPr lang="en-US" sz="1600" b="0" i="0" dirty="0">
                <a:solidFill>
                  <a:srgbClr val="424242"/>
                </a:solidFill>
                <a:effectLst/>
              </a:rPr>
              <a:t>Shows how the applicant overcame adversity, adapted, and continued to pursue academic excellence—qualities highly valued in research environments.</a:t>
            </a:r>
          </a:p>
          <a:p>
            <a:pPr lvl="1" algn="l">
              <a:spcBef>
                <a:spcPts val="300"/>
              </a:spcBef>
              <a:spcAft>
                <a:spcPts val="300"/>
              </a:spcAft>
            </a:pPr>
            <a:endParaRPr lang="en-US" sz="1600" b="0" i="0" dirty="0">
              <a:solidFill>
                <a:srgbClr val="424242"/>
              </a:solidFill>
              <a:effectLst/>
            </a:endParaRPr>
          </a:p>
          <a:p>
            <a:pPr algn="l">
              <a:spcBef>
                <a:spcPts val="300"/>
              </a:spcBef>
              <a:spcAft>
                <a:spcPts val="600"/>
              </a:spcAft>
              <a:buFont typeface="+mj-lt"/>
              <a:buAutoNum type="arabicPeriod"/>
            </a:pPr>
            <a:r>
              <a:rPr lang="en-US" sz="1600" b="1" i="0" dirty="0">
                <a:solidFill>
                  <a:srgbClr val="424242"/>
                </a:solidFill>
                <a:effectLst/>
              </a:rPr>
              <a:t> Highlights Non-Academic Strengths</a:t>
            </a:r>
            <a:endParaRPr lang="en-US" sz="1600" b="0" i="0" dirty="0">
              <a:solidFill>
                <a:srgbClr val="424242"/>
              </a:solidFill>
              <a:effectLst/>
            </a:endParaRPr>
          </a:p>
          <a:p>
            <a:pPr marL="742950" lvl="1" indent="-285750" algn="l">
              <a:spcBef>
                <a:spcPts val="300"/>
              </a:spcBef>
              <a:spcAft>
                <a:spcPts val="300"/>
              </a:spcAft>
              <a:buFont typeface="Arial" panose="020B0604020202020204" pitchFamily="34" charset="0"/>
              <a:buChar char="•"/>
            </a:pPr>
            <a:r>
              <a:rPr lang="en-US" sz="1600" b="0" i="0" dirty="0">
                <a:solidFill>
                  <a:srgbClr val="424242"/>
                </a:solidFill>
                <a:effectLst/>
              </a:rPr>
              <a:t>May include experiences that shaped the applicant’s perspective, motivation, or research interests, contributing to a more holistic evaluation.</a:t>
            </a:r>
          </a:p>
          <a:p>
            <a:pPr lvl="1" algn="l">
              <a:spcBef>
                <a:spcPts val="300"/>
              </a:spcBef>
              <a:spcAft>
                <a:spcPts val="300"/>
              </a:spcAft>
            </a:pPr>
            <a:endParaRPr lang="en-US" sz="1600" b="0" i="0" dirty="0">
              <a:solidFill>
                <a:srgbClr val="424242"/>
              </a:solidFill>
              <a:effectLst/>
            </a:endParaRPr>
          </a:p>
          <a:p>
            <a:pPr algn="l">
              <a:spcBef>
                <a:spcPts val="300"/>
              </a:spcBef>
              <a:spcAft>
                <a:spcPts val="600"/>
              </a:spcAft>
              <a:buFont typeface="+mj-lt"/>
              <a:buAutoNum type="arabicPeriod"/>
            </a:pPr>
            <a:r>
              <a:rPr lang="en-US" sz="1600" b="1" i="0" dirty="0">
                <a:solidFill>
                  <a:srgbClr val="424242"/>
                </a:solidFill>
                <a:effectLst/>
              </a:rPr>
              <a:t> Clarifies Gaps or Anomalies</a:t>
            </a:r>
            <a:endParaRPr lang="en-US" sz="1600" b="0" i="0" dirty="0">
              <a:solidFill>
                <a:srgbClr val="424242"/>
              </a:solidFill>
              <a:effectLst/>
            </a:endParaRPr>
          </a:p>
          <a:p>
            <a:pPr marL="742950" lvl="1" indent="-285750" algn="l">
              <a:spcBef>
                <a:spcPts val="300"/>
              </a:spcBef>
              <a:spcAft>
                <a:spcPts val="300"/>
              </a:spcAft>
              <a:buFont typeface="Arial" panose="020B0604020202020204" pitchFamily="34" charset="0"/>
              <a:buChar char="•"/>
            </a:pPr>
            <a:r>
              <a:rPr lang="en-US" sz="1600" b="0" i="0" dirty="0">
                <a:solidFill>
                  <a:srgbClr val="424242"/>
                </a:solidFill>
                <a:effectLst/>
              </a:rPr>
              <a:t>Addresses any inconsistencies or missing elements in the application that might otherwise raise questions during review.</a:t>
            </a:r>
          </a:p>
        </p:txBody>
      </p:sp>
    </p:spTree>
    <p:extLst>
      <p:ext uri="{BB962C8B-B14F-4D97-AF65-F5344CB8AC3E}">
        <p14:creationId xmlns:p14="http://schemas.microsoft.com/office/powerpoint/2010/main" val="1366559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1C18C4A-EC5D-2A92-B45E-8EDBE44F5B15}"/>
              </a:ext>
            </a:extLst>
          </p:cNvPr>
          <p:cNvSpPr>
            <a:spLocks noGrp="1"/>
          </p:cNvSpPr>
          <p:nvPr>
            <p:ph type="title"/>
          </p:nvPr>
        </p:nvSpPr>
        <p:spPr>
          <a:xfrm>
            <a:off x="6245352" y="394219"/>
            <a:ext cx="5769864" cy="1049694"/>
          </a:xfrm>
        </p:spPr>
        <p:txBody>
          <a:bodyPr vert="horz" lIns="182880" tIns="182880" rIns="182880" bIns="182880" rtlCol="0" anchor="ctr">
            <a:normAutofit/>
          </a:bodyPr>
          <a:lstStyle/>
          <a:p>
            <a:r>
              <a:rPr lang="en-US" sz="2000" dirty="0"/>
              <a:t>Common examples of Special Circumstances</a:t>
            </a:r>
          </a:p>
        </p:txBody>
      </p:sp>
      <p:sp>
        <p:nvSpPr>
          <p:cNvPr id="4" name="Text Placeholder 3">
            <a:extLst>
              <a:ext uri="{FF2B5EF4-FFF2-40B4-BE49-F238E27FC236}">
                <a16:creationId xmlns:a16="http://schemas.microsoft.com/office/drawing/2014/main" id="{B7C4DB8A-F6D0-FE86-2F30-5BB5576A5934}"/>
              </a:ext>
            </a:extLst>
          </p:cNvPr>
          <p:cNvSpPr>
            <a:spLocks noGrp="1"/>
          </p:cNvSpPr>
          <p:nvPr>
            <p:ph idx="1"/>
          </p:nvPr>
        </p:nvSpPr>
        <p:spPr>
          <a:xfrm>
            <a:off x="6245352" y="1801368"/>
            <a:ext cx="5769864" cy="4489704"/>
          </a:xfrm>
        </p:spPr>
        <p:txBody>
          <a:bodyPr vert="horz" lIns="91440" tIns="45720" rIns="91440" bIns="45720" rtlCol="0">
            <a:normAutofit lnSpcReduction="10000"/>
          </a:bodyPr>
          <a:lstStyle/>
          <a:p>
            <a:pPr marL="0" indent="0">
              <a:lnSpc>
                <a:spcPct val="90000"/>
              </a:lnSpc>
              <a:buClr>
                <a:srgbClr val="000000"/>
              </a:buClr>
              <a:buNone/>
            </a:pPr>
            <a:r>
              <a:rPr lang="en-US" sz="1600" b="1" dirty="0">
                <a:solidFill>
                  <a:schemeClr val="tx1">
                    <a:lumMod val="85000"/>
                    <a:lumOff val="15000"/>
                  </a:schemeClr>
                </a:solidFill>
              </a:rPr>
              <a:t>Special circumstances may include:</a:t>
            </a:r>
          </a:p>
          <a:p>
            <a:pPr>
              <a:lnSpc>
                <a:spcPct val="90000"/>
              </a:lnSpc>
              <a:buClr>
                <a:srgbClr val="000000"/>
              </a:buClr>
              <a:buFont typeface="Wingdings" panose="05000000000000000000" pitchFamily="2" charset="2"/>
              <a:buChar char="Ø"/>
            </a:pPr>
            <a:r>
              <a:rPr lang="en-US" sz="1600" dirty="0">
                <a:solidFill>
                  <a:schemeClr val="tx1">
                    <a:lumMod val="85000"/>
                    <a:lumOff val="15000"/>
                  </a:schemeClr>
                </a:solidFill>
              </a:rPr>
              <a:t>Significant caregiving responsibilities</a:t>
            </a:r>
          </a:p>
          <a:p>
            <a:pPr>
              <a:lnSpc>
                <a:spcPct val="90000"/>
              </a:lnSpc>
              <a:buClr>
                <a:srgbClr val="000000"/>
              </a:buClr>
              <a:buFont typeface="Wingdings" panose="05000000000000000000" pitchFamily="2" charset="2"/>
              <a:buChar char="Ø"/>
            </a:pPr>
            <a:r>
              <a:rPr lang="en-US" sz="1600" dirty="0">
                <a:solidFill>
                  <a:schemeClr val="tx1">
                    <a:lumMod val="85000"/>
                    <a:lumOff val="15000"/>
                  </a:schemeClr>
                </a:solidFill>
              </a:rPr>
              <a:t>Medical conditions or disability-related impacts</a:t>
            </a:r>
          </a:p>
          <a:p>
            <a:pPr>
              <a:lnSpc>
                <a:spcPct val="90000"/>
              </a:lnSpc>
              <a:buClr>
                <a:srgbClr val="000000"/>
              </a:buClr>
              <a:buFont typeface="Wingdings" panose="05000000000000000000" pitchFamily="2" charset="2"/>
              <a:buChar char="Ø"/>
            </a:pPr>
            <a:r>
              <a:rPr lang="en-US" sz="1600" dirty="0">
                <a:solidFill>
                  <a:schemeClr val="tx1">
                    <a:lumMod val="85000"/>
                    <a:lumOff val="15000"/>
                  </a:schemeClr>
                </a:solidFill>
              </a:rPr>
              <a:t>Family emergencies or bereavement</a:t>
            </a:r>
          </a:p>
          <a:p>
            <a:pPr>
              <a:lnSpc>
                <a:spcPct val="90000"/>
              </a:lnSpc>
              <a:buClr>
                <a:srgbClr val="000000"/>
              </a:buClr>
              <a:buFont typeface="Wingdings" panose="05000000000000000000" pitchFamily="2" charset="2"/>
              <a:buChar char="Ø"/>
            </a:pPr>
            <a:r>
              <a:rPr lang="en-US" sz="1600" dirty="0">
                <a:solidFill>
                  <a:schemeClr val="tx1">
                    <a:lumMod val="85000"/>
                    <a:lumOff val="15000"/>
                  </a:schemeClr>
                </a:solidFill>
              </a:rPr>
              <a:t>Choice of referee, if supervisor is away on research, or you just started your graduate program, or someone better able to provide an authoritative review of academic potential and achievements</a:t>
            </a:r>
          </a:p>
          <a:p>
            <a:pPr>
              <a:lnSpc>
                <a:spcPct val="90000"/>
              </a:lnSpc>
              <a:buClr>
                <a:srgbClr val="000000"/>
              </a:buClr>
              <a:buFont typeface="Wingdings" panose="05000000000000000000" pitchFamily="2" charset="2"/>
              <a:buChar char="Ø"/>
            </a:pPr>
            <a:r>
              <a:rPr lang="en-US" sz="1600" dirty="0">
                <a:solidFill>
                  <a:schemeClr val="tx1">
                    <a:lumMod val="85000"/>
                    <a:lumOff val="15000"/>
                  </a:schemeClr>
                </a:solidFill>
              </a:rPr>
              <a:t>Impacts of Indigenous community obligations</a:t>
            </a:r>
          </a:p>
          <a:p>
            <a:pPr>
              <a:lnSpc>
                <a:spcPct val="90000"/>
              </a:lnSpc>
              <a:buClr>
                <a:srgbClr val="000000"/>
              </a:buClr>
              <a:buFont typeface="Wingdings" panose="05000000000000000000" pitchFamily="2" charset="2"/>
              <a:buChar char="Ø"/>
            </a:pPr>
            <a:r>
              <a:rPr lang="en-US" sz="1600" dirty="0">
                <a:solidFill>
                  <a:schemeClr val="tx1">
                    <a:lumMod val="85000"/>
                    <a:lumOff val="15000"/>
                  </a:schemeClr>
                </a:solidFill>
              </a:rPr>
              <a:t>Interrupted studies or reduced course load</a:t>
            </a:r>
          </a:p>
          <a:p>
            <a:pPr>
              <a:lnSpc>
                <a:spcPct val="90000"/>
              </a:lnSpc>
              <a:buClr>
                <a:srgbClr val="000000"/>
              </a:buClr>
              <a:buFont typeface="Wingdings" panose="05000000000000000000" pitchFamily="2" charset="2"/>
              <a:buChar char="Ø"/>
            </a:pPr>
            <a:r>
              <a:rPr lang="en-US" sz="1600" dirty="0">
                <a:solidFill>
                  <a:schemeClr val="tx1">
                    <a:lumMod val="85000"/>
                    <a:lumOff val="15000"/>
                  </a:schemeClr>
                </a:solidFill>
              </a:rPr>
              <a:t>Financial hardship affecting research or studies</a:t>
            </a:r>
          </a:p>
          <a:p>
            <a:pPr>
              <a:lnSpc>
                <a:spcPct val="90000"/>
              </a:lnSpc>
              <a:buClr>
                <a:srgbClr val="000000"/>
              </a:buClr>
              <a:buFont typeface="Wingdings" panose="05000000000000000000" pitchFamily="2" charset="2"/>
              <a:buChar char="Ø"/>
            </a:pPr>
            <a:r>
              <a:rPr lang="en-US" sz="1600" dirty="0">
                <a:solidFill>
                  <a:schemeClr val="tx1">
                    <a:lumMod val="85000"/>
                    <a:lumOff val="15000"/>
                  </a:schemeClr>
                </a:solidFill>
              </a:rPr>
              <a:t>Unexpected disruptions beyond the applicant's control</a:t>
            </a:r>
          </a:p>
          <a:p>
            <a:pPr marL="0" indent="0">
              <a:lnSpc>
                <a:spcPct val="90000"/>
              </a:lnSpc>
              <a:buNone/>
            </a:pPr>
            <a:endParaRPr lang="en-US" sz="1600" b="1" dirty="0">
              <a:solidFill>
                <a:schemeClr val="tx1">
                  <a:lumMod val="85000"/>
                  <a:lumOff val="15000"/>
                </a:schemeClr>
              </a:solidFill>
            </a:endParaRPr>
          </a:p>
          <a:p>
            <a:pPr marL="0" indent="0">
              <a:lnSpc>
                <a:spcPct val="90000"/>
              </a:lnSpc>
              <a:buNone/>
            </a:pPr>
            <a:r>
              <a:rPr lang="en-US" sz="1600" b="1" dirty="0">
                <a:solidFill>
                  <a:schemeClr val="tx1">
                    <a:lumMod val="85000"/>
                    <a:lumOff val="15000"/>
                  </a:schemeClr>
                </a:solidFill>
              </a:rPr>
              <a:t>Key message</a:t>
            </a:r>
            <a:r>
              <a:rPr lang="en-US" sz="1600" dirty="0">
                <a:solidFill>
                  <a:schemeClr val="tx1">
                    <a:lumMod val="85000"/>
                    <a:lumOff val="15000"/>
                  </a:schemeClr>
                </a:solidFill>
              </a:rPr>
              <a:t>: Focus on circumstances that affected academic progress, research productivity, or opportunities.</a:t>
            </a:r>
            <a:endParaRPr lang="en-US" dirty="0">
              <a:solidFill>
                <a:schemeClr val="tx1">
                  <a:lumMod val="85000"/>
                  <a:lumOff val="15000"/>
                </a:schemeClr>
              </a:solidFill>
            </a:endParaRPr>
          </a:p>
        </p:txBody>
      </p:sp>
      <p:pic>
        <p:nvPicPr>
          <p:cNvPr id="2" name="Picture 1">
            <a:extLst>
              <a:ext uri="{FF2B5EF4-FFF2-40B4-BE49-F238E27FC236}">
                <a16:creationId xmlns:a16="http://schemas.microsoft.com/office/drawing/2014/main" id="{3A7A8450-47E9-8526-C21D-17588D27CB85}"/>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9282" y="919066"/>
            <a:ext cx="4120588" cy="4644951"/>
          </a:xfrm>
          <a:prstGeom prst="rect">
            <a:avLst/>
          </a:prstGeom>
          <a:ln w="3175">
            <a:solidFill>
              <a:schemeClr val="tx1"/>
            </a:solidFill>
          </a:ln>
        </p:spPr>
      </p:pic>
    </p:spTree>
    <p:extLst>
      <p:ext uri="{BB962C8B-B14F-4D97-AF65-F5344CB8AC3E}">
        <p14:creationId xmlns:p14="http://schemas.microsoft.com/office/powerpoint/2010/main" val="42698966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EC1CC-DE18-D07F-6DB1-F621ABDB719D}"/>
              </a:ext>
            </a:extLst>
          </p:cNvPr>
          <p:cNvSpPr>
            <a:spLocks noGrp="1"/>
          </p:cNvSpPr>
          <p:nvPr>
            <p:ph type="title"/>
          </p:nvPr>
        </p:nvSpPr>
        <p:spPr>
          <a:xfrm>
            <a:off x="1279609" y="1586484"/>
            <a:ext cx="3666296" cy="3685032"/>
          </a:xfrm>
          <a:prstGeom prst="ellipse">
            <a:avLst/>
          </a:prstGeom>
          <a:solidFill>
            <a:schemeClr val="accent2">
              <a:lumMod val="75000"/>
            </a:schemeClr>
          </a:solidFill>
          <a:ln>
            <a:noFill/>
          </a:ln>
        </p:spPr>
        <p:txBody>
          <a:bodyPr vert="horz" lIns="182880" tIns="182880" rIns="182880" bIns="182880" rtlCol="0" anchor="ctr">
            <a:normAutofit/>
          </a:bodyPr>
          <a:lstStyle/>
          <a:p>
            <a:r>
              <a:rPr lang="en-US" sz="2800" dirty="0">
                <a:solidFill>
                  <a:srgbClr val="FFFFFF"/>
                </a:solidFill>
              </a:rPr>
              <a:t>Questions</a:t>
            </a:r>
          </a:p>
        </p:txBody>
      </p:sp>
      <p:sp>
        <p:nvSpPr>
          <p:cNvPr id="4" name="Text Placeholder 3">
            <a:extLst>
              <a:ext uri="{FF2B5EF4-FFF2-40B4-BE49-F238E27FC236}">
                <a16:creationId xmlns:a16="http://schemas.microsoft.com/office/drawing/2014/main" id="{2BBB0AD8-217B-8275-0271-B12E0CC236C3}"/>
              </a:ext>
            </a:extLst>
          </p:cNvPr>
          <p:cNvSpPr>
            <a:spLocks noGrp="1"/>
          </p:cNvSpPr>
          <p:nvPr>
            <p:ph type="body" sz="half" idx="2"/>
          </p:nvPr>
        </p:nvSpPr>
        <p:spPr>
          <a:xfrm>
            <a:off x="5591695" y="1402080"/>
            <a:ext cx="5320696" cy="4053840"/>
          </a:xfrm>
        </p:spPr>
        <p:txBody>
          <a:bodyPr vert="horz" lIns="91440" tIns="45720" rIns="91440" bIns="45720" rtlCol="0" anchor="ctr">
            <a:normAutofit/>
          </a:bodyPr>
          <a:lstStyle/>
          <a:p>
            <a:pPr algn="l">
              <a:spcAft>
                <a:spcPts val="863"/>
              </a:spcAft>
            </a:pPr>
            <a:r>
              <a:rPr lang="en-US" b="1" i="0" dirty="0">
                <a:solidFill>
                  <a:srgbClr val="000000"/>
                </a:solidFill>
                <a:effectLst/>
                <a:latin typeface="Untitled Regular"/>
              </a:rPr>
              <a:t>SAMPLE Wording within the application portal:</a:t>
            </a:r>
          </a:p>
          <a:p>
            <a:pPr algn="l">
              <a:spcAft>
                <a:spcPts val="863"/>
              </a:spcAft>
            </a:pPr>
            <a:r>
              <a:rPr lang="en-US" b="0" i="0" dirty="0">
                <a:solidFill>
                  <a:srgbClr val="000000"/>
                </a:solidFill>
                <a:effectLst/>
                <a:latin typeface="Untitled Regular"/>
              </a:rPr>
              <a:t>Do you have any special circumstances to take into consideration that may have affected your research, professional career, record of academic or research achievement or completion of degrees?</a:t>
            </a:r>
          </a:p>
          <a:p>
            <a:pPr algn="l">
              <a:lnSpc>
                <a:spcPts val="1650"/>
              </a:lnSpc>
              <a:spcAft>
                <a:spcPts val="1500"/>
              </a:spcAft>
              <a:buNone/>
            </a:pPr>
            <a:r>
              <a:rPr lang="en-US" b="1" i="0" dirty="0">
                <a:solidFill>
                  <a:srgbClr val="4C6F7C"/>
                </a:solidFill>
                <a:effectLst/>
                <a:latin typeface="Untitled Regular"/>
              </a:rPr>
              <a:t>If you answered </a:t>
            </a:r>
            <a:r>
              <a:rPr lang="en-US" b="1" i="1" dirty="0">
                <a:solidFill>
                  <a:srgbClr val="4C6F7C"/>
                </a:solidFill>
                <a:effectLst/>
                <a:latin typeface="Untitled Regular Italic"/>
              </a:rPr>
              <a:t>Yes</a:t>
            </a:r>
            <a:r>
              <a:rPr lang="en-US" b="1" i="0" dirty="0">
                <a:solidFill>
                  <a:srgbClr val="4C6F7C"/>
                </a:solidFill>
                <a:effectLst/>
                <a:latin typeface="Untitled Regular"/>
              </a:rPr>
              <a:t> to the above question, the following prompt and text field (5,000 characters maximum, including spaces) will appear:</a:t>
            </a:r>
          </a:p>
          <a:p>
            <a:pPr algn="l">
              <a:spcAft>
                <a:spcPts val="863"/>
              </a:spcAft>
            </a:pPr>
            <a:r>
              <a:rPr lang="en-US" b="0" i="0" dirty="0">
                <a:solidFill>
                  <a:srgbClr val="000000"/>
                </a:solidFill>
                <a:effectLst/>
                <a:latin typeface="Untitled Regular"/>
              </a:rPr>
              <a:t>Describe any special circumstances that have had an effect on your performance or productivity (required).</a:t>
            </a:r>
          </a:p>
          <a:p>
            <a:pPr indent="-228600" algn="l">
              <a:buFont typeface="Arial" panose="020B0604020202020204" pitchFamily="34" charset="0"/>
              <a:buChar char="•"/>
            </a:pPr>
            <a:endParaRPr lang="en-US" dirty="0">
              <a:solidFill>
                <a:schemeClr val="tx1">
                  <a:lumMod val="85000"/>
                  <a:lumOff val="15000"/>
                </a:schemeClr>
              </a:solidFill>
            </a:endParaRPr>
          </a:p>
        </p:txBody>
      </p:sp>
    </p:spTree>
    <p:extLst>
      <p:ext uri="{BB962C8B-B14F-4D97-AF65-F5344CB8AC3E}">
        <p14:creationId xmlns:p14="http://schemas.microsoft.com/office/powerpoint/2010/main" val="2643208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C156DA6-57D4-542D-DD46-D3F40F061743}"/>
              </a:ext>
            </a:extLst>
          </p:cNvPr>
          <p:cNvSpPr>
            <a:spLocks noGrp="1"/>
          </p:cNvSpPr>
          <p:nvPr>
            <p:ph type="title"/>
          </p:nvPr>
        </p:nvSpPr>
        <p:spPr>
          <a:xfrm>
            <a:off x="731520" y="826729"/>
            <a:ext cx="4475892" cy="1005306"/>
          </a:xfrm>
          <a:solidFill>
            <a:srgbClr val="FFFFFF"/>
          </a:solidFill>
          <a:ln>
            <a:solidFill>
              <a:srgbClr val="404040"/>
            </a:solidFill>
          </a:ln>
        </p:spPr>
        <p:txBody>
          <a:bodyPr vert="horz" lIns="182880" tIns="182880" rIns="182880" bIns="182880" rtlCol="0" anchor="ctr">
            <a:normAutofit fontScale="90000"/>
          </a:bodyPr>
          <a:lstStyle/>
          <a:p>
            <a:r>
              <a:rPr lang="en-US" sz="2400" dirty="0"/>
              <a:t>Include within special Circumstances</a:t>
            </a:r>
          </a:p>
        </p:txBody>
      </p:sp>
      <p:sp>
        <p:nvSpPr>
          <p:cNvPr id="4" name="Text Placeholder 3">
            <a:extLst>
              <a:ext uri="{FF2B5EF4-FFF2-40B4-BE49-F238E27FC236}">
                <a16:creationId xmlns:a16="http://schemas.microsoft.com/office/drawing/2014/main" id="{F4C2B33F-0ACF-C0B1-8BD2-96A5F33CBFBC}"/>
              </a:ext>
            </a:extLst>
          </p:cNvPr>
          <p:cNvSpPr>
            <a:spLocks/>
          </p:cNvSpPr>
          <p:nvPr/>
        </p:nvSpPr>
        <p:spPr>
          <a:xfrm>
            <a:off x="731520" y="1749391"/>
            <a:ext cx="4475892" cy="3983897"/>
          </a:xfrm>
          <a:prstGeom prst="rect">
            <a:avLst/>
          </a:prstGeom>
        </p:spPr>
        <p:txBody>
          <a:bodyPr vert="horz" lIns="91440" tIns="45720" rIns="91440" bIns="45720" rtlCol="0">
            <a:normAutofit fontScale="92500" lnSpcReduction="10000"/>
          </a:bodyPr>
          <a:lstStyle/>
          <a:p>
            <a:pPr marL="0" marR="0" lvl="0" indent="0" algn="l" defTabSz="914400" rtl="0" eaLnBrk="1" fontAlgn="auto" latinLnBrk="0" hangingPunct="1">
              <a:lnSpc>
                <a:spcPct val="90000"/>
              </a:lnSpc>
              <a:spcBef>
                <a:spcPts val="1000"/>
              </a:spcBef>
              <a:spcAft>
                <a:spcPts val="1500"/>
              </a:spcAft>
              <a:buClr>
                <a:srgbClr val="418AB3"/>
              </a:buClr>
              <a:buSzTx/>
              <a:buFont typeface="Arial" panose="020B0604020202020204" pitchFamily="34" charset="0"/>
              <a:buNone/>
              <a:tabLst/>
              <a:defRPr/>
            </a:pPr>
            <a:endParaRPr kumimoji="0" lang="en-US" sz="1600" b="0" i="0" u="none" strike="noStrike" cap="none" spc="0" normalizeH="0" baseline="0" noProof="0" dirty="0">
              <a:ln>
                <a:noFill/>
              </a:ln>
              <a:effectLst/>
              <a:uLnTx/>
              <a:uFillTx/>
            </a:endParaRPr>
          </a:p>
          <a:p>
            <a:pPr marL="0" marR="0" lvl="0" indent="0" algn="l" defTabSz="914400" rtl="0" eaLnBrk="1" fontAlgn="auto" latinLnBrk="0" hangingPunct="1">
              <a:lnSpc>
                <a:spcPct val="90000"/>
              </a:lnSpc>
              <a:spcBef>
                <a:spcPts val="1000"/>
              </a:spcBef>
              <a:spcAft>
                <a:spcPts val="1500"/>
              </a:spcAft>
              <a:buClr>
                <a:srgbClr val="418AB3"/>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ea typeface="+mn-ea"/>
                <a:cs typeface="+mn-cs"/>
              </a:rPr>
              <a:t>Describe the </a:t>
            </a:r>
            <a:r>
              <a:rPr kumimoji="0" lang="en-US" sz="1600" b="1" i="0" u="none" strike="noStrike" kern="1200" cap="none" spc="0" normalizeH="0" baseline="0" noProof="0" dirty="0">
                <a:ln>
                  <a:noFill/>
                </a:ln>
                <a:effectLst/>
                <a:uLnTx/>
                <a:uFillTx/>
                <a:ea typeface="+mn-ea"/>
                <a:cs typeface="+mn-cs"/>
              </a:rPr>
              <a:t>impact</a:t>
            </a:r>
            <a:r>
              <a:rPr kumimoji="0" lang="en-US" sz="1600" b="0" i="0" u="none" strike="noStrike" kern="1200" cap="none" spc="0" normalizeH="0" baseline="0" noProof="0" dirty="0">
                <a:ln>
                  <a:noFill/>
                </a:ln>
                <a:effectLst/>
                <a:uLnTx/>
                <a:uFillTx/>
                <a:ea typeface="+mn-ea"/>
                <a:cs typeface="+mn-cs"/>
              </a:rPr>
              <a:t> of any special circumstances that may have </a:t>
            </a:r>
            <a:r>
              <a:rPr kumimoji="0" lang="en-US" sz="1600" b="1" i="0" u="none" strike="noStrike" kern="1200" cap="none" spc="0" normalizeH="0" baseline="0" noProof="0" dirty="0">
                <a:ln>
                  <a:noFill/>
                </a:ln>
                <a:effectLst/>
                <a:uLnTx/>
                <a:uFillTx/>
                <a:ea typeface="+mn-ea"/>
                <a:cs typeface="+mn-cs"/>
              </a:rPr>
              <a:t>delayed</a:t>
            </a:r>
            <a:r>
              <a:rPr kumimoji="0" lang="en-US" sz="1600" b="0" i="0" u="none" strike="noStrike" kern="1200" cap="none" spc="0" normalizeH="0" baseline="0" noProof="0" dirty="0">
                <a:ln>
                  <a:noFill/>
                </a:ln>
                <a:effectLst/>
                <a:uLnTx/>
                <a:uFillTx/>
                <a:ea typeface="+mn-ea"/>
                <a:cs typeface="+mn-cs"/>
              </a:rPr>
              <a:t>, </a:t>
            </a:r>
            <a:r>
              <a:rPr kumimoji="0" lang="en-US" sz="1600" b="1" i="0" u="none" strike="noStrike" kern="1200" cap="none" spc="0" normalizeH="0" baseline="0" noProof="0" dirty="0">
                <a:ln>
                  <a:noFill/>
                </a:ln>
                <a:effectLst/>
                <a:uLnTx/>
                <a:uFillTx/>
                <a:ea typeface="+mn-ea"/>
                <a:cs typeface="+mn-cs"/>
              </a:rPr>
              <a:t>disrupted</a:t>
            </a:r>
            <a:r>
              <a:rPr kumimoji="0" lang="en-US" sz="1600" b="0" i="0" u="none" strike="noStrike" kern="1200" cap="none" spc="0" normalizeH="0" baseline="0" noProof="0" dirty="0">
                <a:ln>
                  <a:noFill/>
                </a:ln>
                <a:effectLst/>
                <a:uLnTx/>
                <a:uFillTx/>
                <a:ea typeface="+mn-ea"/>
                <a:cs typeface="+mn-cs"/>
              </a:rPr>
              <a:t> or </a:t>
            </a:r>
            <a:r>
              <a:rPr kumimoji="0" lang="en-US" sz="1600" b="1" i="0" u="none" strike="noStrike" kern="1200" cap="none" spc="0" normalizeH="0" baseline="0" noProof="0" dirty="0">
                <a:ln>
                  <a:noFill/>
                </a:ln>
                <a:effectLst/>
                <a:uLnTx/>
                <a:uFillTx/>
                <a:ea typeface="+mn-ea"/>
                <a:cs typeface="+mn-cs"/>
              </a:rPr>
              <a:t>interrupted</a:t>
            </a:r>
            <a:r>
              <a:rPr kumimoji="0" lang="en-US" sz="1600" b="0" i="0" u="none" strike="noStrike" kern="1200" cap="none" spc="0" normalizeH="0" baseline="0" noProof="0" dirty="0">
                <a:ln>
                  <a:noFill/>
                </a:ln>
                <a:effectLst/>
                <a:uLnTx/>
                <a:uFillTx/>
                <a:ea typeface="+mn-ea"/>
                <a:cs typeface="+mn-cs"/>
              </a:rPr>
              <a:t> studies or research or otherwise affected the performance and or productivity on which the assessment for funding will be made. </a:t>
            </a:r>
          </a:p>
          <a:p>
            <a:pPr marL="0" marR="0" lvl="0" indent="0" algn="l" defTabSz="914400" rtl="0" eaLnBrk="1" fontAlgn="auto" latinLnBrk="0" hangingPunct="1">
              <a:lnSpc>
                <a:spcPct val="90000"/>
              </a:lnSpc>
              <a:spcBef>
                <a:spcPts val="1000"/>
              </a:spcBef>
              <a:spcAft>
                <a:spcPts val="1500"/>
              </a:spcAft>
              <a:buClr>
                <a:srgbClr val="418AB3"/>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ea typeface="+mn-ea"/>
                <a:cs typeface="+mn-cs"/>
              </a:rPr>
              <a:t>Where possible, identify the </a:t>
            </a:r>
            <a:r>
              <a:rPr kumimoji="0" lang="en-US" sz="1600" b="1" i="0" u="none" strike="noStrike" kern="1200" cap="none" spc="0" normalizeH="0" baseline="0" noProof="0" dirty="0">
                <a:ln>
                  <a:noFill/>
                </a:ln>
                <a:effectLst/>
                <a:uLnTx/>
                <a:uFillTx/>
                <a:ea typeface="+mn-ea"/>
                <a:cs typeface="+mn-cs"/>
              </a:rPr>
              <a:t>duration</a:t>
            </a:r>
            <a:r>
              <a:rPr kumimoji="0" lang="en-US" sz="1600" b="0" i="0" u="none" strike="noStrike" kern="1200" cap="none" spc="0" normalizeH="0" baseline="0" noProof="0" dirty="0">
                <a:ln>
                  <a:noFill/>
                </a:ln>
                <a:effectLst/>
                <a:uLnTx/>
                <a:uFillTx/>
                <a:ea typeface="+mn-ea"/>
                <a:cs typeface="+mn-cs"/>
              </a:rPr>
              <a:t> of the interruption and </a:t>
            </a:r>
            <a:r>
              <a:rPr kumimoji="0" lang="en-US" sz="1600" b="1" i="0" u="none" strike="noStrike" kern="1200" cap="none" spc="0" normalizeH="0" baseline="0" noProof="0" dirty="0">
                <a:ln>
                  <a:noFill/>
                </a:ln>
                <a:effectLst/>
                <a:uLnTx/>
                <a:uFillTx/>
                <a:ea typeface="+mn-ea"/>
                <a:cs typeface="+mn-cs"/>
              </a:rPr>
              <a:t>quantify the effect </a:t>
            </a:r>
            <a:r>
              <a:rPr kumimoji="0" lang="en-US" sz="1600" b="0" i="0" u="none" strike="noStrike" kern="1200" cap="none" spc="0" normalizeH="0" baseline="0" noProof="0" dirty="0">
                <a:ln>
                  <a:noFill/>
                </a:ln>
                <a:effectLst/>
                <a:uLnTx/>
                <a:uFillTx/>
                <a:ea typeface="+mn-ea"/>
                <a:cs typeface="+mn-cs"/>
              </a:rPr>
              <a:t>on your workload, research productivity, publications, presentations, data collection, or other academic activities.</a:t>
            </a:r>
          </a:p>
          <a:p>
            <a:pPr marR="0" lvl="0" defTabSz="914400" fontAlgn="auto">
              <a:spcBef>
                <a:spcPts val="1000"/>
              </a:spcBef>
              <a:spcAft>
                <a:spcPts val="600"/>
              </a:spcAft>
              <a:buClr>
                <a:schemeClr val="accent2"/>
              </a:buClr>
              <a:buSzTx/>
              <a:tabLst/>
              <a:defRPr/>
            </a:pPr>
            <a:r>
              <a:rPr kumimoji="0" lang="en-US" sz="1600" b="1" i="0" u="none" strike="noStrike" cap="none" spc="0" normalizeH="0" baseline="0" noProof="0" dirty="0">
                <a:ln>
                  <a:noFill/>
                </a:ln>
                <a:effectLst/>
                <a:uLnTx/>
                <a:uFillTx/>
              </a:rPr>
              <a:t>Note</a:t>
            </a:r>
            <a:r>
              <a:rPr kumimoji="0" lang="en-US" sz="1600" b="0" i="0" u="none" strike="noStrike" cap="none" spc="0" normalizeH="0" baseline="0" noProof="0" dirty="0">
                <a:ln>
                  <a:noFill/>
                </a:ln>
                <a:effectLst/>
                <a:uLnTx/>
                <a:uFillTx/>
              </a:rPr>
              <a:t>: If your current or past supervisor is unable to provide you with a recommendation letter, you should provide an explanation within the Special Circumstance</a:t>
            </a:r>
          </a:p>
          <a:p>
            <a:pPr marL="0" marR="0" lvl="0" indent="-228600" defTabSz="914400" fontAlgn="auto">
              <a:spcBef>
                <a:spcPts val="1000"/>
              </a:spcBef>
              <a:spcAft>
                <a:spcPts val="600"/>
              </a:spcAft>
              <a:buClr>
                <a:schemeClr val="accent2"/>
              </a:buClr>
              <a:buSzTx/>
              <a:buFont typeface="Arial" panose="020B0604020202020204" pitchFamily="34" charset="0"/>
              <a:buChar char="•"/>
              <a:tabLst/>
              <a:defRPr/>
            </a:pPr>
            <a:endParaRPr kumimoji="0" lang="en-US" sz="1700" b="0" i="0" u="none" strike="noStrike" cap="none" spc="0" normalizeH="0" baseline="0" noProof="0" dirty="0">
              <a:ln>
                <a:noFill/>
              </a:ln>
              <a:solidFill>
                <a:srgbClr val="FFFFFF"/>
              </a:solidFill>
              <a:effectLst/>
              <a:uLnTx/>
              <a:uFillTx/>
            </a:endParaRPr>
          </a:p>
        </p:txBody>
      </p:sp>
      <p:pic>
        <p:nvPicPr>
          <p:cNvPr id="2050" name="Picture 2">
            <a:extLst>
              <a:ext uri="{FF2B5EF4-FFF2-40B4-BE49-F238E27FC236}">
                <a16:creationId xmlns:a16="http://schemas.microsoft.com/office/drawing/2014/main" id="{3A5D9151-4EFF-3738-55C0-F1B215992EBF}"/>
              </a:ext>
              <a:ext uri="{C183D7F6-B498-43B3-948B-1728B52AA6E4}">
                <adec:decorative xmlns:adec="http://schemas.microsoft.com/office/drawing/2017/decorative" val="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p:blipFill>
        <p:spPr bwMode="auto">
          <a:xfrm>
            <a:off x="7208520" y="1126397"/>
            <a:ext cx="3867912" cy="4288536"/>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647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348845-3852-D4E6-EF42-8024EAC0ED4C}"/>
              </a:ext>
            </a:extLst>
          </p:cNvPr>
          <p:cNvSpPr>
            <a:spLocks noGrp="1"/>
          </p:cNvSpPr>
          <p:nvPr>
            <p:ph type="title"/>
          </p:nvPr>
        </p:nvSpPr>
        <p:spPr>
          <a:xfrm>
            <a:off x="6565399" y="797277"/>
            <a:ext cx="5114995" cy="1174991"/>
          </a:xfrm>
        </p:spPr>
        <p:txBody>
          <a:bodyPr vert="horz" lIns="182880" tIns="182880" rIns="182880" bIns="182880" rtlCol="0" anchor="ctr">
            <a:normAutofit/>
          </a:bodyPr>
          <a:lstStyle/>
          <a:p>
            <a:r>
              <a:rPr lang="en-US" sz="1800" dirty="0"/>
              <a:t>Details to include within Special Circumstances Section of your Application</a:t>
            </a:r>
          </a:p>
        </p:txBody>
      </p:sp>
      <p:sp>
        <p:nvSpPr>
          <p:cNvPr id="7" name="Text Placeholder 6">
            <a:extLst>
              <a:ext uri="{FF2B5EF4-FFF2-40B4-BE49-F238E27FC236}">
                <a16:creationId xmlns:a16="http://schemas.microsoft.com/office/drawing/2014/main" id="{488F6394-786C-5C79-1DBE-C98788568737}"/>
              </a:ext>
            </a:extLst>
          </p:cNvPr>
          <p:cNvSpPr>
            <a:spLocks/>
          </p:cNvSpPr>
          <p:nvPr/>
        </p:nvSpPr>
        <p:spPr>
          <a:xfrm>
            <a:off x="6217919" y="2404872"/>
            <a:ext cx="5809956" cy="4032504"/>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0"/>
              </a:spcBef>
              <a:spcAft>
                <a:spcPts val="1500"/>
              </a:spcAft>
              <a:buClr>
                <a:srgbClr val="418AB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The </a:t>
            </a:r>
            <a:r>
              <a:rPr kumimoji="0" lang="en-US" sz="1400" b="0" i="1"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Special circumstances</a:t>
            </a:r>
            <a:r>
              <a:rPr kumimoji="0" lang="en-US" sz="14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 section should include the following information as needed:</a:t>
            </a:r>
          </a:p>
          <a:p>
            <a:pPr marL="0" marR="0" lvl="0" indent="-228600" algn="l" defTabSz="914400" rtl="0" eaLnBrk="1" fontAlgn="auto" latinLnBrk="0" hangingPunct="1">
              <a:lnSpc>
                <a:spcPct val="90000"/>
              </a:lnSpc>
              <a:spcBef>
                <a:spcPts val="0"/>
              </a:spcBef>
              <a:spcAft>
                <a:spcPts val="863"/>
              </a:spcAft>
              <a:buClr>
                <a:srgbClr val="418AB3"/>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The duration of the delay/interruption and, if applicable, a percentage of reduction in workload.</a:t>
            </a:r>
          </a:p>
          <a:p>
            <a:pPr marL="0" marR="0" lvl="0" indent="-228600" algn="l" defTabSz="914400" rtl="0" eaLnBrk="1" fontAlgn="auto" latinLnBrk="0" hangingPunct="1">
              <a:lnSpc>
                <a:spcPct val="90000"/>
              </a:lnSpc>
              <a:spcBef>
                <a:spcPts val="0"/>
              </a:spcBef>
              <a:spcAft>
                <a:spcPts val="863"/>
              </a:spcAft>
              <a:buClr>
                <a:srgbClr val="418AB3"/>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A clear description of its impact including, if relevant, the type of research contribution impacted (for example, publications, data collection, presentations, etc.).</a:t>
            </a:r>
          </a:p>
          <a:p>
            <a:pPr marL="0" marR="0" lvl="0" indent="-228600" algn="l" defTabSz="914400" rtl="0" eaLnBrk="1" fontAlgn="auto" latinLnBrk="0" hangingPunct="1">
              <a:lnSpc>
                <a:spcPct val="90000"/>
              </a:lnSpc>
              <a:spcBef>
                <a:spcPts val="0"/>
              </a:spcBef>
              <a:spcAft>
                <a:spcPts val="863"/>
              </a:spcAft>
              <a:buClr>
                <a:srgbClr val="418AB3"/>
              </a:buClr>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For delays related to the COVID-19 pandemic, specify the impacts and how they relate to your particular circumstances (for example, lab access, equipment delays, family responsibilities, etc.). Explain what you did to adjust or compensate in response to these impacts. </a:t>
            </a:r>
          </a:p>
          <a:p>
            <a:pPr marL="0" marR="0" lvl="0" indent="0" algn="l" defTabSz="914400" rtl="0" eaLnBrk="1" fontAlgn="auto" latinLnBrk="0" hangingPunct="1">
              <a:lnSpc>
                <a:spcPct val="90000"/>
              </a:lnSpc>
              <a:spcBef>
                <a:spcPts val="1000"/>
              </a:spcBef>
              <a:spcAft>
                <a:spcPts val="1500"/>
              </a:spcAft>
              <a:buClr>
                <a:srgbClr val="418AB3"/>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The review committee members are asked to recognize delays and assess the quality of your performance and productivity during your active period (that is, excluding the period of special circumstances). </a:t>
            </a:r>
          </a:p>
          <a:p>
            <a:pPr marL="0" marR="0" lvl="0" indent="-228600" algn="l" defTabSz="914400" rtl="0" eaLnBrk="1" fontAlgn="auto" latinLnBrk="0" hangingPunct="1">
              <a:lnSpc>
                <a:spcPct val="100000"/>
              </a:lnSpc>
              <a:spcBef>
                <a:spcPts val="1000"/>
              </a:spcBef>
              <a:spcAft>
                <a:spcPts val="600"/>
              </a:spcAft>
              <a:buClr>
                <a:srgbClr val="9BAFB5"/>
              </a:buClr>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endParaRPr>
          </a:p>
        </p:txBody>
      </p:sp>
      <p:pic>
        <p:nvPicPr>
          <p:cNvPr id="5" name="Picture 4">
            <a:extLst>
              <a:ext uri="{FF2B5EF4-FFF2-40B4-BE49-F238E27FC236}">
                <a16:creationId xmlns:a16="http://schemas.microsoft.com/office/drawing/2014/main" id="{5CB5A420-4302-3663-D03F-4675A9A9FCFE}"/>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657345" cy="6858000"/>
          </a:xfrm>
          <a:prstGeom prst="rect">
            <a:avLst/>
          </a:prstGeom>
        </p:spPr>
      </p:pic>
    </p:spTree>
    <p:extLst>
      <p:ext uri="{BB962C8B-B14F-4D97-AF65-F5344CB8AC3E}">
        <p14:creationId xmlns:p14="http://schemas.microsoft.com/office/powerpoint/2010/main" val="35915555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3">
            <a:extLst>
              <a:ext uri="{FF2B5EF4-FFF2-40B4-BE49-F238E27FC236}">
                <a16:creationId xmlns:a16="http://schemas.microsoft.com/office/drawing/2014/main" id="{4A123E22-063C-52AC-4E43-FF2D3B302481}"/>
              </a:ext>
              <a:ext uri="{C183D7F6-B498-43B3-948B-1728B52AA6E4}">
                <adec:decorative xmlns:adec="http://schemas.microsoft.com/office/drawing/2017/decorative" val="0"/>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vert="horz" lIns="182880" tIns="182880" rIns="182880" bIns="182880" rtlCol="0" anchor="ctr">
            <a:normAutofit/>
          </a:bodyPr>
          <a:lstStyle/>
          <a:p>
            <a:r>
              <a:rPr lang="en-US" sz="1400" dirty="0">
                <a:solidFill>
                  <a:srgbClr val="FFFFFF"/>
                </a:solidFill>
              </a:rPr>
              <a:t>What Makes a Strong Special Circumstances Statement?</a:t>
            </a:r>
            <a:br>
              <a:rPr lang="en-US" sz="1400" dirty="0">
                <a:solidFill>
                  <a:srgbClr val="FFFFFF"/>
                </a:solidFill>
              </a:rPr>
            </a:br>
            <a:endParaRPr lang="en-US" sz="1400" dirty="0">
              <a:solidFill>
                <a:srgbClr val="FFFFFF"/>
              </a:solidFill>
            </a:endParaRPr>
          </a:p>
        </p:txBody>
      </p:sp>
      <p:sp>
        <p:nvSpPr>
          <p:cNvPr id="3" name="TextBox 2">
            <a:extLst>
              <a:ext uri="{FF2B5EF4-FFF2-40B4-BE49-F238E27FC236}">
                <a16:creationId xmlns:a16="http://schemas.microsoft.com/office/drawing/2014/main" id="{24C0E439-47F9-44BA-5C1E-E6E373931855}"/>
              </a:ext>
            </a:extLst>
          </p:cNvPr>
          <p:cNvSpPr txBox="1"/>
          <p:nvPr/>
        </p:nvSpPr>
        <p:spPr>
          <a:xfrm>
            <a:off x="5358384" y="182881"/>
            <a:ext cx="5852160" cy="6755696"/>
          </a:xfrm>
          <a:prstGeom prst="rect">
            <a:avLst/>
          </a:prstGeom>
          <a:noFill/>
        </p:spPr>
        <p:txBody>
          <a:bodyPr wrap="square">
            <a:spAutoFit/>
          </a:bodyPr>
          <a:lstStyle/>
          <a:p>
            <a:endParaRPr lang="en-US" sz="1600" dirty="0"/>
          </a:p>
          <a:p>
            <a:r>
              <a:rPr lang="en-US" sz="1600" b="1" dirty="0"/>
              <a:t>What Makes a Strong Special Circumstances Statement?</a:t>
            </a:r>
          </a:p>
          <a:p>
            <a:endParaRPr lang="en-US" sz="1600" dirty="0"/>
          </a:p>
          <a:p>
            <a:r>
              <a:rPr lang="en-US" sz="1600" dirty="0"/>
              <a:t>Avoid:</a:t>
            </a:r>
          </a:p>
          <a:p>
            <a:pPr marL="285750" indent="-285750">
              <a:buFont typeface="Arial" panose="020B0604020202020204" pitchFamily="34" charset="0"/>
              <a:buChar char="•"/>
            </a:pPr>
            <a:r>
              <a:rPr lang="en-US" sz="1600" dirty="0"/>
              <a:t>Providing unnecessary personal details</a:t>
            </a:r>
          </a:p>
          <a:p>
            <a:pPr marL="285750" indent="-285750">
              <a:buFont typeface="Arial" panose="020B0604020202020204" pitchFamily="34" charset="0"/>
              <a:buChar char="•"/>
            </a:pPr>
            <a:r>
              <a:rPr lang="en-US" sz="1600" dirty="0"/>
              <a:t>Describing challenges without explaining academic impact</a:t>
            </a:r>
          </a:p>
          <a:p>
            <a:pPr marL="285750" indent="-285750">
              <a:buFont typeface="Arial" panose="020B0604020202020204" pitchFamily="34" charset="0"/>
              <a:buChar char="•"/>
            </a:pPr>
            <a:r>
              <a:rPr lang="en-US" sz="1600" dirty="0"/>
              <a:t>Using emotional or apologetic language</a:t>
            </a:r>
          </a:p>
          <a:p>
            <a:pPr marL="285750" indent="-285750">
              <a:buFont typeface="Arial" panose="020B0604020202020204" pitchFamily="34" charset="0"/>
              <a:buChar char="•"/>
            </a:pPr>
            <a:r>
              <a:rPr lang="en-US" sz="1600" dirty="0"/>
              <a:t>Repeating information already explained elsewhere</a:t>
            </a:r>
          </a:p>
          <a:p>
            <a:endParaRPr lang="en-US" sz="1600" dirty="0"/>
          </a:p>
          <a:p>
            <a:r>
              <a:rPr lang="en-US" sz="1600" dirty="0"/>
              <a:t>Do:</a:t>
            </a:r>
          </a:p>
          <a:p>
            <a:pPr marL="285750" indent="-285750">
              <a:buFont typeface="Arial" panose="020B0604020202020204" pitchFamily="34" charset="0"/>
              <a:buChar char="•"/>
            </a:pPr>
            <a:r>
              <a:rPr lang="en-US" sz="1600" dirty="0"/>
              <a:t>Be factual and concise</a:t>
            </a:r>
          </a:p>
          <a:p>
            <a:pPr marL="285750" indent="-285750">
              <a:buFont typeface="Arial" panose="020B0604020202020204" pitchFamily="34" charset="0"/>
              <a:buChar char="•"/>
            </a:pPr>
            <a:r>
              <a:rPr lang="en-US" sz="1600" dirty="0"/>
              <a:t>Explain the impact on achievements or opportunities</a:t>
            </a:r>
          </a:p>
          <a:p>
            <a:pPr marL="285750" indent="-285750">
              <a:buFont typeface="Arial" panose="020B0604020202020204" pitchFamily="34" charset="0"/>
              <a:buChar char="•"/>
            </a:pPr>
            <a:r>
              <a:rPr lang="en-US" sz="1600" dirty="0"/>
              <a:t>Describe how the circumstance has been resolved or managed, where relevant</a:t>
            </a:r>
          </a:p>
          <a:p>
            <a:endParaRPr lang="en-US" sz="1600" dirty="0"/>
          </a:p>
          <a:p>
            <a:r>
              <a:rPr lang="en-US" sz="1600" dirty="0"/>
              <a:t>This is often the biggest challenge for applicants.</a:t>
            </a:r>
          </a:p>
          <a:p>
            <a:pPr marR="0" lvl="0" algn="l" defTabSz="457200" rtl="0" eaLnBrk="1" fontAlgn="auto" latinLnBrk="0" hangingPunct="1">
              <a:lnSpc>
                <a:spcPct val="100000"/>
              </a:lnSpc>
              <a:spcBef>
                <a:spcPts val="600"/>
              </a:spcBef>
              <a:spcAft>
                <a:spcPts val="0"/>
              </a:spcAft>
              <a:buClrTx/>
              <a:buSzTx/>
              <a:tabLst/>
              <a:defRPr/>
            </a:pPr>
            <a:endParaRPr kumimoji="0" lang="en-US" sz="1600" b="0" i="0" u="none" strike="noStrike" kern="1200" cap="none" spc="0" normalizeH="0" baseline="0" noProof="0" dirty="0">
              <a:ln>
                <a:noFill/>
              </a:ln>
              <a:solidFill>
                <a:srgbClr val="0F0F0F"/>
              </a:solidFill>
              <a:effectLst/>
              <a:uLnTx/>
              <a:uFillTx/>
              <a:ea typeface="+mn-ea"/>
              <a:cs typeface="+mn-cs"/>
            </a:endParaRPr>
          </a:p>
          <a:p>
            <a:pPr marR="0" lvl="0" algn="l" defTabSz="457200" rtl="0" eaLnBrk="1" fontAlgn="auto" latinLnBrk="0" hangingPunct="1">
              <a:lnSpc>
                <a:spcPct val="100000"/>
              </a:lnSpc>
              <a:spcBef>
                <a:spcPts val="600"/>
              </a:spcBef>
              <a:spcAft>
                <a:spcPts val="0"/>
              </a:spcAft>
              <a:buClrTx/>
              <a:buSzTx/>
              <a:tabLst/>
              <a:defRPr/>
            </a:pPr>
            <a:r>
              <a:rPr kumimoji="0" lang="en-US" sz="1600" b="0" i="0" u="none" strike="noStrike" kern="1200" cap="none" spc="0" normalizeH="0" baseline="0" noProof="0" dirty="0">
                <a:ln>
                  <a:noFill/>
                </a:ln>
                <a:effectLst/>
                <a:uLnTx/>
                <a:uFillTx/>
                <a:ea typeface="+mn-ea"/>
                <a:cs typeface="+mn-cs"/>
              </a:rPr>
              <a:t>Refer to individual agency instructions for full details:</a:t>
            </a:r>
            <a:endParaRPr kumimoji="0" lang="en-CA" sz="1600" b="0" i="0" u="none" strike="noStrike" kern="1200" cap="none" spc="0" normalizeH="0" baseline="0" noProof="0" dirty="0">
              <a:ln>
                <a:noFill/>
              </a:ln>
              <a:effectLst/>
              <a:uLnTx/>
              <a:uFillTx/>
              <a:ea typeface="+mn-ea"/>
              <a:cs typeface="+mn-cs"/>
            </a:endParaRPr>
          </a:p>
          <a:p>
            <a:pPr marL="914400" marR="0" lvl="1" indent="-45720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1" i="0" u="sng" strike="noStrike" kern="1200" cap="none" spc="0" normalizeH="0" baseline="0" noProof="0" dirty="0">
                <a:ln>
                  <a:noFill/>
                </a:ln>
                <a:effectLst/>
                <a:uLnTx/>
                <a:uFillTx/>
                <a:ea typeface="+mn-ea"/>
                <a:cs typeface="+mn-cs"/>
                <a:hlinkClick r:id="rId2">
                  <a:extLst>
                    <a:ext uri="{A12FA001-AC4F-418D-AE19-62706E023703}">
                      <ahyp:hlinkClr xmlns:ahyp="http://schemas.microsoft.com/office/drawing/2018/hyperlinkcolor" val="tx"/>
                    </a:ext>
                  </a:extLst>
                </a:hlinkClick>
              </a:rPr>
              <a:t>CIHR</a:t>
            </a:r>
            <a:r>
              <a:rPr kumimoji="0" lang="en-US" sz="1600" b="1" i="0" u="none" strike="noStrike" kern="1200" cap="none" spc="0" normalizeH="0" baseline="0" noProof="0" dirty="0">
                <a:ln>
                  <a:noFill/>
                </a:ln>
                <a:effectLst/>
                <a:uLnTx/>
                <a:uFillTx/>
                <a:ea typeface="+mn-ea"/>
                <a:cs typeface="+mn-cs"/>
              </a:rPr>
              <a:t>  	</a:t>
            </a:r>
            <a:r>
              <a:rPr kumimoji="0" lang="en-US" sz="1600" b="0" i="0" u="none" strike="noStrike" kern="1200" cap="none" spc="0" normalizeH="0" baseline="0" noProof="0" dirty="0">
                <a:ln>
                  <a:noFill/>
                </a:ln>
                <a:effectLst/>
                <a:uLnTx/>
                <a:uFillTx/>
                <a:ea typeface="+mn-ea"/>
                <a:cs typeface="+mn-cs"/>
              </a:rPr>
              <a:t>1 page PDF attachment to full application</a:t>
            </a:r>
            <a:endParaRPr kumimoji="0" lang="en-CA" sz="1600" b="0" i="0" u="none" strike="noStrike" kern="1200" cap="none" spc="0" normalizeH="0" baseline="0" noProof="0" dirty="0">
              <a:ln>
                <a:noFill/>
              </a:ln>
              <a:effectLst/>
              <a:uLnTx/>
              <a:uFillTx/>
              <a:ea typeface="+mn-ea"/>
              <a:cs typeface="+mn-cs"/>
            </a:endParaRPr>
          </a:p>
          <a:p>
            <a:pPr marL="914400" marR="0" lvl="1" indent="-45720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1" i="0" u="sng" strike="noStrike" kern="1200" cap="none" spc="0" normalizeH="0" baseline="0" noProof="0" dirty="0">
                <a:ln>
                  <a:noFill/>
                </a:ln>
                <a:effectLst/>
                <a:uLnTx/>
                <a:uFillTx/>
                <a:ea typeface="+mn-ea"/>
                <a:cs typeface="+mn-cs"/>
                <a:hlinkClick r:id="rId3">
                  <a:extLst>
                    <a:ext uri="{A12FA001-AC4F-418D-AE19-62706E023703}">
                      <ahyp:hlinkClr xmlns:ahyp="http://schemas.microsoft.com/office/drawing/2018/hyperlinkcolor" val="tx"/>
                    </a:ext>
                  </a:extLst>
                </a:hlinkClick>
              </a:rPr>
              <a:t>NSERC</a:t>
            </a:r>
            <a:r>
              <a:rPr kumimoji="0" lang="en-US" sz="1600" b="1" i="0" u="none" strike="noStrike" kern="1200" cap="none" spc="0" normalizeH="0" baseline="0" noProof="0" dirty="0">
                <a:ln>
                  <a:noFill/>
                </a:ln>
                <a:effectLst/>
                <a:uLnTx/>
                <a:uFillTx/>
                <a:ea typeface="+mn-ea"/>
                <a:cs typeface="+mn-cs"/>
              </a:rPr>
              <a:t>  	</a:t>
            </a:r>
            <a:r>
              <a:rPr kumimoji="0" lang="en-US" sz="1600" b="0" i="0" u="none" strike="noStrike" kern="1200" cap="none" spc="0" normalizeH="0" baseline="0" noProof="0" dirty="0">
                <a:ln>
                  <a:noFill/>
                </a:ln>
                <a:effectLst/>
                <a:uLnTx/>
                <a:uFillTx/>
                <a:ea typeface="+mn-ea"/>
                <a:cs typeface="+mn-cs"/>
              </a:rPr>
              <a:t>Special Circumstances Section in application</a:t>
            </a:r>
            <a:endParaRPr kumimoji="0" lang="en-CA" sz="1600" b="0" i="0" u="none" strike="noStrike" kern="1200" cap="none" spc="0" normalizeH="0" baseline="0" noProof="0" dirty="0">
              <a:ln>
                <a:noFill/>
              </a:ln>
              <a:effectLst/>
              <a:uLnTx/>
              <a:uFillTx/>
              <a:ea typeface="+mn-ea"/>
              <a:cs typeface="+mn-cs"/>
            </a:endParaRPr>
          </a:p>
          <a:p>
            <a:pPr marL="914400" marR="0" lvl="1" indent="-457200" algn="l" defTabSz="4572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1" i="0" u="sng" strike="noStrike" kern="1200" cap="none" spc="0" normalizeH="0" baseline="0" noProof="0" dirty="0">
                <a:ln>
                  <a:noFill/>
                </a:ln>
                <a:effectLst/>
                <a:uLnTx/>
                <a:uFillTx/>
                <a:ea typeface="+mn-ea"/>
                <a:cs typeface="+mn-cs"/>
                <a:hlinkClick r:id="rId4">
                  <a:extLst>
                    <a:ext uri="{A12FA001-AC4F-418D-AE19-62706E023703}">
                      <ahyp:hlinkClr xmlns:ahyp="http://schemas.microsoft.com/office/drawing/2018/hyperlinkcolor" val="tx"/>
                    </a:ext>
                  </a:extLst>
                </a:hlinkClick>
              </a:rPr>
              <a:t>SSHRC</a:t>
            </a:r>
            <a:r>
              <a:rPr kumimoji="0" lang="en-US" sz="1600" b="1" i="0" u="none" strike="noStrike" kern="1200" cap="none" spc="0" normalizeH="0" baseline="0" noProof="0" dirty="0">
                <a:ln>
                  <a:noFill/>
                </a:ln>
                <a:effectLst/>
                <a:uLnTx/>
                <a:uFillTx/>
                <a:ea typeface="+mn-ea"/>
                <a:cs typeface="+mn-cs"/>
                <a:hlinkClick r:id="rId4">
                  <a:extLst>
                    <a:ext uri="{A12FA001-AC4F-418D-AE19-62706E023703}">
                      <ahyp:hlinkClr xmlns:ahyp="http://schemas.microsoft.com/office/drawing/2018/hyperlinkcolor" val="tx"/>
                    </a:ext>
                  </a:extLst>
                </a:hlinkClick>
              </a:rPr>
              <a:t> </a:t>
            </a:r>
            <a:r>
              <a:rPr kumimoji="0" lang="en-US" sz="1600" b="1" i="0" u="none" strike="noStrike" kern="1200" cap="none" spc="0" normalizeH="0" baseline="0" noProof="0" dirty="0">
                <a:ln>
                  <a:noFill/>
                </a:ln>
                <a:effectLst/>
                <a:uLnTx/>
                <a:uFillTx/>
                <a:ea typeface="+mn-ea"/>
                <a:cs typeface="+mn-cs"/>
              </a:rPr>
              <a:t> 	</a:t>
            </a:r>
            <a:r>
              <a:rPr kumimoji="0" lang="en-US" sz="1600" b="0" i="0" u="none" strike="noStrike" kern="1200" cap="none" spc="0" normalizeH="0" baseline="0" noProof="0" dirty="0">
                <a:ln>
                  <a:noFill/>
                </a:ln>
                <a:effectLst/>
                <a:uLnTx/>
                <a:uFillTx/>
                <a:ea typeface="+mn-ea"/>
                <a:cs typeface="+mn-cs"/>
              </a:rPr>
              <a:t>1 page PDF attachment to full application (SSHRC refers to this document as </a:t>
            </a:r>
            <a:r>
              <a:rPr kumimoji="0" lang="en-US" sz="1600" b="1" i="0" u="none" strike="noStrike" kern="1200" cap="none" spc="0" normalizeH="0" baseline="0" noProof="0" dirty="0">
                <a:ln>
                  <a:noFill/>
                </a:ln>
                <a:effectLst/>
                <a:uLnTx/>
                <a:uFillTx/>
                <a:ea typeface="+mn-ea"/>
                <a:cs typeface="+mn-cs"/>
              </a:rPr>
              <a:t>Allowable Inclusions</a:t>
            </a:r>
            <a:r>
              <a:rPr kumimoji="0" lang="en-US" sz="1600" b="0" i="0" u="none" strike="noStrike" kern="1200" cap="none" spc="0" normalizeH="0" baseline="0" noProof="0" dirty="0">
                <a:ln>
                  <a:noFill/>
                </a:ln>
                <a:effectLst/>
                <a:uLnTx/>
                <a:uFillTx/>
                <a:ea typeface="+mn-ea"/>
                <a:cs typeface="+mn-cs"/>
              </a:rPr>
              <a:t>)</a:t>
            </a:r>
            <a:endParaRPr kumimoji="0" lang="en-CA" sz="1600" b="0" i="0" u="none" strike="noStrike" kern="1200" cap="none" spc="0" normalizeH="0" baseline="0" noProof="0" dirty="0">
              <a:ln>
                <a:noFill/>
              </a:ln>
              <a:effectLst/>
              <a:uLnTx/>
              <a:uFillTx/>
              <a:ea typeface="+mn-ea"/>
              <a:cs typeface="+mn-cs"/>
            </a:endParaRPr>
          </a:p>
          <a:p>
            <a:endParaRPr lang="en-US" dirty="0"/>
          </a:p>
          <a:p>
            <a:endParaRPr lang="en-CA" dirty="0"/>
          </a:p>
        </p:txBody>
      </p:sp>
    </p:spTree>
    <p:extLst>
      <p:ext uri="{BB962C8B-B14F-4D97-AF65-F5344CB8AC3E}">
        <p14:creationId xmlns:p14="http://schemas.microsoft.com/office/powerpoint/2010/main" val="1394894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C7F81-3623-C4CB-2665-201BAD29890B}"/>
              </a:ext>
            </a:extLst>
          </p:cNvPr>
          <p:cNvSpPr>
            <a:spLocks noGrp="1"/>
          </p:cNvSpPr>
          <p:nvPr>
            <p:ph type="title"/>
          </p:nvPr>
        </p:nvSpPr>
        <p:spPr>
          <a:xfrm>
            <a:off x="5687568" y="964692"/>
            <a:ext cx="6092952" cy="1188720"/>
          </a:xfrm>
        </p:spPr>
        <p:txBody>
          <a:bodyPr vert="horz" lIns="182880" tIns="182880" rIns="182880" bIns="182880" rtlCol="0" anchor="ctr">
            <a:normAutofit/>
          </a:bodyPr>
          <a:lstStyle/>
          <a:p>
            <a:r>
              <a:rPr lang="en-US" sz="2600" dirty="0">
                <a:solidFill>
                  <a:schemeClr val="tx1">
                    <a:lumMod val="85000"/>
                    <a:lumOff val="15000"/>
                  </a:schemeClr>
                </a:solidFill>
              </a:rPr>
              <a:t>Writing Tips</a:t>
            </a:r>
          </a:p>
        </p:txBody>
      </p:sp>
      <p:sp>
        <p:nvSpPr>
          <p:cNvPr id="3" name="Content Placeholder 2">
            <a:extLst>
              <a:ext uri="{FF2B5EF4-FFF2-40B4-BE49-F238E27FC236}">
                <a16:creationId xmlns:a16="http://schemas.microsoft.com/office/drawing/2014/main" id="{DEFE70D8-5F0E-7937-FE6C-5B44F1358CD9}"/>
              </a:ext>
            </a:extLst>
          </p:cNvPr>
          <p:cNvSpPr>
            <a:spLocks noGrp="1"/>
          </p:cNvSpPr>
          <p:nvPr>
            <p:ph idx="1"/>
          </p:nvPr>
        </p:nvSpPr>
        <p:spPr>
          <a:xfrm>
            <a:off x="294640" y="508000"/>
            <a:ext cx="5049520" cy="5882640"/>
          </a:xfrm>
        </p:spPr>
        <p:txBody>
          <a:bodyPr vert="horz" lIns="91440" tIns="45720" rIns="91440" bIns="45720" rtlCol="0">
            <a:normAutofit fontScale="92500" lnSpcReduction="10000"/>
          </a:bodyPr>
          <a:lstStyle/>
          <a:p>
            <a:pPr marL="0" indent="0">
              <a:lnSpc>
                <a:spcPct val="90000"/>
              </a:lnSpc>
              <a:spcAft>
                <a:spcPts val="600"/>
              </a:spcAft>
              <a:buNone/>
            </a:pPr>
            <a:r>
              <a:rPr lang="en-US" sz="1500" b="1" i="0" dirty="0">
                <a:solidFill>
                  <a:schemeClr val="tx1">
                    <a:lumMod val="85000"/>
                    <a:lumOff val="15000"/>
                  </a:schemeClr>
                </a:solidFill>
                <a:effectLst/>
              </a:rPr>
              <a:t>Be Brief, Honest, and Respectful</a:t>
            </a:r>
            <a:endParaRPr lang="en-US" sz="1500" b="0" i="0" dirty="0">
              <a:solidFill>
                <a:schemeClr val="tx1">
                  <a:lumMod val="85000"/>
                  <a:lumOff val="15000"/>
                </a:schemeClr>
              </a:solidFill>
              <a:effectLst/>
            </a:endParaRPr>
          </a:p>
          <a:p>
            <a:pPr marL="228600" lvl="1" indent="0">
              <a:lnSpc>
                <a:spcPct val="90000"/>
              </a:lnSpc>
              <a:spcAft>
                <a:spcPts val="300"/>
              </a:spcAft>
              <a:buNone/>
            </a:pPr>
            <a:r>
              <a:rPr lang="en-US" sz="1500" b="0" i="0" dirty="0">
                <a:solidFill>
                  <a:schemeClr val="tx1">
                    <a:lumMod val="85000"/>
                    <a:lumOff val="15000"/>
                  </a:schemeClr>
                </a:solidFill>
                <a:effectLst/>
              </a:rPr>
              <a:t>Share only what is necessary to provide context. Avoid overly emotional language—focus on clarity and sincerity.</a:t>
            </a:r>
          </a:p>
          <a:p>
            <a:pPr marL="0" indent="0">
              <a:lnSpc>
                <a:spcPct val="90000"/>
              </a:lnSpc>
              <a:spcAft>
                <a:spcPts val="600"/>
              </a:spcAft>
              <a:buNone/>
            </a:pPr>
            <a:r>
              <a:rPr lang="en-US" sz="1500" b="1" i="0" dirty="0">
                <a:solidFill>
                  <a:schemeClr val="tx1">
                    <a:lumMod val="85000"/>
                    <a:lumOff val="15000"/>
                  </a:schemeClr>
                </a:solidFill>
                <a:effectLst/>
              </a:rPr>
              <a:t>Stay Factual and Concise</a:t>
            </a:r>
            <a:endParaRPr lang="en-US" sz="1500" b="0" i="0" dirty="0">
              <a:solidFill>
                <a:schemeClr val="tx1">
                  <a:lumMod val="85000"/>
                  <a:lumOff val="15000"/>
                </a:schemeClr>
              </a:solidFill>
              <a:effectLst/>
            </a:endParaRPr>
          </a:p>
          <a:p>
            <a:pPr marL="228600" lvl="1" indent="0">
              <a:lnSpc>
                <a:spcPct val="90000"/>
              </a:lnSpc>
              <a:spcAft>
                <a:spcPts val="300"/>
              </a:spcAft>
              <a:buNone/>
            </a:pPr>
            <a:r>
              <a:rPr lang="en-US" sz="1500" b="0" i="0" dirty="0">
                <a:solidFill>
                  <a:schemeClr val="tx1">
                    <a:lumMod val="85000"/>
                    <a:lumOff val="15000"/>
                  </a:schemeClr>
                </a:solidFill>
                <a:effectLst/>
              </a:rPr>
              <a:t>Describe the situation using objective language. Include dates or timeframes if relevant and avoid speculation or exaggeration.</a:t>
            </a:r>
          </a:p>
          <a:p>
            <a:pPr marL="0" indent="0">
              <a:lnSpc>
                <a:spcPct val="90000"/>
              </a:lnSpc>
              <a:spcAft>
                <a:spcPts val="600"/>
              </a:spcAft>
              <a:buNone/>
            </a:pPr>
            <a:r>
              <a:rPr lang="en-US" sz="1500" b="1" i="0" dirty="0">
                <a:solidFill>
                  <a:schemeClr val="tx1">
                    <a:lumMod val="85000"/>
                    <a:lumOff val="15000"/>
                  </a:schemeClr>
                </a:solidFill>
                <a:effectLst/>
              </a:rPr>
              <a:t>Review Your Full Application for Gaps</a:t>
            </a:r>
            <a:endParaRPr lang="en-US" sz="1500" b="0" i="0" dirty="0">
              <a:solidFill>
                <a:schemeClr val="tx1">
                  <a:lumMod val="85000"/>
                  <a:lumOff val="15000"/>
                </a:schemeClr>
              </a:solidFill>
              <a:effectLst/>
            </a:endParaRPr>
          </a:p>
          <a:p>
            <a:pPr marL="228600" lvl="1" indent="0">
              <a:lnSpc>
                <a:spcPct val="90000"/>
              </a:lnSpc>
              <a:spcAft>
                <a:spcPts val="300"/>
              </a:spcAft>
              <a:buNone/>
            </a:pPr>
            <a:r>
              <a:rPr lang="en-US" sz="1500" b="0" i="0" dirty="0">
                <a:solidFill>
                  <a:schemeClr val="tx1">
                    <a:lumMod val="85000"/>
                    <a:lumOff val="15000"/>
                  </a:schemeClr>
                </a:solidFill>
                <a:effectLst/>
              </a:rPr>
              <a:t>Consider whether your transcripts, CV, or research proposal leave questions that this section can help clarify for adjudication committee members.</a:t>
            </a:r>
          </a:p>
          <a:p>
            <a:pPr marL="0" indent="0">
              <a:lnSpc>
                <a:spcPct val="90000"/>
              </a:lnSpc>
              <a:spcAft>
                <a:spcPts val="600"/>
              </a:spcAft>
              <a:buNone/>
            </a:pPr>
            <a:r>
              <a:rPr lang="en-US" sz="1500" b="1" i="0" dirty="0">
                <a:solidFill>
                  <a:schemeClr val="tx1">
                    <a:lumMod val="85000"/>
                    <a:lumOff val="15000"/>
                  </a:schemeClr>
                </a:solidFill>
                <a:effectLst/>
              </a:rPr>
              <a:t>Connect Circumstances to Your Academic Journey</a:t>
            </a:r>
            <a:endParaRPr lang="en-US" sz="1500" b="0" i="0" dirty="0">
              <a:solidFill>
                <a:schemeClr val="tx1">
                  <a:lumMod val="85000"/>
                  <a:lumOff val="15000"/>
                </a:schemeClr>
              </a:solidFill>
              <a:effectLst/>
            </a:endParaRPr>
          </a:p>
          <a:p>
            <a:pPr marL="228600" lvl="1" indent="0">
              <a:lnSpc>
                <a:spcPct val="90000"/>
              </a:lnSpc>
              <a:spcAft>
                <a:spcPts val="300"/>
              </a:spcAft>
              <a:buNone/>
            </a:pPr>
            <a:r>
              <a:rPr lang="en-US" sz="1500" b="0" i="0" dirty="0">
                <a:solidFill>
                  <a:schemeClr val="tx1">
                    <a:lumMod val="85000"/>
                    <a:lumOff val="15000"/>
                  </a:schemeClr>
                </a:solidFill>
                <a:effectLst/>
              </a:rPr>
              <a:t>Explain how the situation may have impacted your academic performance, research progress, or professional development.</a:t>
            </a:r>
          </a:p>
          <a:p>
            <a:pPr marL="0" indent="0">
              <a:lnSpc>
                <a:spcPct val="90000"/>
              </a:lnSpc>
              <a:spcAft>
                <a:spcPts val="600"/>
              </a:spcAft>
              <a:buNone/>
            </a:pPr>
            <a:r>
              <a:rPr lang="en-US" sz="1500" b="1" i="0" dirty="0">
                <a:solidFill>
                  <a:schemeClr val="tx1">
                    <a:lumMod val="85000"/>
                    <a:lumOff val="15000"/>
                  </a:schemeClr>
                </a:solidFill>
                <a:effectLst/>
              </a:rPr>
              <a:t>Demonstrate Growth and Resilience</a:t>
            </a:r>
            <a:endParaRPr lang="en-US" sz="1500" b="0" i="0" dirty="0">
              <a:solidFill>
                <a:schemeClr val="tx1">
                  <a:lumMod val="85000"/>
                  <a:lumOff val="15000"/>
                </a:schemeClr>
              </a:solidFill>
              <a:effectLst/>
            </a:endParaRPr>
          </a:p>
          <a:p>
            <a:pPr marL="228600" lvl="1" indent="0">
              <a:lnSpc>
                <a:spcPct val="90000"/>
              </a:lnSpc>
              <a:spcAft>
                <a:spcPts val="300"/>
              </a:spcAft>
              <a:buNone/>
            </a:pPr>
            <a:r>
              <a:rPr lang="en-US" sz="1500" b="0" i="0" dirty="0">
                <a:solidFill>
                  <a:schemeClr val="tx1">
                    <a:lumMod val="85000"/>
                    <a:lumOff val="15000"/>
                  </a:schemeClr>
                </a:solidFill>
                <a:effectLst/>
              </a:rPr>
              <a:t>Highlight how the experience strengthened your focus, shaped your research interests, or contributed to your personal and academic growth.</a:t>
            </a:r>
          </a:p>
          <a:p>
            <a:pPr marL="0" indent="0">
              <a:lnSpc>
                <a:spcPct val="90000"/>
              </a:lnSpc>
              <a:spcAft>
                <a:spcPts val="600"/>
              </a:spcAft>
              <a:buNone/>
            </a:pPr>
            <a:r>
              <a:rPr lang="en-US" sz="1500" b="1" i="0" dirty="0">
                <a:solidFill>
                  <a:schemeClr val="tx1">
                    <a:lumMod val="85000"/>
                    <a:lumOff val="15000"/>
                  </a:schemeClr>
                </a:solidFill>
                <a:effectLst/>
              </a:rPr>
              <a:t>Maintain a Professional Tone</a:t>
            </a:r>
            <a:endParaRPr lang="en-US" sz="1500" b="0" i="0" dirty="0">
              <a:solidFill>
                <a:schemeClr val="tx1">
                  <a:lumMod val="85000"/>
                  <a:lumOff val="15000"/>
                </a:schemeClr>
              </a:solidFill>
              <a:effectLst/>
            </a:endParaRPr>
          </a:p>
          <a:p>
            <a:pPr marL="228600" lvl="1" indent="0">
              <a:lnSpc>
                <a:spcPct val="90000"/>
              </a:lnSpc>
              <a:spcAft>
                <a:spcPts val="300"/>
              </a:spcAft>
              <a:buNone/>
            </a:pPr>
            <a:r>
              <a:rPr lang="en-US" sz="1500" b="0" i="0" dirty="0">
                <a:solidFill>
                  <a:schemeClr val="tx1">
                    <a:lumMod val="85000"/>
                    <a:lumOff val="15000"/>
                  </a:schemeClr>
                </a:solidFill>
                <a:effectLst/>
              </a:rPr>
              <a:t>Avoid placing blame or venting frustrations. Instead, frame your experience in a way that shows maturity and perseverance.</a:t>
            </a:r>
          </a:p>
          <a:p>
            <a:pPr marL="0">
              <a:lnSpc>
                <a:spcPct val="90000"/>
              </a:lnSpc>
            </a:pPr>
            <a:endParaRPr lang="en-US" sz="1000" dirty="0">
              <a:solidFill>
                <a:schemeClr val="tx1">
                  <a:lumMod val="85000"/>
                  <a:lumOff val="15000"/>
                </a:schemeClr>
              </a:solidFill>
            </a:endParaRPr>
          </a:p>
        </p:txBody>
      </p:sp>
      <p:pic>
        <p:nvPicPr>
          <p:cNvPr id="21" name="Picture 20" descr="A typewriter and books on a table">
            <a:extLst>
              <a:ext uri="{FF2B5EF4-FFF2-40B4-BE49-F238E27FC236}">
                <a16:creationId xmlns:a16="http://schemas.microsoft.com/office/drawing/2014/main" id="{2711EFB6-5BF5-2439-2422-EE9C3F3814C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5558336" y="2394711"/>
            <a:ext cx="2901387" cy="1552007"/>
          </a:xfrm>
          <a:prstGeom prst="rect">
            <a:avLst/>
          </a:prstGeom>
          <a:ln w="31750" cap="sq">
            <a:solidFill>
              <a:srgbClr val="FFFFFF"/>
            </a:solidFill>
            <a:miter lim="800000"/>
          </a:ln>
        </p:spPr>
      </p:pic>
      <p:pic>
        <p:nvPicPr>
          <p:cNvPr id="3074" name="Picture 2" descr="Free Brown Wooden Desk Stock Photo">
            <a:extLst>
              <a:ext uri="{FF2B5EF4-FFF2-40B4-BE49-F238E27FC236}">
                <a16:creationId xmlns:a16="http://schemas.microsoft.com/office/drawing/2014/main" id="{64FE28DA-9E00-A98A-2560-61883DCB991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r="-6"/>
          <a:stretch>
            <a:fillRect/>
          </a:stretch>
        </p:blipFill>
        <p:spPr bwMode="auto">
          <a:xfrm>
            <a:off x="5558336" y="4188017"/>
            <a:ext cx="2901387" cy="1552007"/>
          </a:xfrm>
          <a:prstGeom prst="rect">
            <a:avLst/>
          </a:prstGeom>
          <a:noFill/>
          <a:ln w="31750" cap="sq">
            <a:solidFill>
              <a:srgbClr val="FFFFFF"/>
            </a:solidFill>
            <a:miter lim="800000"/>
          </a:ln>
          <a:extLst>
            <a:ext uri="{909E8E84-426E-40DD-AFC4-6F175D3DCCD1}">
              <a14:hiddenFill xmlns:a14="http://schemas.microsoft.com/office/drawing/2010/main">
                <a:solidFill>
                  <a:srgbClr val="FFFFFF"/>
                </a:solidFill>
              </a14:hiddenFill>
            </a:ext>
          </a:extLst>
        </p:spPr>
      </p:pic>
      <p:pic>
        <p:nvPicPr>
          <p:cNvPr id="23" name="Picture 22" descr="A computer and a book on a table">
            <a:extLst>
              <a:ext uri="{FF2B5EF4-FFF2-40B4-BE49-F238E27FC236}">
                <a16:creationId xmlns:a16="http://schemas.microsoft.com/office/drawing/2014/main" id="{9F993F8A-7466-EE9C-B24B-3D95FA3E874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8814477" y="2394711"/>
            <a:ext cx="2966043" cy="3264882"/>
          </a:xfrm>
          <a:prstGeom prst="rect">
            <a:avLst/>
          </a:prstGeom>
          <a:ln w="31750" cap="sq">
            <a:solidFill>
              <a:srgbClr val="FFFFFF"/>
            </a:solidFill>
            <a:miter lim="800000"/>
          </a:ln>
        </p:spPr>
      </p:pic>
    </p:spTree>
    <p:extLst>
      <p:ext uri="{BB962C8B-B14F-4D97-AF65-F5344CB8AC3E}">
        <p14:creationId xmlns:p14="http://schemas.microsoft.com/office/powerpoint/2010/main" val="18992463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34954F-0A4F-7355-CA15-FF7FC32BF74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8778" y="3666388"/>
            <a:ext cx="3547749" cy="2403600"/>
          </a:xfrm>
          <a:prstGeom prst="rect">
            <a:avLst/>
          </a:prstGeom>
        </p:spPr>
      </p:pic>
      <p:sp>
        <p:nvSpPr>
          <p:cNvPr id="22" name="Rectangle 21">
            <a:extLst>
              <a:ext uri="{FF2B5EF4-FFF2-40B4-BE49-F238E27FC236}">
                <a16:creationId xmlns:a16="http://schemas.microsoft.com/office/drawing/2014/main" id="{BB7B992D-2EE5-431A-908A-7E7D956F2C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21C18C4A-EC5D-2A92-B45E-8EDBE44F5B15}"/>
              </a:ext>
            </a:extLst>
          </p:cNvPr>
          <p:cNvSpPr>
            <a:spLocks noGrp="1"/>
          </p:cNvSpPr>
          <p:nvPr>
            <p:ph type="title"/>
          </p:nvPr>
        </p:nvSpPr>
        <p:spPr>
          <a:xfrm>
            <a:off x="6119732" y="1290025"/>
            <a:ext cx="5291327" cy="927881"/>
          </a:xfrm>
          <a:solidFill>
            <a:srgbClr val="FFFFFF"/>
          </a:solidFill>
          <a:ln>
            <a:solidFill>
              <a:srgbClr val="404040"/>
            </a:solidFill>
          </a:ln>
        </p:spPr>
        <p:txBody>
          <a:bodyPr vert="horz" lIns="182880" tIns="182880" rIns="182880" bIns="182880" rtlCol="0" anchor="ctr">
            <a:normAutofit/>
          </a:bodyPr>
          <a:lstStyle/>
          <a:p>
            <a:r>
              <a:rPr lang="en-US" sz="2800" dirty="0"/>
              <a:t>Applicant Reminder</a:t>
            </a:r>
          </a:p>
        </p:txBody>
      </p:sp>
      <p:pic>
        <p:nvPicPr>
          <p:cNvPr id="7" name="Picture 6">
            <a:extLst>
              <a:ext uri="{FF2B5EF4-FFF2-40B4-BE49-F238E27FC236}">
                <a16:creationId xmlns:a16="http://schemas.microsoft.com/office/drawing/2014/main" id="{F379BCE7-74FD-A95D-389E-42F9C8A7BB3E}"/>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471504" y="559477"/>
            <a:ext cx="2362295" cy="2734043"/>
          </a:xfrm>
          <a:prstGeom prst="rect">
            <a:avLst/>
          </a:prstGeom>
        </p:spPr>
      </p:pic>
      <p:sp>
        <p:nvSpPr>
          <p:cNvPr id="4" name="Text Placeholder 3">
            <a:extLst>
              <a:ext uri="{FF2B5EF4-FFF2-40B4-BE49-F238E27FC236}">
                <a16:creationId xmlns:a16="http://schemas.microsoft.com/office/drawing/2014/main" id="{B7C4DB8A-F6D0-FE86-2F30-5BB5576A5934}"/>
              </a:ext>
            </a:extLst>
          </p:cNvPr>
          <p:cNvSpPr>
            <a:spLocks noGrp="1"/>
          </p:cNvSpPr>
          <p:nvPr>
            <p:ph idx="1"/>
          </p:nvPr>
        </p:nvSpPr>
        <p:spPr>
          <a:xfrm>
            <a:off x="6119732" y="2858703"/>
            <a:ext cx="5285791" cy="3042547"/>
          </a:xfrm>
        </p:spPr>
        <p:txBody>
          <a:bodyPr vert="horz" lIns="91440" tIns="45720" rIns="91440" bIns="45720" rtlCol="0">
            <a:normAutofit/>
          </a:bodyPr>
          <a:lstStyle/>
          <a:p>
            <a:pPr marL="0" indent="0">
              <a:lnSpc>
                <a:spcPct val="90000"/>
              </a:lnSpc>
              <a:buNone/>
            </a:pPr>
            <a:r>
              <a:rPr lang="en-US" dirty="0"/>
              <a:t>Applicants are reminded, that the information included in the “Allowable Inclusions "or “Special Circumstances” section of their application will be shared with selection committee members for consideration as part of their application. </a:t>
            </a:r>
          </a:p>
          <a:p>
            <a:pPr marL="0" indent="0">
              <a:lnSpc>
                <a:spcPct val="90000"/>
              </a:lnSpc>
              <a:buNone/>
            </a:pPr>
            <a:endParaRPr lang="en-US" dirty="0"/>
          </a:p>
          <a:p>
            <a:pPr marL="0" indent="0">
              <a:lnSpc>
                <a:spcPct val="90000"/>
              </a:lnSpc>
              <a:buNone/>
            </a:pPr>
            <a:r>
              <a:rPr lang="en-US" dirty="0"/>
              <a:t>Reviewers cannot share this information outside of the merit review process, which is subject to the Tri-Agency Conflict of Interest and Confidentiality Policy. </a:t>
            </a:r>
          </a:p>
          <a:p>
            <a:pPr marL="0">
              <a:lnSpc>
                <a:spcPct val="90000"/>
              </a:lnSpc>
            </a:pPr>
            <a:endParaRPr lang="en-US" dirty="0">
              <a:solidFill>
                <a:srgbClr val="FFFFFF"/>
              </a:solidFill>
            </a:endParaRPr>
          </a:p>
        </p:txBody>
      </p:sp>
    </p:spTree>
    <p:extLst>
      <p:ext uri="{BB962C8B-B14F-4D97-AF65-F5344CB8AC3E}">
        <p14:creationId xmlns:p14="http://schemas.microsoft.com/office/powerpoint/2010/main" val="1472946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804672" y="862552"/>
            <a:ext cx="4475892" cy="1188720"/>
          </a:xfrm>
          <a:solidFill>
            <a:srgbClr val="FFFFFF"/>
          </a:solidFill>
          <a:ln>
            <a:solidFill>
              <a:srgbClr val="404040"/>
            </a:solidFill>
          </a:ln>
        </p:spPr>
        <p:txBody>
          <a:bodyPr vert="horz" lIns="182880" tIns="182880" rIns="182880" bIns="182880" rtlCol="0" anchor="ctr" anchorCtr="1">
            <a:normAutofit/>
          </a:bodyPr>
          <a:lstStyle/>
          <a:p>
            <a:r>
              <a:rPr lang="en-US" sz="2000" dirty="0">
                <a:solidFill>
                  <a:srgbClr val="262626"/>
                </a:solidFill>
              </a:rPr>
              <a:t>Before you Submit your Application</a:t>
            </a:r>
          </a:p>
        </p:txBody>
      </p:sp>
      <p:pic>
        <p:nvPicPr>
          <p:cNvPr id="11" name="Picture 10">
            <a:extLst>
              <a:ext uri="{FF2B5EF4-FFF2-40B4-BE49-F238E27FC236}">
                <a16:creationId xmlns:a16="http://schemas.microsoft.com/office/drawing/2014/main" id="{1EE766E6-0ED4-1274-F5C4-C6C9AC031464}"/>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b="-4"/>
          <a:stretch>
            <a:fillRect/>
          </a:stretch>
        </p:blipFill>
        <p:spPr>
          <a:xfrm>
            <a:off x="6724654" y="862552"/>
            <a:ext cx="2880360" cy="2593205"/>
          </a:xfrm>
          <a:prstGeom prst="rect">
            <a:avLst/>
          </a:prstGeom>
          <a:ln w="12700">
            <a:solidFill>
              <a:schemeClr val="tx1"/>
            </a:solidFill>
          </a:ln>
        </p:spPr>
      </p:pic>
      <p:pic>
        <p:nvPicPr>
          <p:cNvPr id="7" name="Picture 6">
            <a:extLst>
              <a:ext uri="{FF2B5EF4-FFF2-40B4-BE49-F238E27FC236}">
                <a16:creationId xmlns:a16="http://schemas.microsoft.com/office/drawing/2014/main" id="{17561520-ED8C-79B3-A4C5-AC91A941519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b="-4"/>
          <a:stretch>
            <a:fillRect/>
          </a:stretch>
        </p:blipFill>
        <p:spPr>
          <a:xfrm>
            <a:off x="9921040" y="2578594"/>
            <a:ext cx="1783661" cy="2900376"/>
          </a:xfrm>
          <a:prstGeom prst="rect">
            <a:avLst/>
          </a:prstGeom>
          <a:ln w="12700">
            <a:solidFill>
              <a:schemeClr val="tx1"/>
            </a:solidFill>
          </a:ln>
        </p:spPr>
      </p:pic>
      <p:pic>
        <p:nvPicPr>
          <p:cNvPr id="1026" name="Picture 2">
            <a:extLst>
              <a:ext uri="{FF2B5EF4-FFF2-40B4-BE49-F238E27FC236}">
                <a16:creationId xmlns:a16="http://schemas.microsoft.com/office/drawing/2014/main" id="{3BC56CF0-28BB-E1AB-2C17-2A933A1E464B}"/>
              </a:ext>
              <a:ext uri="{C183D7F6-B498-43B3-948B-1728B52AA6E4}">
                <adec:decorative xmlns:adec="http://schemas.microsoft.com/office/drawing/2017/decorative" val="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tretch>
            <a:fillRect/>
          </a:stretch>
        </p:blipFill>
        <p:spPr bwMode="auto">
          <a:xfrm>
            <a:off x="6724654" y="3849226"/>
            <a:ext cx="2880360" cy="169941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1BB89F8-0C10-3A33-C3F3-6775D4095827}"/>
              </a:ext>
            </a:extLst>
          </p:cNvPr>
          <p:cNvSpPr txBox="1"/>
          <p:nvPr/>
        </p:nvSpPr>
        <p:spPr>
          <a:xfrm>
            <a:off x="487299" y="2578594"/>
            <a:ext cx="6094476" cy="2970044"/>
          </a:xfrm>
          <a:prstGeom prst="rect">
            <a:avLst/>
          </a:prstGeom>
          <a:noFill/>
        </p:spPr>
        <p:txBody>
          <a:bodyPr wrap="square">
            <a:spAutoFit/>
          </a:bodyPr>
          <a:lstStyle/>
          <a:p>
            <a:r>
              <a:rPr lang="en-US" b="1" dirty="0"/>
              <a:t>Special Circumstances Checklist</a:t>
            </a:r>
          </a:p>
          <a:p>
            <a:endParaRPr lang="en-US" dirty="0"/>
          </a:p>
          <a:p>
            <a:pPr>
              <a:spcBef>
                <a:spcPts val="600"/>
              </a:spcBef>
            </a:pPr>
            <a:r>
              <a:rPr lang="en-US" dirty="0"/>
              <a:t>✓ Is the circumstance relevant to academic performance or research progress?</a:t>
            </a:r>
          </a:p>
          <a:p>
            <a:pPr>
              <a:spcBef>
                <a:spcPts val="600"/>
              </a:spcBef>
            </a:pPr>
            <a:r>
              <a:rPr lang="en-US" dirty="0"/>
              <a:t>✓ Have you clearly explained the impact?</a:t>
            </a:r>
          </a:p>
          <a:p>
            <a:pPr>
              <a:spcBef>
                <a:spcPts val="600"/>
              </a:spcBef>
            </a:pPr>
            <a:r>
              <a:rPr lang="en-US" dirty="0"/>
              <a:t>✓ Have you quantified the impact where possible?</a:t>
            </a:r>
          </a:p>
          <a:p>
            <a:pPr>
              <a:spcBef>
                <a:spcPts val="600"/>
              </a:spcBef>
            </a:pPr>
            <a:r>
              <a:rPr lang="en-US" dirty="0"/>
              <a:t>✓ Is the statement concise and factual?</a:t>
            </a:r>
          </a:p>
          <a:p>
            <a:pPr>
              <a:spcBef>
                <a:spcPts val="600"/>
              </a:spcBef>
            </a:pPr>
            <a:r>
              <a:rPr lang="en-US" dirty="0"/>
              <a:t>✓ Would an adjudicator understand the context without additional explanation?</a:t>
            </a:r>
            <a:endParaRPr lang="en-CA" dirty="0"/>
          </a:p>
        </p:txBody>
      </p:sp>
    </p:spTree>
    <p:extLst>
      <p:ext uri="{BB962C8B-B14F-4D97-AF65-F5344CB8AC3E}">
        <p14:creationId xmlns:p14="http://schemas.microsoft.com/office/powerpoint/2010/main" val="132222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B0A40EF-27B1-F8F5-C01B-0E3EBBF10A7E}"/>
              </a:ext>
              <a:ext uri="{C183D7F6-B498-43B3-948B-1728B52AA6E4}">
                <adec:decorative xmlns:adec="http://schemas.microsoft.com/office/drawing/2017/decorative" val="1"/>
              </a:ext>
            </a:extLst>
          </p:cNvPr>
          <p:cNvPicPr>
            <a:picLocks noChangeAspect="1"/>
          </p:cNvPicPr>
          <p:nvPr/>
        </p:nvPicPr>
        <p:blipFill>
          <a:blip r:embed="rId2" cstate="email">
            <a:extLst>
              <a:ext uri="{28A0092B-C50C-407E-A947-70E740481C1C}">
                <a14:useLocalDpi xmlns:a14="http://schemas.microsoft.com/office/drawing/2010/main"/>
              </a:ext>
            </a:extLst>
          </a:blip>
          <a:srcRect b="-1"/>
          <a:stretch>
            <a:fillRect/>
          </a:stretch>
        </p:blipFill>
        <p:spPr>
          <a:xfrm>
            <a:off x="20" y="10"/>
            <a:ext cx="12191980" cy="4571990"/>
          </a:xfrm>
          <a:prstGeom prst="rect">
            <a:avLst/>
          </a:prstGeom>
        </p:spPr>
      </p:pic>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1648691" y="4754881"/>
            <a:ext cx="8894618" cy="1645758"/>
          </a:xfrm>
        </p:spPr>
        <p:txBody>
          <a:bodyPr vert="horz" lIns="274320" tIns="182880" rIns="274320" bIns="182880" rtlCol="0" anchor="ctr" anchorCtr="1">
            <a:normAutofit fontScale="90000"/>
          </a:bodyPr>
          <a:lstStyle/>
          <a:p>
            <a:r>
              <a:rPr lang="en-US" sz="3800" dirty="0">
                <a:solidFill>
                  <a:srgbClr val="262626"/>
                </a:solidFill>
              </a:rPr>
              <a:t>Additional Opportunities </a:t>
            </a:r>
            <a:br>
              <a:rPr lang="en-US" sz="3800" dirty="0">
                <a:solidFill>
                  <a:srgbClr val="262626"/>
                </a:solidFill>
              </a:rPr>
            </a:br>
            <a:r>
              <a:rPr lang="en-US" sz="3800" dirty="0">
                <a:solidFill>
                  <a:srgbClr val="262626"/>
                </a:solidFill>
              </a:rPr>
              <a:t>&amp; </a:t>
            </a:r>
            <a:br>
              <a:rPr lang="en-US" sz="3800" dirty="0">
                <a:solidFill>
                  <a:srgbClr val="262626"/>
                </a:solidFill>
              </a:rPr>
            </a:br>
            <a:r>
              <a:rPr lang="en-US" sz="3800" dirty="0">
                <a:solidFill>
                  <a:srgbClr val="262626"/>
                </a:solidFill>
              </a:rPr>
              <a:t>Resources</a:t>
            </a:r>
          </a:p>
        </p:txBody>
      </p:sp>
    </p:spTree>
    <p:extLst>
      <p:ext uri="{BB962C8B-B14F-4D97-AF65-F5344CB8AC3E}">
        <p14:creationId xmlns:p14="http://schemas.microsoft.com/office/powerpoint/2010/main" val="3226487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AD85578-1E4B-4014-9D52-E768947503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accent2">
              <a:alpha val="5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23" name="Rectangle 22">
            <a:extLst>
              <a:ext uri="{FF2B5EF4-FFF2-40B4-BE49-F238E27FC236}">
                <a16:creationId xmlns:a16="http://schemas.microsoft.com/office/drawing/2014/main" id="{48550B3F-9390-4CA1-B3C8-91529289DC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465377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09B1ED-4D78-65EC-0579-DA9E41D7C42C}"/>
              </a:ext>
            </a:extLst>
          </p:cNvPr>
          <p:cNvSpPr>
            <a:spLocks noGrp="1"/>
          </p:cNvSpPr>
          <p:nvPr>
            <p:ph type="title"/>
          </p:nvPr>
        </p:nvSpPr>
        <p:spPr>
          <a:xfrm>
            <a:off x="1949518" y="1059838"/>
            <a:ext cx="3632052" cy="4738324"/>
          </a:xfrm>
          <a:prstGeom prst="ellipse">
            <a:avLst/>
          </a:prstGeom>
          <a:noFill/>
          <a:ln>
            <a:noFill/>
          </a:ln>
        </p:spPr>
        <p:txBody>
          <a:bodyPr vert="horz" lIns="182880" tIns="182880" rIns="182880" bIns="182880" rtlCol="0" anchor="ctr">
            <a:normAutofit/>
          </a:bodyPr>
          <a:lstStyle/>
          <a:p>
            <a:r>
              <a:rPr lang="en-US" sz="2300" dirty="0">
                <a:solidFill>
                  <a:schemeClr val="bg1"/>
                </a:solidFill>
              </a:rPr>
              <a:t>Indigenous Scholars Awards and Supplements Pilot Initiative </a:t>
            </a:r>
          </a:p>
        </p:txBody>
      </p:sp>
      <p:sp>
        <p:nvSpPr>
          <p:cNvPr id="7" name="Content Placeholder 6">
            <a:extLst>
              <a:ext uri="{FF2B5EF4-FFF2-40B4-BE49-F238E27FC236}">
                <a16:creationId xmlns:a16="http://schemas.microsoft.com/office/drawing/2014/main" id="{051EAA32-913D-25AC-CC36-C39DAE7FE639}"/>
              </a:ext>
            </a:extLst>
          </p:cNvPr>
          <p:cNvSpPr>
            <a:spLocks noGrp="1"/>
          </p:cNvSpPr>
          <p:nvPr>
            <p:ph type="body" sz="half" idx="2"/>
          </p:nvPr>
        </p:nvSpPr>
        <p:spPr>
          <a:xfrm>
            <a:off x="6092432" y="0"/>
            <a:ext cx="6099568" cy="6858000"/>
          </a:xfrm>
        </p:spPr>
        <p:txBody>
          <a:bodyPr vert="horz" lIns="91440" tIns="45720" rIns="91440" bIns="45720" rtlCol="0" anchor="ctr">
            <a:noAutofit/>
          </a:bodyPr>
          <a:lstStyle/>
          <a:p>
            <a:pPr algn="l" fontAlgn="base">
              <a:spcBef>
                <a:spcPts val="0"/>
              </a:spcBef>
            </a:pPr>
            <a:r>
              <a:rPr lang="en-US" sz="1400" b="1" dirty="0">
                <a:solidFill>
                  <a:schemeClr val="tx1">
                    <a:lumMod val="85000"/>
                    <a:lumOff val="15000"/>
                  </a:schemeClr>
                </a:solidFill>
              </a:rPr>
              <a:t>I</a:t>
            </a:r>
            <a:r>
              <a:rPr lang="en-US" sz="1400" b="1" dirty="0">
                <a:solidFill>
                  <a:schemeClr val="tx1">
                    <a:lumMod val="85000"/>
                    <a:lumOff val="15000"/>
                  </a:schemeClr>
                </a:solidFill>
                <a:effectLst/>
              </a:rPr>
              <a:t>ndigenous applicants are encouraged to use the “Allowable Inclusions” section of their application to describe special circumstances that could have impacted their academic or career paths. </a:t>
            </a:r>
          </a:p>
          <a:p>
            <a:pPr algn="l" fontAlgn="base">
              <a:spcBef>
                <a:spcPts val="0"/>
              </a:spcBef>
            </a:pPr>
            <a:endParaRPr lang="en-US" sz="1600" dirty="0">
              <a:solidFill>
                <a:schemeClr val="tx1">
                  <a:lumMod val="85000"/>
                  <a:lumOff val="15000"/>
                </a:schemeClr>
              </a:solidFill>
              <a:effectLst/>
            </a:endParaRPr>
          </a:p>
          <a:p>
            <a:pPr algn="l" fontAlgn="base">
              <a:spcBef>
                <a:spcPts val="0"/>
              </a:spcBef>
            </a:pPr>
            <a:r>
              <a:rPr lang="en-US" sz="1400" dirty="0">
                <a:solidFill>
                  <a:schemeClr val="tx1">
                    <a:lumMod val="85000"/>
                    <a:lumOff val="15000"/>
                  </a:schemeClr>
                </a:solidFill>
                <a:effectLst/>
              </a:rPr>
              <a:t>The </a:t>
            </a:r>
            <a:r>
              <a:rPr lang="en-US" sz="1400" b="1" dirty="0">
                <a:solidFill>
                  <a:schemeClr val="tx1">
                    <a:lumMod val="85000"/>
                    <a:lumOff val="15000"/>
                  </a:schemeClr>
                </a:solidFill>
                <a:effectLst/>
              </a:rPr>
              <a:t>Indigenous Scholars Awards and Supplements Pilot Initiative </a:t>
            </a:r>
            <a:r>
              <a:rPr lang="en-US" sz="1400" dirty="0">
                <a:solidFill>
                  <a:schemeClr val="tx1">
                    <a:lumMod val="85000"/>
                    <a:lumOff val="15000"/>
                  </a:schemeClr>
                </a:solidFill>
                <a:effectLst/>
              </a:rPr>
              <a:t>provides financial support to Indigenous scholars who are meritorious in the CGRS M program.</a:t>
            </a:r>
          </a:p>
          <a:p>
            <a:pPr algn="l" fontAlgn="base">
              <a:spcBef>
                <a:spcPts val="0"/>
              </a:spcBef>
            </a:pPr>
            <a:endParaRPr lang="en-US" sz="1400" dirty="0">
              <a:solidFill>
                <a:schemeClr val="tx1">
                  <a:lumMod val="85000"/>
                  <a:lumOff val="15000"/>
                </a:schemeClr>
              </a:solidFill>
              <a:effectLst/>
            </a:endParaRPr>
          </a:p>
          <a:p>
            <a:pPr algn="l" fontAlgn="base">
              <a:spcBef>
                <a:spcPts val="0"/>
              </a:spcBef>
            </a:pPr>
            <a:r>
              <a:rPr lang="en-US" sz="1400" dirty="0">
                <a:solidFill>
                  <a:schemeClr val="tx1">
                    <a:lumMod val="85000"/>
                    <a:lumOff val="15000"/>
                  </a:schemeClr>
                </a:solidFill>
                <a:effectLst/>
              </a:rPr>
              <a:t>The Indigenous Scholars Awards and Supplements Pilot Initiative consists of a one-year, non-renewable supplement valued at $5,000 for all meritorious Indigenous CGRS M applicants and a one-year, non-renewable award valued at $27,000 for all alternate candidates, subject to the limit of available funding. </a:t>
            </a:r>
          </a:p>
          <a:p>
            <a:pPr algn="l" fontAlgn="base">
              <a:spcBef>
                <a:spcPts val="0"/>
              </a:spcBef>
            </a:pPr>
            <a:endParaRPr lang="en-US" sz="1600" dirty="0">
              <a:solidFill>
                <a:schemeClr val="tx1">
                  <a:lumMod val="85000"/>
                  <a:lumOff val="15000"/>
                </a:schemeClr>
              </a:solidFill>
            </a:endParaRPr>
          </a:p>
          <a:p>
            <a:pPr algn="l" fontAlgn="base">
              <a:spcBef>
                <a:spcPts val="0"/>
              </a:spcBef>
            </a:pPr>
            <a:r>
              <a:rPr lang="en-US" sz="1600" dirty="0">
                <a:solidFill>
                  <a:schemeClr val="tx1">
                    <a:lumMod val="85000"/>
                    <a:lumOff val="15000"/>
                  </a:schemeClr>
                </a:solidFill>
                <a:effectLst/>
              </a:rPr>
              <a:t>To be considered for this funding opportunity, you must </a:t>
            </a:r>
          </a:p>
          <a:p>
            <a:pPr marL="285750" indent="-285750" algn="l" fontAlgn="base">
              <a:spcBef>
                <a:spcPts val="0"/>
              </a:spcBef>
              <a:buFont typeface="Wingdings" panose="05000000000000000000" pitchFamily="2" charset="2"/>
              <a:buChar char="§"/>
            </a:pPr>
            <a:r>
              <a:rPr lang="en-US" sz="1400" dirty="0">
                <a:solidFill>
                  <a:schemeClr val="tx1">
                    <a:lumMod val="85000"/>
                    <a:lumOff val="15000"/>
                  </a:schemeClr>
                </a:solidFill>
                <a:effectLst/>
              </a:rPr>
              <a:t>select the Indigenous Scholars Awards and Supplements Pilot Initiative option from the drop-down menu </a:t>
            </a:r>
          </a:p>
          <a:p>
            <a:pPr marL="285750" indent="-285750" algn="l" fontAlgn="base">
              <a:spcBef>
                <a:spcPts val="0"/>
              </a:spcBef>
              <a:buFont typeface="Wingdings" panose="05000000000000000000" pitchFamily="2" charset="2"/>
              <a:buChar char="§"/>
            </a:pPr>
            <a:r>
              <a:rPr lang="en-US" sz="1400" dirty="0">
                <a:solidFill>
                  <a:schemeClr val="tx1">
                    <a:lumMod val="85000"/>
                    <a:lumOff val="15000"/>
                  </a:schemeClr>
                </a:solidFill>
                <a:effectLst/>
              </a:rPr>
              <a:t>self-identify as Indigenous at the time of application for the purposes of this initiative </a:t>
            </a:r>
          </a:p>
          <a:p>
            <a:pPr marL="285750" indent="-285750" algn="l" fontAlgn="base">
              <a:spcBef>
                <a:spcPts val="0"/>
              </a:spcBef>
              <a:buFont typeface="Wingdings" panose="05000000000000000000" pitchFamily="2" charset="2"/>
              <a:buChar char="§"/>
            </a:pPr>
            <a:r>
              <a:rPr lang="en-US" sz="1400" dirty="0">
                <a:solidFill>
                  <a:schemeClr val="tx1">
                    <a:lumMod val="85000"/>
                    <a:lumOff val="15000"/>
                  </a:schemeClr>
                </a:solidFill>
                <a:effectLst/>
              </a:rPr>
              <a:t>adhere to the </a:t>
            </a:r>
            <a:r>
              <a:rPr lang="en-US" sz="1400" dirty="0">
                <a:solidFill>
                  <a:srgbClr val="4C6F7C"/>
                </a:solidFill>
                <a:effectLst/>
                <a:hlinkClick r:id="rId3">
                  <a:extLst>
                    <a:ext uri="{A12FA001-AC4F-418D-AE19-62706E023703}">
                      <ahyp:hlinkClr xmlns:ahyp="http://schemas.microsoft.com/office/drawing/2018/hyperlinkcolor" val="tx"/>
                    </a:ext>
                  </a:extLst>
                </a:hlinkClick>
              </a:rPr>
              <a:t>Tri-agency Policy on Indigenous Citizenship and Membership Affirmation </a:t>
            </a:r>
            <a:r>
              <a:rPr lang="en-US" sz="1400" dirty="0">
                <a:solidFill>
                  <a:schemeClr val="tx1">
                    <a:lumMod val="85000"/>
                    <a:lumOff val="15000"/>
                  </a:schemeClr>
                </a:solidFill>
                <a:effectLst/>
              </a:rPr>
              <a:t>and associated Directive if selected for an award </a:t>
            </a:r>
          </a:p>
          <a:p>
            <a:pPr marL="285750" indent="-285750" algn="l" fontAlgn="base">
              <a:spcBef>
                <a:spcPts val="0"/>
              </a:spcBef>
              <a:buFont typeface="Wingdings" panose="05000000000000000000" pitchFamily="2" charset="2"/>
              <a:buChar char="§"/>
            </a:pPr>
            <a:r>
              <a:rPr lang="en-US" sz="1400" dirty="0">
                <a:solidFill>
                  <a:schemeClr val="tx1">
                    <a:lumMod val="85000"/>
                    <a:lumOff val="15000"/>
                  </a:schemeClr>
                </a:solidFill>
                <a:effectLst/>
              </a:rPr>
              <a:t>indicate your agreement with the self-identification and consent statement by selecting the appropriate checkbox.</a:t>
            </a:r>
          </a:p>
          <a:p>
            <a:pPr algn="l" fontAlgn="base">
              <a:spcBef>
                <a:spcPts val="0"/>
              </a:spcBef>
            </a:pPr>
            <a:endParaRPr lang="en-US" sz="1600" dirty="0">
              <a:solidFill>
                <a:schemeClr val="tx1">
                  <a:lumMod val="85000"/>
                  <a:lumOff val="15000"/>
                </a:schemeClr>
              </a:solidFill>
              <a:effectLst/>
            </a:endParaRPr>
          </a:p>
          <a:p>
            <a:pPr algn="l" fontAlgn="base">
              <a:spcBef>
                <a:spcPts val="0"/>
              </a:spcBef>
            </a:pPr>
            <a:r>
              <a:rPr lang="en-US" sz="1400" dirty="0">
                <a:solidFill>
                  <a:schemeClr val="tx1">
                    <a:lumMod val="85000"/>
                    <a:lumOff val="15000"/>
                  </a:schemeClr>
                </a:solidFill>
                <a:effectLst/>
              </a:rPr>
              <a:t>For additional information, consult the description of the </a:t>
            </a:r>
            <a:r>
              <a:rPr lang="en-US" sz="1400" dirty="0">
                <a:solidFill>
                  <a:schemeClr val="tx1">
                    <a:lumMod val="85000"/>
                    <a:lumOff val="15000"/>
                  </a:schemeClr>
                </a:solidFill>
                <a:effectLst/>
                <a:hlinkClick r:id="rId4"/>
              </a:rPr>
              <a:t>Indigenous Scholars Awards and Supplements Pilot Initiative </a:t>
            </a:r>
            <a:r>
              <a:rPr lang="en-US" sz="1400" dirty="0">
                <a:solidFill>
                  <a:schemeClr val="tx1">
                    <a:lumMod val="85000"/>
                    <a:lumOff val="15000"/>
                  </a:schemeClr>
                </a:solidFill>
                <a:effectLst/>
              </a:rPr>
              <a:t>on the SSHRC website.</a:t>
            </a:r>
          </a:p>
        </p:txBody>
      </p:sp>
    </p:spTree>
    <p:extLst>
      <p:ext uri="{BB962C8B-B14F-4D97-AF65-F5344CB8AC3E}">
        <p14:creationId xmlns:p14="http://schemas.microsoft.com/office/powerpoint/2010/main" val="2439222967"/>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BCA027E7-F7D6-7604-8C75-8A13D80CC67A}"/>
              </a:ext>
            </a:extLst>
          </p:cNvPr>
          <p:cNvSpPr>
            <a:spLocks noGrp="1"/>
          </p:cNvSpPr>
          <p:nvPr>
            <p:ph type="title"/>
          </p:nvPr>
        </p:nvSpPr>
        <p:spPr>
          <a:xfrm>
            <a:off x="258647" y="4226232"/>
            <a:ext cx="6718225" cy="1645759"/>
          </a:xfrm>
        </p:spPr>
        <p:txBody>
          <a:bodyPr vert="horz" lIns="274320" tIns="182880" rIns="274320" bIns="182880" rtlCol="0" anchor="ctr" anchorCtr="1">
            <a:normAutofit/>
          </a:bodyPr>
          <a:lstStyle/>
          <a:p>
            <a:pPr algn="l"/>
            <a:r>
              <a:rPr lang="en-US" sz="1600" dirty="0">
                <a:solidFill>
                  <a:schemeClr val="tx1"/>
                </a:solidFill>
              </a:rPr>
              <a:t>School of Graduate Studies</a:t>
            </a:r>
            <a:br>
              <a:rPr lang="en-US" sz="1600" dirty="0">
                <a:solidFill>
                  <a:schemeClr val="tx1"/>
                </a:solidFill>
              </a:rPr>
            </a:br>
            <a:r>
              <a:rPr lang="en-US" sz="1600" dirty="0">
                <a:solidFill>
                  <a:schemeClr val="tx1"/>
                </a:solidFill>
              </a:rPr>
              <a:t>Blackburn Hall, Suite 115</a:t>
            </a:r>
            <a:br>
              <a:rPr lang="en-US" sz="1600" dirty="0">
                <a:solidFill>
                  <a:schemeClr val="tx1"/>
                </a:solidFill>
              </a:rPr>
            </a:br>
            <a:r>
              <a:rPr lang="en-US" sz="1600" dirty="0">
                <a:solidFill>
                  <a:schemeClr val="tx1"/>
                </a:solidFill>
              </a:rPr>
              <a:t>All scholarship applications inquires direct to</a:t>
            </a:r>
            <a:r>
              <a:rPr lang="en-US" sz="1500" dirty="0">
                <a:solidFill>
                  <a:schemeClr val="tx1"/>
                </a:solidFill>
              </a:rPr>
              <a:t>: </a:t>
            </a:r>
            <a:r>
              <a:rPr lang="en-US" sz="1500" cap="none" dirty="0">
                <a:solidFill>
                  <a:schemeClr val="tx1"/>
                </a:solidFill>
                <a:hlinkClick r:id="rId3">
                  <a:extLst>
                    <a:ext uri="{A12FA001-AC4F-418D-AE19-62706E023703}">
                      <ahyp:hlinkClr xmlns:ahyp="http://schemas.microsoft.com/office/drawing/2018/hyperlinkcolor" val="tx"/>
                    </a:ext>
                  </a:extLst>
                </a:hlinkClick>
              </a:rPr>
              <a:t>graduatefinance@trentu.ca</a:t>
            </a:r>
            <a:br>
              <a:rPr lang="en-US" sz="1500" dirty="0">
                <a:solidFill>
                  <a:schemeClr val="tx1"/>
                </a:solidFill>
              </a:rPr>
            </a:br>
            <a:endParaRPr lang="en-US" sz="1500" dirty="0">
              <a:solidFill>
                <a:schemeClr val="tx1"/>
              </a:solidFill>
            </a:endParaRPr>
          </a:p>
        </p:txBody>
      </p:sp>
      <p:pic>
        <p:nvPicPr>
          <p:cNvPr id="1026" name="Picture 2" descr="Broad view of students on the main floor of Bata library">
            <a:extLst>
              <a:ext uri="{FF2B5EF4-FFF2-40B4-BE49-F238E27FC236}">
                <a16:creationId xmlns:a16="http://schemas.microsoft.com/office/drawing/2014/main" id="{879E86BA-635E-E2EE-E8C8-C8A10CA718D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121920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389317"/>
      </p:ext>
    </p:extLst>
  </p:cSld>
  <p:clrMapOvr>
    <a:masterClrMapping/>
  </p:clrMapOvr>
</p:sld>
</file>

<file path=ppt/theme/theme1.xml><?xml version="1.0" encoding="utf-8"?>
<a:theme xmlns:a="http://schemas.openxmlformats.org/drawingml/2006/main" name="Parcel">
  <a:themeElements>
    <a:clrScheme name="Parcel">
      <a:dk1>
        <a:srgbClr val="000000"/>
      </a:dk1>
      <a:lt1>
        <a:sysClr val="window" lastClr="FFFFFF"/>
      </a:lt1>
      <a:dk2>
        <a:srgbClr val="5E5E5E"/>
      </a:dk2>
      <a:lt2>
        <a:srgbClr val="DDDDDD"/>
      </a:lt2>
      <a:accent1>
        <a:srgbClr val="A6B727"/>
      </a:accent1>
      <a:accent2>
        <a:srgbClr val="418AB3"/>
      </a:accent2>
      <a:accent3>
        <a:srgbClr val="F69200"/>
      </a:accent3>
      <a:accent4>
        <a:srgbClr val="838383"/>
      </a:accent4>
      <a:accent5>
        <a:srgbClr val="FEC306"/>
      </a:accent5>
      <a:accent6>
        <a:srgbClr val="DF5327"/>
      </a:accent6>
      <a:hlink>
        <a:srgbClr val="F59E00"/>
      </a:hlink>
      <a:folHlink>
        <a:srgbClr val="B2B2B2"/>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c324212-d63e-4aea-8f78-7f7aebadcf24" xsi:nil="true"/>
    <_Flow_SignoffStatus xmlns="32eabe5a-4174-4217-af00-6e4d9bb260f7" xsi:nil="true"/>
    <lcf76f155ced4ddcb4097134ff3c332f xmlns="32eabe5a-4174-4217-af00-6e4d9bb260f7">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7176DCD9ABE34296B2EE81AF38CE70" ma:contentTypeVersion="16" ma:contentTypeDescription="Create a new document." ma:contentTypeScope="" ma:versionID="f8b5a53bc51cd6587dffa713f7712d48">
  <xsd:schema xmlns:xsd="http://www.w3.org/2001/XMLSchema" xmlns:xs="http://www.w3.org/2001/XMLSchema" xmlns:p="http://schemas.microsoft.com/office/2006/metadata/properties" xmlns:ns2="32eabe5a-4174-4217-af00-6e4d9bb260f7" xmlns:ns3="cc324212-d63e-4aea-8f78-7f7aebadcf24" targetNamespace="http://schemas.microsoft.com/office/2006/metadata/properties" ma:root="true" ma:fieldsID="2e6b1a03c4d185c46b30d3828c4541e2" ns2:_="" ns3:_="">
    <xsd:import namespace="32eabe5a-4174-4217-af00-6e4d9bb260f7"/>
    <xsd:import namespace="cc324212-d63e-4aea-8f78-7f7aebadcf2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eabe5a-4174-4217-af00-6e4d9bb260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b3b263f-decc-4103-be06-e60edd914aa1"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324212-d63e-4aea-8f78-7f7aebadcf2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13ae2ca8-c732-49b9-9e84-a148a7170205}" ma:internalName="TaxCatchAll" ma:showField="CatchAllData" ma:web="cc324212-d63e-4aea-8f78-7f7aebadcf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7C52C5-6F65-4D42-B855-A3283C55581A}">
  <ds:schemaRefs>
    <ds:schemaRef ds:uri="http://schemas.microsoft.com/office/2006/documentManagement/types"/>
    <ds:schemaRef ds:uri="http://purl.org/dc/elements/1.1/"/>
    <ds:schemaRef ds:uri="http://www.w3.org/XML/1998/namespace"/>
    <ds:schemaRef ds:uri="http://purl.org/dc/terms/"/>
    <ds:schemaRef ds:uri="cc324212-d63e-4aea-8f78-7f7aebadcf24"/>
    <ds:schemaRef ds:uri="32eabe5a-4174-4217-af00-6e4d9bb260f7"/>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85B6D968-3BA5-45CA-AFA4-01F84FB04FAA}">
  <ds:schemaRefs>
    <ds:schemaRef ds:uri="http://schemas.microsoft.com/sharepoint/v3/contenttype/forms"/>
  </ds:schemaRefs>
</ds:datastoreItem>
</file>

<file path=customXml/itemProps3.xml><?xml version="1.0" encoding="utf-8"?>
<ds:datastoreItem xmlns:ds="http://schemas.openxmlformats.org/officeDocument/2006/customXml" ds:itemID="{A00DF7EF-E131-42C3-B1BA-94833026F9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eabe5a-4174-4217-af00-6e4d9bb260f7"/>
    <ds:schemaRef ds:uri="cc324212-d63e-4aea-8f78-7f7aebadcf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TM10001115[[fn=Parcel]]</Template>
  <TotalTime>5335</TotalTime>
  <Words>2352</Words>
  <Application>Microsoft Office PowerPoint</Application>
  <PresentationFormat>Widescreen</PresentationFormat>
  <Paragraphs>242</Paragraphs>
  <Slides>25</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Calibri</vt:lpstr>
      <vt:lpstr>Gill Sans MT</vt:lpstr>
      <vt:lpstr>Untitled Regular</vt:lpstr>
      <vt:lpstr>Untitled Regular Italic</vt:lpstr>
      <vt:lpstr>Verdana</vt:lpstr>
      <vt:lpstr>Wingdings</vt:lpstr>
      <vt:lpstr>Parcel</vt:lpstr>
      <vt:lpstr>  Letters of Recommendation  &amp;  Special Circumstances 2026-27 </vt:lpstr>
      <vt:lpstr>Land Acknowledgement   “We respectfully acknowledge that we are on the treaty and traditional territory of the Michi Saagiig Anishinaabeg.    We offer our gratitude to the First Peoples for their care for, and teachings about, our earth and our relations.  May we honour those teachings.” </vt:lpstr>
      <vt:lpstr>Scholarship Application Recommendation Letters</vt:lpstr>
      <vt:lpstr>SAMPLE: Canada Graduate Research Scholarship – Master’s Program - Instructions for completing the Reference Assessment Form</vt:lpstr>
      <vt:lpstr>Who? When? How?</vt:lpstr>
      <vt:lpstr>Who Not to ASK</vt:lpstr>
      <vt:lpstr>Common Recommendation Letter Mistakes </vt:lpstr>
      <vt:lpstr>  Helping your Referee write a strong letter</vt:lpstr>
      <vt:lpstr>What referees should Highlight</vt:lpstr>
      <vt:lpstr>Key elements of a Strong Reference letter</vt:lpstr>
      <vt:lpstr>After you Submit your Scholarship application</vt:lpstr>
      <vt:lpstr>Scholarship Applications Special Circumstances</vt:lpstr>
      <vt:lpstr>Special Circumstances:  what to consider</vt:lpstr>
      <vt:lpstr>Why an applicant would include: </vt:lpstr>
      <vt:lpstr>Common examples of Special Circumstances</vt:lpstr>
      <vt:lpstr>Questions</vt:lpstr>
      <vt:lpstr>Include within special Circumstances</vt:lpstr>
      <vt:lpstr>Details to include within Special Circumstances Section of your Application</vt:lpstr>
      <vt:lpstr>What Makes a Strong Special Circumstances Statement? </vt:lpstr>
      <vt:lpstr>Writing Tips</vt:lpstr>
      <vt:lpstr>Applicant Reminder</vt:lpstr>
      <vt:lpstr>Before you Submit your Application</vt:lpstr>
      <vt:lpstr>Additional Opportunities  &amp;  Resources</vt:lpstr>
      <vt:lpstr>Indigenous Scholars Awards and Supplements Pilot Initiative </vt:lpstr>
      <vt:lpstr>School of Graduate Studies Blackburn Hall, Suite 115 All scholarship applications inquires direct to: graduatefinance@trentu.ca </vt:lpstr>
    </vt:vector>
  </TitlesOfParts>
  <Company>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Rennie</dc:creator>
  <cp:lastModifiedBy>Haley McCormick</cp:lastModifiedBy>
  <cp:revision>28</cp:revision>
  <dcterms:created xsi:type="dcterms:W3CDTF">2024-07-08T15:53:07Z</dcterms:created>
  <dcterms:modified xsi:type="dcterms:W3CDTF">2026-09-16T19:22:09Z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0x010100197176DCD9ABE34296B2EE81AF38CE70</vt:lpwstr>
  </property>
  <property fmtid="{D5CDD505-2E9C-101B-9397-08002B2CF9AE}" pid="3" name="MediaServiceImageTags">
    <vt:lpwstr/>
  </property>
</Properties>
</file>