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9" r:id="rId4"/>
  </p:sldMasterIdLst>
  <p:notesMasterIdLst>
    <p:notesMasterId r:id="rId43"/>
  </p:notesMasterIdLst>
  <p:handoutMasterIdLst>
    <p:handoutMasterId r:id="rId44"/>
  </p:handoutMasterIdLst>
  <p:sldIdLst>
    <p:sldId id="314" r:id="rId5"/>
    <p:sldId id="512" r:id="rId6"/>
    <p:sldId id="344" r:id="rId7"/>
    <p:sldId id="513" r:id="rId8"/>
    <p:sldId id="419" r:id="rId9"/>
    <p:sldId id="514" r:id="rId10"/>
    <p:sldId id="413" r:id="rId11"/>
    <p:sldId id="339" r:id="rId12"/>
    <p:sldId id="479" r:id="rId13"/>
    <p:sldId id="417" r:id="rId14"/>
    <p:sldId id="418" r:id="rId15"/>
    <p:sldId id="506" r:id="rId16"/>
    <p:sldId id="495" r:id="rId17"/>
    <p:sldId id="486" r:id="rId18"/>
    <p:sldId id="362" r:id="rId19"/>
    <p:sldId id="383" r:id="rId20"/>
    <p:sldId id="397" r:id="rId21"/>
    <p:sldId id="423" r:id="rId22"/>
    <p:sldId id="501" r:id="rId23"/>
    <p:sldId id="446" r:id="rId24"/>
    <p:sldId id="515" r:id="rId25"/>
    <p:sldId id="516" r:id="rId26"/>
    <p:sldId id="405" r:id="rId27"/>
    <p:sldId id="517" r:id="rId28"/>
    <p:sldId id="368" r:id="rId29"/>
    <p:sldId id="509" r:id="rId30"/>
    <p:sldId id="502" r:id="rId31"/>
    <p:sldId id="364" r:id="rId32"/>
    <p:sldId id="391" r:id="rId33"/>
    <p:sldId id="480" r:id="rId34"/>
    <p:sldId id="414" r:id="rId35"/>
    <p:sldId id="415" r:id="rId36"/>
    <p:sldId id="424" r:id="rId37"/>
    <p:sldId id="518" r:id="rId38"/>
    <p:sldId id="508" r:id="rId39"/>
    <p:sldId id="426" r:id="rId40"/>
    <p:sldId id="496" r:id="rId41"/>
    <p:sldId id="42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88"/>
    <a:srgbClr val="3333FF"/>
    <a:srgbClr val="FFFFF7"/>
    <a:srgbClr val="FFFFEF"/>
    <a:srgbClr val="FFFFDD"/>
    <a:srgbClr val="F0F1FB"/>
    <a:srgbClr val="F6F7FF"/>
    <a:srgbClr val="DBDCE5"/>
    <a:srgbClr val="D3DDFE"/>
    <a:srgbClr val="4C6F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102D52-0579-4E36-9DB9-E638ECE8B12A}" v="80" dt="2026-11-06T01:53:19.144"/>
    <p1510:client id="{86CD7D03-95A6-4AF2-83E7-74A5741D61A4}" v="2" dt="2026-11-06T16:31:28.567"/>
    <p1510:client id="{A09807FC-F077-46EB-A0EA-3A66BBD574D4}" v="246" dt="2026-11-06T15:18:32.858"/>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1416"/>
        <p:guide orient="horz" pos="100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Rennie" userId="9556b1d2-0322-4965-aac5-dd2b6afe6306" providerId="ADAL" clId="{4AA07F10-9BE0-4DD4-A9B3-6089DD90F688}"/>
    <pc:docChg chg="custSel modSld">
      <pc:chgData name="Jane Rennie" userId="9556b1d2-0322-4965-aac5-dd2b6afe6306" providerId="ADAL" clId="{4AA07F10-9BE0-4DD4-A9B3-6089DD90F688}" dt="2026-11-06T03:00:11.794" v="5" actId="5793"/>
      <pc:docMkLst>
        <pc:docMk/>
      </pc:docMkLst>
      <pc:sldChg chg="addSp delSp modSp mod">
        <pc:chgData name="Jane Rennie" userId="9556b1d2-0322-4965-aac5-dd2b6afe6306" providerId="ADAL" clId="{4AA07F10-9BE0-4DD4-A9B3-6089DD90F688}" dt="2026-11-06T03:00:11.794" v="5" actId="5793"/>
        <pc:sldMkLst>
          <pc:docMk/>
          <pc:sldMk cId="2365270552" sldId="413"/>
        </pc:sldMkLst>
        <pc:spChg chg="mod">
          <ac:chgData name="Jane Rennie" userId="9556b1d2-0322-4965-aac5-dd2b6afe6306" providerId="ADAL" clId="{4AA07F10-9BE0-4DD4-A9B3-6089DD90F688}" dt="2026-11-06T02:59:59.959" v="3" actId="26606"/>
          <ac:spMkLst>
            <pc:docMk/>
            <pc:sldMk cId="2365270552" sldId="413"/>
            <ac:spMk id="2" creationId="{B1F72330-1F02-0AAE-915F-60F6E82B0C93}"/>
          </ac:spMkLst>
        </pc:spChg>
        <pc:spChg chg="mod">
          <ac:chgData name="Jane Rennie" userId="9556b1d2-0322-4965-aac5-dd2b6afe6306" providerId="ADAL" clId="{4AA07F10-9BE0-4DD4-A9B3-6089DD90F688}" dt="2026-11-06T03:00:11.794" v="5" actId="5793"/>
          <ac:spMkLst>
            <pc:docMk/>
            <pc:sldMk cId="2365270552" sldId="413"/>
            <ac:spMk id="3" creationId="{544F5140-7614-BAAA-F2E0-A0EF1E8DE2AF}"/>
          </ac:spMkLst>
        </pc:spChg>
        <pc:spChg chg="add del mod">
          <ac:chgData name="Jane Rennie" userId="9556b1d2-0322-4965-aac5-dd2b6afe6306" providerId="ADAL" clId="{4AA07F10-9BE0-4DD4-A9B3-6089DD90F688}" dt="2026-11-06T02:59:17.662" v="1" actId="21"/>
          <ac:spMkLst>
            <pc:docMk/>
            <pc:sldMk cId="2365270552" sldId="413"/>
            <ac:spMk id="5" creationId="{2ABA1AC8-F840-176D-FC26-B8F10D6B2EAF}"/>
          </ac:spMkLst>
        </pc:spChg>
        <pc:spChg chg="del">
          <ac:chgData name="Jane Rennie" userId="9556b1d2-0322-4965-aac5-dd2b6afe6306" providerId="ADAL" clId="{4AA07F10-9BE0-4DD4-A9B3-6089DD90F688}" dt="2026-11-06T02:59:59.959" v="3" actId="26606"/>
          <ac:spMkLst>
            <pc:docMk/>
            <pc:sldMk cId="2365270552" sldId="413"/>
            <ac:spMk id="26" creationId="{B66D7F65-E9B6-4775-8355-D095CC73C1C8}"/>
          </ac:spMkLst>
        </pc:spChg>
        <pc:spChg chg="del">
          <ac:chgData name="Jane Rennie" userId="9556b1d2-0322-4965-aac5-dd2b6afe6306" providerId="ADAL" clId="{4AA07F10-9BE0-4DD4-A9B3-6089DD90F688}" dt="2026-11-06T02:59:59.959" v="3" actId="26606"/>
          <ac:spMkLst>
            <pc:docMk/>
            <pc:sldMk cId="2365270552" sldId="413"/>
            <ac:spMk id="28" creationId="{61707E60-CEC9-4661-AA82-69242EB4BDC3}"/>
          </ac:spMkLst>
        </pc:spChg>
        <pc:spChg chg="del">
          <ac:chgData name="Jane Rennie" userId="9556b1d2-0322-4965-aac5-dd2b6afe6306" providerId="ADAL" clId="{4AA07F10-9BE0-4DD4-A9B3-6089DD90F688}" dt="2026-11-06T02:59:59.959" v="3" actId="26606"/>
          <ac:spMkLst>
            <pc:docMk/>
            <pc:sldMk cId="2365270552" sldId="413"/>
            <ac:spMk id="30" creationId="{8F035CD8-AE30-4146-96F2-036B0CE5E4F3}"/>
          </ac:spMkLst>
        </pc:spChg>
        <pc:spChg chg="add">
          <ac:chgData name="Jane Rennie" userId="9556b1d2-0322-4965-aac5-dd2b6afe6306" providerId="ADAL" clId="{4AA07F10-9BE0-4DD4-A9B3-6089DD90F688}" dt="2026-11-06T02:59:59.959" v="3" actId="26606"/>
          <ac:spMkLst>
            <pc:docMk/>
            <pc:sldMk cId="2365270552" sldId="413"/>
            <ac:spMk id="35" creationId="{1B15ED52-F352-441B-82BF-E0EA34836D08}"/>
          </ac:spMkLst>
        </pc:spChg>
        <pc:spChg chg="add">
          <ac:chgData name="Jane Rennie" userId="9556b1d2-0322-4965-aac5-dd2b6afe6306" providerId="ADAL" clId="{4AA07F10-9BE0-4DD4-A9B3-6089DD90F688}" dt="2026-11-06T02:59:59.959" v="3" actId="26606"/>
          <ac:spMkLst>
            <pc:docMk/>
            <pc:sldMk cId="2365270552" sldId="413"/>
            <ac:spMk id="37" creationId="{61707E60-CEC9-4661-AA82-69242EB4BDC3}"/>
          </ac:spMkLst>
        </pc:spChg>
        <pc:spChg chg="add">
          <ac:chgData name="Jane Rennie" userId="9556b1d2-0322-4965-aac5-dd2b6afe6306" providerId="ADAL" clId="{4AA07F10-9BE0-4DD4-A9B3-6089DD90F688}" dt="2026-11-06T02:59:59.959" v="3" actId="26606"/>
          <ac:spMkLst>
            <pc:docMk/>
            <pc:sldMk cId="2365270552" sldId="413"/>
            <ac:spMk id="39" creationId="{8F035CD8-AE30-4146-96F2-036B0CE5E4F3}"/>
          </ac:spMkLst>
        </pc:spChg>
        <pc:picChg chg="del">
          <ac:chgData name="Jane Rennie" userId="9556b1d2-0322-4965-aac5-dd2b6afe6306" providerId="ADAL" clId="{4AA07F10-9BE0-4DD4-A9B3-6089DD90F688}" dt="2026-11-06T02:59:11.557" v="0" actId="21"/>
          <ac:picMkLst>
            <pc:docMk/>
            <pc:sldMk cId="2365270552" sldId="413"/>
            <ac:picMk id="6" creationId="{C071F95B-1758-EB08-4D39-9EFD8796967C}"/>
          </ac:picMkLst>
        </pc:picChg>
        <pc:picChg chg="add mod">
          <ac:chgData name="Jane Rennie" userId="9556b1d2-0322-4965-aac5-dd2b6afe6306" providerId="ADAL" clId="{4AA07F10-9BE0-4DD4-A9B3-6089DD90F688}" dt="2026-11-06T02:59:59.959" v="3" actId="26606"/>
          <ac:picMkLst>
            <pc:docMk/>
            <pc:sldMk cId="2365270552" sldId="413"/>
            <ac:picMk id="8" creationId="{2DA1E9BD-B8B1-BC94-A715-BB17D8EE319B}"/>
          </ac:picMkLst>
        </pc:picChg>
      </pc:sldChg>
    </pc:docChg>
  </pc:docChgLst>
  <pc:docChgLst>
    <pc:chgData name="Haley McCormick" userId="48dd4a60-33cd-4ea5-88e2-107933e55186" providerId="ADAL" clId="{3B9EE92E-E6A8-4A8D-8BE9-C3D76D3EA0F5}"/>
    <pc:docChg chg="undo custSel modSld">
      <pc:chgData name="Haley McCormick" userId="48dd4a60-33cd-4ea5-88e2-107933e55186" providerId="ADAL" clId="{3B9EE92E-E6A8-4A8D-8BE9-C3D76D3EA0F5}" dt="2026-11-06T15:18:32.858" v="243" actId="13244"/>
      <pc:docMkLst>
        <pc:docMk/>
      </pc:docMkLst>
      <pc:sldChg chg="modSp mod">
        <pc:chgData name="Haley McCormick" userId="48dd4a60-33cd-4ea5-88e2-107933e55186" providerId="ADAL" clId="{3B9EE92E-E6A8-4A8D-8BE9-C3D76D3EA0F5}" dt="2026-11-06T15:02:29.609" v="28" actId="12"/>
        <pc:sldMkLst>
          <pc:docMk/>
          <pc:sldMk cId="465836057" sldId="339"/>
        </pc:sldMkLst>
        <pc:spChg chg="mod">
          <ac:chgData name="Haley McCormick" userId="48dd4a60-33cd-4ea5-88e2-107933e55186" providerId="ADAL" clId="{3B9EE92E-E6A8-4A8D-8BE9-C3D76D3EA0F5}" dt="2026-11-06T15:02:29.609" v="28" actId="12"/>
          <ac:spMkLst>
            <pc:docMk/>
            <pc:sldMk cId="465836057" sldId="339"/>
            <ac:spMk id="3" creationId="{C6EA201F-56F9-BFD9-8E95-AD5BD7D54FD0}"/>
          </ac:spMkLst>
        </pc:spChg>
      </pc:sldChg>
      <pc:sldChg chg="modSp mod">
        <pc:chgData name="Haley McCormick" userId="48dd4a60-33cd-4ea5-88e2-107933e55186" providerId="ADAL" clId="{3B9EE92E-E6A8-4A8D-8BE9-C3D76D3EA0F5}" dt="2026-11-06T15:14:38.994" v="222" actId="20577"/>
        <pc:sldMkLst>
          <pc:docMk/>
          <pc:sldMk cId="350072330" sldId="344"/>
        </pc:sldMkLst>
        <pc:spChg chg="mod">
          <ac:chgData name="Haley McCormick" userId="48dd4a60-33cd-4ea5-88e2-107933e55186" providerId="ADAL" clId="{3B9EE92E-E6A8-4A8D-8BE9-C3D76D3EA0F5}" dt="2026-11-06T15:14:38.994" v="222" actId="20577"/>
          <ac:spMkLst>
            <pc:docMk/>
            <pc:sldMk cId="350072330" sldId="344"/>
            <ac:spMk id="5" creationId="{3103B029-913D-F451-3E56-C9F501CD45B6}"/>
          </ac:spMkLst>
        </pc:spChg>
        <pc:spChg chg="mod">
          <ac:chgData name="Haley McCormick" userId="48dd4a60-33cd-4ea5-88e2-107933e55186" providerId="ADAL" clId="{3B9EE92E-E6A8-4A8D-8BE9-C3D76D3EA0F5}" dt="2026-11-06T15:00:53.036" v="7" actId="12"/>
          <ac:spMkLst>
            <pc:docMk/>
            <pc:sldMk cId="350072330" sldId="344"/>
            <ac:spMk id="9" creationId="{3BEA0D7D-EC67-06CC-7BE7-C148762ECEDD}"/>
          </ac:spMkLst>
        </pc:spChg>
      </pc:sldChg>
      <pc:sldChg chg="modSp mod">
        <pc:chgData name="Haley McCormick" userId="48dd4a60-33cd-4ea5-88e2-107933e55186" providerId="ADAL" clId="{3B9EE92E-E6A8-4A8D-8BE9-C3D76D3EA0F5}" dt="2026-11-06T15:06:27.600" v="68" actId="27636"/>
        <pc:sldMkLst>
          <pc:docMk/>
          <pc:sldMk cId="1621109477" sldId="362"/>
        </pc:sldMkLst>
        <pc:spChg chg="mod">
          <ac:chgData name="Haley McCormick" userId="48dd4a60-33cd-4ea5-88e2-107933e55186" providerId="ADAL" clId="{3B9EE92E-E6A8-4A8D-8BE9-C3D76D3EA0F5}" dt="2026-11-06T15:06:27.600" v="68" actId="27636"/>
          <ac:spMkLst>
            <pc:docMk/>
            <pc:sldMk cId="1621109477" sldId="362"/>
            <ac:spMk id="3" creationId="{583E7511-7F4C-4780-2F0A-E425E2FF6A56}"/>
          </ac:spMkLst>
        </pc:spChg>
      </pc:sldChg>
      <pc:sldChg chg="modSp mod">
        <pc:chgData name="Haley McCormick" userId="48dd4a60-33cd-4ea5-88e2-107933e55186" providerId="ADAL" clId="{3B9EE92E-E6A8-4A8D-8BE9-C3D76D3EA0F5}" dt="2026-11-06T15:12:52.066" v="176" actId="962"/>
        <pc:sldMkLst>
          <pc:docMk/>
          <pc:sldMk cId="38527877" sldId="364"/>
        </pc:sldMkLst>
        <pc:picChg chg="mod">
          <ac:chgData name="Haley McCormick" userId="48dd4a60-33cd-4ea5-88e2-107933e55186" providerId="ADAL" clId="{3B9EE92E-E6A8-4A8D-8BE9-C3D76D3EA0F5}" dt="2026-11-06T15:12:52.066" v="176" actId="962"/>
          <ac:picMkLst>
            <pc:docMk/>
            <pc:sldMk cId="38527877" sldId="364"/>
            <ac:picMk id="4" creationId="{A16425CF-8D69-4040-5898-D2A66376B10A}"/>
          </ac:picMkLst>
        </pc:picChg>
      </pc:sldChg>
      <pc:sldChg chg="modSp">
        <pc:chgData name="Haley McCormick" userId="48dd4a60-33cd-4ea5-88e2-107933e55186" providerId="ADAL" clId="{3B9EE92E-E6A8-4A8D-8BE9-C3D76D3EA0F5}" dt="2026-11-06T15:16:59.965" v="233" actId="962"/>
        <pc:sldMkLst>
          <pc:docMk/>
          <pc:sldMk cId="3612607218" sldId="383"/>
        </pc:sldMkLst>
        <pc:graphicFrameChg chg="mod">
          <ac:chgData name="Haley McCormick" userId="48dd4a60-33cd-4ea5-88e2-107933e55186" providerId="ADAL" clId="{3B9EE92E-E6A8-4A8D-8BE9-C3D76D3EA0F5}" dt="2026-11-06T15:16:59.965" v="233" actId="962"/>
          <ac:graphicFrameMkLst>
            <pc:docMk/>
            <pc:sldMk cId="3612607218" sldId="383"/>
            <ac:graphicFrameMk id="5" creationId="{A7CC504A-EE2A-89CD-05C4-FE7C82445582}"/>
          </ac:graphicFrameMkLst>
        </pc:graphicFrameChg>
      </pc:sldChg>
      <pc:sldChg chg="modSp mod">
        <pc:chgData name="Haley McCormick" userId="48dd4a60-33cd-4ea5-88e2-107933e55186" providerId="ADAL" clId="{3B9EE92E-E6A8-4A8D-8BE9-C3D76D3EA0F5}" dt="2026-11-06T15:10:15.732" v="117" actId="12"/>
        <pc:sldMkLst>
          <pc:docMk/>
          <pc:sldMk cId="4203012426" sldId="391"/>
        </pc:sldMkLst>
        <pc:spChg chg="mod">
          <ac:chgData name="Haley McCormick" userId="48dd4a60-33cd-4ea5-88e2-107933e55186" providerId="ADAL" clId="{3B9EE92E-E6A8-4A8D-8BE9-C3D76D3EA0F5}" dt="2026-11-06T15:10:15.732" v="117" actId="12"/>
          <ac:spMkLst>
            <pc:docMk/>
            <pc:sldMk cId="4203012426" sldId="391"/>
            <ac:spMk id="5" creationId="{35E1766F-D56F-AD30-F58B-CA81692A6AA7}"/>
          </ac:spMkLst>
        </pc:spChg>
      </pc:sldChg>
      <pc:sldChg chg="modSp mod">
        <pc:chgData name="Haley McCormick" userId="48dd4a60-33cd-4ea5-88e2-107933e55186" providerId="ADAL" clId="{3B9EE92E-E6A8-4A8D-8BE9-C3D76D3EA0F5}" dt="2026-11-06T15:09:27.567" v="108" actId="1076"/>
        <pc:sldMkLst>
          <pc:docMk/>
          <pc:sldMk cId="2828627380" sldId="405"/>
        </pc:sldMkLst>
        <pc:spChg chg="mod">
          <ac:chgData name="Haley McCormick" userId="48dd4a60-33cd-4ea5-88e2-107933e55186" providerId="ADAL" clId="{3B9EE92E-E6A8-4A8D-8BE9-C3D76D3EA0F5}" dt="2026-11-06T15:09:27.567" v="108" actId="1076"/>
          <ac:spMkLst>
            <pc:docMk/>
            <pc:sldMk cId="2828627380" sldId="405"/>
            <ac:spMk id="3" creationId="{A63248CD-83BC-E9DC-5BD8-37BC4FF94608}"/>
          </ac:spMkLst>
        </pc:spChg>
        <pc:spChg chg="mod">
          <ac:chgData name="Haley McCormick" userId="48dd4a60-33cd-4ea5-88e2-107933e55186" providerId="ADAL" clId="{3B9EE92E-E6A8-4A8D-8BE9-C3D76D3EA0F5}" dt="2026-11-06T15:08:02.111" v="83" actId="27636"/>
          <ac:spMkLst>
            <pc:docMk/>
            <pc:sldMk cId="2828627380" sldId="405"/>
            <ac:spMk id="5" creationId="{3F0635C7-4B59-04D1-B4C9-4A475420AE07}"/>
          </ac:spMkLst>
        </pc:spChg>
      </pc:sldChg>
      <pc:sldChg chg="modSp mod">
        <pc:chgData name="Haley McCormick" userId="48dd4a60-33cd-4ea5-88e2-107933e55186" providerId="ADAL" clId="{3B9EE92E-E6A8-4A8D-8BE9-C3D76D3EA0F5}" dt="2026-11-06T15:12:38.371" v="173" actId="962"/>
        <pc:sldMkLst>
          <pc:docMk/>
          <pc:sldMk cId="2365270552" sldId="413"/>
        </pc:sldMkLst>
        <pc:spChg chg="mod">
          <ac:chgData name="Haley McCormick" userId="48dd4a60-33cd-4ea5-88e2-107933e55186" providerId="ADAL" clId="{3B9EE92E-E6A8-4A8D-8BE9-C3D76D3EA0F5}" dt="2026-11-06T15:01:54.161" v="21" actId="1076"/>
          <ac:spMkLst>
            <pc:docMk/>
            <pc:sldMk cId="2365270552" sldId="413"/>
            <ac:spMk id="2" creationId="{B1F72330-1F02-0AAE-915F-60F6E82B0C93}"/>
          </ac:spMkLst>
        </pc:spChg>
        <pc:spChg chg="mod">
          <ac:chgData name="Haley McCormick" userId="48dd4a60-33cd-4ea5-88e2-107933e55186" providerId="ADAL" clId="{3B9EE92E-E6A8-4A8D-8BE9-C3D76D3EA0F5}" dt="2026-11-06T15:02:08.123" v="24" actId="20577"/>
          <ac:spMkLst>
            <pc:docMk/>
            <pc:sldMk cId="2365270552" sldId="413"/>
            <ac:spMk id="3" creationId="{544F5140-7614-BAAA-F2E0-A0EF1E8DE2AF}"/>
          </ac:spMkLst>
        </pc:spChg>
        <pc:picChg chg="mod">
          <ac:chgData name="Haley McCormick" userId="48dd4a60-33cd-4ea5-88e2-107933e55186" providerId="ADAL" clId="{3B9EE92E-E6A8-4A8D-8BE9-C3D76D3EA0F5}" dt="2026-11-06T15:12:38.371" v="173" actId="962"/>
          <ac:picMkLst>
            <pc:docMk/>
            <pc:sldMk cId="2365270552" sldId="413"/>
            <ac:picMk id="8" creationId="{2DA1E9BD-B8B1-BC94-A715-BB17D8EE319B}"/>
          </ac:picMkLst>
        </pc:picChg>
      </pc:sldChg>
      <pc:sldChg chg="modSp mod">
        <pc:chgData name="Haley McCormick" userId="48dd4a60-33cd-4ea5-88e2-107933e55186" providerId="ADAL" clId="{3B9EE92E-E6A8-4A8D-8BE9-C3D76D3EA0F5}" dt="2026-11-06T15:10:23.613" v="118" actId="1076"/>
        <pc:sldMkLst>
          <pc:docMk/>
          <pc:sldMk cId="3312301170" sldId="414"/>
        </pc:sldMkLst>
        <pc:spChg chg="mod">
          <ac:chgData name="Haley McCormick" userId="48dd4a60-33cd-4ea5-88e2-107933e55186" providerId="ADAL" clId="{3B9EE92E-E6A8-4A8D-8BE9-C3D76D3EA0F5}" dt="2026-11-06T15:10:23.613" v="118" actId="1076"/>
          <ac:spMkLst>
            <pc:docMk/>
            <pc:sldMk cId="3312301170" sldId="414"/>
            <ac:spMk id="6" creationId="{D6C044CF-0666-27CC-FEDF-E62746D18C49}"/>
          </ac:spMkLst>
        </pc:spChg>
      </pc:sldChg>
      <pc:sldChg chg="modSp mod">
        <pc:chgData name="Haley McCormick" userId="48dd4a60-33cd-4ea5-88e2-107933e55186" providerId="ADAL" clId="{3B9EE92E-E6A8-4A8D-8BE9-C3D76D3EA0F5}" dt="2026-11-06T15:12:52.767" v="177" actId="962"/>
        <pc:sldMkLst>
          <pc:docMk/>
          <pc:sldMk cId="2552638316" sldId="415"/>
        </pc:sldMkLst>
        <pc:picChg chg="mod">
          <ac:chgData name="Haley McCormick" userId="48dd4a60-33cd-4ea5-88e2-107933e55186" providerId="ADAL" clId="{3B9EE92E-E6A8-4A8D-8BE9-C3D76D3EA0F5}" dt="2026-11-06T15:12:52.767" v="177" actId="962"/>
          <ac:picMkLst>
            <pc:docMk/>
            <pc:sldMk cId="2552638316" sldId="415"/>
            <ac:picMk id="25" creationId="{7CDFE00F-4C9F-F357-A8C5-ABAB45A2419D}"/>
          </ac:picMkLst>
        </pc:picChg>
      </pc:sldChg>
      <pc:sldChg chg="modSp mod">
        <pc:chgData name="Haley McCormick" userId="48dd4a60-33cd-4ea5-88e2-107933e55186" providerId="ADAL" clId="{3B9EE92E-E6A8-4A8D-8BE9-C3D76D3EA0F5}" dt="2026-11-06T15:04:25.309" v="50" actId="948"/>
        <pc:sldMkLst>
          <pc:docMk/>
          <pc:sldMk cId="4216504460" sldId="418"/>
        </pc:sldMkLst>
        <pc:spChg chg="mod">
          <ac:chgData name="Haley McCormick" userId="48dd4a60-33cd-4ea5-88e2-107933e55186" providerId="ADAL" clId="{3B9EE92E-E6A8-4A8D-8BE9-C3D76D3EA0F5}" dt="2026-11-06T15:03:05.456" v="31" actId="1076"/>
          <ac:spMkLst>
            <pc:docMk/>
            <pc:sldMk cId="4216504460" sldId="418"/>
            <ac:spMk id="2" creationId="{8452E594-4C3D-EB7B-C1A0-16EB9A35621D}"/>
          </ac:spMkLst>
        </pc:spChg>
        <pc:spChg chg="mod">
          <ac:chgData name="Haley McCormick" userId="48dd4a60-33cd-4ea5-88e2-107933e55186" providerId="ADAL" clId="{3B9EE92E-E6A8-4A8D-8BE9-C3D76D3EA0F5}" dt="2026-11-06T15:04:25.309" v="50" actId="948"/>
          <ac:spMkLst>
            <pc:docMk/>
            <pc:sldMk cId="4216504460" sldId="418"/>
            <ac:spMk id="3" creationId="{B1C2103B-1378-DCFC-51D1-C778D9B93EFF}"/>
          </ac:spMkLst>
        </pc:spChg>
        <pc:spChg chg="mod">
          <ac:chgData name="Haley McCormick" userId="48dd4a60-33cd-4ea5-88e2-107933e55186" providerId="ADAL" clId="{3B9EE92E-E6A8-4A8D-8BE9-C3D76D3EA0F5}" dt="2026-11-06T15:03:22.378" v="35" actId="20577"/>
          <ac:spMkLst>
            <pc:docMk/>
            <pc:sldMk cId="4216504460" sldId="418"/>
            <ac:spMk id="4" creationId="{85D2E07D-D5D3-F289-D708-820BBA78FF4C}"/>
          </ac:spMkLst>
        </pc:spChg>
      </pc:sldChg>
      <pc:sldChg chg="modSp mod">
        <pc:chgData name="Haley McCormick" userId="48dd4a60-33cd-4ea5-88e2-107933e55186" providerId="ADAL" clId="{3B9EE92E-E6A8-4A8D-8BE9-C3D76D3EA0F5}" dt="2026-11-06T15:01:22.320" v="13" actId="27636"/>
        <pc:sldMkLst>
          <pc:docMk/>
          <pc:sldMk cId="1164367828" sldId="419"/>
        </pc:sldMkLst>
        <pc:spChg chg="mod">
          <ac:chgData name="Haley McCormick" userId="48dd4a60-33cd-4ea5-88e2-107933e55186" providerId="ADAL" clId="{3B9EE92E-E6A8-4A8D-8BE9-C3D76D3EA0F5}" dt="2026-11-06T15:01:22.320" v="13" actId="27636"/>
          <ac:spMkLst>
            <pc:docMk/>
            <pc:sldMk cId="1164367828" sldId="419"/>
            <ac:spMk id="3" creationId="{38B42C11-09A3-64BE-45A9-6F95AC03EE80}"/>
          </ac:spMkLst>
        </pc:spChg>
      </pc:sldChg>
      <pc:sldChg chg="modSp">
        <pc:chgData name="Haley McCormick" userId="48dd4a60-33cd-4ea5-88e2-107933e55186" providerId="ADAL" clId="{3B9EE92E-E6A8-4A8D-8BE9-C3D76D3EA0F5}" dt="2026-11-06T15:12:53.628" v="178" actId="962"/>
        <pc:sldMkLst>
          <pc:docMk/>
          <pc:sldMk cId="4056472173" sldId="420"/>
        </pc:sldMkLst>
        <pc:picChg chg="mod">
          <ac:chgData name="Haley McCormick" userId="48dd4a60-33cd-4ea5-88e2-107933e55186" providerId="ADAL" clId="{3B9EE92E-E6A8-4A8D-8BE9-C3D76D3EA0F5}" dt="2026-11-06T15:12:53.628" v="178" actId="962"/>
          <ac:picMkLst>
            <pc:docMk/>
            <pc:sldMk cId="4056472173" sldId="420"/>
            <ac:picMk id="3074" creationId="{406CD1A2-0534-1A55-226D-4BEBAA536C30}"/>
          </ac:picMkLst>
        </pc:picChg>
      </pc:sldChg>
      <pc:sldChg chg="modSp mod">
        <pc:chgData name="Haley McCormick" userId="48dd4a60-33cd-4ea5-88e2-107933e55186" providerId="ADAL" clId="{3B9EE92E-E6A8-4A8D-8BE9-C3D76D3EA0F5}" dt="2026-11-06T15:12:44.101" v="174" actId="962"/>
        <pc:sldMkLst>
          <pc:docMk/>
          <pc:sldMk cId="4101864320" sldId="423"/>
        </pc:sldMkLst>
        <pc:spChg chg="mod">
          <ac:chgData name="Haley McCormick" userId="48dd4a60-33cd-4ea5-88e2-107933e55186" providerId="ADAL" clId="{3B9EE92E-E6A8-4A8D-8BE9-C3D76D3EA0F5}" dt="2026-11-06T15:06:59.473" v="69" actId="1076"/>
          <ac:spMkLst>
            <pc:docMk/>
            <pc:sldMk cId="4101864320" sldId="423"/>
            <ac:spMk id="2" creationId="{9CD4704F-F5D3-CE21-C7A2-174E7B9A7301}"/>
          </ac:spMkLst>
        </pc:spChg>
        <pc:spChg chg="mod">
          <ac:chgData name="Haley McCormick" userId="48dd4a60-33cd-4ea5-88e2-107933e55186" providerId="ADAL" clId="{3B9EE92E-E6A8-4A8D-8BE9-C3D76D3EA0F5}" dt="2026-11-06T15:07:17.312" v="75" actId="12"/>
          <ac:spMkLst>
            <pc:docMk/>
            <pc:sldMk cId="4101864320" sldId="423"/>
            <ac:spMk id="4" creationId="{093E2189-EE27-9864-13D4-43989DB8D0F6}"/>
          </ac:spMkLst>
        </pc:spChg>
        <pc:spChg chg="mod">
          <ac:chgData name="Haley McCormick" userId="48dd4a60-33cd-4ea5-88e2-107933e55186" providerId="ADAL" clId="{3B9EE92E-E6A8-4A8D-8BE9-C3D76D3EA0F5}" dt="2026-11-06T15:07:06.611" v="71" actId="403"/>
          <ac:spMkLst>
            <pc:docMk/>
            <pc:sldMk cId="4101864320" sldId="423"/>
            <ac:spMk id="8" creationId="{EBD1C763-F053-0EF3-C2B4-D31B4B6F5C0F}"/>
          </ac:spMkLst>
        </pc:spChg>
        <pc:picChg chg="mod">
          <ac:chgData name="Haley McCormick" userId="48dd4a60-33cd-4ea5-88e2-107933e55186" providerId="ADAL" clId="{3B9EE92E-E6A8-4A8D-8BE9-C3D76D3EA0F5}" dt="2026-11-06T15:12:44.101" v="174" actId="962"/>
          <ac:picMkLst>
            <pc:docMk/>
            <pc:sldMk cId="4101864320" sldId="423"/>
            <ac:picMk id="6" creationId="{5A4E2B4F-9495-E097-D139-D42F7535458F}"/>
          </ac:picMkLst>
        </pc:picChg>
      </pc:sldChg>
      <pc:sldChg chg="modSp">
        <pc:chgData name="Haley McCormick" userId="48dd4a60-33cd-4ea5-88e2-107933e55186" providerId="ADAL" clId="{3B9EE92E-E6A8-4A8D-8BE9-C3D76D3EA0F5}" dt="2026-11-06T15:10:43.474" v="125" actId="20577"/>
        <pc:sldMkLst>
          <pc:docMk/>
          <pc:sldMk cId="1067904622" sldId="424"/>
        </pc:sldMkLst>
        <pc:spChg chg="mod">
          <ac:chgData name="Haley McCormick" userId="48dd4a60-33cd-4ea5-88e2-107933e55186" providerId="ADAL" clId="{3B9EE92E-E6A8-4A8D-8BE9-C3D76D3EA0F5}" dt="2026-11-06T15:10:43.474" v="125" actId="20577"/>
          <ac:spMkLst>
            <pc:docMk/>
            <pc:sldMk cId="1067904622" sldId="424"/>
            <ac:spMk id="10" creationId="{3B8F2456-0AEC-7AC0-C3D7-72BC6385A15A}"/>
          </ac:spMkLst>
        </pc:spChg>
      </pc:sldChg>
      <pc:sldChg chg="modSp mod">
        <pc:chgData name="Haley McCormick" userId="48dd4a60-33cd-4ea5-88e2-107933e55186" providerId="ADAL" clId="{3B9EE92E-E6A8-4A8D-8BE9-C3D76D3EA0F5}" dt="2026-11-06T15:11:52.934" v="169" actId="20577"/>
        <pc:sldMkLst>
          <pc:docMk/>
          <pc:sldMk cId="578094278" sldId="426"/>
        </pc:sldMkLst>
        <pc:spChg chg="mod">
          <ac:chgData name="Haley McCormick" userId="48dd4a60-33cd-4ea5-88e2-107933e55186" providerId="ADAL" clId="{3B9EE92E-E6A8-4A8D-8BE9-C3D76D3EA0F5}" dt="2026-11-06T15:11:52.934" v="169" actId="20577"/>
          <ac:spMkLst>
            <pc:docMk/>
            <pc:sldMk cId="578094278" sldId="426"/>
            <ac:spMk id="3" creationId="{BEC1D1F2-3EBD-5D10-5927-5FDE42F75039}"/>
          </ac:spMkLst>
        </pc:spChg>
      </pc:sldChg>
      <pc:sldChg chg="modSp mod">
        <pc:chgData name="Haley McCormick" userId="48dd4a60-33cd-4ea5-88e2-107933e55186" providerId="ADAL" clId="{3B9EE92E-E6A8-4A8D-8BE9-C3D76D3EA0F5}" dt="2026-11-06T15:14:49.791" v="223" actId="13244"/>
        <pc:sldMkLst>
          <pc:docMk/>
          <pc:sldMk cId="2633111596" sldId="479"/>
        </pc:sldMkLst>
        <pc:spChg chg="mod">
          <ac:chgData name="Haley McCormick" userId="48dd4a60-33cd-4ea5-88e2-107933e55186" providerId="ADAL" clId="{3B9EE92E-E6A8-4A8D-8BE9-C3D76D3EA0F5}" dt="2026-11-06T15:14:49.791" v="223" actId="13244"/>
          <ac:spMkLst>
            <pc:docMk/>
            <pc:sldMk cId="2633111596" sldId="479"/>
            <ac:spMk id="2" creationId="{0C428E5B-47A0-EF94-A53D-6FDB74C9D848}"/>
          </ac:spMkLst>
        </pc:spChg>
      </pc:sldChg>
      <pc:sldChg chg="modSp mod">
        <pc:chgData name="Haley McCormick" userId="48dd4a60-33cd-4ea5-88e2-107933e55186" providerId="ADAL" clId="{3B9EE92E-E6A8-4A8D-8BE9-C3D76D3EA0F5}" dt="2026-11-06T15:16:15.846" v="231" actId="962"/>
        <pc:sldMkLst>
          <pc:docMk/>
          <pc:sldMk cId="1679352515" sldId="486"/>
        </pc:sldMkLst>
        <pc:spChg chg="mod">
          <ac:chgData name="Haley McCormick" userId="48dd4a60-33cd-4ea5-88e2-107933e55186" providerId="ADAL" clId="{3B9EE92E-E6A8-4A8D-8BE9-C3D76D3EA0F5}" dt="2026-11-06T15:16:15.846" v="231" actId="962"/>
          <ac:spMkLst>
            <pc:docMk/>
            <pc:sldMk cId="1679352515" sldId="486"/>
            <ac:spMk id="3" creationId="{E8418C67-7A76-895B-21B1-A1F46D806912}"/>
          </ac:spMkLst>
        </pc:spChg>
        <pc:graphicFrameChg chg="mod modGraphic">
          <ac:chgData name="Haley McCormick" userId="48dd4a60-33cd-4ea5-88e2-107933e55186" providerId="ADAL" clId="{3B9EE92E-E6A8-4A8D-8BE9-C3D76D3EA0F5}" dt="2026-11-06T15:16:09.496" v="229" actId="962"/>
          <ac:graphicFrameMkLst>
            <pc:docMk/>
            <pc:sldMk cId="1679352515" sldId="486"/>
            <ac:graphicFrameMk id="2" creationId="{34F3BB8C-D356-024C-E6E1-5BAF1C011019}"/>
          </ac:graphicFrameMkLst>
        </pc:graphicFrameChg>
        <pc:picChg chg="mod">
          <ac:chgData name="Haley McCormick" userId="48dd4a60-33cd-4ea5-88e2-107933e55186" providerId="ADAL" clId="{3B9EE92E-E6A8-4A8D-8BE9-C3D76D3EA0F5}" dt="2026-11-06T15:05:17.822" v="56" actId="1076"/>
          <ac:picMkLst>
            <pc:docMk/>
            <pc:sldMk cId="1679352515" sldId="486"/>
            <ac:picMk id="5" creationId="{9DD9C4F0-485C-2A51-4E91-BF8B12A1F71D}"/>
          </ac:picMkLst>
        </pc:picChg>
      </pc:sldChg>
      <pc:sldChg chg="addSp delSp modSp mod">
        <pc:chgData name="Haley McCormick" userId="48dd4a60-33cd-4ea5-88e2-107933e55186" providerId="ADAL" clId="{3B9EE92E-E6A8-4A8D-8BE9-C3D76D3EA0F5}" dt="2026-11-06T15:14:06.473" v="218" actId="478"/>
        <pc:sldMkLst>
          <pc:docMk/>
          <pc:sldMk cId="3760649699" sldId="495"/>
        </pc:sldMkLst>
        <pc:spChg chg="add del mod">
          <ac:chgData name="Haley McCormick" userId="48dd4a60-33cd-4ea5-88e2-107933e55186" providerId="ADAL" clId="{3B9EE92E-E6A8-4A8D-8BE9-C3D76D3EA0F5}" dt="2026-11-06T15:13:19.954" v="180" actId="33699"/>
          <ac:spMkLst>
            <pc:docMk/>
            <pc:sldMk cId="3760649699" sldId="495"/>
            <ac:spMk id="2" creationId="{9A31674F-D050-BA78-D1A2-70A3268FF790}"/>
          </ac:spMkLst>
        </pc:spChg>
        <pc:spChg chg="add mod">
          <ac:chgData name="Haley McCormick" userId="48dd4a60-33cd-4ea5-88e2-107933e55186" providerId="ADAL" clId="{3B9EE92E-E6A8-4A8D-8BE9-C3D76D3EA0F5}" dt="2026-11-06T15:14:03.632" v="217" actId="1076"/>
          <ac:spMkLst>
            <pc:docMk/>
            <pc:sldMk cId="3760649699" sldId="495"/>
            <ac:spMk id="3" creationId="{99FC34C4-BE08-1BA3-FB8A-98205CB90F44}"/>
          </ac:spMkLst>
        </pc:spChg>
        <pc:spChg chg="del mod">
          <ac:chgData name="Haley McCormick" userId="48dd4a60-33cd-4ea5-88e2-107933e55186" providerId="ADAL" clId="{3B9EE92E-E6A8-4A8D-8BE9-C3D76D3EA0F5}" dt="2026-11-06T15:14:06.473" v="218" actId="478"/>
          <ac:spMkLst>
            <pc:docMk/>
            <pc:sldMk cId="3760649699" sldId="495"/>
            <ac:spMk id="9" creationId="{2909A106-9CA9-8D59-958B-82BCD8E89C26}"/>
          </ac:spMkLst>
        </pc:spChg>
      </pc:sldChg>
      <pc:sldChg chg="modSp mod">
        <pc:chgData name="Haley McCormick" userId="48dd4a60-33cd-4ea5-88e2-107933e55186" providerId="ADAL" clId="{3B9EE92E-E6A8-4A8D-8BE9-C3D76D3EA0F5}" dt="2026-11-06T15:12:05.254" v="172" actId="1076"/>
        <pc:sldMkLst>
          <pc:docMk/>
          <pc:sldMk cId="3509166419" sldId="496"/>
        </pc:sldMkLst>
        <pc:spChg chg="mod">
          <ac:chgData name="Haley McCormick" userId="48dd4a60-33cd-4ea5-88e2-107933e55186" providerId="ADAL" clId="{3B9EE92E-E6A8-4A8D-8BE9-C3D76D3EA0F5}" dt="2026-11-06T15:12:05.254" v="172" actId="1076"/>
          <ac:spMkLst>
            <pc:docMk/>
            <pc:sldMk cId="3509166419" sldId="496"/>
            <ac:spMk id="10" creationId="{D3E391E5-3992-E43D-AE38-FC24349A0C34}"/>
          </ac:spMkLst>
        </pc:spChg>
      </pc:sldChg>
      <pc:sldChg chg="modSp mod">
        <pc:chgData name="Haley McCormick" userId="48dd4a60-33cd-4ea5-88e2-107933e55186" providerId="ADAL" clId="{3B9EE92E-E6A8-4A8D-8BE9-C3D76D3EA0F5}" dt="2026-11-06T15:15:10.869" v="225" actId="13244"/>
        <pc:sldMkLst>
          <pc:docMk/>
          <pc:sldMk cId="541847416" sldId="501"/>
        </pc:sldMkLst>
        <pc:spChg chg="mod">
          <ac:chgData name="Haley McCormick" userId="48dd4a60-33cd-4ea5-88e2-107933e55186" providerId="ADAL" clId="{3B9EE92E-E6A8-4A8D-8BE9-C3D76D3EA0F5}" dt="2026-11-06T15:15:01.114" v="224" actId="13244"/>
          <ac:spMkLst>
            <pc:docMk/>
            <pc:sldMk cId="541847416" sldId="501"/>
            <ac:spMk id="2" creationId="{9B1EF280-C744-D1E9-5B47-D43FFD232F7A}"/>
          </ac:spMkLst>
        </pc:spChg>
        <pc:spChg chg="mod">
          <ac:chgData name="Haley McCormick" userId="48dd4a60-33cd-4ea5-88e2-107933e55186" providerId="ADAL" clId="{3B9EE92E-E6A8-4A8D-8BE9-C3D76D3EA0F5}" dt="2026-11-06T15:15:10.869" v="225" actId="13244"/>
          <ac:spMkLst>
            <pc:docMk/>
            <pc:sldMk cId="541847416" sldId="501"/>
            <ac:spMk id="8" creationId="{49789B04-15CB-446F-52A6-A8DB3B077EA1}"/>
          </ac:spMkLst>
        </pc:spChg>
      </pc:sldChg>
      <pc:sldChg chg="modSp mod">
        <pc:chgData name="Haley McCormick" userId="48dd4a60-33cd-4ea5-88e2-107933e55186" providerId="ADAL" clId="{3B9EE92E-E6A8-4A8D-8BE9-C3D76D3EA0F5}" dt="2026-11-06T15:12:50.629" v="175" actId="962"/>
        <pc:sldMkLst>
          <pc:docMk/>
          <pc:sldMk cId="1728638931" sldId="502"/>
        </pc:sldMkLst>
        <pc:picChg chg="mod">
          <ac:chgData name="Haley McCormick" userId="48dd4a60-33cd-4ea5-88e2-107933e55186" providerId="ADAL" clId="{3B9EE92E-E6A8-4A8D-8BE9-C3D76D3EA0F5}" dt="2026-11-06T15:12:50.629" v="175" actId="962"/>
          <ac:picMkLst>
            <pc:docMk/>
            <pc:sldMk cId="1728638931" sldId="502"/>
            <ac:picMk id="8" creationId="{2EB528D0-1C68-6CB5-4FC6-4A5D08CA3F8D}"/>
          </ac:picMkLst>
        </pc:picChg>
      </pc:sldChg>
      <pc:sldChg chg="modSp mod">
        <pc:chgData name="Haley McCormick" userId="48dd4a60-33cd-4ea5-88e2-107933e55186" providerId="ADAL" clId="{3B9EE92E-E6A8-4A8D-8BE9-C3D76D3EA0F5}" dt="2026-11-06T15:04:43.820" v="51" actId="20577"/>
        <pc:sldMkLst>
          <pc:docMk/>
          <pc:sldMk cId="533054089" sldId="506"/>
        </pc:sldMkLst>
        <pc:spChg chg="mod">
          <ac:chgData name="Haley McCormick" userId="48dd4a60-33cd-4ea5-88e2-107933e55186" providerId="ADAL" clId="{3B9EE92E-E6A8-4A8D-8BE9-C3D76D3EA0F5}" dt="2026-11-06T15:04:43.820" v="51" actId="20577"/>
          <ac:spMkLst>
            <pc:docMk/>
            <pc:sldMk cId="533054089" sldId="506"/>
            <ac:spMk id="2" creationId="{9CAAF18A-2517-1C4B-DE38-3AA674BD1578}"/>
          </ac:spMkLst>
        </pc:spChg>
      </pc:sldChg>
      <pc:sldChg chg="modSp mod">
        <pc:chgData name="Haley McCormick" userId="48dd4a60-33cd-4ea5-88e2-107933e55186" providerId="ADAL" clId="{3B9EE92E-E6A8-4A8D-8BE9-C3D76D3EA0F5}" dt="2026-11-06T15:11:40.588" v="164" actId="12"/>
        <pc:sldMkLst>
          <pc:docMk/>
          <pc:sldMk cId="1901812620" sldId="508"/>
        </pc:sldMkLst>
        <pc:spChg chg="mod">
          <ac:chgData name="Haley McCormick" userId="48dd4a60-33cd-4ea5-88e2-107933e55186" providerId="ADAL" clId="{3B9EE92E-E6A8-4A8D-8BE9-C3D76D3EA0F5}" dt="2026-11-06T15:11:32.839" v="163" actId="14100"/>
          <ac:spMkLst>
            <pc:docMk/>
            <pc:sldMk cId="1901812620" sldId="508"/>
            <ac:spMk id="2" creationId="{08AAD8E9-D880-3AAD-1547-8126D7A98FED}"/>
          </ac:spMkLst>
        </pc:spChg>
        <pc:spChg chg="mod">
          <ac:chgData name="Haley McCormick" userId="48dd4a60-33cd-4ea5-88e2-107933e55186" providerId="ADAL" clId="{3B9EE92E-E6A8-4A8D-8BE9-C3D76D3EA0F5}" dt="2026-11-06T15:11:40.588" v="164" actId="12"/>
          <ac:spMkLst>
            <pc:docMk/>
            <pc:sldMk cId="1901812620" sldId="508"/>
            <ac:spMk id="3" creationId="{66DDB181-1291-6AD7-B5C4-554E0C774364}"/>
          </ac:spMkLst>
        </pc:spChg>
      </pc:sldChg>
      <pc:sldChg chg="modSp mod">
        <pc:chgData name="Haley McCormick" userId="48dd4a60-33cd-4ea5-88e2-107933e55186" providerId="ADAL" clId="{3B9EE92E-E6A8-4A8D-8BE9-C3D76D3EA0F5}" dt="2026-11-06T15:00:27.816" v="3" actId="12"/>
        <pc:sldMkLst>
          <pc:docMk/>
          <pc:sldMk cId="2760417814" sldId="512"/>
        </pc:sldMkLst>
        <pc:spChg chg="mod">
          <ac:chgData name="Haley McCormick" userId="48dd4a60-33cd-4ea5-88e2-107933e55186" providerId="ADAL" clId="{3B9EE92E-E6A8-4A8D-8BE9-C3D76D3EA0F5}" dt="2026-11-06T15:00:27.816" v="3" actId="12"/>
          <ac:spMkLst>
            <pc:docMk/>
            <pc:sldMk cId="2760417814" sldId="512"/>
            <ac:spMk id="7" creationId="{73D564AA-08FE-7618-FA76-CD4558C27B64}"/>
          </ac:spMkLst>
        </pc:spChg>
      </pc:sldChg>
      <pc:sldChg chg="modSp mod">
        <pc:chgData name="Haley McCormick" userId="48dd4a60-33cd-4ea5-88e2-107933e55186" providerId="ADAL" clId="{3B9EE92E-E6A8-4A8D-8BE9-C3D76D3EA0F5}" dt="2026-11-06T15:07:36.523" v="77" actId="1076"/>
        <pc:sldMkLst>
          <pc:docMk/>
          <pc:sldMk cId="3882002487" sldId="515"/>
        </pc:sldMkLst>
        <pc:spChg chg="mod">
          <ac:chgData name="Haley McCormick" userId="48dd4a60-33cd-4ea5-88e2-107933e55186" providerId="ADAL" clId="{3B9EE92E-E6A8-4A8D-8BE9-C3D76D3EA0F5}" dt="2026-11-06T15:07:36.523" v="77" actId="1076"/>
          <ac:spMkLst>
            <pc:docMk/>
            <pc:sldMk cId="3882002487" sldId="515"/>
            <ac:spMk id="7" creationId="{2154EB2D-151D-8CAF-A2D2-A88039128C9E}"/>
          </ac:spMkLst>
        </pc:spChg>
      </pc:sldChg>
      <pc:sldChg chg="addSp delSp modSp mod">
        <pc:chgData name="Haley McCormick" userId="48dd4a60-33cd-4ea5-88e2-107933e55186" providerId="ADAL" clId="{3B9EE92E-E6A8-4A8D-8BE9-C3D76D3EA0F5}" dt="2026-11-06T15:18:32.858" v="243" actId="13244"/>
        <pc:sldMkLst>
          <pc:docMk/>
          <pc:sldMk cId="692164552" sldId="516"/>
        </pc:sldMkLst>
        <pc:spChg chg="add mod">
          <ac:chgData name="Haley McCormick" userId="48dd4a60-33cd-4ea5-88e2-107933e55186" providerId="ADAL" clId="{3B9EE92E-E6A8-4A8D-8BE9-C3D76D3EA0F5}" dt="2026-11-06T15:18:32.858" v="243" actId="13244"/>
          <ac:spMkLst>
            <pc:docMk/>
            <pc:sldMk cId="692164552" sldId="516"/>
            <ac:spMk id="3" creationId="{501D31F4-07EB-CFE0-8C22-4E864FB7A9FE}"/>
          </ac:spMkLst>
        </pc:spChg>
        <pc:spChg chg="del mod">
          <ac:chgData name="Haley McCormick" userId="48dd4a60-33cd-4ea5-88e2-107933e55186" providerId="ADAL" clId="{3B9EE92E-E6A8-4A8D-8BE9-C3D76D3EA0F5}" dt="2026-11-06T15:18:03.194" v="238" actId="478"/>
          <ac:spMkLst>
            <pc:docMk/>
            <pc:sldMk cId="692164552" sldId="516"/>
            <ac:spMk id="4" creationId="{33BD25DD-B92E-FD54-2F2C-BCDB3C2FBB9E}"/>
          </ac:spMkLst>
        </pc:spChg>
        <pc:spChg chg="mod">
          <ac:chgData name="Haley McCormick" userId="48dd4a60-33cd-4ea5-88e2-107933e55186" providerId="ADAL" clId="{3B9EE92E-E6A8-4A8D-8BE9-C3D76D3EA0F5}" dt="2026-11-06T15:07:46.669" v="79" actId="1076"/>
          <ac:spMkLst>
            <pc:docMk/>
            <pc:sldMk cId="692164552" sldId="516"/>
            <ac:spMk id="7" creationId="{B9617FB7-889A-8E0E-BFD9-6239BEE61977}"/>
          </ac:spMkLst>
        </pc:spChg>
        <pc:spChg chg="del mod">
          <ac:chgData name="Haley McCormick" userId="48dd4a60-33cd-4ea5-88e2-107933e55186" providerId="ADAL" clId="{3B9EE92E-E6A8-4A8D-8BE9-C3D76D3EA0F5}" dt="2026-11-06T15:18:26.506" v="242" actId="478"/>
          <ac:spMkLst>
            <pc:docMk/>
            <pc:sldMk cId="692164552" sldId="516"/>
            <ac:spMk id="8" creationId="{DC8D15E1-970C-0FA6-6473-9F597FF264C6}"/>
          </ac:spMkLst>
        </pc:spChg>
      </pc:sldChg>
      <pc:sldChg chg="modSp">
        <pc:chgData name="Haley McCormick" userId="48dd4a60-33cd-4ea5-88e2-107933e55186" providerId="ADAL" clId="{3B9EE92E-E6A8-4A8D-8BE9-C3D76D3EA0F5}" dt="2026-11-06T15:17:43.483" v="235" actId="962"/>
        <pc:sldMkLst>
          <pc:docMk/>
          <pc:sldMk cId="2785750680" sldId="517"/>
        </pc:sldMkLst>
        <pc:graphicFrameChg chg="mod">
          <ac:chgData name="Haley McCormick" userId="48dd4a60-33cd-4ea5-88e2-107933e55186" providerId="ADAL" clId="{3B9EE92E-E6A8-4A8D-8BE9-C3D76D3EA0F5}" dt="2026-11-06T15:17:43.483" v="235" actId="962"/>
          <ac:graphicFrameMkLst>
            <pc:docMk/>
            <pc:sldMk cId="2785750680" sldId="517"/>
            <ac:graphicFrameMk id="44" creationId="{F29D8048-3540-D4E1-C1EC-90E654D1A9DB}"/>
          </ac:graphicFrameMkLst>
        </pc:graphicFrameChg>
      </pc:sldChg>
      <pc:sldChg chg="modSp mod">
        <pc:chgData name="Haley McCormick" userId="48dd4a60-33cd-4ea5-88e2-107933e55186" providerId="ADAL" clId="{3B9EE92E-E6A8-4A8D-8BE9-C3D76D3EA0F5}" dt="2026-11-06T15:15:19.602" v="226" actId="13244"/>
        <pc:sldMkLst>
          <pc:docMk/>
          <pc:sldMk cId="3403903742" sldId="518"/>
        </pc:sldMkLst>
        <pc:spChg chg="mod">
          <ac:chgData name="Haley McCormick" userId="48dd4a60-33cd-4ea5-88e2-107933e55186" providerId="ADAL" clId="{3B9EE92E-E6A8-4A8D-8BE9-C3D76D3EA0F5}" dt="2026-11-06T15:11:15.164" v="160" actId="1076"/>
          <ac:spMkLst>
            <pc:docMk/>
            <pc:sldMk cId="3403903742" sldId="518"/>
            <ac:spMk id="3" creationId="{4F5C5DE9-D380-96FD-3ACD-027C2E455A56}"/>
          </ac:spMkLst>
        </pc:spChg>
        <pc:spChg chg="mod">
          <ac:chgData name="Haley McCormick" userId="48dd4a60-33cd-4ea5-88e2-107933e55186" providerId="ADAL" clId="{3B9EE92E-E6A8-4A8D-8BE9-C3D76D3EA0F5}" dt="2026-11-06T15:11:05.756" v="158" actId="14100"/>
          <ac:spMkLst>
            <pc:docMk/>
            <pc:sldMk cId="3403903742" sldId="518"/>
            <ac:spMk id="4" creationId="{74B34BA2-88CA-87C2-A875-753EFBC5505F}"/>
          </ac:spMkLst>
        </pc:spChg>
        <pc:spChg chg="mod">
          <ac:chgData name="Haley McCormick" userId="48dd4a60-33cd-4ea5-88e2-107933e55186" providerId="ADAL" clId="{3B9EE92E-E6A8-4A8D-8BE9-C3D76D3EA0F5}" dt="2026-11-06T15:15:19.602" v="226" actId="13244"/>
          <ac:spMkLst>
            <pc:docMk/>
            <pc:sldMk cId="3403903742" sldId="518"/>
            <ac:spMk id="5" creationId="{C13FD746-EE60-8BDC-2D83-4EEDB11D167B}"/>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ata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5B49CD-E4C4-450D-B042-A639FC4BE1A4}"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336889B9-466D-4C03-85B8-61CE760134A8}">
      <dgm:prSet custT="1"/>
      <dgm:spPr/>
      <dgm:t>
        <a:bodyPr/>
        <a:lstStyle/>
        <a:p>
          <a:pPr>
            <a:lnSpc>
              <a:spcPct val="100000"/>
            </a:lnSpc>
          </a:pPr>
          <a:r>
            <a:rPr lang="en-US" sz="1600" b="1">
              <a:solidFill>
                <a:schemeClr val="tx2"/>
              </a:solidFill>
            </a:rPr>
            <a:t>EXPECT</a:t>
          </a:r>
          <a:r>
            <a:rPr lang="en-US" sz="1600">
              <a:solidFill>
                <a:schemeClr val="tx2"/>
              </a:solidFill>
            </a:rPr>
            <a:t> – this part of your application will take time &amp; you should allow additional time for edits</a:t>
          </a:r>
        </a:p>
      </dgm:t>
    </dgm:pt>
    <dgm:pt modelId="{BACD162A-8184-45F2-AC53-6384F55F9D38}" type="parTrans" cxnId="{043CE85F-BBBB-4752-A984-FEB62C379D5C}">
      <dgm:prSet/>
      <dgm:spPr/>
      <dgm:t>
        <a:bodyPr/>
        <a:lstStyle/>
        <a:p>
          <a:endParaRPr lang="en-US"/>
        </a:p>
      </dgm:t>
    </dgm:pt>
    <dgm:pt modelId="{FD980AFD-4650-4E4A-836A-05361633EC2C}" type="sibTrans" cxnId="{043CE85F-BBBB-4752-A984-FEB62C379D5C}">
      <dgm:prSet/>
      <dgm:spPr/>
      <dgm:t>
        <a:bodyPr/>
        <a:lstStyle/>
        <a:p>
          <a:pPr>
            <a:lnSpc>
              <a:spcPct val="100000"/>
            </a:lnSpc>
          </a:pPr>
          <a:endParaRPr lang="en-US"/>
        </a:p>
      </dgm:t>
    </dgm:pt>
    <dgm:pt modelId="{B170BF9E-F2EA-44B9-ABE4-C4314F75C7EE}">
      <dgm:prSet/>
      <dgm:spPr/>
      <dgm:t>
        <a:bodyPr/>
        <a:lstStyle/>
        <a:p>
          <a:pPr>
            <a:lnSpc>
              <a:spcPct val="100000"/>
            </a:lnSpc>
          </a:pPr>
          <a:r>
            <a:rPr lang="en-US" b="1">
              <a:solidFill>
                <a:srgbClr val="3333FF"/>
              </a:solidFill>
            </a:rPr>
            <a:t>GUIDE</a:t>
          </a:r>
          <a:r>
            <a:rPr lang="en-US">
              <a:solidFill>
                <a:srgbClr val="3333FF"/>
              </a:solidFill>
            </a:rPr>
            <a:t> – there are various guides available to assist you with how to organize and what to include in your outline of proposed research.</a:t>
          </a:r>
        </a:p>
      </dgm:t>
    </dgm:pt>
    <dgm:pt modelId="{F0DAC27D-61F7-4F9F-957F-BC6E87F762C2}" type="parTrans" cxnId="{7968FB9F-236E-481A-A42C-0C7066A8F9C7}">
      <dgm:prSet/>
      <dgm:spPr/>
      <dgm:t>
        <a:bodyPr/>
        <a:lstStyle/>
        <a:p>
          <a:endParaRPr lang="en-US"/>
        </a:p>
      </dgm:t>
    </dgm:pt>
    <dgm:pt modelId="{A28001AC-D29D-4710-886C-5B1CC88F7566}" type="sibTrans" cxnId="{7968FB9F-236E-481A-A42C-0C7066A8F9C7}">
      <dgm:prSet/>
      <dgm:spPr/>
      <dgm:t>
        <a:bodyPr/>
        <a:lstStyle/>
        <a:p>
          <a:pPr>
            <a:lnSpc>
              <a:spcPct val="100000"/>
            </a:lnSpc>
          </a:pPr>
          <a:endParaRPr lang="en-US"/>
        </a:p>
      </dgm:t>
    </dgm:pt>
    <dgm:pt modelId="{A19A199C-8EB4-44BD-88DD-AE810F4D11F3}">
      <dgm:prSet custT="1"/>
      <dgm:spPr/>
      <dgm:t>
        <a:bodyPr/>
        <a:lstStyle/>
        <a:p>
          <a:pPr>
            <a:lnSpc>
              <a:spcPct val="100000"/>
            </a:lnSpc>
          </a:pPr>
          <a:r>
            <a:rPr lang="en-US" sz="1600" b="1">
              <a:solidFill>
                <a:schemeClr val="tx1"/>
              </a:solidFill>
            </a:rPr>
            <a:t>EDIT</a:t>
          </a:r>
          <a:r>
            <a:rPr lang="en-US" sz="1600">
              <a:solidFill>
                <a:schemeClr val="tx1"/>
              </a:solidFill>
            </a:rPr>
            <a:t> -  ask your supervisor to review and seek out others in your field to review your outline.  It is expected that you will make a multiple edits of your plan until you are satisfied it fully articulates your research.</a:t>
          </a:r>
        </a:p>
      </dgm:t>
    </dgm:pt>
    <dgm:pt modelId="{89C63F99-B27D-4680-AC78-1DFD939D6B43}" type="parTrans" cxnId="{8ED93648-615C-47AD-9EB7-F0CE27ADFE85}">
      <dgm:prSet/>
      <dgm:spPr/>
      <dgm:t>
        <a:bodyPr/>
        <a:lstStyle/>
        <a:p>
          <a:endParaRPr lang="en-US"/>
        </a:p>
      </dgm:t>
    </dgm:pt>
    <dgm:pt modelId="{E22FC2E2-00AA-4B75-B8E3-627015BE9F7F}" type="sibTrans" cxnId="{8ED93648-615C-47AD-9EB7-F0CE27ADFE85}">
      <dgm:prSet/>
      <dgm:spPr/>
      <dgm:t>
        <a:bodyPr/>
        <a:lstStyle/>
        <a:p>
          <a:pPr>
            <a:lnSpc>
              <a:spcPct val="100000"/>
            </a:lnSpc>
          </a:pPr>
          <a:endParaRPr lang="en-US"/>
        </a:p>
      </dgm:t>
    </dgm:pt>
    <dgm:pt modelId="{E68185ED-C47E-4B15-B5DC-F821AE0D9B3B}">
      <dgm:prSet/>
      <dgm:spPr/>
      <dgm:t>
        <a:bodyPr/>
        <a:lstStyle/>
        <a:p>
          <a:pPr>
            <a:lnSpc>
              <a:spcPct val="100000"/>
            </a:lnSpc>
          </a:pPr>
          <a:r>
            <a:rPr lang="en-US" b="1">
              <a:solidFill>
                <a:srgbClr val="C00000"/>
              </a:solidFill>
            </a:rPr>
            <a:t>SEEK </a:t>
          </a:r>
          <a:r>
            <a:rPr lang="en-US">
              <a:solidFill>
                <a:srgbClr val="C00000"/>
              </a:solidFill>
            </a:rPr>
            <a:t>– out examples of outline of proposed research </a:t>
          </a:r>
        </a:p>
      </dgm:t>
    </dgm:pt>
    <dgm:pt modelId="{FA21163C-7EBF-4A01-8CC4-EE5179456EA4}" type="parTrans" cxnId="{21C0C9FD-DDBB-4075-AF40-6B09A351201B}">
      <dgm:prSet/>
      <dgm:spPr/>
      <dgm:t>
        <a:bodyPr/>
        <a:lstStyle/>
        <a:p>
          <a:endParaRPr lang="en-US"/>
        </a:p>
      </dgm:t>
    </dgm:pt>
    <dgm:pt modelId="{132321A8-D745-4931-9C3B-883A445FE257}" type="sibTrans" cxnId="{21C0C9FD-DDBB-4075-AF40-6B09A351201B}">
      <dgm:prSet/>
      <dgm:spPr/>
      <dgm:t>
        <a:bodyPr/>
        <a:lstStyle/>
        <a:p>
          <a:endParaRPr lang="en-US"/>
        </a:p>
      </dgm:t>
    </dgm:pt>
    <dgm:pt modelId="{87D65FD5-2A05-4A10-AABC-C2C957B2AAE7}" type="pres">
      <dgm:prSet presAssocID="{8A5B49CD-E4C4-450D-B042-A639FC4BE1A4}" presName="root" presStyleCnt="0">
        <dgm:presLayoutVars>
          <dgm:dir/>
          <dgm:resizeHandles val="exact"/>
        </dgm:presLayoutVars>
      </dgm:prSet>
      <dgm:spPr/>
    </dgm:pt>
    <dgm:pt modelId="{704F6F17-7CD1-46F9-9424-470BE51C3EB1}" type="pres">
      <dgm:prSet presAssocID="{8A5B49CD-E4C4-450D-B042-A639FC4BE1A4}" presName="container" presStyleCnt="0">
        <dgm:presLayoutVars>
          <dgm:dir/>
          <dgm:resizeHandles val="exact"/>
        </dgm:presLayoutVars>
      </dgm:prSet>
      <dgm:spPr/>
    </dgm:pt>
    <dgm:pt modelId="{0D5DF913-0578-488B-9642-003E9309571A}" type="pres">
      <dgm:prSet presAssocID="{336889B9-466D-4C03-85B8-61CE760134A8}" presName="compNode" presStyleCnt="0"/>
      <dgm:spPr/>
    </dgm:pt>
    <dgm:pt modelId="{5BC2C2AC-15EB-429D-9DAA-DF61BA47FBD9}" type="pres">
      <dgm:prSet presAssocID="{336889B9-466D-4C03-85B8-61CE760134A8}" presName="iconBgRect" presStyleLbl="bgShp" presStyleIdx="0" presStyleCnt="4"/>
      <dgm:spPr/>
    </dgm:pt>
    <dgm:pt modelId="{5B4616C1-2F83-4CEF-A4AB-B55204DCB19C}" type="pres">
      <dgm:prSet presAssocID="{336889B9-466D-4C03-85B8-61CE760134A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raser"/>
        </a:ext>
      </dgm:extLst>
    </dgm:pt>
    <dgm:pt modelId="{B5610FCD-8C5B-4D13-BF82-96787B132712}" type="pres">
      <dgm:prSet presAssocID="{336889B9-466D-4C03-85B8-61CE760134A8}" presName="spaceRect" presStyleCnt="0"/>
      <dgm:spPr/>
    </dgm:pt>
    <dgm:pt modelId="{E3E8725F-1A7A-4DA0-8AC1-258A653AA870}" type="pres">
      <dgm:prSet presAssocID="{336889B9-466D-4C03-85B8-61CE760134A8}" presName="textRect" presStyleLbl="revTx" presStyleIdx="0" presStyleCnt="4">
        <dgm:presLayoutVars>
          <dgm:chMax val="1"/>
          <dgm:chPref val="1"/>
        </dgm:presLayoutVars>
      </dgm:prSet>
      <dgm:spPr/>
    </dgm:pt>
    <dgm:pt modelId="{BE2ACB00-1103-4138-B90F-735969AC48DC}" type="pres">
      <dgm:prSet presAssocID="{FD980AFD-4650-4E4A-836A-05361633EC2C}" presName="sibTrans" presStyleLbl="sibTrans2D1" presStyleIdx="0" presStyleCnt="0"/>
      <dgm:spPr/>
    </dgm:pt>
    <dgm:pt modelId="{38930B33-789B-434A-B95D-4D9F810F84E5}" type="pres">
      <dgm:prSet presAssocID="{B170BF9E-F2EA-44B9-ABE4-C4314F75C7EE}" presName="compNode" presStyleCnt="0"/>
      <dgm:spPr/>
    </dgm:pt>
    <dgm:pt modelId="{655C9239-0F6F-4CFD-8E0B-8BC6356831D8}" type="pres">
      <dgm:prSet presAssocID="{B170BF9E-F2EA-44B9-ABE4-C4314F75C7EE}" presName="iconBgRect" presStyleLbl="bgShp" presStyleIdx="1" presStyleCnt="4"/>
      <dgm:spPr/>
    </dgm:pt>
    <dgm:pt modelId="{3592BF96-44E3-415D-81FD-40915590E65E}" type="pres">
      <dgm:prSet presAssocID="{B170BF9E-F2EA-44B9-ABE4-C4314F75C7E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 Bulb and Gear"/>
        </a:ext>
      </dgm:extLst>
    </dgm:pt>
    <dgm:pt modelId="{DD2797E7-78EB-42DE-819D-AA4D62583FE2}" type="pres">
      <dgm:prSet presAssocID="{B170BF9E-F2EA-44B9-ABE4-C4314F75C7EE}" presName="spaceRect" presStyleCnt="0"/>
      <dgm:spPr/>
    </dgm:pt>
    <dgm:pt modelId="{E3509787-EBBF-41DA-9320-D94D0CA1F781}" type="pres">
      <dgm:prSet presAssocID="{B170BF9E-F2EA-44B9-ABE4-C4314F75C7EE}" presName="textRect" presStyleLbl="revTx" presStyleIdx="1" presStyleCnt="4">
        <dgm:presLayoutVars>
          <dgm:chMax val="1"/>
          <dgm:chPref val="1"/>
        </dgm:presLayoutVars>
      </dgm:prSet>
      <dgm:spPr/>
    </dgm:pt>
    <dgm:pt modelId="{D2C58084-69D2-4A78-A251-B6F629F45E33}" type="pres">
      <dgm:prSet presAssocID="{A28001AC-D29D-4710-886C-5B1CC88F7566}" presName="sibTrans" presStyleLbl="sibTrans2D1" presStyleIdx="0" presStyleCnt="0"/>
      <dgm:spPr/>
    </dgm:pt>
    <dgm:pt modelId="{AC4FC644-88ED-42B2-B7A0-425165069AF2}" type="pres">
      <dgm:prSet presAssocID="{A19A199C-8EB4-44BD-88DD-AE810F4D11F3}" presName="compNode" presStyleCnt="0"/>
      <dgm:spPr/>
    </dgm:pt>
    <dgm:pt modelId="{4392B228-F94E-440E-8C5D-030C995C32DB}" type="pres">
      <dgm:prSet presAssocID="{A19A199C-8EB4-44BD-88DD-AE810F4D11F3}" presName="iconBgRect" presStyleLbl="bgShp" presStyleIdx="2" presStyleCnt="4"/>
      <dgm:spPr/>
    </dgm:pt>
    <dgm:pt modelId="{F559A958-3C02-4B36-A01D-E2C283CAA4E2}" type="pres">
      <dgm:prSet presAssocID="{A19A199C-8EB4-44BD-88DD-AE810F4D11F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Venn Diagram"/>
        </a:ext>
      </dgm:extLst>
    </dgm:pt>
    <dgm:pt modelId="{A5085468-C77F-490B-87AD-FE1FAB669446}" type="pres">
      <dgm:prSet presAssocID="{A19A199C-8EB4-44BD-88DD-AE810F4D11F3}" presName="spaceRect" presStyleCnt="0"/>
      <dgm:spPr/>
    </dgm:pt>
    <dgm:pt modelId="{F9E79751-C11F-4C58-B4BD-A3CC728431F7}" type="pres">
      <dgm:prSet presAssocID="{A19A199C-8EB4-44BD-88DD-AE810F4D11F3}" presName="textRect" presStyleLbl="revTx" presStyleIdx="2" presStyleCnt="4">
        <dgm:presLayoutVars>
          <dgm:chMax val="1"/>
          <dgm:chPref val="1"/>
        </dgm:presLayoutVars>
      </dgm:prSet>
      <dgm:spPr/>
    </dgm:pt>
    <dgm:pt modelId="{8DF81857-0452-4074-A00A-9E73556A89FE}" type="pres">
      <dgm:prSet presAssocID="{E22FC2E2-00AA-4B75-B8E3-627015BE9F7F}" presName="sibTrans" presStyleLbl="sibTrans2D1" presStyleIdx="0" presStyleCnt="0"/>
      <dgm:spPr/>
    </dgm:pt>
    <dgm:pt modelId="{162C8A92-1DD6-41CB-8963-68F070C92E7A}" type="pres">
      <dgm:prSet presAssocID="{E68185ED-C47E-4B15-B5DC-F821AE0D9B3B}" presName="compNode" presStyleCnt="0"/>
      <dgm:spPr/>
    </dgm:pt>
    <dgm:pt modelId="{D696E054-3D48-4FBB-9822-CF4F9F27674F}" type="pres">
      <dgm:prSet presAssocID="{E68185ED-C47E-4B15-B5DC-F821AE0D9B3B}" presName="iconBgRect" presStyleLbl="bgShp" presStyleIdx="3" presStyleCnt="4"/>
      <dgm:spPr/>
    </dgm:pt>
    <dgm:pt modelId="{5C3582AD-1C8D-4E2A-A499-41E54A468F7A}" type="pres">
      <dgm:prSet presAssocID="{E68185ED-C47E-4B15-B5DC-F821AE0D9B3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search"/>
        </a:ext>
      </dgm:extLst>
    </dgm:pt>
    <dgm:pt modelId="{C841F397-6390-4ABA-AFD4-D4BD336F7811}" type="pres">
      <dgm:prSet presAssocID="{E68185ED-C47E-4B15-B5DC-F821AE0D9B3B}" presName="spaceRect" presStyleCnt="0"/>
      <dgm:spPr/>
    </dgm:pt>
    <dgm:pt modelId="{1C865FEE-80FF-4DB6-9D55-FEA1936417DA}" type="pres">
      <dgm:prSet presAssocID="{E68185ED-C47E-4B15-B5DC-F821AE0D9B3B}" presName="textRect" presStyleLbl="revTx" presStyleIdx="3" presStyleCnt="4">
        <dgm:presLayoutVars>
          <dgm:chMax val="1"/>
          <dgm:chPref val="1"/>
        </dgm:presLayoutVars>
      </dgm:prSet>
      <dgm:spPr/>
    </dgm:pt>
  </dgm:ptLst>
  <dgm:cxnLst>
    <dgm:cxn modelId="{BBC96B1E-D03D-41F6-838C-4D0660E66EFE}" type="presOf" srcId="{B170BF9E-F2EA-44B9-ABE4-C4314F75C7EE}" destId="{E3509787-EBBF-41DA-9320-D94D0CA1F781}" srcOrd="0" destOrd="0" presId="urn:microsoft.com/office/officeart/2018/2/layout/IconCircleList"/>
    <dgm:cxn modelId="{043CE85F-BBBB-4752-A984-FEB62C379D5C}" srcId="{8A5B49CD-E4C4-450D-B042-A639FC4BE1A4}" destId="{336889B9-466D-4C03-85B8-61CE760134A8}" srcOrd="0" destOrd="0" parTransId="{BACD162A-8184-45F2-AC53-6384F55F9D38}" sibTransId="{FD980AFD-4650-4E4A-836A-05361633EC2C}"/>
    <dgm:cxn modelId="{8ED93648-615C-47AD-9EB7-F0CE27ADFE85}" srcId="{8A5B49CD-E4C4-450D-B042-A639FC4BE1A4}" destId="{A19A199C-8EB4-44BD-88DD-AE810F4D11F3}" srcOrd="2" destOrd="0" parTransId="{89C63F99-B27D-4680-AC78-1DFD939D6B43}" sibTransId="{E22FC2E2-00AA-4B75-B8E3-627015BE9F7F}"/>
    <dgm:cxn modelId="{5A1A4584-7E43-49F7-9D58-37773E1DB1A4}" type="presOf" srcId="{FD980AFD-4650-4E4A-836A-05361633EC2C}" destId="{BE2ACB00-1103-4138-B90F-735969AC48DC}" srcOrd="0" destOrd="0" presId="urn:microsoft.com/office/officeart/2018/2/layout/IconCircleList"/>
    <dgm:cxn modelId="{4C75DC9F-97A9-4BBA-8BCE-C90B52729E3D}" type="presOf" srcId="{8A5B49CD-E4C4-450D-B042-A639FC4BE1A4}" destId="{87D65FD5-2A05-4A10-AABC-C2C957B2AAE7}" srcOrd="0" destOrd="0" presId="urn:microsoft.com/office/officeart/2018/2/layout/IconCircleList"/>
    <dgm:cxn modelId="{7968FB9F-236E-481A-A42C-0C7066A8F9C7}" srcId="{8A5B49CD-E4C4-450D-B042-A639FC4BE1A4}" destId="{B170BF9E-F2EA-44B9-ABE4-C4314F75C7EE}" srcOrd="1" destOrd="0" parTransId="{F0DAC27D-61F7-4F9F-957F-BC6E87F762C2}" sibTransId="{A28001AC-D29D-4710-886C-5B1CC88F7566}"/>
    <dgm:cxn modelId="{90346DB7-22DD-4BA8-B5E4-21D2BB6A659E}" type="presOf" srcId="{336889B9-466D-4C03-85B8-61CE760134A8}" destId="{E3E8725F-1A7A-4DA0-8AC1-258A653AA870}" srcOrd="0" destOrd="0" presId="urn:microsoft.com/office/officeart/2018/2/layout/IconCircleList"/>
    <dgm:cxn modelId="{DBFCBEBA-73FA-47EF-9531-FC8579D44AC5}" type="presOf" srcId="{A19A199C-8EB4-44BD-88DD-AE810F4D11F3}" destId="{F9E79751-C11F-4C58-B4BD-A3CC728431F7}" srcOrd="0" destOrd="0" presId="urn:microsoft.com/office/officeart/2018/2/layout/IconCircleList"/>
    <dgm:cxn modelId="{AF0D64E8-1F28-4ABA-92AF-9A197D793D8E}" type="presOf" srcId="{E68185ED-C47E-4B15-B5DC-F821AE0D9B3B}" destId="{1C865FEE-80FF-4DB6-9D55-FEA1936417DA}" srcOrd="0" destOrd="0" presId="urn:microsoft.com/office/officeart/2018/2/layout/IconCircleList"/>
    <dgm:cxn modelId="{37EB5CF2-194A-4E0A-99FF-6080B01EA92C}" type="presOf" srcId="{A28001AC-D29D-4710-886C-5B1CC88F7566}" destId="{D2C58084-69D2-4A78-A251-B6F629F45E33}" srcOrd="0" destOrd="0" presId="urn:microsoft.com/office/officeart/2018/2/layout/IconCircleList"/>
    <dgm:cxn modelId="{21C0C9FD-DDBB-4075-AF40-6B09A351201B}" srcId="{8A5B49CD-E4C4-450D-B042-A639FC4BE1A4}" destId="{E68185ED-C47E-4B15-B5DC-F821AE0D9B3B}" srcOrd="3" destOrd="0" parTransId="{FA21163C-7EBF-4A01-8CC4-EE5179456EA4}" sibTransId="{132321A8-D745-4931-9C3B-883A445FE257}"/>
    <dgm:cxn modelId="{66BFEBFF-A195-4DF9-BB72-2BA15F145DAF}" type="presOf" srcId="{E22FC2E2-00AA-4B75-B8E3-627015BE9F7F}" destId="{8DF81857-0452-4074-A00A-9E73556A89FE}" srcOrd="0" destOrd="0" presId="urn:microsoft.com/office/officeart/2018/2/layout/IconCircleList"/>
    <dgm:cxn modelId="{A409DBA3-D89C-4189-89C3-F112B1EEFEA5}" type="presParOf" srcId="{87D65FD5-2A05-4A10-AABC-C2C957B2AAE7}" destId="{704F6F17-7CD1-46F9-9424-470BE51C3EB1}" srcOrd="0" destOrd="0" presId="urn:microsoft.com/office/officeart/2018/2/layout/IconCircleList"/>
    <dgm:cxn modelId="{48D9B73F-5E2E-479E-9E20-92C7528DF84D}" type="presParOf" srcId="{704F6F17-7CD1-46F9-9424-470BE51C3EB1}" destId="{0D5DF913-0578-488B-9642-003E9309571A}" srcOrd="0" destOrd="0" presId="urn:microsoft.com/office/officeart/2018/2/layout/IconCircleList"/>
    <dgm:cxn modelId="{6A937250-F738-4E96-BB2C-79D5E9407F4E}" type="presParOf" srcId="{0D5DF913-0578-488B-9642-003E9309571A}" destId="{5BC2C2AC-15EB-429D-9DAA-DF61BA47FBD9}" srcOrd="0" destOrd="0" presId="urn:microsoft.com/office/officeart/2018/2/layout/IconCircleList"/>
    <dgm:cxn modelId="{CB3E3A64-82EA-4B02-8F14-BFE9CA8532CA}" type="presParOf" srcId="{0D5DF913-0578-488B-9642-003E9309571A}" destId="{5B4616C1-2F83-4CEF-A4AB-B55204DCB19C}" srcOrd="1" destOrd="0" presId="urn:microsoft.com/office/officeart/2018/2/layout/IconCircleList"/>
    <dgm:cxn modelId="{220C93B4-C3C3-407F-A38B-3F402955CEA6}" type="presParOf" srcId="{0D5DF913-0578-488B-9642-003E9309571A}" destId="{B5610FCD-8C5B-4D13-BF82-96787B132712}" srcOrd="2" destOrd="0" presId="urn:microsoft.com/office/officeart/2018/2/layout/IconCircleList"/>
    <dgm:cxn modelId="{E3B886A3-80D6-4D46-9975-D4373091CA79}" type="presParOf" srcId="{0D5DF913-0578-488B-9642-003E9309571A}" destId="{E3E8725F-1A7A-4DA0-8AC1-258A653AA870}" srcOrd="3" destOrd="0" presId="urn:microsoft.com/office/officeart/2018/2/layout/IconCircleList"/>
    <dgm:cxn modelId="{7BF7D2FA-7826-4522-9CA5-C1C2FB0C0590}" type="presParOf" srcId="{704F6F17-7CD1-46F9-9424-470BE51C3EB1}" destId="{BE2ACB00-1103-4138-B90F-735969AC48DC}" srcOrd="1" destOrd="0" presId="urn:microsoft.com/office/officeart/2018/2/layout/IconCircleList"/>
    <dgm:cxn modelId="{5CB78F0B-398C-4325-BF29-E4B4FCBC051C}" type="presParOf" srcId="{704F6F17-7CD1-46F9-9424-470BE51C3EB1}" destId="{38930B33-789B-434A-B95D-4D9F810F84E5}" srcOrd="2" destOrd="0" presId="urn:microsoft.com/office/officeart/2018/2/layout/IconCircleList"/>
    <dgm:cxn modelId="{42E4EF04-75B1-40C6-B88D-0EE154B8B8E6}" type="presParOf" srcId="{38930B33-789B-434A-B95D-4D9F810F84E5}" destId="{655C9239-0F6F-4CFD-8E0B-8BC6356831D8}" srcOrd="0" destOrd="0" presId="urn:microsoft.com/office/officeart/2018/2/layout/IconCircleList"/>
    <dgm:cxn modelId="{E9BE4149-2B89-4326-B428-03CB0079A930}" type="presParOf" srcId="{38930B33-789B-434A-B95D-4D9F810F84E5}" destId="{3592BF96-44E3-415D-81FD-40915590E65E}" srcOrd="1" destOrd="0" presId="urn:microsoft.com/office/officeart/2018/2/layout/IconCircleList"/>
    <dgm:cxn modelId="{554B45A4-F2CD-424D-879F-153816A2EB44}" type="presParOf" srcId="{38930B33-789B-434A-B95D-4D9F810F84E5}" destId="{DD2797E7-78EB-42DE-819D-AA4D62583FE2}" srcOrd="2" destOrd="0" presId="urn:microsoft.com/office/officeart/2018/2/layout/IconCircleList"/>
    <dgm:cxn modelId="{C46784D2-73DE-44EF-8ADB-1C5402DB7F60}" type="presParOf" srcId="{38930B33-789B-434A-B95D-4D9F810F84E5}" destId="{E3509787-EBBF-41DA-9320-D94D0CA1F781}" srcOrd="3" destOrd="0" presId="urn:microsoft.com/office/officeart/2018/2/layout/IconCircleList"/>
    <dgm:cxn modelId="{3F61D77D-851B-4AFA-9712-105D8B5230EF}" type="presParOf" srcId="{704F6F17-7CD1-46F9-9424-470BE51C3EB1}" destId="{D2C58084-69D2-4A78-A251-B6F629F45E33}" srcOrd="3" destOrd="0" presId="urn:microsoft.com/office/officeart/2018/2/layout/IconCircleList"/>
    <dgm:cxn modelId="{8BAAC9EB-332D-464C-A15D-9CE49074364F}" type="presParOf" srcId="{704F6F17-7CD1-46F9-9424-470BE51C3EB1}" destId="{AC4FC644-88ED-42B2-B7A0-425165069AF2}" srcOrd="4" destOrd="0" presId="urn:microsoft.com/office/officeart/2018/2/layout/IconCircleList"/>
    <dgm:cxn modelId="{DCB0C290-C312-48CD-ADB0-A9A5706B5C68}" type="presParOf" srcId="{AC4FC644-88ED-42B2-B7A0-425165069AF2}" destId="{4392B228-F94E-440E-8C5D-030C995C32DB}" srcOrd="0" destOrd="0" presId="urn:microsoft.com/office/officeart/2018/2/layout/IconCircleList"/>
    <dgm:cxn modelId="{E5963147-406D-4EB6-ADED-94884FA2099C}" type="presParOf" srcId="{AC4FC644-88ED-42B2-B7A0-425165069AF2}" destId="{F559A958-3C02-4B36-A01D-E2C283CAA4E2}" srcOrd="1" destOrd="0" presId="urn:microsoft.com/office/officeart/2018/2/layout/IconCircleList"/>
    <dgm:cxn modelId="{07D18CF0-B306-4275-9DEB-8ACDB9AEF50D}" type="presParOf" srcId="{AC4FC644-88ED-42B2-B7A0-425165069AF2}" destId="{A5085468-C77F-490B-87AD-FE1FAB669446}" srcOrd="2" destOrd="0" presId="urn:microsoft.com/office/officeart/2018/2/layout/IconCircleList"/>
    <dgm:cxn modelId="{FEE33CEF-3B2E-40CF-9775-074C7076C237}" type="presParOf" srcId="{AC4FC644-88ED-42B2-B7A0-425165069AF2}" destId="{F9E79751-C11F-4C58-B4BD-A3CC728431F7}" srcOrd="3" destOrd="0" presId="urn:microsoft.com/office/officeart/2018/2/layout/IconCircleList"/>
    <dgm:cxn modelId="{B6ED2FC2-747B-4B1F-89D3-59C01D3D28E9}" type="presParOf" srcId="{704F6F17-7CD1-46F9-9424-470BE51C3EB1}" destId="{8DF81857-0452-4074-A00A-9E73556A89FE}" srcOrd="5" destOrd="0" presId="urn:microsoft.com/office/officeart/2018/2/layout/IconCircleList"/>
    <dgm:cxn modelId="{65AE5AE9-9E25-4B24-BE5E-FC4393C1352C}" type="presParOf" srcId="{704F6F17-7CD1-46F9-9424-470BE51C3EB1}" destId="{162C8A92-1DD6-41CB-8963-68F070C92E7A}" srcOrd="6" destOrd="0" presId="urn:microsoft.com/office/officeart/2018/2/layout/IconCircleList"/>
    <dgm:cxn modelId="{9919B6BE-A2FF-4101-A600-2B0485D677A7}" type="presParOf" srcId="{162C8A92-1DD6-41CB-8963-68F070C92E7A}" destId="{D696E054-3D48-4FBB-9822-CF4F9F27674F}" srcOrd="0" destOrd="0" presId="urn:microsoft.com/office/officeart/2018/2/layout/IconCircleList"/>
    <dgm:cxn modelId="{5DC59F89-6B71-4D40-B0AB-B52103E17518}" type="presParOf" srcId="{162C8A92-1DD6-41CB-8963-68F070C92E7A}" destId="{5C3582AD-1C8D-4E2A-A499-41E54A468F7A}" srcOrd="1" destOrd="0" presId="urn:microsoft.com/office/officeart/2018/2/layout/IconCircleList"/>
    <dgm:cxn modelId="{1C3EE84C-D905-41CC-AFE1-DB9C545F9B5E}" type="presParOf" srcId="{162C8A92-1DD6-41CB-8963-68F070C92E7A}" destId="{C841F397-6390-4ABA-AFD4-D4BD336F7811}" srcOrd="2" destOrd="0" presId="urn:microsoft.com/office/officeart/2018/2/layout/IconCircleList"/>
    <dgm:cxn modelId="{15D3B785-432C-4CEE-8C01-C273B9ABD5EC}" type="presParOf" srcId="{162C8A92-1DD6-41CB-8963-68F070C92E7A}" destId="{1C865FEE-80FF-4DB6-9D55-FEA1936417D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7374BE-F5C5-40F3-A046-5CFDB2129D6A}"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4200FEA-14CA-4496-A05F-A8F60B6C3BB6}">
      <dgm:prSet custT="1"/>
      <dgm:spPr/>
      <dgm:t>
        <a:bodyPr/>
        <a:lstStyle/>
        <a:p>
          <a:pPr algn="l">
            <a:lnSpc>
              <a:spcPct val="100000"/>
            </a:lnSpc>
            <a:defRPr cap="all"/>
          </a:pPr>
          <a:r>
            <a:rPr lang="en-US" sz="1600" b="0" i="0" baseline="0"/>
            <a:t>Always review the application instructions and share instructions with your “referee”</a:t>
          </a:r>
          <a:endParaRPr lang="en-US" sz="1600"/>
        </a:p>
      </dgm:t>
    </dgm:pt>
    <dgm:pt modelId="{A071960C-1EFC-4026-A55C-530A210E80AF}" type="parTrans" cxnId="{83379211-8991-4A24-A752-7728646CB5F2}">
      <dgm:prSet/>
      <dgm:spPr/>
      <dgm:t>
        <a:bodyPr/>
        <a:lstStyle/>
        <a:p>
          <a:endParaRPr lang="en-US"/>
        </a:p>
      </dgm:t>
    </dgm:pt>
    <dgm:pt modelId="{A8A36FFB-A1A8-4706-B035-D322624190FC}" type="sibTrans" cxnId="{83379211-8991-4A24-A752-7728646CB5F2}">
      <dgm:prSet/>
      <dgm:spPr/>
      <dgm:t>
        <a:bodyPr/>
        <a:lstStyle/>
        <a:p>
          <a:endParaRPr lang="en-US"/>
        </a:p>
      </dgm:t>
    </dgm:pt>
    <dgm:pt modelId="{4A0B462C-278B-4868-89CE-6CAD5700261B}">
      <dgm:prSet custT="1"/>
      <dgm:spPr/>
      <dgm:t>
        <a:bodyPr/>
        <a:lstStyle/>
        <a:p>
          <a:pPr algn="l">
            <a:lnSpc>
              <a:spcPct val="100000"/>
            </a:lnSpc>
            <a:defRPr cap="all"/>
          </a:pPr>
          <a:r>
            <a:rPr lang="en-US" sz="1600" b="0" i="0" baseline="0"/>
            <a:t>It is critical that a “referee” relate their comments to the competition’s selection criteria.  </a:t>
          </a:r>
          <a:endParaRPr lang="en-US" sz="1600"/>
        </a:p>
      </dgm:t>
    </dgm:pt>
    <dgm:pt modelId="{C09A71C6-6249-4282-9FBF-6D9AD69281CF}" type="parTrans" cxnId="{84F29504-F1D4-447E-AB01-FC452E942BE2}">
      <dgm:prSet/>
      <dgm:spPr/>
      <dgm:t>
        <a:bodyPr/>
        <a:lstStyle/>
        <a:p>
          <a:endParaRPr lang="en-US"/>
        </a:p>
      </dgm:t>
    </dgm:pt>
    <dgm:pt modelId="{338D1988-A4B9-422B-BA21-105968CD5D0E}" type="sibTrans" cxnId="{84F29504-F1D4-447E-AB01-FC452E942BE2}">
      <dgm:prSet/>
      <dgm:spPr/>
      <dgm:t>
        <a:bodyPr/>
        <a:lstStyle/>
        <a:p>
          <a:endParaRPr lang="en-US"/>
        </a:p>
      </dgm:t>
    </dgm:pt>
    <dgm:pt modelId="{4DEAA692-15A8-40DC-9F6A-12CB0A96A62D}">
      <dgm:prSet custT="1"/>
      <dgm:spPr/>
      <dgm:t>
        <a:bodyPr/>
        <a:lstStyle/>
        <a:p>
          <a:pPr algn="l">
            <a:lnSpc>
              <a:spcPct val="100000"/>
            </a:lnSpc>
            <a:defRPr cap="all"/>
          </a:pPr>
          <a:r>
            <a:rPr lang="en-US" sz="1600" b="0" i="0" baseline="0"/>
            <a:t>They provide a meaningful commentary on an applicant’s skills, knowledge, experience, research potential and contributions.  </a:t>
          </a:r>
          <a:endParaRPr lang="en-US" sz="1600"/>
        </a:p>
      </dgm:t>
    </dgm:pt>
    <dgm:pt modelId="{B792FDB6-2356-41DE-A2D8-A82E641D2597}" type="parTrans" cxnId="{080CE4B1-3829-46B3-BC74-16477B127E5C}">
      <dgm:prSet/>
      <dgm:spPr/>
      <dgm:t>
        <a:bodyPr/>
        <a:lstStyle/>
        <a:p>
          <a:endParaRPr lang="en-US"/>
        </a:p>
      </dgm:t>
    </dgm:pt>
    <dgm:pt modelId="{39F9F8A4-AEA6-4680-AEE6-60A1187D79AC}" type="sibTrans" cxnId="{080CE4B1-3829-46B3-BC74-16477B127E5C}">
      <dgm:prSet/>
      <dgm:spPr/>
      <dgm:t>
        <a:bodyPr/>
        <a:lstStyle/>
        <a:p>
          <a:endParaRPr lang="en-US"/>
        </a:p>
      </dgm:t>
    </dgm:pt>
    <dgm:pt modelId="{90CC85D3-BAB6-4BEE-B888-9C57BF235BFF}">
      <dgm:prSet custT="1"/>
      <dgm:spPr/>
      <dgm:t>
        <a:bodyPr/>
        <a:lstStyle/>
        <a:p>
          <a:pPr algn="l">
            <a:lnSpc>
              <a:spcPct val="100000"/>
            </a:lnSpc>
            <a:defRPr cap="all"/>
          </a:pPr>
          <a:r>
            <a:rPr lang="en-US" sz="1600" b="1" i="0" baseline="0"/>
            <a:t>Adjudication committee members rely on these letters to review their own ranking of the application in comparison to the pool of applicants. </a:t>
          </a:r>
          <a:endParaRPr lang="en-US" sz="1600"/>
        </a:p>
      </dgm:t>
    </dgm:pt>
    <dgm:pt modelId="{9A252D52-1E90-4B29-A053-5500EC0A28FF}" type="parTrans" cxnId="{EAB8D08D-D6B2-4CA8-B818-28565362AA2F}">
      <dgm:prSet/>
      <dgm:spPr/>
      <dgm:t>
        <a:bodyPr/>
        <a:lstStyle/>
        <a:p>
          <a:endParaRPr lang="en-US"/>
        </a:p>
      </dgm:t>
    </dgm:pt>
    <dgm:pt modelId="{7DF33F28-415E-4B9D-8237-C31B7D6BAC6E}" type="sibTrans" cxnId="{EAB8D08D-D6B2-4CA8-B818-28565362AA2F}">
      <dgm:prSet/>
      <dgm:spPr/>
      <dgm:t>
        <a:bodyPr/>
        <a:lstStyle/>
        <a:p>
          <a:endParaRPr lang="en-US"/>
        </a:p>
      </dgm:t>
    </dgm:pt>
    <dgm:pt modelId="{78D78C72-DBD5-4075-BC66-D9EB7194A6A4}" type="pres">
      <dgm:prSet presAssocID="{067374BE-F5C5-40F3-A046-5CFDB2129D6A}" presName="root" presStyleCnt="0">
        <dgm:presLayoutVars>
          <dgm:dir/>
          <dgm:resizeHandles val="exact"/>
        </dgm:presLayoutVars>
      </dgm:prSet>
      <dgm:spPr/>
    </dgm:pt>
    <dgm:pt modelId="{94E2A93F-C361-46AF-9D33-0623D4694A7E}" type="pres">
      <dgm:prSet presAssocID="{F4200FEA-14CA-4496-A05F-A8F60B6C3BB6}" presName="compNode" presStyleCnt="0"/>
      <dgm:spPr/>
    </dgm:pt>
    <dgm:pt modelId="{3604616C-DD96-4E28-AD79-DEAC7D67A35E}" type="pres">
      <dgm:prSet presAssocID="{F4200FEA-14CA-4496-A05F-A8F60B6C3BB6}" presName="iconBgRect" presStyleLbl="bgShp" presStyleIdx="0" presStyleCnt="4"/>
      <dgm:spPr/>
    </dgm:pt>
    <dgm:pt modelId="{48FEB614-04A9-4C7C-BA1B-747D74A3FCAF}" type="pres">
      <dgm:prSet presAssocID="{F4200FEA-14CA-4496-A05F-A8F60B6C3BB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rketing"/>
        </a:ext>
      </dgm:extLst>
    </dgm:pt>
    <dgm:pt modelId="{982C1AAF-1259-4ED4-BC63-602DD617DC40}" type="pres">
      <dgm:prSet presAssocID="{F4200FEA-14CA-4496-A05F-A8F60B6C3BB6}" presName="spaceRect" presStyleCnt="0"/>
      <dgm:spPr/>
    </dgm:pt>
    <dgm:pt modelId="{55634F47-B6F4-4CA9-971F-B634FA087BAD}" type="pres">
      <dgm:prSet presAssocID="{F4200FEA-14CA-4496-A05F-A8F60B6C3BB6}" presName="textRect" presStyleLbl="revTx" presStyleIdx="0" presStyleCnt="4">
        <dgm:presLayoutVars>
          <dgm:chMax val="1"/>
          <dgm:chPref val="1"/>
        </dgm:presLayoutVars>
      </dgm:prSet>
      <dgm:spPr/>
    </dgm:pt>
    <dgm:pt modelId="{16C4E735-521A-44F1-B3A8-65ACC25256AD}" type="pres">
      <dgm:prSet presAssocID="{A8A36FFB-A1A8-4706-B035-D322624190FC}" presName="sibTrans" presStyleCnt="0"/>
      <dgm:spPr/>
    </dgm:pt>
    <dgm:pt modelId="{2F89F256-3CE1-4C70-B752-48E973F115FC}" type="pres">
      <dgm:prSet presAssocID="{4A0B462C-278B-4868-89CE-6CAD5700261B}" presName="compNode" presStyleCnt="0"/>
      <dgm:spPr/>
    </dgm:pt>
    <dgm:pt modelId="{86A6C7AB-B94A-40DA-8F29-3C7337ACDD69}" type="pres">
      <dgm:prSet presAssocID="{4A0B462C-278B-4868-89CE-6CAD5700261B}" presName="iconBgRect" presStyleLbl="bgShp" presStyleIdx="1" presStyleCnt="4"/>
      <dgm:spPr/>
    </dgm:pt>
    <dgm:pt modelId="{22305B60-2AB6-439E-A17C-63034842AE55}" type="pres">
      <dgm:prSet presAssocID="{4A0B462C-278B-4868-89CE-6CAD5700261B}"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xclamation Mark"/>
        </a:ext>
      </dgm:extLst>
    </dgm:pt>
    <dgm:pt modelId="{4BF4C6C1-BDB2-4DC3-BB85-74850597B39F}" type="pres">
      <dgm:prSet presAssocID="{4A0B462C-278B-4868-89CE-6CAD5700261B}" presName="spaceRect" presStyleCnt="0"/>
      <dgm:spPr/>
    </dgm:pt>
    <dgm:pt modelId="{3AA660A5-D7FE-4FCF-9D0D-1BBFDBE5B83E}" type="pres">
      <dgm:prSet presAssocID="{4A0B462C-278B-4868-89CE-6CAD5700261B}" presName="textRect" presStyleLbl="revTx" presStyleIdx="1" presStyleCnt="4">
        <dgm:presLayoutVars>
          <dgm:chMax val="1"/>
          <dgm:chPref val="1"/>
        </dgm:presLayoutVars>
      </dgm:prSet>
      <dgm:spPr/>
    </dgm:pt>
    <dgm:pt modelId="{52368589-C1F2-4512-9E24-AD2757D902EA}" type="pres">
      <dgm:prSet presAssocID="{338D1988-A4B9-422B-BA21-105968CD5D0E}" presName="sibTrans" presStyleCnt="0"/>
      <dgm:spPr/>
    </dgm:pt>
    <dgm:pt modelId="{D44A27E0-F7E1-4045-B5DB-4C2F29E4045E}" type="pres">
      <dgm:prSet presAssocID="{4DEAA692-15A8-40DC-9F6A-12CB0A96A62D}" presName="compNode" presStyleCnt="0"/>
      <dgm:spPr/>
    </dgm:pt>
    <dgm:pt modelId="{E7E4D513-7B17-41AD-84C7-22FDD8E601F8}" type="pres">
      <dgm:prSet presAssocID="{4DEAA692-15A8-40DC-9F6A-12CB0A96A62D}" presName="iconBgRect" presStyleLbl="bgShp" presStyleIdx="2" presStyleCnt="4"/>
      <dgm:spPr/>
    </dgm:pt>
    <dgm:pt modelId="{67B05FFD-A598-49C8-8021-E24C5860AB0C}" type="pres">
      <dgm:prSet presAssocID="{4DEAA692-15A8-40DC-9F6A-12CB0A96A62D}"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F7C2FF20-1E9B-42E6-B961-4640D23E040B}" type="pres">
      <dgm:prSet presAssocID="{4DEAA692-15A8-40DC-9F6A-12CB0A96A62D}" presName="spaceRect" presStyleCnt="0"/>
      <dgm:spPr/>
    </dgm:pt>
    <dgm:pt modelId="{73AE712A-D944-4F6B-8CFA-6C9D9188E3EE}" type="pres">
      <dgm:prSet presAssocID="{4DEAA692-15A8-40DC-9F6A-12CB0A96A62D}" presName="textRect" presStyleLbl="revTx" presStyleIdx="2" presStyleCnt="4">
        <dgm:presLayoutVars>
          <dgm:chMax val="1"/>
          <dgm:chPref val="1"/>
        </dgm:presLayoutVars>
      </dgm:prSet>
      <dgm:spPr/>
    </dgm:pt>
    <dgm:pt modelId="{8F908989-D079-4D8D-B5AD-D6DC14816705}" type="pres">
      <dgm:prSet presAssocID="{39F9F8A4-AEA6-4680-AEE6-60A1187D79AC}" presName="sibTrans" presStyleCnt="0"/>
      <dgm:spPr/>
    </dgm:pt>
    <dgm:pt modelId="{235A7219-BCEC-42DF-864E-7BA0089C9167}" type="pres">
      <dgm:prSet presAssocID="{90CC85D3-BAB6-4BEE-B888-9C57BF235BFF}" presName="compNode" presStyleCnt="0"/>
      <dgm:spPr/>
    </dgm:pt>
    <dgm:pt modelId="{BE684FF0-499B-4644-8475-41EA25403DA6}" type="pres">
      <dgm:prSet presAssocID="{90CC85D3-BAB6-4BEE-B888-9C57BF235BFF}" presName="iconBgRect" presStyleLbl="bgShp" presStyleIdx="3" presStyleCnt="4"/>
      <dgm:spPr/>
    </dgm:pt>
    <dgm:pt modelId="{FE06580D-CECD-4225-B62B-1E6EC633F43C}" type="pres">
      <dgm:prSet presAssocID="{90CC85D3-BAB6-4BEE-B888-9C57BF235BF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BB9049BD-6F82-491B-877D-E41F697F5A1F}" type="pres">
      <dgm:prSet presAssocID="{90CC85D3-BAB6-4BEE-B888-9C57BF235BFF}" presName="spaceRect" presStyleCnt="0"/>
      <dgm:spPr/>
    </dgm:pt>
    <dgm:pt modelId="{68129EFD-2D19-4460-BD06-97AA53C16490}" type="pres">
      <dgm:prSet presAssocID="{90CC85D3-BAB6-4BEE-B888-9C57BF235BFF}" presName="textRect" presStyleLbl="revTx" presStyleIdx="3" presStyleCnt="4">
        <dgm:presLayoutVars>
          <dgm:chMax val="1"/>
          <dgm:chPref val="1"/>
        </dgm:presLayoutVars>
      </dgm:prSet>
      <dgm:spPr/>
    </dgm:pt>
  </dgm:ptLst>
  <dgm:cxnLst>
    <dgm:cxn modelId="{84F29504-F1D4-447E-AB01-FC452E942BE2}" srcId="{067374BE-F5C5-40F3-A046-5CFDB2129D6A}" destId="{4A0B462C-278B-4868-89CE-6CAD5700261B}" srcOrd="1" destOrd="0" parTransId="{C09A71C6-6249-4282-9FBF-6D9AD69281CF}" sibTransId="{338D1988-A4B9-422B-BA21-105968CD5D0E}"/>
    <dgm:cxn modelId="{0FA34711-5F90-4115-9098-84E18766FC54}" type="presOf" srcId="{4A0B462C-278B-4868-89CE-6CAD5700261B}" destId="{3AA660A5-D7FE-4FCF-9D0D-1BBFDBE5B83E}" srcOrd="0" destOrd="0" presId="urn:microsoft.com/office/officeart/2018/5/layout/IconCircleLabelList"/>
    <dgm:cxn modelId="{83379211-8991-4A24-A752-7728646CB5F2}" srcId="{067374BE-F5C5-40F3-A046-5CFDB2129D6A}" destId="{F4200FEA-14CA-4496-A05F-A8F60B6C3BB6}" srcOrd="0" destOrd="0" parTransId="{A071960C-1EFC-4026-A55C-530A210E80AF}" sibTransId="{A8A36FFB-A1A8-4706-B035-D322624190FC}"/>
    <dgm:cxn modelId="{AA585F36-3889-4E25-BA15-ADEE5AAA99C1}" type="presOf" srcId="{4DEAA692-15A8-40DC-9F6A-12CB0A96A62D}" destId="{73AE712A-D944-4F6B-8CFA-6C9D9188E3EE}" srcOrd="0" destOrd="0" presId="urn:microsoft.com/office/officeart/2018/5/layout/IconCircleLabelList"/>
    <dgm:cxn modelId="{EAB8D08D-D6B2-4CA8-B818-28565362AA2F}" srcId="{067374BE-F5C5-40F3-A046-5CFDB2129D6A}" destId="{90CC85D3-BAB6-4BEE-B888-9C57BF235BFF}" srcOrd="3" destOrd="0" parTransId="{9A252D52-1E90-4B29-A053-5500EC0A28FF}" sibTransId="{7DF33F28-415E-4B9D-8237-C31B7D6BAC6E}"/>
    <dgm:cxn modelId="{E5C3739A-714E-4DA5-B73A-2B707ADC8207}" type="presOf" srcId="{067374BE-F5C5-40F3-A046-5CFDB2129D6A}" destId="{78D78C72-DBD5-4075-BC66-D9EB7194A6A4}" srcOrd="0" destOrd="0" presId="urn:microsoft.com/office/officeart/2018/5/layout/IconCircleLabelList"/>
    <dgm:cxn modelId="{A24687AE-0474-4994-8F67-CF971F14D630}" type="presOf" srcId="{90CC85D3-BAB6-4BEE-B888-9C57BF235BFF}" destId="{68129EFD-2D19-4460-BD06-97AA53C16490}" srcOrd="0" destOrd="0" presId="urn:microsoft.com/office/officeart/2018/5/layout/IconCircleLabelList"/>
    <dgm:cxn modelId="{080CE4B1-3829-46B3-BC74-16477B127E5C}" srcId="{067374BE-F5C5-40F3-A046-5CFDB2129D6A}" destId="{4DEAA692-15A8-40DC-9F6A-12CB0A96A62D}" srcOrd="2" destOrd="0" parTransId="{B792FDB6-2356-41DE-A2D8-A82E641D2597}" sibTransId="{39F9F8A4-AEA6-4680-AEE6-60A1187D79AC}"/>
    <dgm:cxn modelId="{DE5EE9B1-3152-4B10-8AEA-9741DB457AF6}" type="presOf" srcId="{F4200FEA-14CA-4496-A05F-A8F60B6C3BB6}" destId="{55634F47-B6F4-4CA9-971F-B634FA087BAD}" srcOrd="0" destOrd="0" presId="urn:microsoft.com/office/officeart/2018/5/layout/IconCircleLabelList"/>
    <dgm:cxn modelId="{31553F29-8162-42A0-BEB3-2265BDDCF73C}" type="presParOf" srcId="{78D78C72-DBD5-4075-BC66-D9EB7194A6A4}" destId="{94E2A93F-C361-46AF-9D33-0623D4694A7E}" srcOrd="0" destOrd="0" presId="urn:microsoft.com/office/officeart/2018/5/layout/IconCircleLabelList"/>
    <dgm:cxn modelId="{DE133677-75BD-42BB-B2A5-D7BB997FC162}" type="presParOf" srcId="{94E2A93F-C361-46AF-9D33-0623D4694A7E}" destId="{3604616C-DD96-4E28-AD79-DEAC7D67A35E}" srcOrd="0" destOrd="0" presId="urn:microsoft.com/office/officeart/2018/5/layout/IconCircleLabelList"/>
    <dgm:cxn modelId="{9E156E6E-F186-44AF-9F49-50D36E6B701D}" type="presParOf" srcId="{94E2A93F-C361-46AF-9D33-0623D4694A7E}" destId="{48FEB614-04A9-4C7C-BA1B-747D74A3FCAF}" srcOrd="1" destOrd="0" presId="urn:microsoft.com/office/officeart/2018/5/layout/IconCircleLabelList"/>
    <dgm:cxn modelId="{164C98FF-F77D-4379-B385-4E902E142BD4}" type="presParOf" srcId="{94E2A93F-C361-46AF-9D33-0623D4694A7E}" destId="{982C1AAF-1259-4ED4-BC63-602DD617DC40}" srcOrd="2" destOrd="0" presId="urn:microsoft.com/office/officeart/2018/5/layout/IconCircleLabelList"/>
    <dgm:cxn modelId="{27F1A77C-6F99-4CC7-ADBD-22452FB81B44}" type="presParOf" srcId="{94E2A93F-C361-46AF-9D33-0623D4694A7E}" destId="{55634F47-B6F4-4CA9-971F-B634FA087BAD}" srcOrd="3" destOrd="0" presId="urn:microsoft.com/office/officeart/2018/5/layout/IconCircleLabelList"/>
    <dgm:cxn modelId="{A538913A-E8BD-413A-9045-8593DC307290}" type="presParOf" srcId="{78D78C72-DBD5-4075-BC66-D9EB7194A6A4}" destId="{16C4E735-521A-44F1-B3A8-65ACC25256AD}" srcOrd="1" destOrd="0" presId="urn:microsoft.com/office/officeart/2018/5/layout/IconCircleLabelList"/>
    <dgm:cxn modelId="{273EE920-63D0-45E1-A5F3-D12095C0F931}" type="presParOf" srcId="{78D78C72-DBD5-4075-BC66-D9EB7194A6A4}" destId="{2F89F256-3CE1-4C70-B752-48E973F115FC}" srcOrd="2" destOrd="0" presId="urn:microsoft.com/office/officeart/2018/5/layout/IconCircleLabelList"/>
    <dgm:cxn modelId="{636B7626-3085-4FB4-962E-4BF3451551F2}" type="presParOf" srcId="{2F89F256-3CE1-4C70-B752-48E973F115FC}" destId="{86A6C7AB-B94A-40DA-8F29-3C7337ACDD69}" srcOrd="0" destOrd="0" presId="urn:microsoft.com/office/officeart/2018/5/layout/IconCircleLabelList"/>
    <dgm:cxn modelId="{F210E4DD-D236-465F-9B6D-16486F6DFF9D}" type="presParOf" srcId="{2F89F256-3CE1-4C70-B752-48E973F115FC}" destId="{22305B60-2AB6-439E-A17C-63034842AE55}" srcOrd="1" destOrd="0" presId="urn:microsoft.com/office/officeart/2018/5/layout/IconCircleLabelList"/>
    <dgm:cxn modelId="{3AF1AC32-2643-4AE5-878C-5DE2AF0B8066}" type="presParOf" srcId="{2F89F256-3CE1-4C70-B752-48E973F115FC}" destId="{4BF4C6C1-BDB2-4DC3-BB85-74850597B39F}" srcOrd="2" destOrd="0" presId="urn:microsoft.com/office/officeart/2018/5/layout/IconCircleLabelList"/>
    <dgm:cxn modelId="{12599B63-C60B-4023-B46D-7BF78EABB70B}" type="presParOf" srcId="{2F89F256-3CE1-4C70-B752-48E973F115FC}" destId="{3AA660A5-D7FE-4FCF-9D0D-1BBFDBE5B83E}" srcOrd="3" destOrd="0" presId="urn:microsoft.com/office/officeart/2018/5/layout/IconCircleLabelList"/>
    <dgm:cxn modelId="{8F8B1EA4-5004-4E60-BB09-2BEDEBC32BBE}" type="presParOf" srcId="{78D78C72-DBD5-4075-BC66-D9EB7194A6A4}" destId="{52368589-C1F2-4512-9E24-AD2757D902EA}" srcOrd="3" destOrd="0" presId="urn:microsoft.com/office/officeart/2018/5/layout/IconCircleLabelList"/>
    <dgm:cxn modelId="{E467F6F6-5F7B-4034-ADD9-9302AFB257D0}" type="presParOf" srcId="{78D78C72-DBD5-4075-BC66-D9EB7194A6A4}" destId="{D44A27E0-F7E1-4045-B5DB-4C2F29E4045E}" srcOrd="4" destOrd="0" presId="urn:microsoft.com/office/officeart/2018/5/layout/IconCircleLabelList"/>
    <dgm:cxn modelId="{497053D7-7E55-4032-86BE-62E6D57EBE40}" type="presParOf" srcId="{D44A27E0-F7E1-4045-B5DB-4C2F29E4045E}" destId="{E7E4D513-7B17-41AD-84C7-22FDD8E601F8}" srcOrd="0" destOrd="0" presId="urn:microsoft.com/office/officeart/2018/5/layout/IconCircleLabelList"/>
    <dgm:cxn modelId="{97CBBDB4-9CE8-4465-9FC9-FCC11B39F36A}" type="presParOf" srcId="{D44A27E0-F7E1-4045-B5DB-4C2F29E4045E}" destId="{67B05FFD-A598-49C8-8021-E24C5860AB0C}" srcOrd="1" destOrd="0" presId="urn:microsoft.com/office/officeart/2018/5/layout/IconCircleLabelList"/>
    <dgm:cxn modelId="{E9B4BB82-721F-4438-8A95-16B7C99158C6}" type="presParOf" srcId="{D44A27E0-F7E1-4045-B5DB-4C2F29E4045E}" destId="{F7C2FF20-1E9B-42E6-B961-4640D23E040B}" srcOrd="2" destOrd="0" presId="urn:microsoft.com/office/officeart/2018/5/layout/IconCircleLabelList"/>
    <dgm:cxn modelId="{964F3811-D999-41F0-8CF9-12BAC7532606}" type="presParOf" srcId="{D44A27E0-F7E1-4045-B5DB-4C2F29E4045E}" destId="{73AE712A-D944-4F6B-8CFA-6C9D9188E3EE}" srcOrd="3" destOrd="0" presId="urn:microsoft.com/office/officeart/2018/5/layout/IconCircleLabelList"/>
    <dgm:cxn modelId="{69227F40-8385-47CE-B98E-0FC42B367712}" type="presParOf" srcId="{78D78C72-DBD5-4075-BC66-D9EB7194A6A4}" destId="{8F908989-D079-4D8D-B5AD-D6DC14816705}" srcOrd="5" destOrd="0" presId="urn:microsoft.com/office/officeart/2018/5/layout/IconCircleLabelList"/>
    <dgm:cxn modelId="{12C60987-BBC9-45A1-9D00-F3B644296D81}" type="presParOf" srcId="{78D78C72-DBD5-4075-BC66-D9EB7194A6A4}" destId="{235A7219-BCEC-42DF-864E-7BA0089C9167}" srcOrd="6" destOrd="0" presId="urn:microsoft.com/office/officeart/2018/5/layout/IconCircleLabelList"/>
    <dgm:cxn modelId="{5397F603-9BBC-4ACB-BB0D-B8C67E095ACC}" type="presParOf" srcId="{235A7219-BCEC-42DF-864E-7BA0089C9167}" destId="{BE684FF0-499B-4644-8475-41EA25403DA6}" srcOrd="0" destOrd="0" presId="urn:microsoft.com/office/officeart/2018/5/layout/IconCircleLabelList"/>
    <dgm:cxn modelId="{D027F49B-D433-4053-914D-C8B4BAF9FAA3}" type="presParOf" srcId="{235A7219-BCEC-42DF-864E-7BA0089C9167}" destId="{FE06580D-CECD-4225-B62B-1E6EC633F43C}" srcOrd="1" destOrd="0" presId="urn:microsoft.com/office/officeart/2018/5/layout/IconCircleLabelList"/>
    <dgm:cxn modelId="{53CB0A90-F1C4-4FEB-979A-8894C0017149}" type="presParOf" srcId="{235A7219-BCEC-42DF-864E-7BA0089C9167}" destId="{BB9049BD-6F82-491B-877D-E41F697F5A1F}" srcOrd="2" destOrd="0" presId="urn:microsoft.com/office/officeart/2018/5/layout/IconCircleLabelList"/>
    <dgm:cxn modelId="{4549065F-CEF5-4719-9B55-471722F372B9}" type="presParOf" srcId="{235A7219-BCEC-42DF-864E-7BA0089C9167}" destId="{68129EFD-2D19-4460-BD06-97AA53C1649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2C2AC-15EB-429D-9DAA-DF61BA47FBD9}">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4616C1-2F83-4CEF-A4AB-B55204DCB19C}">
      <dsp:nvSpPr>
        <dsp:cNvPr id="0" name=""/>
        <dsp:cNvSpPr/>
      </dsp:nvSpPr>
      <dsp:spPr>
        <a:xfrm>
          <a:off x="570337" y="656145"/>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E8725F-1A7A-4DA0-8AC1-258A653AA870}">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b="1" kern="1200">
              <a:solidFill>
                <a:schemeClr val="tx2"/>
              </a:solidFill>
            </a:rPr>
            <a:t>EXPECT</a:t>
          </a:r>
          <a:r>
            <a:rPr lang="en-US" sz="1600" kern="1200">
              <a:solidFill>
                <a:schemeClr val="tx2"/>
              </a:solidFill>
            </a:rPr>
            <a:t> – this part of your application will take time &amp; you should allow additional time for edits</a:t>
          </a:r>
        </a:p>
      </dsp:txBody>
      <dsp:txXfrm>
        <a:off x="1948202" y="368029"/>
        <a:ext cx="3233964" cy="1371985"/>
      </dsp:txXfrm>
    </dsp:sp>
    <dsp:sp modelId="{655C9239-0F6F-4CFD-8E0B-8BC6356831D8}">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92BF96-44E3-415D-81FD-40915590E65E}">
      <dsp:nvSpPr>
        <dsp:cNvPr id="0" name=""/>
        <dsp:cNvSpPr/>
      </dsp:nvSpPr>
      <dsp:spPr>
        <a:xfrm>
          <a:off x="6033778" y="656145"/>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509787-EBBF-41DA-9320-D94D0CA1F781}">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1" kern="1200">
              <a:solidFill>
                <a:srgbClr val="3333FF"/>
              </a:solidFill>
            </a:rPr>
            <a:t>GUIDE</a:t>
          </a:r>
          <a:r>
            <a:rPr lang="en-US" sz="1700" kern="1200">
              <a:solidFill>
                <a:srgbClr val="3333FF"/>
              </a:solidFill>
            </a:rPr>
            <a:t> – there are various guides available to assist you with how to organize and what to include in your outline of proposed research.</a:t>
          </a:r>
        </a:p>
      </dsp:txBody>
      <dsp:txXfrm>
        <a:off x="7411643" y="368029"/>
        <a:ext cx="3233964" cy="1371985"/>
      </dsp:txXfrm>
    </dsp:sp>
    <dsp:sp modelId="{4392B228-F94E-440E-8C5D-030C995C32DB}">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59A958-3C02-4B36-A01D-E2C283CAA4E2}">
      <dsp:nvSpPr>
        <dsp:cNvPr id="0" name=""/>
        <dsp:cNvSpPr/>
      </dsp:nvSpPr>
      <dsp:spPr>
        <a:xfrm>
          <a:off x="570337" y="2740907"/>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9E79751-C11F-4C58-B4BD-A3CC728431F7}">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b="1" kern="1200">
              <a:solidFill>
                <a:schemeClr val="tx1"/>
              </a:solidFill>
            </a:rPr>
            <a:t>EDIT</a:t>
          </a:r>
          <a:r>
            <a:rPr lang="en-US" sz="1600" kern="1200">
              <a:solidFill>
                <a:schemeClr val="tx1"/>
              </a:solidFill>
            </a:rPr>
            <a:t> -  ask your supervisor to review and seek out others in your field to review your outline.  It is expected that you will make a multiple edits of your plan until you are satisfied it fully articulates your research.</a:t>
          </a:r>
        </a:p>
      </dsp:txBody>
      <dsp:txXfrm>
        <a:off x="1948202" y="2452790"/>
        <a:ext cx="3233964" cy="1371985"/>
      </dsp:txXfrm>
    </dsp:sp>
    <dsp:sp modelId="{D696E054-3D48-4FBB-9822-CF4F9F27674F}">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3582AD-1C8D-4E2A-A499-41E54A468F7A}">
      <dsp:nvSpPr>
        <dsp:cNvPr id="0" name=""/>
        <dsp:cNvSpPr/>
      </dsp:nvSpPr>
      <dsp:spPr>
        <a:xfrm>
          <a:off x="6033778" y="2740907"/>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865FEE-80FF-4DB6-9D55-FEA1936417DA}">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1" kern="1200">
              <a:solidFill>
                <a:srgbClr val="C00000"/>
              </a:solidFill>
            </a:rPr>
            <a:t>SEEK </a:t>
          </a:r>
          <a:r>
            <a:rPr lang="en-US" sz="1700" kern="1200">
              <a:solidFill>
                <a:srgbClr val="C00000"/>
              </a:solidFill>
            </a:rPr>
            <a:t>– out examples of outline of proposed research </a:t>
          </a:r>
        </a:p>
      </dsp:txBody>
      <dsp:txXfrm>
        <a:off x="7411643" y="2452790"/>
        <a:ext cx="3233964" cy="1371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4616C-DD96-4E28-AD79-DEAC7D67A35E}">
      <dsp:nvSpPr>
        <dsp:cNvPr id="0" name=""/>
        <dsp:cNvSpPr/>
      </dsp:nvSpPr>
      <dsp:spPr>
        <a:xfrm>
          <a:off x="841394" y="146746"/>
          <a:ext cx="1474631" cy="147463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FEB614-04A9-4C7C-BA1B-747D74A3FCAF}">
      <dsp:nvSpPr>
        <dsp:cNvPr id="0" name=""/>
        <dsp:cNvSpPr/>
      </dsp:nvSpPr>
      <dsp:spPr>
        <a:xfrm>
          <a:off x="1155660" y="461011"/>
          <a:ext cx="846099" cy="846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634F47-B6F4-4CA9-971F-B634FA087BAD}">
      <dsp:nvSpPr>
        <dsp:cNvPr id="0" name=""/>
        <dsp:cNvSpPr/>
      </dsp:nvSpPr>
      <dsp:spPr>
        <a:xfrm>
          <a:off x="369996" y="2080688"/>
          <a:ext cx="2417428" cy="200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cap="all"/>
          </a:pPr>
          <a:r>
            <a:rPr lang="en-US" sz="1600" b="0" i="0" kern="1200" baseline="0"/>
            <a:t>Always review the application instructions and share instructions with your “referee”</a:t>
          </a:r>
          <a:endParaRPr lang="en-US" sz="1600" kern="1200"/>
        </a:p>
      </dsp:txBody>
      <dsp:txXfrm>
        <a:off x="369996" y="2080688"/>
        <a:ext cx="2417428" cy="2008125"/>
      </dsp:txXfrm>
    </dsp:sp>
    <dsp:sp modelId="{86A6C7AB-B94A-40DA-8F29-3C7337ACDD69}">
      <dsp:nvSpPr>
        <dsp:cNvPr id="0" name=""/>
        <dsp:cNvSpPr/>
      </dsp:nvSpPr>
      <dsp:spPr>
        <a:xfrm>
          <a:off x="3681873" y="146746"/>
          <a:ext cx="1474631" cy="147463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305B60-2AB6-439E-A17C-63034842AE55}">
      <dsp:nvSpPr>
        <dsp:cNvPr id="0" name=""/>
        <dsp:cNvSpPr/>
      </dsp:nvSpPr>
      <dsp:spPr>
        <a:xfrm>
          <a:off x="3996138" y="461011"/>
          <a:ext cx="846099" cy="846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A660A5-D7FE-4FCF-9D0D-1BBFDBE5B83E}">
      <dsp:nvSpPr>
        <dsp:cNvPr id="0" name=""/>
        <dsp:cNvSpPr/>
      </dsp:nvSpPr>
      <dsp:spPr>
        <a:xfrm>
          <a:off x="3210474" y="2080688"/>
          <a:ext cx="2417428" cy="200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cap="all"/>
          </a:pPr>
          <a:r>
            <a:rPr lang="en-US" sz="1600" b="0" i="0" kern="1200" baseline="0"/>
            <a:t>It is critical that a “referee” relate their comments to the competition’s selection criteria.  </a:t>
          </a:r>
          <a:endParaRPr lang="en-US" sz="1600" kern="1200"/>
        </a:p>
      </dsp:txBody>
      <dsp:txXfrm>
        <a:off x="3210474" y="2080688"/>
        <a:ext cx="2417428" cy="2008125"/>
      </dsp:txXfrm>
    </dsp:sp>
    <dsp:sp modelId="{E7E4D513-7B17-41AD-84C7-22FDD8E601F8}">
      <dsp:nvSpPr>
        <dsp:cNvPr id="0" name=""/>
        <dsp:cNvSpPr/>
      </dsp:nvSpPr>
      <dsp:spPr>
        <a:xfrm>
          <a:off x="6522351" y="146746"/>
          <a:ext cx="1474631" cy="147463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B05FFD-A598-49C8-8021-E24C5860AB0C}">
      <dsp:nvSpPr>
        <dsp:cNvPr id="0" name=""/>
        <dsp:cNvSpPr/>
      </dsp:nvSpPr>
      <dsp:spPr>
        <a:xfrm>
          <a:off x="6836617" y="461011"/>
          <a:ext cx="846099" cy="846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AE712A-D944-4F6B-8CFA-6C9D9188E3EE}">
      <dsp:nvSpPr>
        <dsp:cNvPr id="0" name=""/>
        <dsp:cNvSpPr/>
      </dsp:nvSpPr>
      <dsp:spPr>
        <a:xfrm>
          <a:off x="6050952" y="2080688"/>
          <a:ext cx="2417428" cy="200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cap="all"/>
          </a:pPr>
          <a:r>
            <a:rPr lang="en-US" sz="1600" b="0" i="0" kern="1200" baseline="0"/>
            <a:t>They provide a meaningful commentary on an applicant’s skills, knowledge, experience, research potential and contributions.  </a:t>
          </a:r>
          <a:endParaRPr lang="en-US" sz="1600" kern="1200"/>
        </a:p>
      </dsp:txBody>
      <dsp:txXfrm>
        <a:off x="6050952" y="2080688"/>
        <a:ext cx="2417428" cy="2008125"/>
      </dsp:txXfrm>
    </dsp:sp>
    <dsp:sp modelId="{BE684FF0-499B-4644-8475-41EA25403DA6}">
      <dsp:nvSpPr>
        <dsp:cNvPr id="0" name=""/>
        <dsp:cNvSpPr/>
      </dsp:nvSpPr>
      <dsp:spPr>
        <a:xfrm>
          <a:off x="9362830" y="146746"/>
          <a:ext cx="1474631" cy="147463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06580D-CECD-4225-B62B-1E6EC633F43C}">
      <dsp:nvSpPr>
        <dsp:cNvPr id="0" name=""/>
        <dsp:cNvSpPr/>
      </dsp:nvSpPr>
      <dsp:spPr>
        <a:xfrm>
          <a:off x="9677095" y="461011"/>
          <a:ext cx="846099" cy="846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129EFD-2D19-4460-BD06-97AA53C16490}">
      <dsp:nvSpPr>
        <dsp:cNvPr id="0" name=""/>
        <dsp:cNvSpPr/>
      </dsp:nvSpPr>
      <dsp:spPr>
        <a:xfrm>
          <a:off x="8891431" y="2080688"/>
          <a:ext cx="2417428" cy="200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cap="all"/>
          </a:pPr>
          <a:r>
            <a:rPr lang="en-US" sz="1600" b="1" i="0" kern="1200" baseline="0"/>
            <a:t>Adjudication committee members rely on these letters to review their own ranking of the application in comparison to the pool of applicants. </a:t>
          </a:r>
          <a:endParaRPr lang="en-US" sz="1600" kern="1200"/>
        </a:p>
      </dsp:txBody>
      <dsp:txXfrm>
        <a:off x="8891431" y="2080688"/>
        <a:ext cx="2417428" cy="200812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11/6/2026</a:t>
            </a:fld>
            <a:endParaRPr lang="en-US"/>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11/6/2026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ortal-portail.nserc-crsng.gc.ca/"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 early – review the various links</a:t>
            </a:r>
          </a:p>
          <a:p>
            <a:pPr marL="228600" marR="0" lvl="0" indent="-228600" algn="l" defTabSz="914400" rtl="0" eaLnBrk="1" fontAlgn="auto" latinLnBrk="0" hangingPunct="1">
              <a:lnSpc>
                <a:spcPct val="90000"/>
              </a:lnSpc>
              <a:spcBef>
                <a:spcPts val="1875"/>
              </a:spcBef>
              <a:spcAft>
                <a:spcPts val="863"/>
              </a:spcAft>
              <a:buClrTx/>
              <a:buSzTx/>
              <a:buFont typeface="Arial" panose="020B0604020202020204" pitchFamily="34" charset="0"/>
              <a:buNone/>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Application deadline</a:t>
            </a:r>
          </a:p>
          <a:p>
            <a:pPr marL="228600" marR="0" lvl="0" indent="-228600" algn="l" defTabSz="914400" rtl="0" eaLnBrk="1" fontAlgn="auto" latinLnBrk="0" hangingPunct="1">
              <a:lnSpc>
                <a:spcPct val="90000"/>
              </a:lnSpc>
              <a:spcBef>
                <a:spcPts val="1000"/>
              </a:spcBef>
              <a:spcAft>
                <a:spcPts val="150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The deadline for CGRS M applications is </a:t>
            </a: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December 1 before 8:00 pm ET. </a:t>
            </a:r>
          </a:p>
          <a:p>
            <a:pPr marL="228600" marR="0" lvl="0" indent="-228600" algn="l" defTabSz="914400" rtl="0" eaLnBrk="1" fontAlgn="auto" latinLnBrk="0" hangingPunct="1">
              <a:lnSpc>
                <a:spcPct val="90000"/>
              </a:lnSpc>
              <a:spcBef>
                <a:spcPts val="1000"/>
              </a:spcBef>
              <a:spcAft>
                <a:spcPts val="150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Complete applications must be submitted by the deadline using the </a:t>
            </a:r>
            <a:r>
              <a:rPr kumimoji="0" lang="en-US" sz="1800" b="0" i="0" u="sng" strike="noStrike" kern="1200" cap="none" spc="0" normalizeH="0" baseline="0" noProof="0">
                <a:ln>
                  <a:noFill/>
                </a:ln>
                <a:solidFill>
                  <a:prstClr val="black"/>
                </a:solidFill>
                <a:effectLst/>
                <a:uLnTx/>
                <a:uFillTx/>
                <a:latin typeface="Aptos" panose="02110004020202020204"/>
                <a:ea typeface="+mn-ea"/>
                <a:cs typeface="+mn-cs"/>
                <a:hlinkClick r:id="rId3" tooltip="This link will take you to another Web site">
                  <a:extLst>
                    <a:ext uri="{A12FA001-AC4F-418D-AE19-62706E023703}">
                      <ahyp:hlinkClr xmlns:ahyp="http://schemas.microsoft.com/office/drawing/2018/hyperlinkcolor" val="tx"/>
                    </a:ext>
                  </a:extLst>
                </a:hlinkClick>
              </a:rPr>
              <a:t>Research Portal</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 </a:t>
            </a:r>
          </a:p>
          <a:p>
            <a:pPr marL="228600" marR="0" lvl="0" indent="-228600" algn="l" defTabSz="914400" rtl="0" eaLnBrk="1" fontAlgn="auto" latinLnBrk="0" hangingPunct="1">
              <a:lnSpc>
                <a:spcPct val="90000"/>
              </a:lnSpc>
              <a:spcBef>
                <a:spcPts val="1000"/>
              </a:spcBef>
              <a:spcAft>
                <a:spcPts val="1500"/>
              </a:spcAft>
              <a:buClrTx/>
              <a:buSzTx/>
              <a:buFont typeface="Arial" panose="020B0604020202020204" pitchFamily="34" charset="0"/>
              <a:buNone/>
              <a:tabLst/>
              <a:defRPr/>
            </a:pPr>
            <a:endParaRPr kumimoji="0" lang="en-US" sz="1800" b="1" i="0" u="none" strike="noStrike" kern="1200" cap="none" spc="0" normalizeH="0" baseline="0" noProof="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1500"/>
              </a:spcAft>
              <a:buClrTx/>
              <a:buSzTx/>
              <a:buFont typeface="Arial" panose="020B0604020202020204" pitchFamily="34" charset="0"/>
              <a:buNone/>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Note: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As the application deadline approaches, </a:t>
            </a: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delays may occur due to a high volume of users on the Research Portal,</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 which may prevent the timely submission of your application.  Submit days early, not hours early.</a:t>
            </a:r>
          </a:p>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3</a:t>
            </a:fld>
            <a:endParaRPr lang="en-US"/>
          </a:p>
        </p:txBody>
      </p:sp>
    </p:spTree>
    <p:extLst>
      <p:ext uri="{BB962C8B-B14F-4D97-AF65-F5344CB8AC3E}">
        <p14:creationId xmlns:p14="http://schemas.microsoft.com/office/powerpoint/2010/main" val="646292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6714B-078A-E167-6117-ADF116393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1F637A-A779-BADD-3A5C-287FBAE5B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CDC48-FD05-B0C7-1BB9-D08B2E510FD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FE6EB6B6-8702-EE91-08B3-4337903AC678}"/>
              </a:ext>
            </a:extLst>
          </p:cNvPr>
          <p:cNvSpPr>
            <a:spLocks noGrp="1"/>
          </p:cNvSpPr>
          <p:nvPr>
            <p:ph type="sldNum" sz="quarter" idx="5"/>
          </p:nvPr>
        </p:nvSpPr>
        <p:spPr/>
        <p:txBody>
          <a:bodyPr/>
          <a:lstStyle/>
          <a:p>
            <a:fld id="{96E09883-B744-4FDD-8623-D69A66650022}" type="slidenum">
              <a:rPr lang="en-US" smtClean="0"/>
              <a:t>4</a:t>
            </a:fld>
            <a:endParaRPr lang="en-US"/>
          </a:p>
        </p:txBody>
      </p:sp>
    </p:spTree>
    <p:extLst>
      <p:ext uri="{BB962C8B-B14F-4D97-AF65-F5344CB8AC3E}">
        <p14:creationId xmlns:p14="http://schemas.microsoft.com/office/powerpoint/2010/main" val="1120931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Valuable slide for links, should review</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106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6</a:t>
            </a:fld>
            <a:endParaRPr lang="en-US"/>
          </a:p>
        </p:txBody>
      </p:sp>
    </p:spTree>
    <p:extLst>
      <p:ext uri="{BB962C8B-B14F-4D97-AF65-F5344CB8AC3E}">
        <p14:creationId xmlns:p14="http://schemas.microsoft.com/office/powerpoint/2010/main" val="2497263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7</a:t>
            </a:fld>
            <a:endParaRPr lang="en-US"/>
          </a:p>
        </p:txBody>
      </p:sp>
    </p:spTree>
    <p:extLst>
      <p:ext uri="{BB962C8B-B14F-4D97-AF65-F5344CB8AC3E}">
        <p14:creationId xmlns:p14="http://schemas.microsoft.com/office/powerpoint/2010/main" val="1573518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Clinical Psychology → often CIHR</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Cognitive/Behavioural Neuroscience → often CIHR or NSERC</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Social, Developmental, Personality Psychology → often SSHRC</a:t>
            </a:r>
          </a:p>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8</a:t>
            </a:fld>
            <a:endParaRPr lang="en-US"/>
          </a:p>
        </p:txBody>
      </p:sp>
    </p:spTree>
    <p:extLst>
      <p:ext uri="{BB962C8B-B14F-4D97-AF65-F5344CB8AC3E}">
        <p14:creationId xmlns:p14="http://schemas.microsoft.com/office/powerpoint/2010/main" val="374899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Scholarly outputs vary significantly between each application – review your own academic activities </a:t>
            </a:r>
          </a:p>
          <a:p>
            <a:r>
              <a:rPr lang="en-US"/>
              <a:t>Academic excellence –awards, scholarships, dean’s list recognition</a:t>
            </a:r>
          </a:p>
          <a:p>
            <a:r>
              <a:rPr lang="en-US"/>
              <a:t>Leadership and Service – committee work, peer mentoring or tutoring, orientation leader, residence leadership, student representative</a:t>
            </a:r>
          </a:p>
          <a:p>
            <a:r>
              <a:rPr lang="en-US"/>
              <a:t>Community Engagement – work with schools, hospitals, clinics or community agencies, volunteer supporting mental health programs</a:t>
            </a:r>
          </a:p>
          <a:p>
            <a:r>
              <a:rPr lang="en-US"/>
              <a:t>Professional development – workshop attendance, training specialized like crisis line training, </a:t>
            </a:r>
            <a:r>
              <a:rPr lang="en-US" err="1"/>
              <a:t>behaviour</a:t>
            </a:r>
            <a:r>
              <a:rPr lang="en-US"/>
              <a:t> intervention work</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998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10</a:t>
            </a:fld>
            <a:endParaRPr lang="en-US"/>
          </a:p>
        </p:txBody>
      </p:sp>
    </p:spTree>
    <p:extLst>
      <p:ext uri="{BB962C8B-B14F-4D97-AF65-F5344CB8AC3E}">
        <p14:creationId xmlns:p14="http://schemas.microsoft.com/office/powerpoint/2010/main" val="1675372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1" i="0">
                <a:effectLst/>
                <a:latin typeface="Segoe UI" panose="020B0502040204020203" pitchFamily="34" charset="0"/>
              </a:rPr>
              <a:t>As you edit your application, use the selection criteria as your guide. </a:t>
            </a:r>
          </a:p>
          <a:p>
            <a:pPr fontAlgn="t">
              <a:lnSpc>
                <a:spcPct val="119048"/>
              </a:lnSpc>
              <a:buNone/>
            </a:pPr>
            <a:r>
              <a:rPr lang="en-CA" sz="1200" b="0" i="0">
                <a:effectLst/>
                <a:latin typeface="Segoe UI" panose="020B0502040204020203" pitchFamily="34" charset="0"/>
              </a:rPr>
              <a:t>Your referees should be familiar with the criteria and that every section of your application provides evidence of how you meet them.</a:t>
            </a:r>
          </a:p>
          <a:p>
            <a:r>
              <a:rPr lang="en-US"/>
              <a:t>Re-read the selection criteria.</a:t>
            </a:r>
          </a:p>
          <a:p>
            <a:r>
              <a:rPr lang="en-US"/>
              <a:t>Confirm your experiences and achievements align with the selection criteria.</a:t>
            </a:r>
          </a:p>
          <a:p>
            <a:r>
              <a:rPr lang="en-US"/>
              <a:t>Verify that every section of your application provides evidence of how you meet the selection criteria.</a:t>
            </a:r>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11</a:t>
            </a:fld>
            <a:endParaRPr lang="en-US"/>
          </a:p>
        </p:txBody>
      </p:sp>
    </p:spTree>
    <p:extLst>
      <p:ext uri="{BB962C8B-B14F-4D97-AF65-F5344CB8AC3E}">
        <p14:creationId xmlns:p14="http://schemas.microsoft.com/office/powerpoint/2010/main" val="4245082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14</a:t>
            </a:fld>
            <a:endParaRPr lang="en-US"/>
          </a:p>
        </p:txBody>
      </p:sp>
    </p:spTree>
    <p:extLst>
      <p:ext uri="{BB962C8B-B14F-4D97-AF65-F5344CB8AC3E}">
        <p14:creationId xmlns:p14="http://schemas.microsoft.com/office/powerpoint/2010/main" val="4155069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1" i="0">
                <a:effectLst/>
                <a:latin typeface="Segoe UI" panose="020B0502040204020203" pitchFamily="34" charset="0"/>
              </a:rPr>
              <a:t>Focus on Four Priorities</a:t>
            </a:r>
          </a:p>
          <a:p>
            <a:pPr marL="342900" lvl="0" indent="-342900" fontAlgn="t">
              <a:lnSpc>
                <a:spcPct val="119048"/>
              </a:lnSpc>
              <a:buFont typeface="+mj-lt"/>
              <a:buAutoNum type="arabicPeriod"/>
            </a:pPr>
            <a:r>
              <a:rPr lang="en-CA" sz="1200" b="0" i="0">
                <a:effectLst/>
                <a:latin typeface="Segoe UI" panose="020B0502040204020203" pitchFamily="34" charset="0"/>
              </a:rPr>
              <a:t>Draft your proposal.</a:t>
            </a:r>
          </a:p>
          <a:p>
            <a:pPr marL="342900" lvl="0" indent="-342900" fontAlgn="t">
              <a:lnSpc>
                <a:spcPct val="119048"/>
              </a:lnSpc>
              <a:buFont typeface="+mj-lt"/>
              <a:buAutoNum type="arabicPeriod"/>
            </a:pPr>
            <a:r>
              <a:rPr lang="en-CA" sz="1200" b="0" i="0">
                <a:effectLst/>
                <a:latin typeface="Segoe UI" panose="020B0502040204020203" pitchFamily="34" charset="0"/>
              </a:rPr>
              <a:t>Confirm your referees.</a:t>
            </a:r>
          </a:p>
          <a:p>
            <a:pPr marL="342900" lvl="0" indent="-342900" fontAlgn="t">
              <a:lnSpc>
                <a:spcPct val="119048"/>
              </a:lnSpc>
              <a:buFont typeface="+mj-lt"/>
              <a:buAutoNum type="arabicPeriod"/>
            </a:pPr>
            <a:r>
              <a:rPr lang="en-CA" sz="1200" b="0" i="0">
                <a:effectLst/>
                <a:latin typeface="Segoe UI" panose="020B0502040204020203" pitchFamily="34" charset="0"/>
              </a:rPr>
              <a:t>Complete your CCV.</a:t>
            </a:r>
          </a:p>
          <a:p>
            <a:pPr marL="342900" lvl="0" indent="-342900" fontAlgn="t">
              <a:lnSpc>
                <a:spcPct val="119048"/>
              </a:lnSpc>
              <a:buFont typeface="+mj-lt"/>
              <a:buAutoNum type="arabicPeriod"/>
            </a:pPr>
            <a:r>
              <a:rPr lang="en-CA" sz="1200" b="0" i="0">
                <a:effectLst/>
                <a:latin typeface="Segoe UI" panose="020B0502040204020203" pitchFamily="34" charset="0"/>
              </a:rPr>
              <a:t>Leave time for editing.</a:t>
            </a: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15</a:t>
            </a:fld>
            <a:endParaRPr lang="en-US"/>
          </a:p>
        </p:txBody>
      </p:sp>
    </p:spTree>
    <p:extLst>
      <p:ext uri="{BB962C8B-B14F-4D97-AF65-F5344CB8AC3E}">
        <p14:creationId xmlns:p14="http://schemas.microsoft.com/office/powerpoint/2010/main" val="1210255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Always ensure you consider the selection criteria, when editing review the selection criteria</a:t>
            </a:r>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16</a:t>
            </a:fld>
            <a:endParaRPr lang="en-US"/>
          </a:p>
        </p:txBody>
      </p:sp>
    </p:spTree>
    <p:extLst>
      <p:ext uri="{BB962C8B-B14F-4D97-AF65-F5344CB8AC3E}">
        <p14:creationId xmlns:p14="http://schemas.microsoft.com/office/powerpoint/2010/main" val="3643199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CAE51-784F-D353-6CF9-ED6E129A8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2442C-0CA5-035E-A13D-248F4E5EDE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4E5C0-F749-DBDD-1E5B-3E42BAE863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973B3C-2CFF-DF4E-00F5-4602DE0F19E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940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1" i="0">
                <a:effectLst/>
                <a:latin typeface="Segoe UI" panose="020B0502040204020203" pitchFamily="34" charset="0"/>
              </a:rPr>
              <a:t>Weak</a:t>
            </a:r>
          </a:p>
          <a:p>
            <a:pPr fontAlgn="t">
              <a:lnSpc>
                <a:spcPct val="119048"/>
              </a:lnSpc>
              <a:buNone/>
            </a:pPr>
            <a:r>
              <a:rPr lang="en-CA" sz="1200" b="0" i="0">
                <a:effectLst/>
                <a:latin typeface="Segoe UI" panose="020B0502040204020203" pitchFamily="34" charset="0"/>
              </a:rPr>
              <a:t>Climate change affects northern ecosystems.</a:t>
            </a:r>
          </a:p>
          <a:p>
            <a:pPr fontAlgn="t">
              <a:lnSpc>
                <a:spcPct val="119048"/>
              </a:lnSpc>
              <a:buNone/>
            </a:pPr>
            <a:endParaRPr lang="en-CA" sz="1200" b="0" i="0">
              <a:effectLst/>
              <a:latin typeface="Segoe UI" panose="020B0502040204020203" pitchFamily="34" charset="0"/>
            </a:endParaRPr>
          </a:p>
          <a:p>
            <a:pPr fontAlgn="t">
              <a:lnSpc>
                <a:spcPct val="119048"/>
              </a:lnSpc>
              <a:buNone/>
            </a:pPr>
            <a:r>
              <a:rPr lang="en-CA" sz="1200" b="1" i="0">
                <a:effectLst/>
                <a:latin typeface="Segoe UI" panose="020B0502040204020203" pitchFamily="34" charset="0"/>
              </a:rPr>
              <a:t>Better</a:t>
            </a:r>
          </a:p>
          <a:p>
            <a:pPr fontAlgn="t">
              <a:lnSpc>
                <a:spcPct val="119048"/>
              </a:lnSpc>
              <a:buNone/>
            </a:pPr>
            <a:r>
              <a:rPr lang="en-CA" sz="1200" b="0" i="0">
                <a:effectLst/>
                <a:latin typeface="Segoe UI" panose="020B0502040204020203" pitchFamily="34" charset="0"/>
              </a:rPr>
              <a:t>Although climate change impacts on northern ecosystems have been extensively documented, relatively little is known about how changing winter conditions influence microbial nutrient cycling, limiting predictions of ecosystem resilience.</a:t>
            </a:r>
          </a:p>
          <a:p>
            <a:pPr fontAlgn="t">
              <a:lnSpc>
                <a:spcPct val="119048"/>
              </a:lnSpc>
              <a:buNone/>
            </a:pPr>
            <a:endParaRPr lang="en-CA" sz="1200" b="0" i="0">
              <a:effectLst/>
              <a:latin typeface="Segoe UI" panose="020B0502040204020203" pitchFamily="34" charset="0"/>
            </a:endParaRPr>
          </a:p>
          <a:p>
            <a:pPr fontAlgn="t">
              <a:lnSpc>
                <a:spcPct val="119048"/>
              </a:lnSpc>
              <a:buNone/>
            </a:pPr>
            <a:r>
              <a:rPr lang="en-CA" sz="1200" b="0" i="0">
                <a:effectLst/>
                <a:latin typeface="Segoe UI" panose="020B0502040204020203" pitchFamily="34" charset="0"/>
              </a:rPr>
              <a:t>The second example immediately demonstrates: context, gap, significance</a:t>
            </a: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19</a:t>
            </a:fld>
            <a:endParaRPr lang="en-US"/>
          </a:p>
        </p:txBody>
      </p:sp>
    </p:spTree>
    <p:extLst>
      <p:ext uri="{BB962C8B-B14F-4D97-AF65-F5344CB8AC3E}">
        <p14:creationId xmlns:p14="http://schemas.microsoft.com/office/powerpoint/2010/main" val="308384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20</a:t>
            </a:fld>
            <a:endParaRPr lang="en-US"/>
          </a:p>
        </p:txBody>
      </p:sp>
    </p:spTree>
    <p:extLst>
      <p:ext uri="{BB962C8B-B14F-4D97-AF65-F5344CB8AC3E}">
        <p14:creationId xmlns:p14="http://schemas.microsoft.com/office/powerpoint/2010/main" val="2229350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Detailed slide deck School of Graduate Studies, on the Scholarship Applications Strategies page</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4363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BC22F-3C81-32DE-2C27-BBEC890DA0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1259A-835A-E883-C4A1-6D62BA792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5550EA-249C-C263-1441-304709FEF2B6}"/>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B1C84A7A-E8CD-7ED3-2A2B-BE71D2D2AFF8}"/>
              </a:ext>
            </a:extLst>
          </p:cNvPr>
          <p:cNvSpPr>
            <a:spLocks noGrp="1"/>
          </p:cNvSpPr>
          <p:nvPr>
            <p:ph type="sldNum" sz="quarter" idx="5"/>
          </p:nvPr>
        </p:nvSpPr>
        <p:spPr/>
        <p:txBody>
          <a:bodyPr/>
          <a:lstStyle/>
          <a:p>
            <a:fld id="{96E09883-B744-4FDD-8623-D69A66650022}" type="slidenum">
              <a:rPr lang="en-US" smtClean="0"/>
              <a:t>22</a:t>
            </a:fld>
            <a:endParaRPr lang="en-US"/>
          </a:p>
        </p:txBody>
      </p:sp>
    </p:spTree>
    <p:extLst>
      <p:ext uri="{BB962C8B-B14F-4D97-AF65-F5344CB8AC3E}">
        <p14:creationId xmlns:p14="http://schemas.microsoft.com/office/powerpoint/2010/main" val="4044814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0" i="0">
                <a:effectLst/>
                <a:latin typeface="Segoe UI" panose="020B0502040204020203" pitchFamily="34" charset="0"/>
              </a:rPr>
              <a:t>A strong first-year Psychology MSc applicant may only have:</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Honours thesis</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RA experience</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One poster</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TA experience</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Volunteer work</a:t>
            </a:r>
          </a:p>
          <a:p>
            <a:pPr fontAlgn="t">
              <a:lnSpc>
                <a:spcPct val="119048"/>
              </a:lnSpc>
              <a:buNone/>
            </a:pPr>
            <a:r>
              <a:rPr lang="en-CA" sz="1200" b="0" i="0">
                <a:effectLst/>
                <a:latin typeface="Segoe UI" panose="020B0502040204020203" pitchFamily="34" charset="0"/>
              </a:rPr>
              <a:t>That can absolutely be competitive. Publications are not expected.</a:t>
            </a: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23</a:t>
            </a:fld>
            <a:endParaRPr lang="en-US"/>
          </a:p>
        </p:txBody>
      </p:sp>
    </p:spTree>
    <p:extLst>
      <p:ext uri="{BB962C8B-B14F-4D97-AF65-F5344CB8AC3E}">
        <p14:creationId xmlns:p14="http://schemas.microsoft.com/office/powerpoint/2010/main" val="312759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0" i="0">
                <a:effectLst/>
                <a:latin typeface="Segoe UI" panose="020B0502040204020203" pitchFamily="34" charset="0"/>
              </a:rPr>
              <a:t>Students often think:</a:t>
            </a:r>
          </a:p>
          <a:p>
            <a:pPr fontAlgn="t">
              <a:lnSpc>
                <a:spcPct val="119048"/>
              </a:lnSpc>
              <a:buNone/>
            </a:pPr>
            <a:r>
              <a:rPr lang="en-CA" sz="1200" b="0" i="0">
                <a:effectLst/>
                <a:latin typeface="Segoe UI" panose="020B0502040204020203" pitchFamily="34" charset="0"/>
              </a:rPr>
              <a:t>"I'll just ask two professors."</a:t>
            </a:r>
          </a:p>
          <a:p>
            <a:pPr fontAlgn="t">
              <a:lnSpc>
                <a:spcPct val="119048"/>
              </a:lnSpc>
              <a:buNone/>
            </a:pPr>
            <a:r>
              <a:rPr lang="en-CA" sz="1200" b="0" i="0">
                <a:effectLst/>
                <a:latin typeface="Segoe UI" panose="020B0502040204020203" pitchFamily="34" charset="0"/>
              </a:rPr>
              <a:t>In reality:</a:t>
            </a:r>
          </a:p>
          <a:p>
            <a:pPr fontAlgn="t">
              <a:lnSpc>
                <a:spcPct val="119048"/>
              </a:lnSpc>
              <a:buNone/>
            </a:pPr>
            <a:r>
              <a:rPr lang="en-CA" sz="1200" b="0" i="0">
                <a:effectLst/>
                <a:latin typeface="Segoe UI" panose="020B0502040204020203" pitchFamily="34" charset="0"/>
              </a:rPr>
              <a:t>A mediocre reference can eliminate an otherwise competitive application.</a:t>
            </a: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24</a:t>
            </a:fld>
            <a:endParaRPr lang="en-US"/>
          </a:p>
        </p:txBody>
      </p:sp>
    </p:spTree>
    <p:extLst>
      <p:ext uri="{BB962C8B-B14F-4D97-AF65-F5344CB8AC3E}">
        <p14:creationId xmlns:p14="http://schemas.microsoft.com/office/powerpoint/2010/main" val="956296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1" i="0">
                <a:effectLst/>
                <a:latin typeface="Segoe UI" panose="020B0502040204020203" pitchFamily="34" charset="0"/>
              </a:rPr>
              <a:t>Strong Referee</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knows your research abilities</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supervised your thesis</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supervised you as RA</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can provide detailed examples</a:t>
            </a:r>
          </a:p>
          <a:p>
            <a:pPr fontAlgn="t">
              <a:lnSpc>
                <a:spcPct val="119048"/>
              </a:lnSpc>
              <a:buNone/>
            </a:pPr>
            <a:r>
              <a:rPr lang="en-CA" sz="1200" b="1" i="0">
                <a:effectLst/>
                <a:latin typeface="Segoe UI" panose="020B0502040204020203" pitchFamily="34" charset="0"/>
              </a:rPr>
              <a:t>Weak Referee</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had you in one course</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barely knows you</a:t>
            </a:r>
          </a:p>
          <a:p>
            <a:pPr marL="342900" lvl="0" indent="-342900" fontAlgn="t">
              <a:lnSpc>
                <a:spcPct val="119048"/>
              </a:lnSpc>
              <a:buFont typeface="Arial" panose="020B0604020202020204" pitchFamily="34" charset="0"/>
              <a:buChar char="•"/>
            </a:pPr>
            <a:r>
              <a:rPr lang="en-CA" sz="1200" b="0" i="0">
                <a:effectLst/>
                <a:latin typeface="Segoe UI" panose="020B0502040204020203" pitchFamily="34" charset="0"/>
              </a:rPr>
              <a:t>only comments on grades</a:t>
            </a:r>
          </a:p>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25</a:t>
            </a:fld>
            <a:endParaRPr lang="en-US"/>
          </a:p>
        </p:txBody>
      </p:sp>
    </p:spTree>
    <p:extLst>
      <p:ext uri="{BB962C8B-B14F-4D97-AF65-F5344CB8AC3E}">
        <p14:creationId xmlns:p14="http://schemas.microsoft.com/office/powerpoint/2010/main" val="2371382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26</a:t>
            </a:fld>
            <a:endParaRPr lang="en-US"/>
          </a:p>
        </p:txBody>
      </p:sp>
    </p:spTree>
    <p:extLst>
      <p:ext uri="{BB962C8B-B14F-4D97-AF65-F5344CB8AC3E}">
        <p14:creationId xmlns:p14="http://schemas.microsoft.com/office/powerpoint/2010/main" val="2053074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28</a:t>
            </a:fld>
            <a:endParaRPr lang="en-US"/>
          </a:p>
        </p:txBody>
      </p:sp>
    </p:spTree>
    <p:extLst>
      <p:ext uri="{BB962C8B-B14F-4D97-AF65-F5344CB8AC3E}">
        <p14:creationId xmlns:p14="http://schemas.microsoft.com/office/powerpoint/2010/main" val="1660757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29</a:t>
            </a:fld>
            <a:endParaRPr lang="en-US"/>
          </a:p>
        </p:txBody>
      </p:sp>
    </p:spTree>
    <p:extLst>
      <p:ext uri="{BB962C8B-B14F-4D97-AF65-F5344CB8AC3E}">
        <p14:creationId xmlns:p14="http://schemas.microsoft.com/office/powerpoint/2010/main" val="1808387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3384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55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34</a:t>
            </a:fld>
            <a:endParaRPr lang="en-US"/>
          </a:p>
        </p:txBody>
      </p:sp>
    </p:spTree>
    <p:extLst>
      <p:ext uri="{BB962C8B-B14F-4D97-AF65-F5344CB8AC3E}">
        <p14:creationId xmlns:p14="http://schemas.microsoft.com/office/powerpoint/2010/main" val="3048522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3851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37</a:t>
            </a:fld>
            <a:endParaRPr lang="en-US"/>
          </a:p>
        </p:txBody>
      </p:sp>
    </p:spTree>
    <p:extLst>
      <p:ext uri="{BB962C8B-B14F-4D97-AF65-F5344CB8AC3E}">
        <p14:creationId xmlns:p14="http://schemas.microsoft.com/office/powerpoint/2010/main" val="445658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B8CCD-5554-B174-E31E-559C17AFFA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38B57DB-92A4-09E4-EE85-9BFA65616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953D160-A475-46A5-175B-EB7884CF861B}"/>
              </a:ext>
            </a:extLst>
          </p:cNvPr>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a:extLst>
              <a:ext uri="{FF2B5EF4-FFF2-40B4-BE49-F238E27FC236}">
                <a16:creationId xmlns:a16="http://schemas.microsoft.com/office/drawing/2014/main" id="{421E8897-580A-FBA0-653D-A1EBC0A17E06}"/>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844C5985-3F8D-6721-E7BD-A88CC90F1BE3}"/>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75493480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8A590-FBEF-733C-C091-D6BFF940F75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19C82F1-5A34-A4E9-79A8-9E568B9F05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BC2E7AE-AB7D-58D3-3695-78B39D997294}"/>
              </a:ext>
            </a:extLst>
          </p:cNvPr>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a:extLst>
              <a:ext uri="{FF2B5EF4-FFF2-40B4-BE49-F238E27FC236}">
                <a16:creationId xmlns:a16="http://schemas.microsoft.com/office/drawing/2014/main" id="{101F862F-87AB-EBCA-C7B3-2B6718D0F27F}"/>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2C76B75C-BF67-38ED-5E7E-6B9119823A8E}"/>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79753823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379DE-38DE-1923-C34D-75DA9837C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6617308B-8737-C5F6-857C-D7A7286205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037E80-30C2-A5CC-3568-3B257585E1C3}"/>
              </a:ext>
            </a:extLst>
          </p:cNvPr>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a:extLst>
              <a:ext uri="{FF2B5EF4-FFF2-40B4-BE49-F238E27FC236}">
                <a16:creationId xmlns:a16="http://schemas.microsoft.com/office/drawing/2014/main" id="{FC2B2D59-A0AA-DB29-BD91-98B431569F62}"/>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CB549778-9296-7395-3A7B-F86F03CABA85}"/>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93685348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8E16-AC9E-7CA0-B6FE-E6108A9F4B5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3D37402-B11F-216C-330B-BEA0E1DFAA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16594A1-7283-7306-2838-81148ACFF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FCCD7A7-F591-FD2E-A8EB-4775C1D3064D}"/>
              </a:ext>
            </a:extLst>
          </p:cNvPr>
          <p:cNvSpPr>
            <a:spLocks noGrp="1"/>
          </p:cNvSpPr>
          <p:nvPr>
            <p:ph type="dt" sz="half" idx="10"/>
          </p:nvPr>
        </p:nvSpPr>
        <p:spPr/>
        <p:txBody>
          <a:bodyPr/>
          <a:lstStyle/>
          <a:p>
            <a:fld id="{1160EA64-D806-43AC-9DF2-F8C432F32B4C}" type="datetimeFigureOut">
              <a:rPr lang="en-US" smtClean="0"/>
              <a:t>11/6/2026</a:t>
            </a:fld>
            <a:endParaRPr lang="en-US"/>
          </a:p>
        </p:txBody>
      </p:sp>
      <p:sp>
        <p:nvSpPr>
          <p:cNvPr id="6" name="Footer Placeholder 5">
            <a:extLst>
              <a:ext uri="{FF2B5EF4-FFF2-40B4-BE49-F238E27FC236}">
                <a16:creationId xmlns:a16="http://schemas.microsoft.com/office/drawing/2014/main" id="{93702610-8893-CFC2-14A4-CC6E99663BCB}"/>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AE5BA89C-D4A3-0153-53D8-40F3B0768685}"/>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422404291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7A292-EF89-803C-5AE5-10FD28458820}"/>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BB958FB-9770-E5F8-AA8F-817B7D565D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375078-6E4A-BA43-0C2D-B722D195B5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FDDAB4AA-DF13-AFE4-FB74-54050EAFDD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5CCE17-A480-A52A-C4B7-E1C3DF3560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361A221-F821-891C-C21A-C79E87976D3B}"/>
              </a:ext>
            </a:extLst>
          </p:cNvPr>
          <p:cNvSpPr>
            <a:spLocks noGrp="1"/>
          </p:cNvSpPr>
          <p:nvPr>
            <p:ph type="dt" sz="half" idx="10"/>
          </p:nvPr>
        </p:nvSpPr>
        <p:spPr/>
        <p:txBody>
          <a:bodyPr/>
          <a:lstStyle/>
          <a:p>
            <a:fld id="{1160EA64-D806-43AC-9DF2-F8C432F32B4C}" type="datetimeFigureOut">
              <a:rPr lang="en-US" smtClean="0"/>
              <a:t>11/6/2026</a:t>
            </a:fld>
            <a:endParaRPr lang="en-US"/>
          </a:p>
        </p:txBody>
      </p:sp>
      <p:sp>
        <p:nvSpPr>
          <p:cNvPr id="8" name="Footer Placeholder 7">
            <a:extLst>
              <a:ext uri="{FF2B5EF4-FFF2-40B4-BE49-F238E27FC236}">
                <a16:creationId xmlns:a16="http://schemas.microsoft.com/office/drawing/2014/main" id="{9BEF8E76-F87C-8371-716B-7E0F185DC96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FD95F0F0-DDD1-1FA1-BA9D-A8D21087E48F}"/>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15290756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689D-116A-7A56-1154-E7B4A8B02E93}"/>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2209149C-EA13-DEF4-1FB6-D67CFEB5D5B8}"/>
              </a:ext>
            </a:extLst>
          </p:cNvPr>
          <p:cNvSpPr>
            <a:spLocks noGrp="1"/>
          </p:cNvSpPr>
          <p:nvPr>
            <p:ph type="dt" sz="half" idx="10"/>
          </p:nvPr>
        </p:nvSpPr>
        <p:spPr/>
        <p:txBody>
          <a:bodyPr/>
          <a:lstStyle/>
          <a:p>
            <a:fld id="{E1037C31-9E7A-4F99-8774-A0E530DE1A42}" type="datetimeFigureOut">
              <a:rPr lang="en-US" smtClean="0"/>
              <a:t>11/6/2026</a:t>
            </a:fld>
            <a:endParaRPr lang="en-US"/>
          </a:p>
        </p:txBody>
      </p:sp>
      <p:sp>
        <p:nvSpPr>
          <p:cNvPr id="4" name="Footer Placeholder 3">
            <a:extLst>
              <a:ext uri="{FF2B5EF4-FFF2-40B4-BE49-F238E27FC236}">
                <a16:creationId xmlns:a16="http://schemas.microsoft.com/office/drawing/2014/main" id="{CF86EDBD-943E-4AB6-BD9B-B7B7C388A2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EA81EA-4998-761D-9C69-A99F9A261D02}"/>
              </a:ext>
            </a:extLst>
          </p:cNvPr>
          <p:cNvSpPr>
            <a:spLocks noGrp="1"/>
          </p:cNvSpPr>
          <p:nvPr>
            <p:ph type="sldNum" sz="quarter" idx="12"/>
          </p:nvPr>
        </p:nvSpPr>
        <p:spPr/>
        <p:txBody>
          <a:bodyPr/>
          <a:lstStyle/>
          <a:p>
            <a:fld id="{8A7A6979-0714-4377-B894-6BE4C2D6E202}" type="slidenum">
              <a:rPr lang="en-US" smtClean="0"/>
              <a:t>‹#›</a:t>
            </a:fld>
            <a:endParaRPr lang="en-US"/>
          </a:p>
        </p:txBody>
      </p:sp>
      <p:sp>
        <p:nvSpPr>
          <p:cNvPr id="6" name="Freeform 5">
            <a:extLst>
              <a:ext uri="{FF2B5EF4-FFF2-40B4-BE49-F238E27FC236}">
                <a16:creationId xmlns:a16="http://schemas.microsoft.com/office/drawing/2014/main" id="{E22F2A42-E840-F3AF-A034-536EA675827A}"/>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Object 1">
            <a:extLst>
              <a:ext uri="{FF2B5EF4-FFF2-40B4-BE49-F238E27FC236}">
                <a16:creationId xmlns:a16="http://schemas.microsoft.com/office/drawing/2014/main" id="{D5766933-EF62-A470-4550-7D8A47BFECE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4157408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172D92-8327-BED9-6F78-9C7A916F8327}"/>
              </a:ext>
            </a:extLst>
          </p:cNvPr>
          <p:cNvSpPr>
            <a:spLocks noGrp="1"/>
          </p:cNvSpPr>
          <p:nvPr>
            <p:ph type="dt" sz="half" idx="10"/>
          </p:nvPr>
        </p:nvSpPr>
        <p:spPr/>
        <p:txBody>
          <a:bodyPr/>
          <a:lstStyle/>
          <a:p>
            <a:fld id="{1160EA64-D806-43AC-9DF2-F8C432F32B4C}" type="datetimeFigureOut">
              <a:rPr lang="en-US" smtClean="0"/>
              <a:t>11/6/2026</a:t>
            </a:fld>
            <a:endParaRPr lang="en-US"/>
          </a:p>
        </p:txBody>
      </p:sp>
      <p:sp>
        <p:nvSpPr>
          <p:cNvPr id="3" name="Footer Placeholder 2">
            <a:extLst>
              <a:ext uri="{FF2B5EF4-FFF2-40B4-BE49-F238E27FC236}">
                <a16:creationId xmlns:a16="http://schemas.microsoft.com/office/drawing/2014/main" id="{7F14CEA2-9E52-315D-85D3-DDB486D46800}"/>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239C80FD-47D0-F399-6391-BCB03E69097A}"/>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65059837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B5C8-C492-7ACE-C07D-5586AF308E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9D2E61C-1B52-CC25-700A-6A1D1692EC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C65A1C5D-7564-00A4-CF0C-413A54693B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691DAC-3E67-7D4F-E586-C4DE285F2448}"/>
              </a:ext>
            </a:extLst>
          </p:cNvPr>
          <p:cNvSpPr>
            <a:spLocks noGrp="1"/>
          </p:cNvSpPr>
          <p:nvPr>
            <p:ph type="dt" sz="half" idx="10"/>
          </p:nvPr>
        </p:nvSpPr>
        <p:spPr/>
        <p:txBody>
          <a:bodyPr/>
          <a:lstStyle/>
          <a:p>
            <a:fld id="{D1BE4249-C0D0-4B06-8692-E8BB871AF643}" type="datetimeFigureOut">
              <a:rPr lang="en-US" smtClean="0"/>
              <a:t>11/6/2026</a:t>
            </a:fld>
            <a:endParaRPr lang="en-US"/>
          </a:p>
        </p:txBody>
      </p:sp>
      <p:sp>
        <p:nvSpPr>
          <p:cNvPr id="6" name="Footer Placeholder 5">
            <a:extLst>
              <a:ext uri="{FF2B5EF4-FFF2-40B4-BE49-F238E27FC236}">
                <a16:creationId xmlns:a16="http://schemas.microsoft.com/office/drawing/2014/main" id="{4610E412-9832-E86C-2FA6-DDF806ED8AE9}"/>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8C556F6F-DE0B-FCC3-A68A-DD67E7A80F23}"/>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45682904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2B78E-55B8-B5E3-591B-B4F3A5BFA4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98A07E6C-44F8-5891-F69F-1DADC9AEC1A1}"/>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DB07EF4A-C08C-04E7-987B-321C531421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6FCA11-8235-B1E4-4EAB-D27472496C07}"/>
              </a:ext>
            </a:extLst>
          </p:cNvPr>
          <p:cNvSpPr>
            <a:spLocks noGrp="1"/>
          </p:cNvSpPr>
          <p:nvPr>
            <p:ph type="dt" sz="half" idx="10"/>
          </p:nvPr>
        </p:nvSpPr>
        <p:spPr/>
        <p:txBody>
          <a:bodyPr/>
          <a:lstStyle/>
          <a:p>
            <a:fld id="{042B0DB6-F5C7-45FB-8CF3-31B45F9C2DAC}" type="datetimeFigureOut">
              <a:rPr lang="en-US" smtClean="0"/>
              <a:t>11/6/2026</a:t>
            </a:fld>
            <a:endParaRPr lang="en-US"/>
          </a:p>
        </p:txBody>
      </p:sp>
      <p:sp>
        <p:nvSpPr>
          <p:cNvPr id="6" name="Footer Placeholder 5">
            <a:extLst>
              <a:ext uri="{FF2B5EF4-FFF2-40B4-BE49-F238E27FC236}">
                <a16:creationId xmlns:a16="http://schemas.microsoft.com/office/drawing/2014/main" id="{20199215-B76A-EAD9-418F-C6FAA9C9BF4B}"/>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97A15D63-4D6A-ACAA-83BE-77AA697D65AE}"/>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59700477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C7101-BEE5-D72D-D4EF-ADEF3BC80C11}"/>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A054645-5BEE-E06B-E600-B2C4EB948A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6466D49-7EA3-75BB-A7D5-7BD4D446D2F6}"/>
              </a:ext>
            </a:extLst>
          </p:cNvPr>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a:extLst>
              <a:ext uri="{FF2B5EF4-FFF2-40B4-BE49-F238E27FC236}">
                <a16:creationId xmlns:a16="http://schemas.microsoft.com/office/drawing/2014/main" id="{9DEDFA3F-5231-DAD0-70B0-5C8F252CB57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847452DB-1FCE-DDE1-7147-E486A81162D3}"/>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77049783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B7A174-3C6D-44D9-6F15-007483E99CA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0F25886-135E-BC46-49A9-0A73F02162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1FBC658-D98F-DD29-F40E-C5D5DC15B90B}"/>
              </a:ext>
            </a:extLst>
          </p:cNvPr>
          <p:cNvSpPr>
            <a:spLocks noGrp="1"/>
          </p:cNvSpPr>
          <p:nvPr>
            <p:ph type="dt" sz="half" idx="10"/>
          </p:nvPr>
        </p:nvSpPr>
        <p:spPr/>
        <p:txBody>
          <a:bodyPr/>
          <a:lstStyle/>
          <a:p>
            <a:fld id="{1160EA64-D806-43AC-9DF2-F8C432F32B4C}" type="datetimeFigureOut">
              <a:rPr lang="en-US" smtClean="0"/>
              <a:t>11/6/2026</a:t>
            </a:fld>
            <a:endParaRPr lang="en-US"/>
          </a:p>
        </p:txBody>
      </p:sp>
      <p:sp>
        <p:nvSpPr>
          <p:cNvPr id="5" name="Footer Placeholder 4">
            <a:extLst>
              <a:ext uri="{FF2B5EF4-FFF2-40B4-BE49-F238E27FC236}">
                <a16:creationId xmlns:a16="http://schemas.microsoft.com/office/drawing/2014/main" id="{D10AAB9E-D069-7713-1F70-4AB86379E129}"/>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CBB277D7-7C39-26EF-A33F-1EA48320C571}"/>
              </a:ext>
            </a:extLst>
          </p:cNvPr>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51269206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33398" y="1016955"/>
            <a:ext cx="11125201" cy="731520"/>
          </a:xfrm>
          <a:prstGeom prst="rect">
            <a:avLst/>
          </a:prstGeom>
        </p:spPr>
        <p:txBody>
          <a:bodyPr anchor="t"/>
          <a:lstStyle>
            <a:lvl1pPr>
              <a:defRPr cap="all" baseline="0"/>
            </a:lvl1p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33399" y="1883248"/>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533399" y="2444434"/>
            <a:ext cx="5075238"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83679" y="1883247"/>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83043" y="2444434"/>
            <a:ext cx="5075556"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533399" y="6492241"/>
            <a:ext cx="8576637" cy="365760"/>
          </a:xfrm>
          <a:prstGeom prst="rect">
            <a:avLst/>
          </a:prstGeom>
        </p:spPr>
        <p:txBody>
          <a:bodyPr/>
          <a:lstStyle/>
          <a:p>
            <a:r>
              <a:rPr lang="en-US"/>
              <a:t>PRESENTATION TITLE</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9110036" y="6492240"/>
            <a:ext cx="1891338" cy="365760"/>
          </a:xfrm>
          <a:prstGeom prst="rect">
            <a:avLst/>
          </a:prstGeom>
        </p:spPr>
        <p:txBody>
          <a:bodyPr/>
          <a:lstStyle/>
          <a:p>
            <a:fld id="{1160EA64-D806-43AC-9DF2-F8C432F32B4C}" type="datetimeFigureOut">
              <a:rPr lang="en-US" smtClean="0"/>
              <a:t>11/6/2026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001374" y="6492241"/>
            <a:ext cx="657226" cy="365760"/>
          </a:xfrm>
          <a:prstGeom prst="rect">
            <a:avLst/>
          </a:prstGeo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136116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09299630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782378325"/>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smtClean="0"/>
              <a:t>11/6/2026</a:t>
            </a:fld>
            <a:endParaRPr lang="en-US"/>
          </a:p>
        </p:txBody>
      </p:sp>
      <p:sp>
        <p:nvSpPr>
          <p:cNvPr id="8" name="Footer Placeholder 7"/>
          <p:cNvSpPr>
            <a:spLocks noGrp="1"/>
          </p:cNvSpPr>
          <p:nvPr>
            <p:ph type="ftr" sz="quarter" idx="11"/>
          </p:nvPr>
        </p:nvSpPr>
        <p:spPr/>
        <p:txBody>
          <a:bodyPr/>
          <a:lstStyle/>
          <a:p>
            <a:r>
              <a:rPr lang="en-US"/>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090089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ontent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48575186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4016045139"/>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75371960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ontent 3">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798207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A7B97D-5D79-CD18-EDC2-B02093A1FE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314F3DB-71AA-A1BB-BF7C-422732F57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6431A23-BBB9-D585-AD5E-7BD26DE028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60EA64-D806-43AC-9DF2-F8C432F32B4C}" type="datetimeFigureOut">
              <a:rPr lang="en-US" smtClean="0"/>
              <a:t>11/6/2026</a:t>
            </a:fld>
            <a:endParaRPr lang="en-US"/>
          </a:p>
        </p:txBody>
      </p:sp>
      <p:sp>
        <p:nvSpPr>
          <p:cNvPr id="5" name="Footer Placeholder 4">
            <a:extLst>
              <a:ext uri="{FF2B5EF4-FFF2-40B4-BE49-F238E27FC236}">
                <a16:creationId xmlns:a16="http://schemas.microsoft.com/office/drawing/2014/main" id="{1BF2B8A0-4DCD-D541-B089-FCF2086F94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35C43A58-3ABA-F616-0B34-FCC87F0B50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4261875262"/>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704" r:id="rId17"/>
    <p:sldLayoutId id="2147483705" r:id="rId18"/>
    <p:sldLayoutId id="2147483709" r:id="rId19"/>
    <p:sldLayoutId id="2147483649" r:id="rId2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nserc-crsng.gc.ca/Students-Etudiants/PG-CS/cgrsm-besrm_eng.asp"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6.jpeg"/><Relationship Id="rId4" Type="http://schemas.openxmlformats.org/officeDocument/2006/relationships/hyperlink" Target="https://portal-portail.nserc-crsng.gc.c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hyperlink" Target="https://www.nserc-crsng.gc.ca/Students-Etudiants/PG-CS/cgrsm-besrm_eng.asp" TargetMode="External"/><Relationship Id="rId3" Type="http://schemas.openxmlformats.org/officeDocument/2006/relationships/hyperlink" Target="https://www.nserc-crsng.gc.ca/Students-Etudiants/CGSHarmonization-HarmonizationBESC_eng.asp" TargetMode="External"/><Relationship Id="rId7" Type="http://schemas.openxmlformats.org/officeDocument/2006/relationships/hyperlink" Target="https://www.nserc-crsng.gc.ca/ResearchPortal-PortailDeRecherche/Instructions-Instructions/CGS_M-BESC_M_eng.asp#a4" TargetMode="External"/><Relationship Id="rId12"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www.nserc-crsng.gc.ca/ResearchPortal-PortailDeRecherche/Instructions-Instructions/CGS_M-BESC_M_eng.asp#a3" TargetMode="External"/><Relationship Id="rId11" Type="http://schemas.openxmlformats.org/officeDocument/2006/relationships/hyperlink" Target="https://www.youtube.com/playlist?list=PL6ox0GB7vXYlhaAY7mEqwmMqYK9TGCp1E" TargetMode="External"/><Relationship Id="rId5" Type="http://schemas.openxmlformats.org/officeDocument/2006/relationships/hyperlink" Target="https://www.nserc-crsng.gc.ca/ResearchPortal-PortailDeRecherche/Instructions-Instructions/CGS_M-BESC_M_eng.asp#a2" TargetMode="External"/><Relationship Id="rId10" Type="http://schemas.openxmlformats.org/officeDocument/2006/relationships/hyperlink" Target="https://www.nserc-crsng.gc.ca/ResearchPortal-PortailDeRecherche/Instructions-Instructions/CGSM_REF-BESCM_REF_eng.asp" TargetMode="External"/><Relationship Id="rId4" Type="http://schemas.openxmlformats.org/officeDocument/2006/relationships/hyperlink" Target="https://www.nserc-crsng.gc.ca/ResearchPortal-PortailDeRecherche/Instructions-Instructions/CGS_M-BESC_M_eng.asp#a1" TargetMode="External"/><Relationship Id="rId9" Type="http://schemas.openxmlformats.org/officeDocument/2006/relationships/hyperlink" Target="https://www.nserc-crsng.gc.ca/Students-Etudiants/CCV_CGSM-CVC_BESCM_eng.asp"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www.nserc-crsng.gc.ca/Students-Etudiants/PG-CS/cgrsm-besrm_eng.asp#a3" TargetMode="External"/><Relationship Id="rId7" Type="http://schemas.openxmlformats.org/officeDocument/2006/relationships/hyperlink" Target="https://portal-portail.nserc-crsng.gc.ca/"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science.gc.ca/site/science/en/interagency-research-funding/policies-and-guidelines/selecting-appropriate-federal-granting-agency?OpenDocument" TargetMode="External"/><Relationship Id="rId5" Type="http://schemas.openxmlformats.org/officeDocument/2006/relationships/hyperlink" Target="https://www.nserc-crsng.gc.ca/students-etudiants/pg-cs/cgsm-bescm_eng.asp#a3" TargetMode="External"/><Relationship Id="rId4" Type="http://schemas.openxmlformats.org/officeDocument/2006/relationships/hyperlink" Target="https://nserc-crsng.canada.ca/en/canada-graduate-research-scholarship-masters-program-instructions-completing-applicatio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nserc-crsng.canada.ca/en/funding-opportunity/canada-graduate-research-scholarship-masters-program#toc-tdm-200"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hyperlink" Target="http://science.gc.ca/eic/site/063.nsf/eng/h_FEE7261A.html?OpenDocument"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hyperlink" Target="https://www.sshrc-crsh.gc.ca/funding-financement/apply-demande/background-renseignements/selecting_agency-choisir_organisme_subventionnaire-eng.aspx" TargetMode="External"/><Relationship Id="rId5" Type="http://schemas.openxmlformats.org/officeDocument/2006/relationships/hyperlink" Target="https://www.nserc-crsng.gc.ca/NSERC-CRSNG/policies-politiques/Addendum-Addenda_eng.asp" TargetMode="External"/><Relationship Id="rId4" Type="http://schemas.openxmlformats.org/officeDocument/2006/relationships/hyperlink" Target="https://cihr-irsc.gc.ca/e/7263.html"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nserc-crsng.gc.ca/ResearchPortal-PortailDeRecherche/Instructions-Instructions/CGS_M-BESC_M_eng.asp#a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nserc-crsng.canada.ca/en/canada-graduate-research-scholarship-masters-program-instructions-completing-application#a2-01"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hyperlink" Target="https://www.nserc-crsng.gc.ca/students-etudiants/ccv_cgsm-cvc_bescm_eng.asp"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nserc-crsng.gc.ca/Students-Etudiants/CCV-FAQ_FAQ-CVC_eng.asp" TargetMode="Externa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s://www.nserc-crsng.gc.ca/ResearchPortal-PortailDeRecherche/standards_eng.asp" TargetMode="External"/><Relationship Id="rId7" Type="http://schemas.openxmlformats.org/officeDocument/2006/relationships/hyperlink" Target="https://www.nserc-crsng.gc.ca/ResearchPortal-PortailDeRecherche/standards_eng.asp#a4"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hyperlink" Target="https://www.nserc-crsng.gc.ca/ResearchPortal-PortailDeRecherche/standards_eng.asp#a3" TargetMode="External"/><Relationship Id="rId5" Type="http://schemas.openxmlformats.org/officeDocument/2006/relationships/hyperlink" Target="https://www.nserc-crsng.gc.ca/ResearchPortal-PortailDeRecherche/standards_eng.asp#a2" TargetMode="External"/><Relationship Id="rId4" Type="http://schemas.openxmlformats.org/officeDocument/2006/relationships/hyperlink" Target="https://www.nserc-crsng.gc.ca/ResearchPortal-PortailDeRecherche/standards_eng.asp#a1"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hyperlink" Target="https://sshrc-crsh.canada.ca/en/funding/opportunities/supplements/2025/indigenous-scholars-awards-and-supplements.aspx" TargetMode="External"/><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8" Type="http://schemas.openxmlformats.org/officeDocument/2006/relationships/hyperlink" Target="mailto:nsercscholarships-boursescrsng@nserc-crsng.gc.ca" TargetMode="External"/><Relationship Id="rId3" Type="http://schemas.openxmlformats.org/officeDocument/2006/relationships/hyperlink" Target="https://nserc-crsng.canada.ca/en/funding-opportunity/canada-graduate-research-scholarship-masters-program#toc-tdm-400" TargetMode="External"/><Relationship Id="rId7" Type="http://schemas.openxmlformats.org/officeDocument/2006/relationships/hyperlink" Target="mailto:cgrsm-besrcm@cihr-irsc.gc.ca"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hyperlink" Target="mailto:graduatefinance@trentu.ca" TargetMode="External"/><Relationship Id="rId5" Type="http://schemas.openxmlformats.org/officeDocument/2006/relationships/hyperlink" Target="https://nserc-crsng.canada.ca/en/san-francisco-declaration-on-research-assessment-dora" TargetMode="External"/><Relationship Id="rId4" Type="http://schemas.openxmlformats.org/officeDocument/2006/relationships/hyperlink" Target="https://nserc-crsng.canada.ca/en/funding-opportunity/canada-graduate-research-scholarship-masters-program#toc-tdm-400:~:text=View%20funding%20decisions-,Regulations%2C%20policies%20and%20guidelines,Official%20languages,-Resources" TargetMode="External"/><Relationship Id="rId9" Type="http://schemas.openxmlformats.org/officeDocument/2006/relationships/hyperlink" Target="mailto:fellowships@sshrc-crsh.gc.ca"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cihr-irsc.gc.ca/e/50836.html" TargetMode="External"/><Relationship Id="rId7"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hyperlink" Target="https://cihr-irsc.gc.ca/e/49347.html" TargetMode="External"/><Relationship Id="rId4" Type="http://schemas.openxmlformats.org/officeDocument/2006/relationships/hyperlink" Target="https://cihr-irsc.gc.ca/e/48642.html"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cihr-irsc.gc.ca/e/51731.html" TargetMode="External"/><Relationship Id="rId2" Type="http://schemas.openxmlformats.org/officeDocument/2006/relationships/hyperlink" Target="https://www.nserc-crsng.gc.ca/InterAgency-Interorganismes/EDI-EDI/Resources_Ressources_eng.asp" TargetMode="Externa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hyperlink" Target="mailto:graduatefinance@trentu.ca"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15D2-7F57-AF2A-38D7-558098789073}"/>
              </a:ext>
            </a:extLst>
          </p:cNvPr>
          <p:cNvSpPr>
            <a:spLocks noGrp="1"/>
          </p:cNvSpPr>
          <p:nvPr>
            <p:ph type="title"/>
          </p:nvPr>
        </p:nvSpPr>
        <p:spPr>
          <a:xfrm>
            <a:off x="5055392" y="805940"/>
            <a:ext cx="6247644" cy="3233625"/>
          </a:xfrm>
        </p:spPr>
        <p:txBody>
          <a:bodyPr vert="horz" lIns="91440" tIns="45720" rIns="91440" bIns="45720" rtlCol="0" anchor="t" anchorCtr="1">
            <a:noAutofit/>
          </a:bodyPr>
          <a:lstStyle/>
          <a:p>
            <a:pPr>
              <a:lnSpc>
                <a:spcPct val="90000"/>
              </a:lnSpc>
            </a:pPr>
            <a:br>
              <a:rPr lang="en-US" sz="2800" cap="all" spc="200"/>
            </a:br>
            <a:r>
              <a:rPr lang="en-US" sz="2800" cap="all" spc="200"/>
              <a:t>Tri-Council </a:t>
            </a:r>
            <a:br>
              <a:rPr lang="en-US" sz="2800" cap="all" spc="200"/>
            </a:br>
            <a:r>
              <a:rPr lang="en-US" sz="2800" cap="all" spc="200"/>
              <a:t>Canada Graduate Research scholarships – Master’s program </a:t>
            </a:r>
            <a:r>
              <a:rPr lang="en-US" sz="2800"/>
              <a:t>2026-27</a:t>
            </a:r>
            <a:br>
              <a:rPr lang="en-US" sz="2800"/>
            </a:br>
            <a:br>
              <a:rPr lang="en-US" sz="2800"/>
            </a:br>
            <a:r>
              <a:rPr lang="en-US" sz="2400"/>
              <a:t>A resource for student’s drafting a CGRS –M application</a:t>
            </a:r>
            <a:r>
              <a:rPr lang="en-US" sz="1800"/>
              <a:t>. </a:t>
            </a:r>
            <a:endParaRPr lang="en-US" sz="2800" cap="all" spc="200" baseline="0"/>
          </a:p>
        </p:txBody>
      </p:sp>
      <p:sp>
        <p:nvSpPr>
          <p:cNvPr id="4" name="TextBox 3">
            <a:extLst>
              <a:ext uri="{FF2B5EF4-FFF2-40B4-BE49-F238E27FC236}">
                <a16:creationId xmlns:a16="http://schemas.microsoft.com/office/drawing/2014/main" id="{8175CEBA-07CB-8FEE-C1F0-73CB2C09E2BF}"/>
              </a:ext>
            </a:extLst>
          </p:cNvPr>
          <p:cNvSpPr txBox="1"/>
          <p:nvPr/>
        </p:nvSpPr>
        <p:spPr>
          <a:xfrm>
            <a:off x="5339427" y="4224759"/>
            <a:ext cx="4064439" cy="1238451"/>
          </a:xfrm>
          <a:prstGeom prst="rect">
            <a:avLst/>
          </a:prstGeom>
        </p:spPr>
        <p:txBody>
          <a:bodyPr vert="horz" lIns="91440" tIns="45720" rIns="91440" bIns="45720" rtlCol="0">
            <a:noAutofit/>
          </a:bodyPr>
          <a:lstStyle/>
          <a:p>
            <a:pPr>
              <a:buClr>
                <a:schemeClr val="accent1"/>
              </a:buClr>
              <a:buSzPct val="80000"/>
            </a:pPr>
            <a:r>
              <a:rPr lang="en-US" b="1">
                <a:solidFill>
                  <a:schemeClr val="tx1">
                    <a:lumMod val="75000"/>
                    <a:lumOff val="25000"/>
                  </a:schemeClr>
                </a:solidFill>
              </a:rPr>
              <a:t>Jane Rennie</a:t>
            </a:r>
          </a:p>
          <a:p>
            <a:pPr>
              <a:buClr>
                <a:schemeClr val="accent1"/>
              </a:buClr>
              <a:buSzPct val="80000"/>
            </a:pPr>
            <a:r>
              <a:rPr lang="en-US" b="1">
                <a:solidFill>
                  <a:schemeClr val="tx1">
                    <a:lumMod val="75000"/>
                    <a:lumOff val="25000"/>
                  </a:schemeClr>
                </a:solidFill>
              </a:rPr>
              <a:t>Graduate Finance Officer </a:t>
            </a:r>
          </a:p>
          <a:p>
            <a:pPr>
              <a:buClr>
                <a:schemeClr val="accent1"/>
              </a:buClr>
              <a:buSzPct val="80000"/>
            </a:pPr>
            <a:r>
              <a:rPr lang="en-US" b="1">
                <a:solidFill>
                  <a:schemeClr val="tx1">
                    <a:lumMod val="75000"/>
                    <a:lumOff val="25000"/>
                  </a:schemeClr>
                </a:solidFill>
              </a:rPr>
              <a:t>janerennie@trentu.ca</a:t>
            </a:r>
          </a:p>
          <a:p>
            <a:pPr>
              <a:buClr>
                <a:schemeClr val="accent1"/>
              </a:buClr>
              <a:buSzPct val="80000"/>
            </a:pPr>
            <a:r>
              <a:rPr lang="en-US" b="1">
                <a:solidFill>
                  <a:schemeClr val="tx1">
                    <a:lumMod val="75000"/>
                    <a:lumOff val="25000"/>
                  </a:schemeClr>
                </a:solidFill>
              </a:rPr>
              <a:t>School of Graduate Studies</a:t>
            </a:r>
          </a:p>
        </p:txBody>
      </p:sp>
      <p:pic>
        <p:nvPicPr>
          <p:cNvPr id="5" name="Picture 4">
            <a:extLst>
              <a:ext uri="{FF2B5EF4-FFF2-40B4-BE49-F238E27FC236}">
                <a16:creationId xmlns:a16="http://schemas.microsoft.com/office/drawing/2014/main" id="{07CC4DC6-D2A0-234A-8B73-EC5A503DEB7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292" y="1244147"/>
            <a:ext cx="4219063" cy="4219063"/>
          </a:xfrm>
          <a:prstGeom prst="rect">
            <a:avLst/>
          </a:prstGeom>
          <a:ln w="28575">
            <a:solidFill>
              <a:schemeClr val="tx1"/>
            </a:solidFill>
          </a:ln>
        </p:spPr>
      </p:pic>
    </p:spTree>
    <p:extLst>
      <p:ext uri="{BB962C8B-B14F-4D97-AF65-F5344CB8AC3E}">
        <p14:creationId xmlns:p14="http://schemas.microsoft.com/office/powerpoint/2010/main" val="342140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C4812F-01F7-66A5-3370-9B3F3B042E62}"/>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Rectangle 3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ADFE1-DF6C-7243-8917-B599A950D143}"/>
              </a:ext>
            </a:extLst>
          </p:cNvPr>
          <p:cNvSpPr>
            <a:spLocks noGrp="1"/>
          </p:cNvSpPr>
          <p:nvPr>
            <p:ph type="title"/>
          </p:nvPr>
        </p:nvSpPr>
        <p:spPr>
          <a:xfrm>
            <a:off x="466722" y="586855"/>
            <a:ext cx="3201366" cy="4783798"/>
          </a:xfrm>
        </p:spPr>
        <p:txBody>
          <a:bodyPr vert="horz" lIns="91440" tIns="45720" rIns="91440" bIns="45720" rtlCol="0" anchor="b">
            <a:noAutofit/>
          </a:bodyPr>
          <a:lstStyle/>
          <a:p>
            <a:pPr algn="r"/>
            <a:r>
              <a:rPr lang="en-US" sz="3600" kern="1200">
                <a:solidFill>
                  <a:srgbClr val="FFFFFF"/>
                </a:solidFill>
                <a:latin typeface="+mj-lt"/>
                <a:ea typeface="+mj-ea"/>
                <a:cs typeface="+mj-cs"/>
              </a:rPr>
              <a:t>Tri-Council </a:t>
            </a:r>
            <a:br>
              <a:rPr lang="en-US" sz="3600" kern="1200">
                <a:solidFill>
                  <a:srgbClr val="FFFFFF"/>
                </a:solidFill>
                <a:latin typeface="+mj-lt"/>
                <a:ea typeface="+mj-ea"/>
                <a:cs typeface="+mj-cs"/>
              </a:rPr>
            </a:br>
            <a:r>
              <a:rPr lang="en-US" sz="3600" kern="1200">
                <a:solidFill>
                  <a:srgbClr val="FFFFFF"/>
                </a:solidFill>
                <a:latin typeface="+mj-lt"/>
                <a:ea typeface="+mj-ea"/>
                <a:cs typeface="+mj-cs"/>
              </a:rPr>
              <a:t>Canada Graduate Research Scholarship - Master’s Program </a:t>
            </a:r>
            <a:br>
              <a:rPr lang="en-US" sz="3600" kern="1200">
                <a:solidFill>
                  <a:srgbClr val="FFFFFF"/>
                </a:solidFill>
                <a:latin typeface="+mj-lt"/>
                <a:ea typeface="+mj-ea"/>
                <a:cs typeface="+mj-cs"/>
              </a:rPr>
            </a:br>
            <a:r>
              <a:rPr lang="en-US" sz="3600" kern="1200">
                <a:solidFill>
                  <a:srgbClr val="FFFFFF"/>
                </a:solidFill>
                <a:latin typeface="+mj-lt"/>
                <a:ea typeface="+mj-ea"/>
                <a:cs typeface="+mj-cs"/>
              </a:rPr>
              <a:t>(CGRS - M)</a:t>
            </a:r>
          </a:p>
        </p:txBody>
      </p:sp>
      <p:sp>
        <p:nvSpPr>
          <p:cNvPr id="7" name="TextBox 6">
            <a:extLst>
              <a:ext uri="{FF2B5EF4-FFF2-40B4-BE49-F238E27FC236}">
                <a16:creationId xmlns:a16="http://schemas.microsoft.com/office/drawing/2014/main" id="{73D564AA-08FE-7618-FA76-CD4558C27B64}"/>
              </a:ext>
            </a:extLst>
          </p:cNvPr>
          <p:cNvSpPr txBox="1"/>
          <p:nvPr/>
        </p:nvSpPr>
        <p:spPr>
          <a:xfrm>
            <a:off x="4810259" y="649480"/>
            <a:ext cx="6555347" cy="554604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2000"/>
          </a:p>
          <a:p>
            <a:pPr>
              <a:lnSpc>
                <a:spcPct val="90000"/>
              </a:lnSpc>
              <a:spcAft>
                <a:spcPts val="600"/>
              </a:spcAft>
            </a:pPr>
            <a:r>
              <a:rPr lang="en-US" sz="2000" b="1"/>
              <a:t>Value: 			$27,000</a:t>
            </a:r>
          </a:p>
          <a:p>
            <a:pPr>
              <a:lnSpc>
                <a:spcPct val="90000"/>
              </a:lnSpc>
              <a:spcAft>
                <a:spcPts val="600"/>
              </a:spcAft>
            </a:pPr>
            <a:r>
              <a:rPr lang="en-US" sz="2000" b="1"/>
              <a:t>Direct Deadline:	December 1, 2026</a:t>
            </a:r>
          </a:p>
          <a:p>
            <a:pPr indent="-228600">
              <a:lnSpc>
                <a:spcPct val="90000"/>
              </a:lnSpc>
              <a:spcAft>
                <a:spcPts val="600"/>
              </a:spcAft>
              <a:buFont typeface="Arial" panose="020B0604020202020204" pitchFamily="34" charset="0"/>
              <a:buChar char="•"/>
            </a:pPr>
            <a:endParaRPr lang="en-US" sz="2000"/>
          </a:p>
          <a:p>
            <a:pPr marL="342900" indent="-342900">
              <a:lnSpc>
                <a:spcPct val="90000"/>
              </a:lnSpc>
              <a:spcAft>
                <a:spcPts val="600"/>
              </a:spcAft>
              <a:buFont typeface="Arial" panose="020B0604020202020204" pitchFamily="34" charset="0"/>
              <a:buChar char="•"/>
            </a:pPr>
            <a:r>
              <a:rPr lang="en-US" sz="2000"/>
              <a:t>The CGS M program supports up to 3,298 students annually in all disciplines and is administered jointly by Canada’s three granting agencies. </a:t>
            </a:r>
          </a:p>
          <a:p>
            <a:pPr indent="-228600">
              <a:lnSpc>
                <a:spcPct val="90000"/>
              </a:lnSpc>
              <a:spcAft>
                <a:spcPts val="600"/>
              </a:spcAft>
              <a:buFont typeface="Arial" panose="020B0604020202020204" pitchFamily="34" charset="0"/>
              <a:buChar char="•"/>
            </a:pPr>
            <a:endParaRPr lang="en-US" sz="2000"/>
          </a:p>
          <a:p>
            <a:pPr marL="342900" indent="-342900">
              <a:lnSpc>
                <a:spcPct val="90000"/>
              </a:lnSpc>
              <a:spcAft>
                <a:spcPts val="600"/>
              </a:spcAft>
              <a:buFont typeface="Arial" panose="020B0604020202020204" pitchFamily="34" charset="0"/>
              <a:buChar char="•"/>
            </a:pPr>
            <a:r>
              <a:rPr lang="en-US" sz="2000"/>
              <a:t>The selection process and post-award administration are carried out at the </a:t>
            </a:r>
            <a:r>
              <a:rPr lang="en-US" sz="2000" b="1"/>
              <a:t>institutional level </a:t>
            </a:r>
            <a:r>
              <a:rPr lang="en-US" sz="2000"/>
              <a:t>under the guidance of the three agencies. </a:t>
            </a:r>
          </a:p>
          <a:p>
            <a:pPr indent="-228600">
              <a:lnSpc>
                <a:spcPct val="90000"/>
              </a:lnSpc>
              <a:spcAft>
                <a:spcPts val="600"/>
              </a:spcAft>
              <a:buFont typeface="Arial" panose="020B0604020202020204" pitchFamily="34" charset="0"/>
              <a:buChar char="•"/>
            </a:pPr>
            <a:endParaRPr lang="en-US" sz="2000"/>
          </a:p>
          <a:p>
            <a:pPr marL="342900" indent="-342900">
              <a:lnSpc>
                <a:spcPct val="90000"/>
              </a:lnSpc>
              <a:spcAft>
                <a:spcPts val="600"/>
              </a:spcAft>
              <a:buFont typeface="Arial" panose="020B0604020202020204" pitchFamily="34" charset="0"/>
              <a:buChar char="•"/>
            </a:pPr>
            <a:r>
              <a:rPr lang="en-US" sz="2000"/>
              <a:t>Students submit their application to the institution at which they intend to hold their award using the Research Portal.</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endParaRPr lang="en-US" sz="2000"/>
          </a:p>
        </p:txBody>
      </p:sp>
    </p:spTree>
    <p:extLst>
      <p:ext uri="{BB962C8B-B14F-4D97-AF65-F5344CB8AC3E}">
        <p14:creationId xmlns:p14="http://schemas.microsoft.com/office/powerpoint/2010/main" val="2760417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03B029-913D-F451-3E56-C9F501CD45B6}"/>
              </a:ext>
            </a:extLst>
          </p:cNvPr>
          <p:cNvSpPr>
            <a:spLocks noGrp="1"/>
          </p:cNvSpPr>
          <p:nvPr>
            <p:ph type="title"/>
          </p:nvPr>
        </p:nvSpPr>
        <p:spPr>
          <a:xfrm>
            <a:off x="527783" y="161365"/>
            <a:ext cx="6002110" cy="2441985"/>
          </a:xfrm>
          <a:prstGeom prst="ellipse">
            <a:avLst/>
          </a:prstGeom>
        </p:spPr>
        <p:txBody>
          <a:bodyPr vert="horz" lIns="91440" tIns="45720" rIns="91440" bIns="45720" rtlCol="0" anchor="ctr">
            <a:noAutofit/>
          </a:bodyPr>
          <a:lstStyle/>
          <a:p>
            <a:pPr algn="ctr"/>
            <a:r>
              <a:rPr lang="en-US" sz="2800"/>
              <a:t>Tri-Council Canada Graduate Research Scholarship - Master’s Program </a:t>
            </a:r>
            <a:br>
              <a:rPr lang="en-US" sz="2800"/>
            </a:br>
            <a:r>
              <a:rPr lang="en-US" sz="2800"/>
              <a:t>(</a:t>
            </a:r>
            <a:r>
              <a:rPr lang="en-US" sz="2800">
                <a:hlinkClick r:id="rId3">
                  <a:extLst>
                    <a:ext uri="{A12FA001-AC4F-418D-AE19-62706E023703}">
                      <ahyp:hlinkClr xmlns:ahyp="http://schemas.microsoft.com/office/drawing/2018/hyperlinkcolor" val="tx"/>
                    </a:ext>
                  </a:extLst>
                </a:hlinkClick>
              </a:rPr>
              <a:t>CGRS - M</a:t>
            </a:r>
            <a:r>
              <a:rPr lang="en-US" sz="2800"/>
              <a:t>)</a:t>
            </a:r>
          </a:p>
        </p:txBody>
      </p:sp>
      <p:sp>
        <p:nvSpPr>
          <p:cNvPr id="9" name="Text Placeholder 8">
            <a:extLst>
              <a:ext uri="{FF2B5EF4-FFF2-40B4-BE49-F238E27FC236}">
                <a16:creationId xmlns:a16="http://schemas.microsoft.com/office/drawing/2014/main" id="{3BEA0D7D-EC67-06CC-7BE7-C148762ECEDD}"/>
              </a:ext>
            </a:extLst>
          </p:cNvPr>
          <p:cNvSpPr>
            <a:spLocks noGrp="1"/>
          </p:cNvSpPr>
          <p:nvPr>
            <p:ph type="body" sz="half" idx="2"/>
          </p:nvPr>
        </p:nvSpPr>
        <p:spPr>
          <a:xfrm>
            <a:off x="836680" y="2405067"/>
            <a:ext cx="6523676" cy="3729034"/>
          </a:xfrm>
        </p:spPr>
        <p:txBody>
          <a:bodyPr vert="horz" lIns="91440" tIns="45720" rIns="91440" bIns="45720" rtlCol="0">
            <a:normAutofit/>
          </a:bodyPr>
          <a:lstStyle/>
          <a:p>
            <a:pPr indent="-228600">
              <a:buFont typeface="Arial" panose="020B0604020202020204" pitchFamily="34" charset="0"/>
              <a:buChar char="•"/>
            </a:pPr>
            <a:endParaRPr lang="en-US" b="1"/>
          </a:p>
          <a:p>
            <a:r>
              <a:rPr lang="en-US" sz="2400" b="1"/>
              <a:t>Value</a:t>
            </a:r>
            <a:r>
              <a:rPr lang="en-US" sz="2400"/>
              <a:t>: 		$27,000</a:t>
            </a:r>
          </a:p>
          <a:p>
            <a:r>
              <a:rPr lang="en-US" sz="2400" b="1"/>
              <a:t>Direct Deadline</a:t>
            </a:r>
            <a:r>
              <a:rPr lang="en-US" sz="2400"/>
              <a:t>:	December 1, 2026</a:t>
            </a:r>
          </a:p>
          <a:p>
            <a:pPr indent="-228600">
              <a:spcAft>
                <a:spcPts val="600"/>
              </a:spcAft>
              <a:buFont typeface="Arial" panose="020B0604020202020204" pitchFamily="34" charset="0"/>
              <a:buChar char="•"/>
            </a:pPr>
            <a:endParaRPr lang="en-US" b="0" i="0">
              <a:effectLst/>
            </a:endParaRPr>
          </a:p>
          <a:p>
            <a:pPr marL="285750" indent="-285750">
              <a:spcAft>
                <a:spcPts val="600"/>
              </a:spcAft>
              <a:buFont typeface="Arial" panose="020B0604020202020204" pitchFamily="34" charset="0"/>
              <a:buChar char="•"/>
            </a:pPr>
            <a:r>
              <a:rPr lang="en-US" b="0" i="0">
                <a:effectLst/>
              </a:rPr>
              <a:t>The CGS M program supports up to 3,298 students annually in all disciplines and is administered jointly by Canada’s three granting agencies</a:t>
            </a:r>
            <a:r>
              <a:rPr lang="en-US"/>
              <a:t>. </a:t>
            </a:r>
          </a:p>
          <a:p>
            <a:pPr marL="285750" indent="-285750">
              <a:spcAft>
                <a:spcPts val="600"/>
              </a:spcAft>
              <a:buFont typeface="Arial" panose="020B0604020202020204" pitchFamily="34" charset="0"/>
              <a:buChar char="•"/>
            </a:pPr>
            <a:r>
              <a:rPr lang="en-US" b="0" i="0">
                <a:effectLst/>
              </a:rPr>
              <a:t>The selection process and post-award administration are carried out at the </a:t>
            </a:r>
            <a:r>
              <a:rPr lang="en-US" b="1" i="0">
                <a:effectLst/>
              </a:rPr>
              <a:t>institutional level </a:t>
            </a:r>
            <a:r>
              <a:rPr lang="en-US" b="0" i="0">
                <a:effectLst/>
              </a:rPr>
              <a:t>under the guidance of the three agencies. </a:t>
            </a:r>
          </a:p>
          <a:p>
            <a:pPr marL="285750" indent="-285750">
              <a:spcAft>
                <a:spcPts val="600"/>
              </a:spcAft>
              <a:buFont typeface="Arial" panose="020B0604020202020204" pitchFamily="34" charset="0"/>
              <a:buChar char="•"/>
            </a:pPr>
            <a:r>
              <a:rPr lang="en-US" b="0" i="0">
                <a:effectLst/>
              </a:rPr>
              <a:t>Students submit their application to the institution at which they intend to hold their award using the </a:t>
            </a:r>
            <a:r>
              <a:rPr lang="en-US" b="0" i="0" u="sng">
                <a:effectLst/>
                <a:hlinkClick r:id="rId4" tooltip="This link will take you to another Web site">
                  <a:extLst>
                    <a:ext uri="{A12FA001-AC4F-418D-AE19-62706E023703}">
                      <ahyp:hlinkClr xmlns:ahyp="http://schemas.microsoft.com/office/drawing/2018/hyperlinkcolor" val="tx"/>
                    </a:ext>
                  </a:extLst>
                </a:hlinkClick>
              </a:rPr>
              <a:t>Research Portal</a:t>
            </a:r>
            <a:r>
              <a:rPr lang="en-US" b="0" i="0">
                <a:effectLst/>
              </a:rPr>
              <a:t>.</a:t>
            </a:r>
          </a:p>
        </p:txBody>
      </p:sp>
      <p:pic>
        <p:nvPicPr>
          <p:cNvPr id="2" name="Picture 1">
            <a:extLst>
              <a:ext uri="{FF2B5EF4-FFF2-40B4-BE49-F238E27FC236}">
                <a16:creationId xmlns:a16="http://schemas.microsoft.com/office/drawing/2014/main" id="{C16EE976-F6A9-5C48-D829-231B80AA6915}"/>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520781" y="193637"/>
            <a:ext cx="4552885" cy="6254034"/>
          </a:xfrm>
          <a:prstGeom prst="rect">
            <a:avLst/>
          </a:prstGeom>
          <a:effectLst/>
        </p:spPr>
      </p:pic>
    </p:spTree>
    <p:extLst>
      <p:ext uri="{BB962C8B-B14F-4D97-AF65-F5344CB8AC3E}">
        <p14:creationId xmlns:p14="http://schemas.microsoft.com/office/powerpoint/2010/main" val="350072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A23D33-01CA-3922-BBB6-921511112964}"/>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0878CA-BD13-DF4E-49D4-53D828D4BBBB}"/>
              </a:ext>
            </a:extLst>
          </p:cNvPr>
          <p:cNvSpPr>
            <a:spLocks noGrp="1"/>
          </p:cNvSpPr>
          <p:nvPr>
            <p:ph type="title"/>
          </p:nvPr>
        </p:nvSpPr>
        <p:spPr>
          <a:xfrm>
            <a:off x="1136398" y="502021"/>
            <a:ext cx="5427525" cy="1667997"/>
          </a:xfrm>
        </p:spPr>
        <p:txBody>
          <a:bodyPr vert="horz" lIns="91440" tIns="45720" rIns="91440" bIns="45720" rtlCol="0" anchor="b">
            <a:normAutofit/>
          </a:bodyPr>
          <a:lstStyle/>
          <a:p>
            <a:r>
              <a:rPr lang="en-US" sz="2800" b="1"/>
              <a:t>Why apply for a CGRS-M?</a:t>
            </a:r>
            <a:br>
              <a:rPr lang="en-US" sz="2800" b="1"/>
            </a:br>
            <a:br>
              <a:rPr lang="en-US" sz="2800"/>
            </a:br>
            <a:r>
              <a:rPr lang="en-US" sz="2800" b="1"/>
              <a:t>Five Reasons to Invest Time in a CGRS - M Application</a:t>
            </a:r>
          </a:p>
        </p:txBody>
      </p:sp>
      <p:sp>
        <p:nvSpPr>
          <p:cNvPr id="3" name="Content Placeholder 2">
            <a:extLst>
              <a:ext uri="{FF2B5EF4-FFF2-40B4-BE49-F238E27FC236}">
                <a16:creationId xmlns:a16="http://schemas.microsoft.com/office/drawing/2014/main" id="{60F5296F-3547-47CA-0970-B3AEB5F5E957}"/>
              </a:ext>
            </a:extLst>
          </p:cNvPr>
          <p:cNvSpPr>
            <a:spLocks noGrp="1"/>
          </p:cNvSpPr>
          <p:nvPr>
            <p:ph sz="half" idx="1"/>
          </p:nvPr>
        </p:nvSpPr>
        <p:spPr>
          <a:xfrm>
            <a:off x="1136398" y="2405467"/>
            <a:ext cx="5427526" cy="3535083"/>
          </a:xfrm>
        </p:spPr>
        <p:txBody>
          <a:bodyPr vert="horz" lIns="91440" tIns="45720" rIns="91440" bIns="45720" rtlCol="0">
            <a:normAutofit/>
          </a:bodyPr>
          <a:lstStyle/>
          <a:p>
            <a:pPr marL="514350"/>
            <a:r>
              <a:rPr lang="en-US" sz="2000"/>
              <a:t>Funding to support your research</a:t>
            </a:r>
          </a:p>
          <a:p>
            <a:pPr marL="514350"/>
            <a:r>
              <a:rPr lang="en-US" sz="2000"/>
              <a:t>National Recognition of Research Potential</a:t>
            </a:r>
          </a:p>
          <a:p>
            <a:pPr marL="514350"/>
            <a:r>
              <a:rPr lang="en-US" sz="2000"/>
              <a:t>Develop essential scholarship writing skills</a:t>
            </a:r>
          </a:p>
          <a:p>
            <a:pPr marL="514350"/>
            <a:r>
              <a:rPr lang="en-US" sz="2000"/>
              <a:t>Strengthen future scholarship and graduate school applications </a:t>
            </a:r>
          </a:p>
          <a:p>
            <a:pPr marL="514350"/>
            <a:r>
              <a:rPr lang="en-US" sz="2000"/>
              <a:t>Clarify your research direction and refine your academic focus</a:t>
            </a:r>
          </a:p>
        </p:txBody>
      </p:sp>
      <p:pic>
        <p:nvPicPr>
          <p:cNvPr id="6" name="Picture 5">
            <a:extLst>
              <a:ext uri="{FF2B5EF4-FFF2-40B4-BE49-F238E27FC236}">
                <a16:creationId xmlns:a16="http://schemas.microsoft.com/office/drawing/2014/main" id="{233B07B3-FE4B-B6CE-05A2-73E41880079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b="-2"/>
          <a:stretch>
            <a:fillRect/>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a:noFill/>
        </p:spPr>
      </p:pic>
      <p:sp>
        <p:nvSpPr>
          <p:cNvPr id="13" name="Rectangle 1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4921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1">
            <a:extLst>
              <a:ext uri="{FF2B5EF4-FFF2-40B4-BE49-F238E27FC236}">
                <a16:creationId xmlns:a16="http://schemas.microsoft.com/office/drawing/2014/main" id="{653CF142-DC0E-CB1A-DA67-2C639DEC005D}"/>
              </a:ext>
            </a:extLst>
          </p:cNvPr>
          <p:cNvSpPr txBox="1">
            <a:spLocks noGrp="1"/>
          </p:cNvSpPr>
          <p:nvPr>
            <p:ph type="title"/>
          </p:nvPr>
        </p:nvSpPr>
        <p:spPr bwMode="blackWhite">
          <a:xfrm>
            <a:off x="1136398" y="457201"/>
            <a:ext cx="8748382" cy="1150470"/>
          </a:xfrm>
        </p:spPr>
        <p:txBody>
          <a:bodyPr rot="0" spcFirstLastPara="0" vertOverflow="overflow" horzOverflow="overflow" vert="horz" lIns="91440" tIns="45720" rIns="91440" bIns="45720" numCol="1" spcCol="0" rtlCol="0" fromWordArt="0" anchor="b" anchorCtr="1" forceAA="0" compatLnSpc="1">
            <a:prstTxWarp prst="textNoShape">
              <a:avLst/>
            </a:prstTxWarp>
            <a:normAutofit/>
          </a:bodyPr>
          <a:lstStyle>
            <a:lvl1pPr algn="ctr" defTabSz="914400" rtl="0" eaLnBrk="1" latinLnBrk="0" hangingPunct="1">
              <a:lnSpc>
                <a:spcPct val="90000"/>
              </a:lnSpc>
              <a:spcBef>
                <a:spcPct val="0"/>
              </a:spcBef>
              <a:buNone/>
              <a:defRPr sz="2200" kern="1200" cap="all" spc="200" baseline="0">
                <a:solidFill>
                  <a:srgbClr val="262626"/>
                </a:solidFill>
                <a:latin typeface="+mj-lt"/>
                <a:ea typeface="+mj-ea"/>
                <a:cs typeface="+mj-cs"/>
              </a:defRPr>
            </a:lvl1pPr>
          </a:lstStyle>
          <a:p>
            <a:pPr marL="0" marR="0" lvl="0" indent="0" algn="l" fontAlgn="auto">
              <a:spcAft>
                <a:spcPts val="600"/>
              </a:spcAft>
              <a:buClrTx/>
              <a:buSzTx/>
              <a:tabLst/>
              <a:defRPr/>
            </a:pPr>
            <a:r>
              <a:rPr kumimoji="0" lang="en-US" sz="3700" b="0" i="0" u="none" strike="noStrike" normalizeH="0" noProof="0">
                <a:ln>
                  <a:noFill/>
                </a:ln>
                <a:solidFill>
                  <a:schemeClr val="tx1"/>
                </a:solidFill>
                <a:effectLst/>
                <a:uLnTx/>
                <a:uFillTx/>
                <a:hlinkClick r:id="rId3">
                  <a:extLst>
                    <a:ext uri="{A12FA001-AC4F-418D-AE19-62706E023703}">
                      <ahyp:hlinkClr xmlns:ahyp="http://schemas.microsoft.com/office/drawing/2018/hyperlinkcolor" val="tx"/>
                    </a:ext>
                  </a:extLst>
                </a:hlinkClick>
              </a:rPr>
              <a:t>Instructions for completing an Application</a:t>
            </a:r>
            <a:endParaRPr kumimoji="0" lang="en-US" sz="3700" b="0" i="0" u="none" strike="noStrike" normalizeH="0" noProof="0">
              <a:ln>
                <a:noFill/>
              </a:ln>
              <a:solidFill>
                <a:schemeClr val="tx1"/>
              </a:solidFill>
              <a:effectLst/>
              <a:uLnTx/>
              <a:uFillTx/>
            </a:endParaRPr>
          </a:p>
        </p:txBody>
      </p:sp>
      <p:sp>
        <p:nvSpPr>
          <p:cNvPr id="3" name="TextBox 2">
            <a:extLst>
              <a:ext uri="{FF2B5EF4-FFF2-40B4-BE49-F238E27FC236}">
                <a16:creationId xmlns:a16="http://schemas.microsoft.com/office/drawing/2014/main" id="{38B42C11-09A3-64BE-45A9-6F95AC03EE80}"/>
              </a:ext>
            </a:extLst>
          </p:cNvPr>
          <p:cNvSpPr txBox="1"/>
          <p:nvPr/>
        </p:nvSpPr>
        <p:spPr>
          <a:xfrm>
            <a:off x="1150286" y="1980775"/>
            <a:ext cx="6001836" cy="4165382"/>
          </a:xfrm>
          <a:prstGeom prst="rect">
            <a:avLst/>
          </a:prstGeom>
        </p:spPr>
        <p:txBody>
          <a:bodyPr vert="horz" lIns="91440" tIns="45720" rIns="91440" bIns="45720" rtlCol="0">
            <a:normAutofit lnSpcReduction="10000"/>
          </a:bodyPr>
          <a:lstStyle/>
          <a:p>
            <a:pPr marL="228600" marR="0" lvl="0" indent="-228600" fontAlgn="auto">
              <a:lnSpc>
                <a:spcPct val="90000"/>
              </a:lnSpc>
              <a:spcBef>
                <a:spcPts val="1000"/>
              </a:spcBef>
              <a:spcAft>
                <a:spcPts val="0"/>
              </a:spcAft>
              <a:buClr>
                <a:srgbClr val="418AB3"/>
              </a:buClr>
              <a:buSzTx/>
              <a:buFont typeface="Arial" panose="020B0604020202020204" pitchFamily="34" charset="0"/>
              <a:buChar char="•"/>
              <a:tabLst/>
              <a:defRPr/>
            </a:pPr>
            <a:r>
              <a:rPr kumimoji="0" lang="en-US" sz="1600" b="0" i="0" u="none" strike="noStrike" cap="none" spc="0" normalizeH="0" baseline="0" noProof="0">
                <a:ln>
                  <a:noFill/>
                </a:ln>
                <a:effectLst/>
                <a:uLnTx/>
                <a:uFillTx/>
                <a:hlinkClick r:id="rId4">
                  <a:extLst>
                    <a:ext uri="{A12FA001-AC4F-418D-AE19-62706E023703}">
                      <ahyp:hlinkClr xmlns:ahyp="http://schemas.microsoft.com/office/drawing/2018/hyperlinkcolor" val="tx"/>
                    </a:ext>
                  </a:extLst>
                </a:hlinkClick>
              </a:rPr>
              <a:t>General Information</a:t>
            </a:r>
            <a:endParaRPr kumimoji="0" lang="en-US" sz="1600" b="0" i="0" u="none" strike="noStrike" cap="none" spc="0" normalizeH="0" baseline="0" noProof="0">
              <a:ln>
                <a:noFill/>
              </a:ln>
              <a:effectLst/>
              <a:uLnTx/>
              <a:uFillTx/>
            </a:endParaRPr>
          </a:p>
          <a:p>
            <a:pPr marL="228600" marR="0" lvl="0" indent="-228600" fontAlgn="auto">
              <a:lnSpc>
                <a:spcPct val="90000"/>
              </a:lnSpc>
              <a:spcBef>
                <a:spcPts val="1000"/>
              </a:spcBef>
              <a:spcAft>
                <a:spcPts val="0"/>
              </a:spcAft>
              <a:buClr>
                <a:srgbClr val="418AB3"/>
              </a:buClr>
              <a:buSzTx/>
              <a:buFont typeface="Arial" panose="020B0604020202020204" pitchFamily="34" charset="0"/>
              <a:buChar char="•"/>
              <a:tabLst/>
              <a:defRPr/>
            </a:pPr>
            <a:r>
              <a:rPr kumimoji="0" lang="en-US" sz="1600" b="0" i="0" u="none" strike="noStrike" cap="none" spc="0" normalizeH="0" baseline="0" noProof="0">
                <a:ln>
                  <a:noFill/>
                </a:ln>
                <a:effectLst/>
                <a:uLnTx/>
                <a:uFillTx/>
                <a:hlinkClick r:id="rId5">
                  <a:extLst>
                    <a:ext uri="{A12FA001-AC4F-418D-AE19-62706E023703}">
                      <ahyp:hlinkClr xmlns:ahyp="http://schemas.microsoft.com/office/drawing/2018/hyperlinkcolor" val="tx"/>
                    </a:ext>
                  </a:extLst>
                </a:hlinkClick>
              </a:rPr>
              <a:t>Steps for completing and submitting the application</a:t>
            </a:r>
            <a:endParaRPr kumimoji="0" lang="en-US" sz="1600" b="0" i="0" u="none" strike="noStrike" cap="none" spc="0" normalizeH="0" baseline="0" noProof="0">
              <a:ln>
                <a:noFill/>
              </a:ln>
              <a:effectLst/>
              <a:uLnTx/>
              <a:uFillTx/>
            </a:endParaRPr>
          </a:p>
          <a:p>
            <a:pPr marL="228600" marR="0" lvl="0" indent="-228600" fontAlgn="auto">
              <a:lnSpc>
                <a:spcPct val="90000"/>
              </a:lnSpc>
              <a:spcBef>
                <a:spcPts val="1000"/>
              </a:spcBef>
              <a:spcAft>
                <a:spcPts val="0"/>
              </a:spcAft>
              <a:buClr>
                <a:srgbClr val="418AB3"/>
              </a:buClr>
              <a:buSzTx/>
              <a:buFont typeface="Arial" panose="020B0604020202020204" pitchFamily="34" charset="0"/>
              <a:buChar char="•"/>
              <a:tabLst/>
              <a:defRPr/>
            </a:pPr>
            <a:r>
              <a:rPr kumimoji="0" lang="en-US" sz="1600" b="0" i="0" u="none" strike="noStrike" cap="none" spc="0" normalizeH="0" baseline="0" noProof="0">
                <a:ln>
                  <a:noFill/>
                </a:ln>
                <a:effectLst/>
                <a:uLnTx/>
                <a:uFillTx/>
                <a:hlinkClick r:id="rId6">
                  <a:extLst>
                    <a:ext uri="{A12FA001-AC4F-418D-AE19-62706E023703}">
                      <ahyp:hlinkClr xmlns:ahyp="http://schemas.microsoft.com/office/drawing/2018/hyperlinkcolor" val="tx"/>
                    </a:ext>
                  </a:extLst>
                </a:hlinkClick>
              </a:rPr>
              <a:t>Application statuses</a:t>
            </a:r>
            <a:endParaRPr kumimoji="0" lang="en-US" sz="1600" b="0" i="0" u="none" strike="noStrike" cap="none" spc="0" normalizeH="0" baseline="0" noProof="0">
              <a:ln>
                <a:noFill/>
              </a:ln>
              <a:effectLst/>
              <a:uLnTx/>
              <a:uFillTx/>
            </a:endParaRPr>
          </a:p>
          <a:p>
            <a:pPr marL="228600" marR="0" lvl="0" indent="-228600" fontAlgn="auto">
              <a:lnSpc>
                <a:spcPct val="90000"/>
              </a:lnSpc>
              <a:spcBef>
                <a:spcPts val="1000"/>
              </a:spcBef>
              <a:spcAft>
                <a:spcPts val="0"/>
              </a:spcAft>
              <a:buClr>
                <a:srgbClr val="418AB3"/>
              </a:buClr>
              <a:buSzTx/>
              <a:buFont typeface="Arial" panose="020B0604020202020204" pitchFamily="34" charset="0"/>
              <a:buChar char="•"/>
              <a:tabLst/>
              <a:defRPr/>
            </a:pPr>
            <a:r>
              <a:rPr kumimoji="0" lang="en-US" sz="1600" b="0" i="0" u="none" strike="noStrike" cap="none" spc="0" normalizeH="0" baseline="0" noProof="0">
                <a:ln>
                  <a:noFill/>
                </a:ln>
                <a:effectLst/>
                <a:uLnTx/>
                <a:uFillTx/>
                <a:hlinkClick r:id="rId7">
                  <a:extLst>
                    <a:ext uri="{A12FA001-AC4F-418D-AE19-62706E023703}">
                      <ahyp:hlinkClr xmlns:ahyp="http://schemas.microsoft.com/office/drawing/2018/hyperlinkcolor" val="tx"/>
                    </a:ext>
                  </a:extLst>
                </a:hlinkClick>
              </a:rPr>
              <a:t>Notification of results</a:t>
            </a:r>
            <a:endParaRPr kumimoji="0" lang="en-US" sz="1600" b="0" i="0" u="none" strike="noStrike" cap="none" spc="0" normalizeH="0" baseline="0" noProof="0">
              <a:ln>
                <a:noFill/>
              </a:ln>
              <a:effectLst/>
              <a:uLnTx/>
              <a:uFillTx/>
            </a:endParaRPr>
          </a:p>
          <a:p>
            <a:pPr marR="0" lvl="0" fontAlgn="auto">
              <a:lnSpc>
                <a:spcPct val="90000"/>
              </a:lnSpc>
              <a:spcBef>
                <a:spcPts val="1000"/>
              </a:spcBef>
              <a:spcAft>
                <a:spcPts val="0"/>
              </a:spcAft>
              <a:buClr>
                <a:srgbClr val="418AB3"/>
              </a:buClr>
              <a:buSzTx/>
              <a:tabLst/>
              <a:defRPr/>
            </a:pPr>
            <a:r>
              <a:rPr kumimoji="0" lang="en-US" sz="1600" b="0" i="0" u="none" strike="noStrike" cap="none" spc="0" normalizeH="0" baseline="0" noProof="0">
                <a:ln>
                  <a:noFill/>
                </a:ln>
                <a:effectLst/>
                <a:uLnTx/>
                <a:uFillTx/>
              </a:rPr>
              <a:t>Each of these links  provide key instructions at all stages of the application process. </a:t>
            </a:r>
          </a:p>
          <a:p>
            <a:pPr marR="0" lvl="0" fontAlgn="auto">
              <a:lnSpc>
                <a:spcPct val="90000"/>
              </a:lnSpc>
              <a:spcBef>
                <a:spcPts val="1000"/>
              </a:spcBef>
              <a:spcAft>
                <a:spcPts val="0"/>
              </a:spcAft>
              <a:buClr>
                <a:srgbClr val="418AB3"/>
              </a:buClr>
              <a:buSzTx/>
              <a:tabLst/>
              <a:defRPr/>
            </a:pPr>
            <a:endParaRPr lang="en-US" sz="1600" b="1"/>
          </a:p>
          <a:p>
            <a:pPr marR="0" lvl="0" fontAlgn="auto">
              <a:lnSpc>
                <a:spcPct val="90000"/>
              </a:lnSpc>
              <a:spcBef>
                <a:spcPts val="1000"/>
              </a:spcBef>
              <a:spcAft>
                <a:spcPts val="0"/>
              </a:spcAft>
              <a:buClr>
                <a:srgbClr val="418AB3"/>
              </a:buClr>
              <a:buSzTx/>
              <a:tabLst/>
              <a:defRPr/>
            </a:pPr>
            <a:r>
              <a:rPr lang="en-US" sz="1600" b="1"/>
              <a:t>Other Useful Instructions</a:t>
            </a:r>
          </a:p>
          <a:p>
            <a:pPr marL="228600" marR="0" lvl="0" indent="-228600" fontAlgn="auto">
              <a:lnSpc>
                <a:spcPct val="90000"/>
              </a:lnSpc>
              <a:spcBef>
                <a:spcPts val="1000"/>
              </a:spcBef>
              <a:spcAft>
                <a:spcPts val="600"/>
              </a:spcAft>
              <a:buClr>
                <a:srgbClr val="418AB3"/>
              </a:buClr>
              <a:buSzTx/>
              <a:buFont typeface="Arial" panose="020B0604020202020204" pitchFamily="34" charset="0"/>
              <a:buChar char="•"/>
              <a:tabLst/>
              <a:defRPr/>
            </a:pPr>
            <a:r>
              <a:rPr kumimoji="0" lang="en-US" sz="1600" b="0" i="0" u="sng" strike="noStrike" cap="none" spc="0" normalizeH="0" baseline="0" noProof="0">
                <a:ln>
                  <a:noFill/>
                </a:ln>
                <a:effectLst/>
                <a:uLnTx/>
                <a:uFillTx/>
                <a:hlinkClick r:id="rId8">
                  <a:extLst>
                    <a:ext uri="{A12FA001-AC4F-418D-AE19-62706E023703}">
                      <ahyp:hlinkClr xmlns:ahyp="http://schemas.microsoft.com/office/drawing/2018/hyperlinkcolor" val="tx"/>
                    </a:ext>
                  </a:extLst>
                </a:hlinkClick>
              </a:rPr>
              <a:t>Canada Graduate Research Scholarship – Master’s program</a:t>
            </a:r>
            <a:endParaRPr kumimoji="0" lang="en-US" sz="1600" b="0" i="0" u="none" strike="noStrike" cap="none" spc="0" normalizeH="0" baseline="0" noProof="0">
              <a:ln>
                <a:noFill/>
              </a:ln>
              <a:effectLst/>
              <a:uLnTx/>
              <a:uFillTx/>
            </a:endParaRPr>
          </a:p>
          <a:p>
            <a:pPr marL="228600" marR="0" lvl="0" indent="-228600" fontAlgn="auto">
              <a:lnSpc>
                <a:spcPct val="90000"/>
              </a:lnSpc>
              <a:spcBef>
                <a:spcPts val="1000"/>
              </a:spcBef>
              <a:spcAft>
                <a:spcPts val="600"/>
              </a:spcAft>
              <a:buClr>
                <a:srgbClr val="418AB3"/>
              </a:buClr>
              <a:buSzTx/>
              <a:buFont typeface="Arial" panose="020B0604020202020204" pitchFamily="34" charset="0"/>
              <a:buChar char="•"/>
              <a:tabLst/>
              <a:defRPr/>
            </a:pPr>
            <a:r>
              <a:rPr lang="en-US" sz="1600">
                <a:hlinkClick r:id="rId9">
                  <a:extLst>
                    <a:ext uri="{A12FA001-AC4F-418D-AE19-62706E023703}">
                      <ahyp:hlinkClr xmlns:ahyp="http://schemas.microsoft.com/office/drawing/2018/hyperlinkcolor" val="tx"/>
                    </a:ext>
                  </a:extLst>
                </a:hlinkClick>
              </a:rPr>
              <a:t>Instructions for completing a Canadian Common CV</a:t>
            </a:r>
            <a:endParaRPr lang="en-US" sz="1600"/>
          </a:p>
          <a:p>
            <a:pPr marL="228600" marR="0" lvl="0" indent="-228600" fontAlgn="auto">
              <a:lnSpc>
                <a:spcPct val="90000"/>
              </a:lnSpc>
              <a:spcBef>
                <a:spcPts val="1000"/>
              </a:spcBef>
              <a:spcAft>
                <a:spcPts val="600"/>
              </a:spcAft>
              <a:buClr>
                <a:srgbClr val="418AB3"/>
              </a:buClr>
              <a:buSzTx/>
              <a:buFont typeface="Arial" panose="020B0604020202020204" pitchFamily="34" charset="0"/>
              <a:buChar char="•"/>
              <a:tabLst/>
              <a:defRPr/>
            </a:pPr>
            <a:r>
              <a:rPr lang="en-US" sz="1600">
                <a:hlinkClick r:id="rId10">
                  <a:extLst>
                    <a:ext uri="{A12FA001-AC4F-418D-AE19-62706E023703}">
                      <ahyp:hlinkClr xmlns:ahyp="http://schemas.microsoft.com/office/drawing/2018/hyperlinkcolor" val="tx"/>
                    </a:ext>
                  </a:extLst>
                </a:hlinkClick>
              </a:rPr>
              <a:t>Instructions for completing the Reference Assessment</a:t>
            </a:r>
            <a:endParaRPr lang="en-US" sz="1600"/>
          </a:p>
          <a:p>
            <a:pPr marL="228600" marR="0" lvl="0" indent="-228600" fontAlgn="auto">
              <a:lnSpc>
                <a:spcPct val="90000"/>
              </a:lnSpc>
              <a:spcBef>
                <a:spcPts val="1000"/>
              </a:spcBef>
              <a:spcAft>
                <a:spcPts val="600"/>
              </a:spcAft>
              <a:buClr>
                <a:srgbClr val="418AB3"/>
              </a:buClr>
              <a:buSzTx/>
              <a:buFont typeface="Arial" panose="020B0604020202020204" pitchFamily="34" charset="0"/>
              <a:buChar char="•"/>
              <a:tabLst/>
              <a:defRPr/>
            </a:pPr>
            <a:r>
              <a:rPr lang="en-US" sz="1600">
                <a:hlinkClick r:id="rId11">
                  <a:extLst>
                    <a:ext uri="{A12FA001-AC4F-418D-AE19-62706E023703}">
                      <ahyp:hlinkClr xmlns:ahyp="http://schemas.microsoft.com/office/drawing/2018/hyperlinkcolor" val="tx"/>
                    </a:ext>
                  </a:extLst>
                </a:hlinkClick>
              </a:rPr>
              <a:t>Tutorials</a:t>
            </a:r>
            <a:endParaRPr lang="en-US" sz="1600"/>
          </a:p>
          <a:p>
            <a:pPr marL="228600" lvl="0" indent="-228600">
              <a:lnSpc>
                <a:spcPct val="90000"/>
              </a:lnSpc>
              <a:spcBef>
                <a:spcPts val="1000"/>
              </a:spcBef>
              <a:buFont typeface="Arial" panose="020B0604020202020204" pitchFamily="34" charset="0"/>
              <a:buChar char="•"/>
              <a:defRPr cap="all"/>
            </a:pPr>
            <a:endParaRPr lang="en-US" sz="1100"/>
          </a:p>
          <a:p>
            <a:pPr marL="228600" marR="0" lvl="0" indent="-228600" fontAlgn="auto">
              <a:lnSpc>
                <a:spcPct val="90000"/>
              </a:lnSpc>
              <a:spcBef>
                <a:spcPts val="1000"/>
              </a:spcBef>
              <a:spcAft>
                <a:spcPts val="0"/>
              </a:spcAft>
              <a:buClr>
                <a:srgbClr val="418AB3"/>
              </a:buClr>
              <a:buSzTx/>
              <a:buFont typeface="Arial" panose="020B0604020202020204" pitchFamily="34" charset="0"/>
              <a:buChar char="•"/>
              <a:tabLst/>
              <a:defRPr/>
            </a:pPr>
            <a:endParaRPr kumimoji="0" lang="en-US" sz="1100" b="0" i="0" u="none" strike="noStrike" cap="none" spc="0" normalizeH="0" baseline="0" noProof="0">
              <a:ln>
                <a:noFill/>
              </a:ln>
              <a:effectLst/>
              <a:uLnTx/>
              <a:uFillTx/>
            </a:endParaRPr>
          </a:p>
        </p:txBody>
      </p:sp>
      <p:pic>
        <p:nvPicPr>
          <p:cNvPr id="8" name="Picture 7">
            <a:extLst>
              <a:ext uri="{FF2B5EF4-FFF2-40B4-BE49-F238E27FC236}">
                <a16:creationId xmlns:a16="http://schemas.microsoft.com/office/drawing/2014/main" id="{00AE71D3-7D0F-A833-890C-987FDF47BF88}"/>
              </a:ex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a:ext>
            </a:extLst>
          </a:blip>
          <a:srcRect b="-3"/>
          <a:stretch>
            <a:fillRect/>
          </a:stretch>
        </p:blipFill>
        <p:spPr>
          <a:xfrm>
            <a:off x="7646838" y="1980775"/>
            <a:ext cx="3748858" cy="3632824"/>
          </a:xfrm>
          <a:prstGeom prst="rect">
            <a:avLst/>
          </a:prstGeom>
          <a:noFill/>
        </p:spPr>
      </p:pic>
      <p:sp>
        <p:nvSpPr>
          <p:cNvPr id="15" name="Rectangle 14">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4367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1136398" y="457201"/>
            <a:ext cx="6015724" cy="1150470"/>
          </a:xfrm>
        </p:spPr>
        <p:txBody>
          <a:bodyPr vert="horz" lIns="91440" tIns="45720" rIns="91440" bIns="45720" rtlCol="0" anchor="ctr" anchorCtr="1">
            <a:normAutofit/>
          </a:bodyPr>
          <a:lstStyle/>
          <a:p>
            <a:r>
              <a:rPr lang="en-US" sz="4000"/>
              <a:t>Application Task List</a:t>
            </a:r>
          </a:p>
        </p:txBody>
      </p:sp>
      <p:sp>
        <p:nvSpPr>
          <p:cNvPr id="2" name="TextBox 1">
            <a:extLst>
              <a:ext uri="{FF2B5EF4-FFF2-40B4-BE49-F238E27FC236}">
                <a16:creationId xmlns:a16="http://schemas.microsoft.com/office/drawing/2014/main" id="{E45B1078-7BB6-0C61-7E49-05080D266CF8}"/>
              </a:ext>
            </a:extLst>
          </p:cNvPr>
          <p:cNvSpPr txBox="1"/>
          <p:nvPr/>
        </p:nvSpPr>
        <p:spPr>
          <a:xfrm>
            <a:off x="796304" y="1897035"/>
            <a:ext cx="6355818" cy="4178338"/>
          </a:xfrm>
          <a:prstGeom prst="rect">
            <a:avLst/>
          </a:prstGeom>
        </p:spPr>
        <p:txBody>
          <a:bodyPr vert="horz" lIns="91440" tIns="45720" rIns="91440" bIns="45720" rtlCol="0">
            <a:normAutofit/>
          </a:bodyPr>
          <a:lstStyle/>
          <a:p>
            <a:pPr marL="285750" marR="0" lvl="0" indent="-285750" fontAlgn="auto">
              <a:lnSpc>
                <a:spcPct val="90000"/>
              </a:lnSpc>
              <a:spcBef>
                <a:spcPts val="1000"/>
              </a:spcBef>
              <a:spcAft>
                <a:spcPts val="863"/>
              </a:spcAft>
              <a:buClr>
                <a:schemeClr val="tx2"/>
              </a:buClr>
              <a:buSzTx/>
              <a:buFont typeface="Wingdings" panose="05000000000000000000" pitchFamily="2" charset="2"/>
              <a:buChar char="q"/>
              <a:tabLst/>
              <a:defRPr/>
            </a:pPr>
            <a:r>
              <a:rPr kumimoji="0" lang="en-US" b="0" i="0" u="none" strike="noStrike" cap="none" spc="0" normalizeH="0" baseline="0" noProof="0">
                <a:ln>
                  <a:noFill/>
                </a:ln>
                <a:effectLst/>
                <a:uLnTx/>
                <a:uFillTx/>
              </a:rPr>
              <a:t>Review the  </a:t>
            </a:r>
            <a:r>
              <a:rPr kumimoji="0" lang="en-US" b="0" i="0" u="none" strike="noStrike" cap="none" spc="0" normalizeH="0" baseline="0" noProof="0">
                <a:ln>
                  <a:noFill/>
                </a:ln>
                <a:effectLst/>
                <a:uLnTx/>
                <a:uFillTx/>
                <a:hlinkClick r:id="rId3">
                  <a:extLst>
                    <a:ext uri="{A12FA001-AC4F-418D-AE19-62706E023703}">
                      <ahyp:hlinkClr xmlns:ahyp="http://schemas.microsoft.com/office/drawing/2018/hyperlinkcolor" val="tx"/>
                    </a:ext>
                  </a:extLst>
                </a:hlinkClick>
              </a:rPr>
              <a:t>CGSR- M scholarship </a:t>
            </a:r>
            <a:r>
              <a:rPr kumimoji="0" lang="en-US" b="0" i="0" u="none" strike="noStrike" cap="none" spc="0" normalizeH="0" baseline="0" noProof="0">
                <a:ln>
                  <a:noFill/>
                </a:ln>
                <a:effectLst/>
                <a:uLnTx/>
                <a:uFillTx/>
              </a:rPr>
              <a:t>description</a:t>
            </a:r>
          </a:p>
          <a:p>
            <a:pPr marL="285750" marR="0" lvl="0" indent="-285750" fontAlgn="auto">
              <a:lnSpc>
                <a:spcPct val="90000"/>
              </a:lnSpc>
              <a:spcBef>
                <a:spcPts val="1000"/>
              </a:spcBef>
              <a:spcAft>
                <a:spcPts val="863"/>
              </a:spcAft>
              <a:buClr>
                <a:schemeClr val="tx2"/>
              </a:buClr>
              <a:buSzTx/>
              <a:buFont typeface="Wingdings" panose="05000000000000000000" pitchFamily="2" charset="2"/>
              <a:buChar char="q"/>
              <a:tabLst/>
              <a:defRPr/>
            </a:pPr>
            <a:r>
              <a:rPr kumimoji="0" lang="en-US" b="0" i="0" u="none" strike="noStrike" cap="none" spc="0" normalizeH="0" baseline="0" noProof="0">
                <a:ln>
                  <a:noFill/>
                </a:ln>
                <a:effectLst/>
                <a:uLnTx/>
                <a:uFillTx/>
              </a:rPr>
              <a:t>Review the </a:t>
            </a:r>
            <a:r>
              <a:rPr kumimoji="0" lang="en-US" b="0" i="0" u="none" strike="noStrike" cap="none" spc="0" normalizeH="0" baseline="0" noProof="0">
                <a:ln>
                  <a:noFill/>
                </a:ln>
                <a:effectLst/>
                <a:uLnTx/>
                <a:uFillTx/>
                <a:hlinkClick r:id="rId4">
                  <a:extLst>
                    <a:ext uri="{A12FA001-AC4F-418D-AE19-62706E023703}">
                      <ahyp:hlinkClr xmlns:ahyp="http://schemas.microsoft.com/office/drawing/2018/hyperlinkcolor" val="tx"/>
                    </a:ext>
                  </a:extLst>
                </a:hlinkClick>
              </a:rPr>
              <a:t>Instructions for Completing an application </a:t>
            </a:r>
            <a:endParaRPr kumimoji="0" lang="en-US" b="0" i="0" u="none" strike="noStrike" cap="none" spc="0" normalizeH="0" baseline="0" noProof="0">
              <a:ln>
                <a:noFill/>
              </a:ln>
              <a:effectLst/>
              <a:uLnTx/>
              <a:uFillTx/>
            </a:endParaRPr>
          </a:p>
          <a:p>
            <a:pPr marL="285750" marR="0" lvl="0" indent="-285750" fontAlgn="auto">
              <a:lnSpc>
                <a:spcPct val="90000"/>
              </a:lnSpc>
              <a:spcBef>
                <a:spcPts val="1000"/>
              </a:spcBef>
              <a:spcAft>
                <a:spcPts val="863"/>
              </a:spcAft>
              <a:buClr>
                <a:schemeClr val="tx2"/>
              </a:buClr>
              <a:buSzTx/>
              <a:buFont typeface="Wingdings" panose="05000000000000000000" pitchFamily="2" charset="2"/>
              <a:buChar char="q"/>
              <a:tabLst/>
              <a:defRPr/>
            </a:pPr>
            <a:r>
              <a:rPr kumimoji="0" lang="en-US" b="0" i="0" u="none" strike="noStrike" cap="none" spc="0" normalizeH="0" baseline="0" noProof="0">
                <a:ln>
                  <a:noFill/>
                </a:ln>
                <a:effectLst/>
                <a:uLnTx/>
                <a:uFillTx/>
              </a:rPr>
              <a:t>Review applicant </a:t>
            </a:r>
            <a:r>
              <a:rPr kumimoji="0" lang="en-US" b="0" i="0" u="none" strike="noStrike" cap="none" spc="0" normalizeH="0" baseline="0" noProof="0">
                <a:ln>
                  <a:noFill/>
                </a:ln>
                <a:effectLst/>
                <a:uLnTx/>
                <a:uFillTx/>
                <a:hlinkClick r:id="rId5">
                  <a:extLst>
                    <a:ext uri="{A12FA001-AC4F-418D-AE19-62706E023703}">
                      <ahyp:hlinkClr xmlns:ahyp="http://schemas.microsoft.com/office/drawing/2018/hyperlinkcolor" val="tx"/>
                    </a:ext>
                  </a:extLst>
                </a:hlinkClick>
              </a:rPr>
              <a:t>eligibility</a:t>
            </a:r>
            <a:r>
              <a:rPr kumimoji="0" lang="en-US" b="0" i="0" u="none" strike="noStrike" cap="none" spc="0" normalizeH="0" baseline="0" noProof="0">
                <a:ln>
                  <a:noFill/>
                </a:ln>
                <a:effectLst/>
                <a:uLnTx/>
                <a:uFillTx/>
              </a:rPr>
              <a:t> prior to commencing application</a:t>
            </a:r>
          </a:p>
          <a:p>
            <a:pPr marL="285750" marR="0" lvl="0" indent="-285750" fontAlgn="auto">
              <a:lnSpc>
                <a:spcPct val="90000"/>
              </a:lnSpc>
              <a:spcBef>
                <a:spcPts val="1000"/>
              </a:spcBef>
              <a:spcAft>
                <a:spcPts val="0"/>
              </a:spcAft>
              <a:buClr>
                <a:schemeClr val="tx2"/>
              </a:buClr>
              <a:buSzTx/>
              <a:buFont typeface="Wingdings" panose="05000000000000000000" pitchFamily="2" charset="2"/>
              <a:buChar char="q"/>
              <a:tabLst/>
              <a:defRPr/>
            </a:pPr>
            <a:r>
              <a:rPr kumimoji="0" lang="en-US" b="0" i="0" u="none" strike="noStrike" cap="none" spc="0" normalizeH="0" baseline="0" noProof="0">
                <a:ln>
                  <a:noFill/>
                </a:ln>
                <a:effectLst/>
                <a:uLnTx/>
                <a:uFillTx/>
              </a:rPr>
              <a:t>Refer to </a:t>
            </a:r>
            <a:r>
              <a:rPr kumimoji="0" lang="en-US" b="0" i="0" u="none" strike="noStrike" cap="none" spc="0" normalizeH="0" baseline="0" noProof="0">
                <a:ln>
                  <a:noFill/>
                </a:ln>
                <a:effectLst/>
                <a:uLnTx/>
                <a:uFillTx/>
                <a:hlinkClick r:id="rId6">
                  <a:extLst>
                    <a:ext uri="{A12FA001-AC4F-418D-AE19-62706E023703}">
                      <ahyp:hlinkClr xmlns:ahyp="http://schemas.microsoft.com/office/drawing/2018/hyperlinkcolor" val="tx"/>
                    </a:ext>
                  </a:extLst>
                </a:hlinkClick>
              </a:rPr>
              <a:t>Selecting the appropriate federal granting agency </a:t>
            </a:r>
            <a:endParaRPr kumimoji="0" lang="en-US" b="0" i="0" u="none" strike="noStrike" cap="none" spc="0" normalizeH="0" baseline="0" noProof="0">
              <a:ln>
                <a:noFill/>
              </a:ln>
              <a:effectLst/>
              <a:uLnTx/>
              <a:uFillTx/>
            </a:endParaRPr>
          </a:p>
          <a:p>
            <a:pPr marL="285750" marR="0" lvl="0" indent="-285750" fontAlgn="auto">
              <a:lnSpc>
                <a:spcPct val="90000"/>
              </a:lnSpc>
              <a:spcBef>
                <a:spcPts val="1000"/>
              </a:spcBef>
              <a:spcAft>
                <a:spcPts val="0"/>
              </a:spcAft>
              <a:buClr>
                <a:schemeClr val="tx2"/>
              </a:buClr>
              <a:buSzTx/>
              <a:buFont typeface="Wingdings" panose="05000000000000000000" pitchFamily="2" charset="2"/>
              <a:buChar char="q"/>
              <a:tabLst/>
              <a:defRPr/>
            </a:pPr>
            <a:r>
              <a:rPr kumimoji="0" lang="en-US" b="0" i="0" u="none" strike="noStrike" cap="none" spc="0" normalizeH="0" baseline="0" noProof="0">
                <a:ln>
                  <a:noFill/>
                </a:ln>
                <a:effectLst/>
                <a:uLnTx/>
                <a:uFillTx/>
              </a:rPr>
              <a:t>Create an account with</a:t>
            </a:r>
            <a:r>
              <a:rPr lang="en-US"/>
              <a:t>in the </a:t>
            </a:r>
            <a:r>
              <a:rPr lang="en-US">
                <a:hlinkClick r:id="rId7">
                  <a:extLst>
                    <a:ext uri="{A12FA001-AC4F-418D-AE19-62706E023703}">
                      <ahyp:hlinkClr xmlns:ahyp="http://schemas.microsoft.com/office/drawing/2018/hyperlinkcolor" val="tx"/>
                    </a:ext>
                  </a:extLst>
                </a:hlinkClick>
              </a:rPr>
              <a:t>Research Portal</a:t>
            </a:r>
            <a:endParaRPr lang="en-US"/>
          </a:p>
          <a:p>
            <a:pPr marL="285750" marR="0" lvl="0" indent="-285750" fontAlgn="auto">
              <a:lnSpc>
                <a:spcPct val="90000"/>
              </a:lnSpc>
              <a:spcBef>
                <a:spcPts val="1000"/>
              </a:spcBef>
              <a:spcAft>
                <a:spcPts val="863"/>
              </a:spcAft>
              <a:buClr>
                <a:schemeClr val="tx2"/>
              </a:buClr>
              <a:buSzTx/>
              <a:buFont typeface="Wingdings" panose="05000000000000000000" pitchFamily="2" charset="2"/>
              <a:buChar char="q"/>
              <a:tabLst/>
              <a:defRPr/>
            </a:pPr>
            <a:r>
              <a:rPr kumimoji="0" lang="en-US" b="0" i="0" u="none" strike="noStrike" cap="none" spc="0" normalizeH="0" baseline="0" noProof="0">
                <a:ln>
                  <a:noFill/>
                </a:ln>
                <a:effectLst/>
                <a:uLnTx/>
                <a:uFillTx/>
              </a:rPr>
              <a:t>Review the selection criteria, as you draft and edit, continually ask yourself: Does this information help a reviewer award points under the selection criteria?</a:t>
            </a:r>
          </a:p>
        </p:txBody>
      </p:sp>
      <p:pic>
        <p:nvPicPr>
          <p:cNvPr id="7" name="Picture 6">
            <a:extLst>
              <a:ext uri="{FF2B5EF4-FFF2-40B4-BE49-F238E27FC236}">
                <a16:creationId xmlns:a16="http://schemas.microsoft.com/office/drawing/2014/main" id="{17561520-ED8C-79B3-A4C5-AC91A9415190}"/>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7646838" y="1980775"/>
            <a:ext cx="3748858" cy="3632824"/>
          </a:xfrm>
          <a:prstGeom prst="rect">
            <a:avLst/>
          </a:prstGeom>
          <a:noFill/>
          <a:ln w="12700">
            <a:solidFill>
              <a:schemeClr val="tx2"/>
            </a:solidFill>
          </a:ln>
        </p:spPr>
      </p:pic>
      <p:sp>
        <p:nvSpPr>
          <p:cNvPr id="17" name="Rectangle 16">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35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F72330-1F02-0AAE-915F-60F6E82B0C93}"/>
              </a:ext>
            </a:extLst>
          </p:cNvPr>
          <p:cNvSpPr>
            <a:spLocks noGrp="1"/>
          </p:cNvSpPr>
          <p:nvPr>
            <p:ph type="title"/>
          </p:nvPr>
        </p:nvSpPr>
        <p:spPr>
          <a:xfrm>
            <a:off x="992137" y="1026775"/>
            <a:ext cx="5929422" cy="692742"/>
          </a:xfrm>
        </p:spPr>
        <p:txBody>
          <a:bodyPr vert="horz" lIns="91440" tIns="45720" rIns="91440" bIns="45720" rtlCol="0" anchor="b">
            <a:normAutofit/>
          </a:bodyPr>
          <a:lstStyle/>
          <a:p>
            <a:r>
              <a:rPr lang="en-US" sz="4000" kern="1200">
                <a:solidFill>
                  <a:schemeClr val="tx1"/>
                </a:solidFill>
                <a:latin typeface="+mj-lt"/>
                <a:ea typeface="+mj-ea"/>
                <a:cs typeface="+mj-cs"/>
                <a:hlinkClick r:id="rId3">
                  <a:extLst>
                    <a:ext uri="{A12FA001-AC4F-418D-AE19-62706E023703}">
                      <ahyp:hlinkClr xmlns:ahyp="http://schemas.microsoft.com/office/drawing/2018/hyperlinkcolor" val="tx"/>
                    </a:ext>
                  </a:extLst>
                </a:hlinkClick>
              </a:rPr>
              <a:t>Am I Eligible?</a:t>
            </a:r>
            <a:endParaRPr lang="en-US" sz="4000" kern="120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544F5140-7614-BAAA-F2E0-A0EF1E8DE2AF}"/>
              </a:ext>
            </a:extLst>
          </p:cNvPr>
          <p:cNvSpPr>
            <a:spLocks noGrp="1"/>
          </p:cNvSpPr>
          <p:nvPr>
            <p:ph sz="half" idx="1"/>
          </p:nvPr>
        </p:nvSpPr>
        <p:spPr>
          <a:xfrm>
            <a:off x="1134765" y="1902961"/>
            <a:ext cx="5929422" cy="3519780"/>
          </a:xfrm>
        </p:spPr>
        <p:txBody>
          <a:bodyPr vert="horz" lIns="91440" tIns="45720" rIns="91440" bIns="45720" rtlCol="0">
            <a:normAutofit/>
          </a:bodyPr>
          <a:lstStyle/>
          <a:p>
            <a:pPr marL="0" indent="0">
              <a:buNone/>
            </a:pPr>
            <a:r>
              <a:rPr lang="en-US" sz="1700" b="1"/>
              <a:t>You likely qualify if:</a:t>
            </a:r>
          </a:p>
          <a:p>
            <a:pPr marL="285750">
              <a:buClr>
                <a:srgbClr val="383155"/>
              </a:buClr>
            </a:pPr>
            <a:r>
              <a:rPr lang="en-US" sz="1700"/>
              <a:t>You are a Canadian citizen or permanent resident</a:t>
            </a:r>
          </a:p>
          <a:p>
            <a:pPr marL="285750">
              <a:buClr>
                <a:srgbClr val="383155"/>
              </a:buClr>
            </a:pPr>
            <a:r>
              <a:rPr lang="en-US" sz="1700"/>
              <a:t>You plan to start a research-based master's program</a:t>
            </a:r>
          </a:p>
          <a:p>
            <a:pPr marL="285750">
              <a:buClr>
                <a:srgbClr val="383155"/>
              </a:buClr>
            </a:pPr>
            <a:r>
              <a:rPr lang="en-US" sz="1700"/>
              <a:t>You have a strong academic average</a:t>
            </a:r>
          </a:p>
          <a:p>
            <a:pPr marL="285750">
              <a:buClr>
                <a:srgbClr val="383155"/>
              </a:buClr>
            </a:pPr>
            <a:r>
              <a:rPr lang="en-US" sz="1700"/>
              <a:t>You have less than 12 months of graduate study</a:t>
            </a:r>
          </a:p>
          <a:p>
            <a:pPr marL="285750">
              <a:buClr>
                <a:srgbClr val="383155"/>
              </a:buClr>
            </a:pPr>
            <a:r>
              <a:rPr lang="en-US" sz="1700"/>
              <a:t>You have not previously held a CGRS-M award</a:t>
            </a:r>
          </a:p>
          <a:p>
            <a:pPr marL="0"/>
            <a:endParaRPr lang="en-US" sz="1700" b="1"/>
          </a:p>
          <a:p>
            <a:pPr marL="0" indent="0">
              <a:buNone/>
            </a:pPr>
            <a:r>
              <a:rPr lang="en-US" sz="1700" b="1"/>
              <a:t>This is not a complete eligibility assessment. Review instructions.</a:t>
            </a:r>
          </a:p>
          <a:p>
            <a:pPr marL="0"/>
            <a:endParaRPr lang="en-US" sz="1700" b="1"/>
          </a:p>
        </p:txBody>
      </p:sp>
      <p:pic>
        <p:nvPicPr>
          <p:cNvPr id="8" name="Picture 7">
            <a:extLst>
              <a:ext uri="{FF2B5EF4-FFF2-40B4-BE49-F238E27FC236}">
                <a16:creationId xmlns:a16="http://schemas.microsoft.com/office/drawing/2014/main" id="{2DA1E9BD-B8B1-BC94-A715-BB17D8EE319B}"/>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13695" y="806824"/>
            <a:ext cx="3428797" cy="5136776"/>
          </a:xfrm>
          <a:prstGeom prst="rect">
            <a:avLst/>
          </a:prstGeom>
        </p:spPr>
      </p:pic>
      <p:sp>
        <p:nvSpPr>
          <p:cNvPr id="37" name="Rectangle 36">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5270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8E5B-47A0-EF94-A53D-6FDB74C9D848}"/>
              </a:ext>
            </a:extLst>
          </p:cNvPr>
          <p:cNvSpPr>
            <a:spLocks noGrp="1"/>
          </p:cNvSpPr>
          <p:nvPr>
            <p:ph type="title"/>
          </p:nvPr>
        </p:nvSpPr>
        <p:spPr>
          <a:xfrm>
            <a:off x="753035" y="309450"/>
            <a:ext cx="10693102" cy="766315"/>
          </a:xfrm>
        </p:spPr>
        <p:txBody>
          <a:bodyPr vert="horz" lIns="91440" tIns="45720" rIns="91440" bIns="45720" rtlCol="0" anchor="t">
            <a:normAutofit/>
          </a:bodyPr>
          <a:lstStyle/>
          <a:p>
            <a:r>
              <a:rPr lang="en-US"/>
              <a:t>Application Procedures</a:t>
            </a:r>
          </a:p>
        </p:txBody>
      </p:sp>
      <p:sp>
        <p:nvSpPr>
          <p:cNvPr id="3" name="Text Placeholder 2">
            <a:extLst>
              <a:ext uri="{FF2B5EF4-FFF2-40B4-BE49-F238E27FC236}">
                <a16:creationId xmlns:a16="http://schemas.microsoft.com/office/drawing/2014/main" id="{C6EA201F-56F9-BFD9-8E95-AD5BD7D54FD0}"/>
              </a:ext>
            </a:extLst>
          </p:cNvPr>
          <p:cNvSpPr>
            <a:spLocks noGrp="1"/>
          </p:cNvSpPr>
          <p:nvPr>
            <p:ph sz="quarter" idx="26"/>
          </p:nvPr>
        </p:nvSpPr>
        <p:spPr>
          <a:xfrm>
            <a:off x="666974" y="1312433"/>
            <a:ext cx="11263257" cy="5236117"/>
          </a:xfrm>
        </p:spPr>
        <p:txBody>
          <a:bodyPr vert="horz" lIns="91440" tIns="45720" rIns="91440" bIns="45720" rtlCol="0">
            <a:noAutofit/>
          </a:bodyPr>
          <a:lstStyle/>
          <a:p>
            <a:pPr>
              <a:spcBef>
                <a:spcPts val="0"/>
              </a:spcBef>
              <a:spcAft>
                <a:spcPts val="2550"/>
              </a:spcAft>
            </a:pPr>
            <a:r>
              <a:rPr lang="en-US" b="1" i="0">
                <a:effectLst/>
              </a:rPr>
              <a:t>Selecting the appropriate agency</a:t>
            </a:r>
            <a:r>
              <a:rPr lang="en-US" b="1"/>
              <a:t> is one of the most important first steps. </a:t>
            </a:r>
            <a:r>
              <a:rPr lang="en-US" b="1" i="0">
                <a:effectLst/>
              </a:rPr>
              <a:t> </a:t>
            </a:r>
          </a:p>
          <a:p>
            <a:pPr>
              <a:spcBef>
                <a:spcPts val="0"/>
              </a:spcBef>
              <a:spcAft>
                <a:spcPts val="2550"/>
              </a:spcAft>
            </a:pPr>
            <a:r>
              <a:rPr lang="en-US" b="0" i="0">
                <a:effectLst/>
              </a:rPr>
              <a:t>Apply to </a:t>
            </a:r>
            <a:r>
              <a:rPr lang="en-US" b="1" i="0">
                <a:effectLst/>
              </a:rPr>
              <a:t>the agency best aligned with your research subject matter </a:t>
            </a:r>
            <a:r>
              <a:rPr lang="en-US" b="0" i="0">
                <a:effectLst/>
              </a:rPr>
              <a:t>to ensure your application will be reviewed by experts in disciplines closest to your field(s) of study. </a:t>
            </a:r>
            <a:r>
              <a:rPr lang="en-US" b="1" i="0">
                <a:effectLst/>
              </a:rPr>
              <a:t>For more information, see </a:t>
            </a:r>
            <a:r>
              <a:rPr lang="en-US" b="1" i="0" u="sng">
                <a:effectLst/>
                <a:hlinkClick r:id="rId3" tooltip="This link will take you to another Web site">
                  <a:extLst>
                    <a:ext uri="{A12FA001-AC4F-418D-AE19-62706E023703}">
                      <ahyp:hlinkClr xmlns:ahyp="http://schemas.microsoft.com/office/drawing/2018/hyperlinkcolor" val="tx"/>
                    </a:ext>
                  </a:extLst>
                </a:hlinkClick>
              </a:rPr>
              <a:t>Selecting the Appropriate Federal Granting Agency</a:t>
            </a:r>
            <a:r>
              <a:rPr lang="en-US" b="1" i="0">
                <a:effectLst/>
              </a:rPr>
              <a:t>.</a:t>
            </a:r>
          </a:p>
          <a:p>
            <a:pPr>
              <a:spcBef>
                <a:spcPts val="0"/>
              </a:spcBef>
              <a:spcAft>
                <a:spcPts val="2550"/>
              </a:spcAft>
            </a:pPr>
            <a:r>
              <a:rPr lang="en-US" b="1" i="0">
                <a:solidFill>
                  <a:schemeClr val="accent2">
                    <a:lumMod val="75000"/>
                  </a:schemeClr>
                </a:solidFill>
                <a:effectLst/>
              </a:rPr>
              <a:t>CONSIDER: </a:t>
            </a:r>
          </a:p>
          <a:p>
            <a:pPr marL="285750" indent="-285750">
              <a:spcBef>
                <a:spcPts val="0"/>
              </a:spcBef>
              <a:spcAft>
                <a:spcPts val="1500"/>
              </a:spcAft>
              <a:buFont typeface="Arial" panose="020B0604020202020204" pitchFamily="34" charset="0"/>
              <a:buChar char="•"/>
            </a:pPr>
            <a:r>
              <a:rPr lang="en-US" b="0" i="0">
                <a:effectLst/>
              </a:rPr>
              <a:t>If you are applying to </a:t>
            </a:r>
            <a:r>
              <a:rPr lang="en-US" b="1" i="0">
                <a:solidFill>
                  <a:schemeClr val="accent4">
                    <a:lumMod val="50000"/>
                  </a:schemeClr>
                </a:solidFill>
                <a:effectLst/>
              </a:rPr>
              <a:t>CIHR</a:t>
            </a:r>
            <a:r>
              <a:rPr lang="en-US" b="0" i="0">
                <a:effectLst/>
              </a:rPr>
              <a:t>, consider the information on </a:t>
            </a:r>
            <a:r>
              <a:rPr lang="en-US" b="1" i="0" u="sng">
                <a:solidFill>
                  <a:schemeClr val="accent4">
                    <a:lumMod val="50000"/>
                  </a:schemeClr>
                </a:solidFill>
                <a:effectLst/>
                <a:hlinkClick r:id="rId4" tooltip="This link will take you to another Web site">
                  <a:extLst>
                    <a:ext uri="{A12FA001-AC4F-418D-AE19-62706E023703}">
                      <ahyp:hlinkClr xmlns:ahyp="http://schemas.microsoft.com/office/drawing/2018/hyperlinkcolor" val="tx"/>
                    </a:ext>
                  </a:extLst>
                </a:hlinkClick>
              </a:rPr>
              <a:t>CIHR’s</a:t>
            </a:r>
            <a:r>
              <a:rPr lang="en-US" b="0" i="0" u="sng">
                <a:effectLst/>
                <a:hlinkClick r:id="rId4" tooltip="This link will take you to another Web site">
                  <a:extLst>
                    <a:ext uri="{A12FA001-AC4F-418D-AE19-62706E023703}">
                      <ahyp:hlinkClr xmlns:ahyp="http://schemas.microsoft.com/office/drawing/2018/hyperlinkcolor" val="tx"/>
                    </a:ext>
                  </a:extLst>
                </a:hlinkClick>
              </a:rPr>
              <a:t> website</a:t>
            </a:r>
            <a:r>
              <a:rPr lang="en-US" b="0" i="0">
                <a:effectLst/>
              </a:rPr>
              <a:t>.</a:t>
            </a:r>
          </a:p>
          <a:p>
            <a:pPr marL="285750" indent="-285750">
              <a:spcBef>
                <a:spcPts val="0"/>
              </a:spcBef>
              <a:spcAft>
                <a:spcPts val="1500"/>
              </a:spcAft>
              <a:buFont typeface="Arial" panose="020B0604020202020204" pitchFamily="34" charset="0"/>
              <a:buChar char="•"/>
            </a:pPr>
            <a:r>
              <a:rPr lang="en-US" b="0" i="0">
                <a:effectLst/>
              </a:rPr>
              <a:t>If you are applying to </a:t>
            </a:r>
            <a:r>
              <a:rPr lang="en-US" b="1" i="0">
                <a:solidFill>
                  <a:srgbClr val="C00000"/>
                </a:solidFill>
                <a:effectLst/>
              </a:rPr>
              <a:t>NSERC</a:t>
            </a:r>
            <a:r>
              <a:rPr lang="en-US" b="0" i="0">
                <a:effectLst/>
              </a:rPr>
              <a:t>, see the </a:t>
            </a:r>
            <a:r>
              <a:rPr lang="en-US" b="0" i="0" u="sng">
                <a:effectLst/>
                <a:hlinkClick r:id="rId5">
                  <a:extLst>
                    <a:ext uri="{A12FA001-AC4F-418D-AE19-62706E023703}">
                      <ahyp:hlinkClr xmlns:ahyp="http://schemas.microsoft.com/office/drawing/2018/hyperlinkcolor" val="tx"/>
                    </a:ext>
                  </a:extLst>
                </a:hlinkClick>
              </a:rPr>
              <a:t>Addendum to the guidelines for the eligibility of applications related to health</a:t>
            </a:r>
            <a:r>
              <a:rPr lang="en-US" b="0" i="0">
                <a:effectLst/>
              </a:rPr>
              <a:t>, which has additional information and specific examples relating to subject matter.</a:t>
            </a:r>
          </a:p>
          <a:p>
            <a:pPr marL="285750" indent="-285750">
              <a:spcBef>
                <a:spcPts val="0"/>
              </a:spcBef>
              <a:spcAft>
                <a:spcPts val="1500"/>
              </a:spcAft>
              <a:buFont typeface="Arial" panose="020B0604020202020204" pitchFamily="34" charset="0"/>
              <a:buChar char="•"/>
            </a:pPr>
            <a:r>
              <a:rPr lang="en-US" b="0" i="0">
                <a:effectLst/>
              </a:rPr>
              <a:t>If you are applying to </a:t>
            </a:r>
            <a:r>
              <a:rPr lang="en-US" b="1" i="0">
                <a:solidFill>
                  <a:srgbClr val="3333CC"/>
                </a:solidFill>
                <a:effectLst/>
              </a:rPr>
              <a:t>SSHRC</a:t>
            </a:r>
            <a:r>
              <a:rPr lang="en-US" b="0" i="0">
                <a:effectLst/>
              </a:rPr>
              <a:t>, see the information on </a:t>
            </a:r>
            <a:r>
              <a:rPr lang="en-US" b="1" i="0">
                <a:solidFill>
                  <a:srgbClr val="3333CC"/>
                </a:solidFill>
                <a:effectLst/>
              </a:rPr>
              <a:t>SSHRC's</a:t>
            </a:r>
            <a:r>
              <a:rPr lang="en-US" b="0" i="0">
                <a:effectLst/>
              </a:rPr>
              <a:t> </a:t>
            </a:r>
            <a:r>
              <a:rPr lang="en-US" b="0" i="0" u="sng">
                <a:effectLst/>
                <a:hlinkClick r:id="rId6" tooltip="This link will take you to another Web site">
                  <a:extLst>
                    <a:ext uri="{A12FA001-AC4F-418D-AE19-62706E023703}">
                      <ahyp:hlinkClr xmlns:ahyp="http://schemas.microsoft.com/office/drawing/2018/hyperlinkcolor" val="tx"/>
                    </a:ext>
                  </a:extLst>
                </a:hlinkClick>
              </a:rPr>
              <a:t>Subject Matter Eligibility</a:t>
            </a:r>
            <a:r>
              <a:rPr lang="en-US" b="0" i="0">
                <a:effectLst/>
              </a:rPr>
              <a:t> web page.</a:t>
            </a:r>
          </a:p>
          <a:p>
            <a:pPr>
              <a:spcBef>
                <a:spcPts val="0"/>
              </a:spcBef>
              <a:spcAft>
                <a:spcPts val="1500"/>
              </a:spcAft>
            </a:pPr>
            <a:endParaRPr lang="en-US" b="1" i="0">
              <a:effectLst/>
            </a:endParaRPr>
          </a:p>
          <a:p>
            <a:pPr>
              <a:spcBef>
                <a:spcPts val="0"/>
              </a:spcBef>
              <a:spcAft>
                <a:spcPts val="1500"/>
              </a:spcAft>
            </a:pPr>
            <a:r>
              <a:rPr lang="en-US" b="1" i="0">
                <a:effectLst/>
              </a:rPr>
              <a:t>It is your responsibility to select the funding agency that best suits your application</a:t>
            </a:r>
            <a:r>
              <a:rPr lang="en-US" i="0">
                <a:effectLst/>
              </a:rPr>
              <a:t>. Applications submitted to the incorrect agency may be removed from the competition.</a:t>
            </a:r>
          </a:p>
        </p:txBody>
      </p:sp>
    </p:spTree>
    <p:extLst>
      <p:ext uri="{BB962C8B-B14F-4D97-AF65-F5344CB8AC3E}">
        <p14:creationId xmlns:p14="http://schemas.microsoft.com/office/powerpoint/2010/main" val="465836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8E5B-47A0-EF94-A53D-6FDB74C9D848}"/>
              </a:ext>
            </a:extLst>
          </p:cNvPr>
          <p:cNvSpPr>
            <a:spLocks noGrp="1"/>
          </p:cNvSpPr>
          <p:nvPr>
            <p:ph type="title"/>
          </p:nvPr>
        </p:nvSpPr>
        <p:spPr>
          <a:xfrm>
            <a:off x="451944" y="300832"/>
            <a:ext cx="7729728" cy="974813"/>
          </a:xfrm>
        </p:spPr>
        <p:txBody>
          <a:bodyPr vert="horz" lIns="182880" tIns="182880" rIns="182880" bIns="182880" rtlCol="0" anchor="ctr">
            <a:normAutofit/>
          </a:bodyPr>
          <a:lstStyle/>
          <a:p>
            <a:r>
              <a:rPr lang="en-US"/>
              <a:t>What makes a strong applicant?</a:t>
            </a:r>
          </a:p>
        </p:txBody>
      </p:sp>
      <p:sp>
        <p:nvSpPr>
          <p:cNvPr id="4" name="Text Placeholder 3">
            <a:extLst>
              <a:ext uri="{FF2B5EF4-FFF2-40B4-BE49-F238E27FC236}">
                <a16:creationId xmlns:a16="http://schemas.microsoft.com/office/drawing/2014/main" id="{935D6851-3335-C3B9-9366-04163AACA81E}"/>
              </a:ext>
            </a:extLst>
          </p:cNvPr>
          <p:cNvSpPr>
            <a:spLocks noGrp="1"/>
          </p:cNvSpPr>
          <p:nvPr>
            <p:ph type="body" idx="1"/>
          </p:nvPr>
        </p:nvSpPr>
        <p:spPr>
          <a:xfrm>
            <a:off x="451944" y="1434571"/>
            <a:ext cx="4565779" cy="435930"/>
          </a:xfrm>
        </p:spPr>
        <p:txBody>
          <a:bodyPr>
            <a:normAutofit/>
          </a:bodyPr>
          <a:lstStyle/>
          <a:p>
            <a:pPr algn="l"/>
            <a:r>
              <a:rPr lang="en-US" b="1">
                <a:solidFill>
                  <a:srgbClr val="002060"/>
                </a:solidFill>
              </a:rPr>
              <a:t>Strong Applicants Often Have</a:t>
            </a:r>
            <a:r>
              <a:rPr lang="en-US"/>
              <a:t>: </a:t>
            </a:r>
            <a:endParaRPr lang="en-CA"/>
          </a:p>
        </p:txBody>
      </p:sp>
      <p:sp>
        <p:nvSpPr>
          <p:cNvPr id="3" name="Text Placeholder 2">
            <a:extLst>
              <a:ext uri="{FF2B5EF4-FFF2-40B4-BE49-F238E27FC236}">
                <a16:creationId xmlns:a16="http://schemas.microsoft.com/office/drawing/2014/main" id="{C6EA201F-56F9-BFD9-8E95-AD5BD7D54FD0}"/>
              </a:ext>
            </a:extLst>
          </p:cNvPr>
          <p:cNvSpPr>
            <a:spLocks noGrp="1"/>
          </p:cNvSpPr>
          <p:nvPr>
            <p:ph sz="half" idx="2"/>
          </p:nvPr>
        </p:nvSpPr>
        <p:spPr>
          <a:xfrm>
            <a:off x="451944" y="2102069"/>
            <a:ext cx="8324194" cy="4320246"/>
          </a:xfrm>
        </p:spPr>
        <p:txBody>
          <a:bodyPr vert="horz" lIns="91440" tIns="45720" rIns="91440" bIns="45720" rtlCol="0">
            <a:noAutofit/>
          </a:bodyPr>
          <a:lstStyle/>
          <a:p>
            <a:pPr indent="-228600">
              <a:lnSpc>
                <a:spcPct val="90000"/>
              </a:lnSpc>
              <a:buFont typeface="Arial" panose="020B0604020202020204" pitchFamily="34" charset="0"/>
              <a:buChar char="•"/>
            </a:pPr>
            <a:r>
              <a:rPr lang="en-US" sz="1600"/>
              <a:t>High grades 80% Last Academic Period &amp; Second Last Academic Period</a:t>
            </a:r>
          </a:p>
          <a:p>
            <a:pPr marL="0" indent="0">
              <a:lnSpc>
                <a:spcPct val="90000"/>
              </a:lnSpc>
              <a:buNone/>
            </a:pPr>
            <a:endParaRPr lang="en-US" sz="1600"/>
          </a:p>
          <a:p>
            <a:pPr marL="0" indent="0">
              <a:lnSpc>
                <a:spcPct val="90000"/>
              </a:lnSpc>
              <a:buNone/>
            </a:pPr>
            <a:r>
              <a:rPr lang="en-US" sz="1600" b="1"/>
              <a:t>Strong Applicant Profile may include:</a:t>
            </a:r>
          </a:p>
          <a:p>
            <a:pPr indent="-228600">
              <a:lnSpc>
                <a:spcPct val="90000"/>
              </a:lnSpc>
              <a:buFont typeface="Arial" panose="020B0604020202020204" pitchFamily="34" charset="0"/>
              <a:buChar char="•"/>
            </a:pPr>
            <a:r>
              <a:rPr lang="en-US" sz="1600"/>
              <a:t>Research experience, Research Assistant (paid or volunteer)</a:t>
            </a:r>
          </a:p>
          <a:p>
            <a:pPr indent="-228600">
              <a:lnSpc>
                <a:spcPct val="90000"/>
              </a:lnSpc>
              <a:buFont typeface="Arial" panose="020B0604020202020204" pitchFamily="34" charset="0"/>
              <a:buChar char="•"/>
            </a:pPr>
            <a:r>
              <a:rPr lang="en-US" sz="1600"/>
              <a:t>Data collection, participant recruitment, survey design, or statistical analysis </a:t>
            </a:r>
          </a:p>
          <a:p>
            <a:pPr indent="-228600">
              <a:lnSpc>
                <a:spcPct val="90000"/>
              </a:lnSpc>
              <a:buFont typeface="Arial" panose="020B0604020202020204" pitchFamily="34" charset="0"/>
              <a:buChar char="•"/>
            </a:pPr>
            <a:r>
              <a:rPr lang="en-US" sz="1600"/>
              <a:t>Literature reviews</a:t>
            </a:r>
          </a:p>
          <a:p>
            <a:pPr indent="-228600">
              <a:lnSpc>
                <a:spcPct val="90000"/>
              </a:lnSpc>
              <a:buFont typeface="Arial" panose="020B0604020202020204" pitchFamily="34" charset="0"/>
              <a:buChar char="•"/>
            </a:pPr>
            <a:r>
              <a:rPr lang="en-US" sz="1600"/>
              <a:t>Honours thesis or independent study</a:t>
            </a:r>
          </a:p>
          <a:p>
            <a:pPr indent="-228600">
              <a:lnSpc>
                <a:spcPct val="90000"/>
              </a:lnSpc>
              <a:buFont typeface="Arial" panose="020B0604020202020204" pitchFamily="34" charset="0"/>
              <a:buChar char="•"/>
            </a:pPr>
            <a:r>
              <a:rPr lang="en-US" sz="1600"/>
              <a:t>Conference presentations (if applicable)</a:t>
            </a:r>
          </a:p>
          <a:p>
            <a:pPr indent="-228600">
              <a:lnSpc>
                <a:spcPct val="90000"/>
              </a:lnSpc>
              <a:buFont typeface="Arial" panose="020B0604020202020204" pitchFamily="34" charset="0"/>
              <a:buChar char="•"/>
            </a:pPr>
            <a:r>
              <a:rPr lang="en-US" sz="1600"/>
              <a:t>Volunteer or leadership experience, event organization</a:t>
            </a:r>
          </a:p>
          <a:p>
            <a:pPr indent="-228600">
              <a:lnSpc>
                <a:spcPct val="90000"/>
              </a:lnSpc>
              <a:buFont typeface="Arial" panose="020B0604020202020204" pitchFamily="34" charset="0"/>
              <a:buChar char="•"/>
            </a:pPr>
            <a:r>
              <a:rPr lang="en-US" sz="1600"/>
              <a:t>Strong reference letters</a:t>
            </a:r>
          </a:p>
          <a:p>
            <a:pPr indent="-228600">
              <a:lnSpc>
                <a:spcPct val="90000"/>
              </a:lnSpc>
              <a:buFont typeface="Arial" panose="020B0604020202020204" pitchFamily="34" charset="0"/>
              <a:buChar char="•"/>
            </a:pPr>
            <a:r>
              <a:rPr lang="en-US" sz="1600"/>
              <a:t>Co-authorship on conference abstracts</a:t>
            </a:r>
          </a:p>
          <a:p>
            <a:pPr indent="-228600">
              <a:lnSpc>
                <a:spcPct val="90000"/>
              </a:lnSpc>
              <a:buFont typeface="Arial" panose="020B0604020202020204" pitchFamily="34" charset="0"/>
              <a:buChar char="•"/>
            </a:pPr>
            <a:r>
              <a:rPr lang="en-US" sz="1600"/>
              <a:t>Knowledge mobilization activities, such as translating research findings for community audiences</a:t>
            </a:r>
          </a:p>
          <a:p>
            <a:pPr marL="114300" indent="-228600">
              <a:lnSpc>
                <a:spcPct val="90000"/>
              </a:lnSpc>
              <a:buFont typeface="Arial" panose="020B0604020202020204" pitchFamily="34" charset="0"/>
              <a:buChar char="•"/>
            </a:pPr>
            <a:endParaRPr lang="en-US" sz="1500"/>
          </a:p>
          <a:p>
            <a:pPr marL="114300" indent="-228600">
              <a:lnSpc>
                <a:spcPct val="90000"/>
              </a:lnSpc>
              <a:buFont typeface="Arial" panose="020B0604020202020204" pitchFamily="34" charset="0"/>
              <a:buChar char="•"/>
            </a:pPr>
            <a:endParaRPr lang="en-US" sz="1500"/>
          </a:p>
          <a:p>
            <a:pPr indent="-228600">
              <a:lnSpc>
                <a:spcPct val="90000"/>
              </a:lnSpc>
              <a:buFont typeface="Arial" panose="020B0604020202020204" pitchFamily="34" charset="0"/>
              <a:buChar char="•"/>
            </a:pPr>
            <a:endParaRPr lang="en-US" sz="1500" b="1"/>
          </a:p>
          <a:p>
            <a:pPr indent="-228600">
              <a:lnSpc>
                <a:spcPct val="90000"/>
              </a:lnSpc>
              <a:buFont typeface="Arial" panose="020B0604020202020204" pitchFamily="34" charset="0"/>
              <a:buChar char="•"/>
            </a:pPr>
            <a:endParaRPr lang="en-US" sz="1500"/>
          </a:p>
        </p:txBody>
      </p:sp>
    </p:spTree>
    <p:extLst>
      <p:ext uri="{BB962C8B-B14F-4D97-AF65-F5344CB8AC3E}">
        <p14:creationId xmlns:p14="http://schemas.microsoft.com/office/powerpoint/2010/main" val="2633111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93DD6F-21A2-FAC5-A660-2DC5F52AF78E}"/>
              </a:ext>
            </a:extLst>
          </p:cNvPr>
          <p:cNvSpPr>
            <a:spLocks noGrp="1"/>
          </p:cNvSpPr>
          <p:nvPr>
            <p:ph type="title"/>
          </p:nvPr>
        </p:nvSpPr>
        <p:spPr>
          <a:xfrm>
            <a:off x="754432" y="502025"/>
            <a:ext cx="6630216" cy="668436"/>
          </a:xfrm>
        </p:spPr>
        <p:txBody>
          <a:bodyPr vert="horz" lIns="91440" tIns="45720" rIns="91440" bIns="45720" rtlCol="0" anchor="t">
            <a:normAutofit fontScale="90000"/>
          </a:bodyPr>
          <a:lstStyle/>
          <a:p>
            <a:r>
              <a:rPr lang="en-US" sz="4000"/>
              <a:t>Understanding Selection Process</a:t>
            </a:r>
          </a:p>
        </p:txBody>
      </p:sp>
      <p:sp>
        <p:nvSpPr>
          <p:cNvPr id="3" name="Content Placeholder 2">
            <a:extLst>
              <a:ext uri="{FF2B5EF4-FFF2-40B4-BE49-F238E27FC236}">
                <a16:creationId xmlns:a16="http://schemas.microsoft.com/office/drawing/2014/main" id="{53035EE6-2B81-14BD-E061-BAB232C2D192}"/>
              </a:ext>
            </a:extLst>
          </p:cNvPr>
          <p:cNvSpPr>
            <a:spLocks noGrp="1"/>
          </p:cNvSpPr>
          <p:nvPr>
            <p:ph sz="half" idx="1"/>
          </p:nvPr>
        </p:nvSpPr>
        <p:spPr>
          <a:xfrm>
            <a:off x="416690" y="1388962"/>
            <a:ext cx="7361498" cy="4554640"/>
          </a:xfrm>
        </p:spPr>
        <p:txBody>
          <a:bodyPr vert="horz" lIns="91440" tIns="45720" rIns="91440" bIns="45720" rtlCol="0">
            <a:normAutofit/>
          </a:bodyPr>
          <a:lstStyle/>
          <a:p>
            <a:pPr marL="0" indent="0">
              <a:buNone/>
            </a:pPr>
            <a:r>
              <a:rPr lang="en-US" sz="1800" b="1"/>
              <a:t>Institutional review</a:t>
            </a:r>
          </a:p>
          <a:p>
            <a:pPr>
              <a:buFont typeface="Wingdings" panose="05000000000000000000" pitchFamily="2" charset="2"/>
              <a:buChar char="Ø"/>
            </a:pPr>
            <a:r>
              <a:rPr lang="en-US" sz="1800"/>
              <a:t>The </a:t>
            </a:r>
            <a:r>
              <a:rPr lang="en-US" sz="1800" b="1"/>
              <a:t>School of Graduate Studies </a:t>
            </a:r>
            <a:r>
              <a:rPr lang="en-US" sz="1800"/>
              <a:t>is responsible for coordinating the institutional evaluation and the selection process for the CGRS M applications. </a:t>
            </a:r>
          </a:p>
          <a:p>
            <a:pPr>
              <a:buFont typeface="Wingdings" panose="05000000000000000000" pitchFamily="2" charset="2"/>
              <a:buChar char="Ø"/>
            </a:pPr>
            <a:r>
              <a:rPr lang="en-US" sz="1800"/>
              <a:t>The review aims to identify candidates for the CGRS M award and create a </a:t>
            </a:r>
            <a:r>
              <a:rPr lang="en-US" sz="1800" b="1"/>
              <a:t>ranked list of alternate meritorious applicants</a:t>
            </a:r>
            <a:r>
              <a:rPr lang="en-US" sz="1800"/>
              <a:t>. </a:t>
            </a:r>
            <a:endParaRPr lang="en-US" sz="1800" b="1"/>
          </a:p>
          <a:p>
            <a:pPr>
              <a:buFont typeface="Wingdings" panose="05000000000000000000" pitchFamily="2" charset="2"/>
              <a:buChar char="Ø"/>
            </a:pPr>
            <a:r>
              <a:rPr lang="en-US" sz="1800" b="1" u="sng"/>
              <a:t>Only</a:t>
            </a:r>
            <a:r>
              <a:rPr lang="en-US" sz="1800" b="1"/>
              <a:t> materials submitted through the Research Portal will be considered</a:t>
            </a:r>
            <a:r>
              <a:rPr lang="en-US" sz="1800"/>
              <a:t>. </a:t>
            </a:r>
          </a:p>
          <a:p>
            <a:pPr>
              <a:buClr>
                <a:srgbClr val="383155"/>
              </a:buClr>
              <a:buFont typeface="Wingdings" panose="05000000000000000000" pitchFamily="2" charset="2"/>
              <a:buChar char="Ø"/>
            </a:pPr>
            <a:r>
              <a:rPr lang="en-US" sz="1800"/>
              <a:t>Any excess pages must be removed before the review begins – chance application deemed ineligible.  </a:t>
            </a:r>
          </a:p>
          <a:p>
            <a:pPr>
              <a:buClr>
                <a:srgbClr val="383155"/>
              </a:buClr>
              <a:buFont typeface="Wingdings" panose="05000000000000000000" pitchFamily="2" charset="2"/>
              <a:buChar char="Ø"/>
            </a:pPr>
            <a:r>
              <a:rPr lang="en-US" sz="1800"/>
              <a:t>Committee members will not refer to external URLs or publications for additional information. </a:t>
            </a:r>
          </a:p>
          <a:p>
            <a:pPr>
              <a:buClr>
                <a:srgbClr val="383155"/>
              </a:buClr>
              <a:buFont typeface="Wingdings" panose="05000000000000000000" pitchFamily="2" charset="2"/>
              <a:buChar char="Ø"/>
            </a:pPr>
            <a:r>
              <a:rPr lang="en-US" sz="1800"/>
              <a:t>The merit review must adhere to the </a:t>
            </a:r>
            <a:r>
              <a:rPr lang="en-US" sz="1800" b="1"/>
              <a:t>specified selection criteria</a:t>
            </a:r>
            <a:r>
              <a:rPr lang="en-US" sz="1800"/>
              <a:t>, which are weighted. </a:t>
            </a:r>
            <a:endParaRPr kumimoji="0" lang="en-US" sz="1800" b="0" i="0" u="none" strike="noStrike" cap="none" spc="0" normalizeH="0" baseline="0" noProof="0">
              <a:ln>
                <a:noFill/>
              </a:ln>
              <a:effectLst/>
              <a:uLnTx/>
              <a:uFillTx/>
            </a:endParaRPr>
          </a:p>
          <a:p>
            <a:pPr marL="57150" indent="-285750">
              <a:buFont typeface="Wingdings" panose="05000000000000000000" pitchFamily="2" charset="2"/>
              <a:buChar char="Ø"/>
            </a:pPr>
            <a:endParaRPr lang="en-US" sz="1300"/>
          </a:p>
          <a:p>
            <a:pPr marL="0"/>
            <a:endParaRPr lang="en-US" sz="1300"/>
          </a:p>
        </p:txBody>
      </p:sp>
      <p:pic>
        <p:nvPicPr>
          <p:cNvPr id="16" name="Picture 15">
            <a:extLst>
              <a:ext uri="{FF2B5EF4-FFF2-40B4-BE49-F238E27FC236}">
                <a16:creationId xmlns:a16="http://schemas.microsoft.com/office/drawing/2014/main" id="{E0D153F8-69F5-E30C-CD32-0DEA3ABDF9B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115300" y="-12515"/>
            <a:ext cx="4076700" cy="6418631"/>
          </a:xfrm>
          <a:prstGeom prst="rect">
            <a:avLst/>
          </a:prstGeom>
        </p:spPr>
      </p:pic>
      <p:sp>
        <p:nvSpPr>
          <p:cNvPr id="32" name="Rectangle 31">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0032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2E594-4C3D-EB7B-C1A0-16EB9A35621D}"/>
              </a:ext>
            </a:extLst>
          </p:cNvPr>
          <p:cNvSpPr>
            <a:spLocks noGrp="1"/>
          </p:cNvSpPr>
          <p:nvPr>
            <p:ph type="title"/>
          </p:nvPr>
        </p:nvSpPr>
        <p:spPr>
          <a:xfrm>
            <a:off x="1776580" y="196120"/>
            <a:ext cx="8638840" cy="694426"/>
          </a:xfrm>
        </p:spPr>
        <p:txBody>
          <a:bodyPr>
            <a:normAutofit fontScale="90000"/>
          </a:bodyPr>
          <a:lstStyle/>
          <a:p>
            <a:pPr algn="ctr"/>
            <a:r>
              <a:rPr lang="en-US"/>
              <a:t>CGRS - M Selection Criteria</a:t>
            </a:r>
            <a:endParaRPr lang="en-CA"/>
          </a:p>
        </p:txBody>
      </p:sp>
      <p:sp>
        <p:nvSpPr>
          <p:cNvPr id="3" name="Content Placeholder 2">
            <a:extLst>
              <a:ext uri="{FF2B5EF4-FFF2-40B4-BE49-F238E27FC236}">
                <a16:creationId xmlns:a16="http://schemas.microsoft.com/office/drawing/2014/main" id="{B1C2103B-1378-DCFC-51D1-C778D9B93EFF}"/>
              </a:ext>
            </a:extLst>
          </p:cNvPr>
          <p:cNvSpPr>
            <a:spLocks noGrp="1"/>
          </p:cNvSpPr>
          <p:nvPr>
            <p:ph sz="half" idx="1"/>
          </p:nvPr>
        </p:nvSpPr>
        <p:spPr>
          <a:xfrm>
            <a:off x="304801" y="1112704"/>
            <a:ext cx="2814918" cy="4750768"/>
          </a:xfrm>
          <a:ln w="12700">
            <a:noFill/>
          </a:ln>
        </p:spPr>
        <p:txBody>
          <a:bodyPr>
            <a:normAutofit fontScale="25000" lnSpcReduction="20000"/>
          </a:bodyPr>
          <a:lstStyle/>
          <a:p>
            <a:pPr marL="0" indent="0">
              <a:lnSpc>
                <a:spcPct val="120000"/>
              </a:lnSpc>
              <a:spcBef>
                <a:spcPts val="0"/>
              </a:spcBef>
              <a:buNone/>
            </a:pPr>
            <a:r>
              <a:rPr lang="en-US" sz="8000" b="1">
                <a:solidFill>
                  <a:srgbClr val="00B050"/>
                </a:solidFill>
              </a:rPr>
              <a:t>Academic Excellence, 50% weight</a:t>
            </a:r>
          </a:p>
          <a:p>
            <a:pPr marL="0" indent="0" algn="l">
              <a:lnSpc>
                <a:spcPct val="120000"/>
              </a:lnSpc>
              <a:spcBef>
                <a:spcPts val="0"/>
              </a:spcBef>
              <a:buNone/>
            </a:pPr>
            <a:endParaRPr lang="en-US" sz="2900" b="0" i="0">
              <a:solidFill>
                <a:srgbClr val="141414"/>
              </a:solidFill>
              <a:effectLst/>
            </a:endParaRPr>
          </a:p>
          <a:p>
            <a:pPr marL="0" indent="0" algn="l">
              <a:lnSpc>
                <a:spcPct val="120000"/>
              </a:lnSpc>
              <a:spcBef>
                <a:spcPts val="0"/>
              </a:spcBef>
              <a:buNone/>
            </a:pPr>
            <a:r>
              <a:rPr lang="en-US" sz="6400" b="0" i="0">
                <a:solidFill>
                  <a:srgbClr val="141414"/>
                </a:solidFill>
                <a:effectLst/>
              </a:rPr>
              <a:t>As demonstrated by past academic results, transcripts, awards and distinctions</a:t>
            </a:r>
            <a:br>
              <a:rPr lang="en-US" sz="6400"/>
            </a:br>
            <a:endParaRPr lang="en-US" sz="6400"/>
          </a:p>
          <a:p>
            <a:pPr marL="0" indent="0" algn="l">
              <a:lnSpc>
                <a:spcPct val="120000"/>
              </a:lnSpc>
              <a:spcBef>
                <a:spcPts val="0"/>
              </a:spcBef>
              <a:buNone/>
            </a:pPr>
            <a:r>
              <a:rPr lang="en-US" sz="6400" b="1" i="0">
                <a:solidFill>
                  <a:srgbClr val="0070C0"/>
                </a:solidFill>
                <a:effectLst/>
              </a:rPr>
              <a:t>Indicators of academic excellence</a:t>
            </a:r>
            <a:r>
              <a:rPr lang="en-US" sz="6400" b="0" i="0">
                <a:solidFill>
                  <a:srgbClr val="0070C0"/>
                </a:solidFill>
                <a:effectLst/>
              </a:rPr>
              <a:t>: </a:t>
            </a:r>
          </a:p>
          <a:p>
            <a:pPr>
              <a:lnSpc>
                <a:spcPct val="120000"/>
              </a:lnSpc>
              <a:spcBef>
                <a:spcPts val="0"/>
              </a:spcBef>
            </a:pPr>
            <a:r>
              <a:rPr lang="en-US" sz="6400" b="0" i="0">
                <a:solidFill>
                  <a:srgbClr val="141414"/>
                </a:solidFill>
                <a:effectLst/>
              </a:rPr>
              <a:t>academic record</a:t>
            </a:r>
          </a:p>
          <a:p>
            <a:pPr algn="l">
              <a:lnSpc>
                <a:spcPct val="120000"/>
              </a:lnSpc>
              <a:spcBef>
                <a:spcPts val="0"/>
              </a:spcBef>
              <a:buFont typeface="Arial" panose="020B0604020202020204" pitchFamily="34" charset="0"/>
              <a:buChar char="•"/>
            </a:pPr>
            <a:r>
              <a:rPr lang="en-US" sz="6400" b="0" i="0">
                <a:solidFill>
                  <a:srgbClr val="141414"/>
                </a:solidFill>
                <a:effectLst/>
              </a:rPr>
              <a:t>scholarships and awards held</a:t>
            </a:r>
          </a:p>
          <a:p>
            <a:pPr algn="l">
              <a:lnSpc>
                <a:spcPct val="120000"/>
              </a:lnSpc>
              <a:spcBef>
                <a:spcPts val="0"/>
              </a:spcBef>
              <a:buFont typeface="Arial" panose="020B0604020202020204" pitchFamily="34" charset="0"/>
              <a:buChar char="•"/>
            </a:pPr>
            <a:r>
              <a:rPr lang="en-US" sz="6400" b="0" i="0">
                <a:solidFill>
                  <a:srgbClr val="141414"/>
                </a:solidFill>
                <a:effectLst/>
              </a:rPr>
              <a:t>duration of previous studies</a:t>
            </a:r>
          </a:p>
          <a:p>
            <a:pPr algn="l">
              <a:lnSpc>
                <a:spcPct val="120000"/>
              </a:lnSpc>
              <a:spcBef>
                <a:spcPts val="0"/>
              </a:spcBef>
              <a:buFont typeface="Arial" panose="020B0604020202020204" pitchFamily="34" charset="0"/>
              <a:buChar char="•"/>
            </a:pPr>
            <a:r>
              <a:rPr lang="en-US" sz="6400" b="0" i="0">
                <a:solidFill>
                  <a:srgbClr val="141414"/>
                </a:solidFill>
                <a:effectLst/>
              </a:rPr>
              <a:t>type of program and courses pursued</a:t>
            </a:r>
          </a:p>
          <a:p>
            <a:pPr algn="l">
              <a:lnSpc>
                <a:spcPct val="120000"/>
              </a:lnSpc>
              <a:spcBef>
                <a:spcPts val="0"/>
              </a:spcBef>
              <a:buFont typeface="Arial" panose="020B0604020202020204" pitchFamily="34" charset="0"/>
              <a:buChar char="•"/>
            </a:pPr>
            <a:r>
              <a:rPr lang="en-US" sz="6400" b="0" i="0">
                <a:solidFill>
                  <a:srgbClr val="141414"/>
                </a:solidFill>
                <a:effectLst/>
              </a:rPr>
              <a:t>relative standing (if available)</a:t>
            </a:r>
          </a:p>
          <a:p>
            <a:pPr marL="0" indent="0">
              <a:buNone/>
            </a:pPr>
            <a:endParaRPr lang="en-CA"/>
          </a:p>
        </p:txBody>
      </p:sp>
      <p:sp>
        <p:nvSpPr>
          <p:cNvPr id="4" name="Content Placeholder 3">
            <a:extLst>
              <a:ext uri="{FF2B5EF4-FFF2-40B4-BE49-F238E27FC236}">
                <a16:creationId xmlns:a16="http://schemas.microsoft.com/office/drawing/2014/main" id="{85D2E07D-D5D3-F289-D708-820BBA78FF4C}"/>
              </a:ext>
            </a:extLst>
          </p:cNvPr>
          <p:cNvSpPr>
            <a:spLocks noGrp="1"/>
          </p:cNvSpPr>
          <p:nvPr>
            <p:ph sz="half" idx="2"/>
          </p:nvPr>
        </p:nvSpPr>
        <p:spPr>
          <a:xfrm>
            <a:off x="3420932" y="1112703"/>
            <a:ext cx="4055633" cy="5083701"/>
          </a:xfrm>
          <a:ln w="12700">
            <a:noFill/>
          </a:ln>
        </p:spPr>
        <p:txBody>
          <a:bodyPr>
            <a:noAutofit/>
          </a:bodyPr>
          <a:lstStyle/>
          <a:p>
            <a:pPr marL="0" indent="0">
              <a:buNone/>
            </a:pPr>
            <a:r>
              <a:rPr lang="en-US" sz="2000" b="1">
                <a:solidFill>
                  <a:srgbClr val="00B050"/>
                </a:solidFill>
              </a:rPr>
              <a:t>Research Potential, 30% weight</a:t>
            </a:r>
          </a:p>
          <a:p>
            <a:pPr marL="0" indent="0">
              <a:buNone/>
            </a:pPr>
            <a:r>
              <a:rPr lang="en-US" sz="1600"/>
              <a:t>As demonstrated by your research history, your interest in discovery, the proposed research, its potential contribution to the advancement of knowledge in the field and any anticipated outcomes</a:t>
            </a:r>
          </a:p>
          <a:p>
            <a:pPr marL="0" indent="0">
              <a:buNone/>
            </a:pPr>
            <a:r>
              <a:rPr lang="en-US" sz="1600" b="1">
                <a:solidFill>
                  <a:srgbClr val="0070C0"/>
                </a:solidFill>
              </a:rPr>
              <a:t>Indicators of research potential</a:t>
            </a:r>
            <a:r>
              <a:rPr lang="en-US" sz="1600">
                <a:solidFill>
                  <a:srgbClr val="0070C0"/>
                </a:solidFill>
              </a:rPr>
              <a:t>:</a:t>
            </a:r>
          </a:p>
          <a:p>
            <a:pPr>
              <a:spcBef>
                <a:spcPts val="0"/>
              </a:spcBef>
            </a:pPr>
            <a:r>
              <a:rPr lang="en-US" sz="1600"/>
              <a:t>quality and originality of contributions to research and development</a:t>
            </a:r>
          </a:p>
          <a:p>
            <a:pPr>
              <a:spcBef>
                <a:spcPts val="0"/>
              </a:spcBef>
            </a:pPr>
            <a:r>
              <a:rPr lang="en-US" sz="1600"/>
              <a:t>relevance of work experience and academic training to field of proposed research</a:t>
            </a:r>
          </a:p>
          <a:p>
            <a:pPr>
              <a:spcBef>
                <a:spcPts val="0"/>
              </a:spcBef>
            </a:pPr>
            <a:r>
              <a:rPr lang="en-US" sz="1600"/>
              <a:t>significance, feasibility and merit of proposed research</a:t>
            </a:r>
          </a:p>
          <a:p>
            <a:pPr>
              <a:spcBef>
                <a:spcPts val="0"/>
              </a:spcBef>
            </a:pPr>
            <a:r>
              <a:rPr lang="en-US" sz="1600"/>
              <a:t>sound judgment and ability to think critically</a:t>
            </a:r>
          </a:p>
          <a:p>
            <a:pPr>
              <a:spcBef>
                <a:spcPts val="0"/>
              </a:spcBef>
            </a:pPr>
            <a:r>
              <a:rPr lang="en-US" sz="1600"/>
              <a:t>ability to apply skills and knowledge</a:t>
            </a:r>
          </a:p>
          <a:p>
            <a:pPr>
              <a:spcBef>
                <a:spcPts val="0"/>
              </a:spcBef>
            </a:pPr>
            <a:r>
              <a:rPr lang="en-US" sz="1600"/>
              <a:t>initiative and autonomy</a:t>
            </a:r>
          </a:p>
          <a:p>
            <a:pPr>
              <a:spcBef>
                <a:spcPts val="0"/>
              </a:spcBef>
            </a:pPr>
            <a:r>
              <a:rPr lang="en-US" sz="1600"/>
              <a:t>research experience and achievements relative to expectations of someone with your academic experience</a:t>
            </a:r>
            <a:endParaRPr lang="en-CA" sz="1600"/>
          </a:p>
        </p:txBody>
      </p:sp>
      <p:sp>
        <p:nvSpPr>
          <p:cNvPr id="6" name="TextBox 5">
            <a:extLst>
              <a:ext uri="{FF2B5EF4-FFF2-40B4-BE49-F238E27FC236}">
                <a16:creationId xmlns:a16="http://schemas.microsoft.com/office/drawing/2014/main" id="{FA2165E2-71FD-D949-50C6-198F46782CB2}"/>
              </a:ext>
            </a:extLst>
          </p:cNvPr>
          <p:cNvSpPr txBox="1"/>
          <p:nvPr/>
        </p:nvSpPr>
        <p:spPr>
          <a:xfrm>
            <a:off x="7777777" y="1112704"/>
            <a:ext cx="4109421" cy="5293757"/>
          </a:xfrm>
          <a:prstGeom prst="rect">
            <a:avLst/>
          </a:prstGeom>
          <a:noFill/>
          <a:ln w="12700">
            <a:noFill/>
          </a:ln>
        </p:spPr>
        <p:txBody>
          <a:bodyPr wrap="square" rtlCol="0">
            <a:spAutoFit/>
          </a:bodyPr>
          <a:lstStyle/>
          <a:p>
            <a:r>
              <a:rPr lang="en-US" sz="2000" b="1">
                <a:solidFill>
                  <a:srgbClr val="00B050"/>
                </a:solidFill>
              </a:rPr>
              <a:t>Personal characteristics and interpersonal skills, 20% weight</a:t>
            </a:r>
          </a:p>
          <a:p>
            <a:endParaRPr lang="en-US" sz="1400"/>
          </a:p>
          <a:p>
            <a:r>
              <a:rPr lang="en-US" sz="1600"/>
              <a:t>As demonstrated by your past professional and relevant extracurricular interactions and collaborations</a:t>
            </a:r>
          </a:p>
          <a:p>
            <a:endParaRPr lang="en-US" sz="1600"/>
          </a:p>
          <a:p>
            <a:r>
              <a:rPr lang="en-US" sz="1600" b="1">
                <a:solidFill>
                  <a:srgbClr val="0070C0"/>
                </a:solidFill>
              </a:rPr>
              <a:t>Indicators of personal characteristics and interpersonal skills:</a:t>
            </a:r>
          </a:p>
          <a:p>
            <a:pPr marL="285750" indent="-285750">
              <a:buClr>
                <a:srgbClr val="0070C0"/>
              </a:buClr>
              <a:buFont typeface="Arial" panose="020B0604020202020204" pitchFamily="34" charset="0"/>
              <a:buChar char="•"/>
            </a:pPr>
            <a:r>
              <a:rPr lang="en-US" sz="1600"/>
              <a:t>work experience</a:t>
            </a:r>
          </a:p>
          <a:p>
            <a:pPr marL="285750" indent="-285750">
              <a:buClr>
                <a:srgbClr val="0070C0"/>
              </a:buClr>
              <a:buFont typeface="Arial" panose="020B0604020202020204" pitchFamily="34" charset="0"/>
              <a:buChar char="•"/>
            </a:pPr>
            <a:r>
              <a:rPr lang="en-US" sz="1600"/>
              <a:t>leadership experience</a:t>
            </a:r>
          </a:p>
          <a:p>
            <a:pPr marL="285750" indent="-285750">
              <a:buClr>
                <a:srgbClr val="0070C0"/>
              </a:buClr>
              <a:buFont typeface="Arial" panose="020B0604020202020204" pitchFamily="34" charset="0"/>
              <a:buChar char="•"/>
            </a:pPr>
            <a:r>
              <a:rPr lang="en-US" sz="1600"/>
              <a:t>project management, including organizing conferences and meetings</a:t>
            </a:r>
          </a:p>
          <a:p>
            <a:pPr marL="285750" indent="-285750">
              <a:buClr>
                <a:srgbClr val="0070C0"/>
              </a:buClr>
              <a:buFont typeface="Arial" panose="020B0604020202020204" pitchFamily="34" charset="0"/>
              <a:buChar char="•"/>
            </a:pPr>
            <a:r>
              <a:rPr lang="en-US" sz="1600"/>
              <a:t>ability or potential to communicate theoretical, technical or scientific concepts clearly and logically in written and oral formats</a:t>
            </a:r>
          </a:p>
          <a:p>
            <a:pPr marL="285750" indent="-285750">
              <a:buClr>
                <a:srgbClr val="0070C0"/>
              </a:buClr>
              <a:buFont typeface="Arial" panose="020B0604020202020204" pitchFamily="34" charset="0"/>
              <a:buChar char="•"/>
            </a:pPr>
            <a:r>
              <a:rPr lang="en-US" sz="1600"/>
              <a:t>involvement in academic life</a:t>
            </a:r>
          </a:p>
          <a:p>
            <a:pPr marL="285750" indent="-285750">
              <a:buClr>
                <a:srgbClr val="0070C0"/>
              </a:buClr>
              <a:buFont typeface="Arial" panose="020B0604020202020204" pitchFamily="34" charset="0"/>
              <a:buChar char="•"/>
            </a:pPr>
            <a:r>
              <a:rPr lang="en-US" sz="1600"/>
              <a:t>volunteerism/community outreach</a:t>
            </a:r>
          </a:p>
          <a:p>
            <a:pPr marL="285750" indent="-285750">
              <a:buFont typeface="Arial" panose="020B0604020202020204" pitchFamily="34" charset="0"/>
              <a:buChar char="•"/>
            </a:pPr>
            <a:endParaRPr lang="en-US" sz="1400"/>
          </a:p>
          <a:p>
            <a:endParaRPr lang="en-US" sz="1400"/>
          </a:p>
        </p:txBody>
      </p:sp>
    </p:spTree>
    <p:extLst>
      <p:ext uri="{BB962C8B-B14F-4D97-AF65-F5344CB8AC3E}">
        <p14:creationId xmlns:p14="http://schemas.microsoft.com/office/powerpoint/2010/main" val="4216504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AF18A-2517-1C4B-DE38-3AA674BD1578}"/>
              </a:ext>
            </a:extLst>
          </p:cNvPr>
          <p:cNvSpPr>
            <a:spLocks noGrp="1"/>
          </p:cNvSpPr>
          <p:nvPr>
            <p:ph type="title"/>
          </p:nvPr>
        </p:nvSpPr>
        <p:spPr>
          <a:xfrm>
            <a:off x="4004840" y="365125"/>
            <a:ext cx="7348959" cy="1325563"/>
          </a:xfrm>
        </p:spPr>
        <p:txBody>
          <a:bodyPr anchor="ctr">
            <a:normAutofit/>
          </a:bodyPr>
          <a:lstStyle/>
          <a:p>
            <a:pPr algn="r"/>
            <a:r>
              <a:rPr lang="en-US"/>
              <a:t>What Reviewers Want to See</a:t>
            </a:r>
            <a:endParaRPr lang="en-CA"/>
          </a:p>
        </p:txBody>
      </p:sp>
      <p:pic>
        <p:nvPicPr>
          <p:cNvPr id="5" name="Picture 4">
            <a:extLst>
              <a:ext uri="{FF2B5EF4-FFF2-40B4-BE49-F238E27FC236}">
                <a16:creationId xmlns:a16="http://schemas.microsoft.com/office/drawing/2014/main" id="{93A2043B-36D3-BF03-DB98-1F03A341C8E4}"/>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b="-2"/>
          <a:stretch>
            <a:fillRect/>
          </a:stretch>
        </p:blipFill>
        <p:spPr>
          <a:xfrm>
            <a:off x="838200" y="1825625"/>
            <a:ext cx="3417703" cy="3417707"/>
          </a:xfrm>
          <a:prstGeom prst="rect">
            <a:avLst/>
          </a:prstGeom>
          <a:noFill/>
        </p:spPr>
      </p:pic>
      <p:sp>
        <p:nvSpPr>
          <p:cNvPr id="3" name="Content Placeholder 2">
            <a:extLst>
              <a:ext uri="{FF2B5EF4-FFF2-40B4-BE49-F238E27FC236}">
                <a16:creationId xmlns:a16="http://schemas.microsoft.com/office/drawing/2014/main" id="{7CFCB17D-8D14-1D51-C225-0CFEC49D1A36}"/>
              </a:ext>
            </a:extLst>
          </p:cNvPr>
          <p:cNvSpPr>
            <a:spLocks noGrp="1"/>
          </p:cNvSpPr>
          <p:nvPr>
            <p:ph sz="half" idx="2"/>
          </p:nvPr>
        </p:nvSpPr>
        <p:spPr>
          <a:xfrm>
            <a:off x="5046562" y="1825625"/>
            <a:ext cx="6307238" cy="4351338"/>
          </a:xfrm>
        </p:spPr>
        <p:txBody>
          <a:bodyPr>
            <a:normAutofit/>
          </a:bodyPr>
          <a:lstStyle/>
          <a:p>
            <a:pPr marL="342900" indent="-342900" fontAlgn="t">
              <a:buFont typeface="Wingdings" panose="05000000000000000000" pitchFamily="2" charset="2"/>
              <a:buChar char="ü"/>
            </a:pPr>
            <a:r>
              <a:rPr lang="en-CA"/>
              <a:t>Academic Excellence (50%)</a:t>
            </a:r>
          </a:p>
          <a:p>
            <a:pPr marL="342900" indent="-342900" fontAlgn="t">
              <a:buFont typeface="Wingdings" panose="05000000000000000000" pitchFamily="2" charset="2"/>
              <a:buChar char="ü"/>
            </a:pPr>
            <a:r>
              <a:rPr lang="en-CA"/>
              <a:t>Research Potential (30%)</a:t>
            </a:r>
          </a:p>
          <a:p>
            <a:pPr marL="342900" indent="-342900" fontAlgn="t">
              <a:buFont typeface="Wingdings" panose="05000000000000000000" pitchFamily="2" charset="2"/>
              <a:buChar char="ü"/>
            </a:pPr>
            <a:r>
              <a:rPr lang="en-CA"/>
              <a:t>Personal Characteristics &amp; Interpersonal Skills (20%)</a:t>
            </a:r>
          </a:p>
          <a:p>
            <a:pPr fontAlgn="t"/>
            <a:endParaRPr lang="en-US"/>
          </a:p>
          <a:p>
            <a:pPr marL="0" indent="0" fontAlgn="t">
              <a:buNone/>
            </a:pPr>
            <a:r>
              <a:rPr lang="en-US" b="1"/>
              <a:t>Every section of your application should provide evidence supporting one or more of these criteria.</a:t>
            </a:r>
            <a:endParaRPr lang="en-CA" b="1"/>
          </a:p>
          <a:p>
            <a:endParaRPr lang="en-CA"/>
          </a:p>
        </p:txBody>
      </p:sp>
    </p:spTree>
    <p:extLst>
      <p:ext uri="{BB962C8B-B14F-4D97-AF65-F5344CB8AC3E}">
        <p14:creationId xmlns:p14="http://schemas.microsoft.com/office/powerpoint/2010/main" val="533054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8DAC64-9FC5-985A-0997-8CFD6B7A84D4}"/>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r="-3" b="-2"/>
          <a:stretch>
            <a:fillRect/>
          </a:stretch>
        </p:blipFill>
        <p:spPr>
          <a:xfrm>
            <a:off x="8432741" y="1366221"/>
            <a:ext cx="3550020" cy="3179695"/>
          </a:xfrm>
          <a:prstGeom prst="rect">
            <a:avLst/>
          </a:prstGeom>
        </p:spPr>
      </p:pic>
      <p:sp>
        <p:nvSpPr>
          <p:cNvPr id="4" name="Content Placeholder 3">
            <a:extLst>
              <a:ext uri="{FF2B5EF4-FFF2-40B4-BE49-F238E27FC236}">
                <a16:creationId xmlns:a16="http://schemas.microsoft.com/office/drawing/2014/main" id="{7A0D44E6-56AF-F583-2E3A-CF9CA8C5DB79}"/>
              </a:ext>
            </a:extLst>
          </p:cNvPr>
          <p:cNvSpPr>
            <a:spLocks noGrp="1"/>
          </p:cNvSpPr>
          <p:nvPr>
            <p:ph sz="half" idx="1"/>
          </p:nvPr>
        </p:nvSpPr>
        <p:spPr>
          <a:xfrm>
            <a:off x="3324113" y="352541"/>
            <a:ext cx="4870983" cy="5851034"/>
          </a:xfrm>
        </p:spPr>
        <p:txBody>
          <a:bodyPr vert="horz" lIns="91440" tIns="45720" rIns="91440" bIns="45720" rtlCol="0" anchor="ctr">
            <a:normAutofit/>
          </a:bodyPr>
          <a:lstStyle/>
          <a:p>
            <a:pPr marL="114300" indent="-285750">
              <a:buClr>
                <a:srgbClr val="002060"/>
              </a:buClr>
              <a:buFont typeface="Wingdings" panose="05000000000000000000" pitchFamily="2" charset="2"/>
              <a:buChar char="q"/>
            </a:pPr>
            <a:r>
              <a:rPr lang="en-US" sz="1800"/>
              <a:t>Clear research question</a:t>
            </a:r>
          </a:p>
          <a:p>
            <a:pPr marL="114300" indent="-285750">
              <a:buClr>
                <a:srgbClr val="002060"/>
              </a:buClr>
              <a:buFont typeface="Wingdings" panose="05000000000000000000" pitchFamily="2" charset="2"/>
              <a:buChar char="q"/>
            </a:pPr>
            <a:r>
              <a:rPr lang="en-US" sz="1800"/>
              <a:t>Feasible project within master’s timeline</a:t>
            </a:r>
          </a:p>
          <a:p>
            <a:pPr marL="114300" indent="-285750">
              <a:buClr>
                <a:srgbClr val="002060"/>
              </a:buClr>
              <a:buFont typeface="Wingdings" panose="05000000000000000000" pitchFamily="2" charset="2"/>
              <a:buChar char="q"/>
            </a:pPr>
            <a:r>
              <a:rPr lang="en-US" sz="1800"/>
              <a:t>Appropriate and well-justified methodology</a:t>
            </a:r>
          </a:p>
          <a:p>
            <a:pPr marL="114300" indent="-285750">
              <a:buClr>
                <a:srgbClr val="002060"/>
              </a:buClr>
              <a:buFont typeface="Wingdings" panose="05000000000000000000" pitchFamily="2" charset="2"/>
              <a:buChar char="q"/>
            </a:pPr>
            <a:r>
              <a:rPr lang="en-US" sz="1800"/>
              <a:t>Consistency across application</a:t>
            </a:r>
          </a:p>
          <a:p>
            <a:pPr marL="114300" indent="-285750">
              <a:buClr>
                <a:srgbClr val="002060"/>
              </a:buClr>
              <a:buFont typeface="Wingdings" panose="05000000000000000000" pitchFamily="2" charset="2"/>
              <a:buChar char="q"/>
            </a:pPr>
            <a:r>
              <a:rPr lang="en-US" sz="1800"/>
              <a:t>Clear evidence of leadership</a:t>
            </a:r>
          </a:p>
          <a:p>
            <a:pPr marL="114300" indent="-285750">
              <a:buClr>
                <a:srgbClr val="002060"/>
              </a:buClr>
              <a:buFont typeface="Wingdings" panose="05000000000000000000" pitchFamily="2" charset="2"/>
              <a:buChar char="q"/>
            </a:pPr>
            <a:r>
              <a:rPr lang="en-US" sz="1800"/>
              <a:t>Well-written proposal</a:t>
            </a:r>
          </a:p>
          <a:p>
            <a:pPr marL="114300" indent="-285750">
              <a:buClr>
                <a:srgbClr val="002060"/>
              </a:buClr>
              <a:buFont typeface="Wingdings" panose="05000000000000000000" pitchFamily="2" charset="2"/>
              <a:buChar char="q"/>
            </a:pPr>
            <a:r>
              <a:rPr lang="en-US" sz="1800"/>
              <a:t>Strong referee letters</a:t>
            </a:r>
          </a:p>
          <a:p>
            <a:pPr marL="0" indent="0">
              <a:buClr>
                <a:srgbClr val="002060"/>
              </a:buClr>
              <a:buNone/>
            </a:pPr>
            <a:endParaRPr lang="en-US" sz="1800" b="1"/>
          </a:p>
          <a:p>
            <a:pPr marL="0" indent="0">
              <a:buClr>
                <a:srgbClr val="002060"/>
              </a:buClr>
              <a:buNone/>
            </a:pPr>
            <a:endParaRPr lang="en-US" sz="1800" b="1"/>
          </a:p>
          <a:p>
            <a:pPr marL="0" indent="0">
              <a:buClr>
                <a:srgbClr val="002060"/>
              </a:buClr>
              <a:buNone/>
            </a:pPr>
            <a:r>
              <a:rPr lang="en-US" sz="1800" b="1"/>
              <a:t>Reviewers assess your application against the selection criteria. As you edit, ensure that every section of your application and every reference provides clear evidence of how you meet those criteria.</a:t>
            </a:r>
          </a:p>
        </p:txBody>
      </p:sp>
      <p:sp>
        <p:nvSpPr>
          <p:cNvPr id="3" name="Title 2">
            <a:extLst>
              <a:ext uri="{FF2B5EF4-FFF2-40B4-BE49-F238E27FC236}">
                <a16:creationId xmlns:a16="http://schemas.microsoft.com/office/drawing/2014/main" id="{99FC34C4-BE08-1BA3-FB8A-98205CB90F44}"/>
              </a:ext>
            </a:extLst>
          </p:cNvPr>
          <p:cNvSpPr>
            <a:spLocks noGrp="1"/>
          </p:cNvSpPr>
          <p:nvPr>
            <p:ph type="title"/>
          </p:nvPr>
        </p:nvSpPr>
        <p:spPr>
          <a:xfrm>
            <a:off x="553994" y="1366221"/>
            <a:ext cx="2915322" cy="1325563"/>
          </a:xfrm>
        </p:spPr>
        <p:txBody>
          <a:bodyPr>
            <a:normAutofit fontScale="90000"/>
          </a:bodyPr>
          <a:lstStyle/>
          <a:p>
            <a:r>
              <a:rPr lang="en-CA"/>
              <a:t>What</a:t>
            </a:r>
            <a:r>
              <a:rPr lang="en-CA" baseline="0"/>
              <a:t> Reviewers are Looking For:</a:t>
            </a:r>
            <a:endParaRPr lang="en-CA"/>
          </a:p>
        </p:txBody>
      </p:sp>
    </p:spTree>
    <p:extLst>
      <p:ext uri="{BB962C8B-B14F-4D97-AF65-F5344CB8AC3E}">
        <p14:creationId xmlns:p14="http://schemas.microsoft.com/office/powerpoint/2010/main" val="3760649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A123E22-063C-52AC-4E43-FF2D3B302481}"/>
              </a:ext>
              <a:ext uri="{C183D7F6-B498-43B3-948B-1728B52AA6E4}">
                <adec:decorative xmlns:adec="http://schemas.microsoft.com/office/drawing/2017/decorative" val="0"/>
              </a:ext>
            </a:extLst>
          </p:cNvPr>
          <p:cNvSpPr>
            <a:spLocks noGrp="1"/>
          </p:cNvSpPr>
          <p:nvPr>
            <p:ph type="title"/>
          </p:nvPr>
        </p:nvSpPr>
        <p:spPr>
          <a:xfrm>
            <a:off x="838200" y="365125"/>
            <a:ext cx="8192911" cy="1325563"/>
          </a:xfrm>
        </p:spPr>
        <p:txBody>
          <a:bodyPr vert="horz" lIns="91440" tIns="45720" rIns="91440" bIns="45720" rtlCol="0" anchor="ctr">
            <a:normAutofit/>
          </a:bodyPr>
          <a:lstStyle/>
          <a:p>
            <a:r>
              <a:rPr lang="en-US" b="1" kern="1200">
                <a:latin typeface="+mj-lt"/>
                <a:ea typeface="+mj-ea"/>
                <a:cs typeface="+mj-cs"/>
              </a:rPr>
              <a:t>Common Applicant Mistakes</a:t>
            </a:r>
            <a:endParaRPr lang="en-US" kern="1200">
              <a:latin typeface="+mj-lt"/>
              <a:ea typeface="+mj-ea"/>
              <a:cs typeface="+mj-cs"/>
            </a:endParaRPr>
          </a:p>
        </p:txBody>
      </p:sp>
      <p:sp>
        <p:nvSpPr>
          <p:cNvPr id="3" name="TextBox 2" descr="List of common applicant mistakes, each paired with an icon: not reading instructions (book icon), starting too late (clock icon), weak referee selection (people icon), ignoring formatting requirements (ruler icon), underestimating proposal-writing time (writing hand icon), unclear research questions (question mark icon), missing transcripts (document icon), not editing (magnifying glass icon), not confirming eligibility (checkmark and question mark icon), and incorrect submission (outbox icon). The items are presented as a checklist of frequent errors to avoid when preparing an application.">
            <a:extLst>
              <a:ext uri="{FF2B5EF4-FFF2-40B4-BE49-F238E27FC236}">
                <a16:creationId xmlns:a16="http://schemas.microsoft.com/office/drawing/2014/main" id="{E8418C67-7A76-895B-21B1-A1F46D806912}"/>
              </a:ext>
            </a:extLst>
          </p:cNvPr>
          <p:cNvSpPr txBox="1"/>
          <p:nvPr/>
        </p:nvSpPr>
        <p:spPr>
          <a:xfrm>
            <a:off x="838200" y="1825625"/>
            <a:ext cx="6623756" cy="4351338"/>
          </a:xfrm>
          <a:prstGeom prst="rect">
            <a:avLst/>
          </a:prstGeom>
        </p:spPr>
        <p:txBody>
          <a:bodyPr vert="horz" lIns="91440" tIns="45720" rIns="91440" bIns="45720" rtlCol="0">
            <a:normAutofit/>
          </a:bodyPr>
          <a:lstStyle/>
          <a:p>
            <a:pPr marL="228600" indent="-228600" defTabSz="914400">
              <a:lnSpc>
                <a:spcPct val="90000"/>
              </a:lnSpc>
              <a:spcBef>
                <a:spcPts val="1000"/>
              </a:spcBef>
              <a:buClr>
                <a:schemeClr val="accent2"/>
              </a:buClr>
              <a:buFont typeface="Arial" panose="020B0604020202020204" pitchFamily="34" charset="0"/>
              <a:buChar char="•"/>
            </a:pPr>
            <a:endParaRPr lang="en-US" sz="1500"/>
          </a:p>
          <a:p>
            <a:pPr marL="228600" indent="-228600" defTabSz="914400">
              <a:lnSpc>
                <a:spcPct val="90000"/>
              </a:lnSpc>
              <a:spcBef>
                <a:spcPts val="1000"/>
              </a:spcBef>
              <a:buClr>
                <a:schemeClr val="accent2"/>
              </a:buClr>
              <a:buFont typeface="Arial" panose="020B0604020202020204" pitchFamily="34" charset="0"/>
              <a:buChar char="•"/>
            </a:pPr>
            <a:endParaRPr lang="en-US" sz="1500"/>
          </a:p>
        </p:txBody>
      </p:sp>
      <p:pic>
        <p:nvPicPr>
          <p:cNvPr id="5" name="Picture 4">
            <a:extLst>
              <a:ext uri="{FF2B5EF4-FFF2-40B4-BE49-F238E27FC236}">
                <a16:creationId xmlns:a16="http://schemas.microsoft.com/office/drawing/2014/main" id="{9DD9C4F0-485C-2A51-4E91-BF8B12A1F71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b="-3"/>
          <a:stretch>
            <a:fillRect/>
          </a:stretch>
        </p:blipFill>
        <p:spPr>
          <a:xfrm>
            <a:off x="8258558" y="1699088"/>
            <a:ext cx="3619915" cy="3039886"/>
          </a:xfrm>
          <a:prstGeom prst="rect">
            <a:avLst/>
          </a:prstGeom>
          <a:noFill/>
        </p:spPr>
      </p:pic>
      <p:graphicFrame>
        <p:nvGraphicFramePr>
          <p:cNvPr id="2" name="Table 1" descr="List of common applicant mistakes, each paired with an icon: not reading instructions (book icon), starting too late (clock icon), weak referee selection (people icon), ignoring formatting requirements (ruler icon), underestimating proposal-writing time (writing hand icon), unclear research questions (question mark icon), missing transcripts (document icon), not editing (magnifying glass icon), not confirming eligibility (checkmark and question mark icon), and incorrect submission (outbox icon). The items are presented as a checklist of frequent errors to avoid when preparing an application.">
            <a:extLst>
              <a:ext uri="{FF2B5EF4-FFF2-40B4-BE49-F238E27FC236}">
                <a16:creationId xmlns:a16="http://schemas.microsoft.com/office/drawing/2014/main" id="{34F3BB8C-D356-024C-E6E1-5BAF1C011019}"/>
              </a:ext>
            </a:extLst>
          </p:cNvPr>
          <p:cNvGraphicFramePr>
            <a:graphicFrameLocks noGrp="1"/>
          </p:cNvGraphicFramePr>
          <p:nvPr>
            <p:extLst>
              <p:ext uri="{D42A27DB-BD31-4B8C-83A1-F6EECF244321}">
                <p14:modId xmlns:p14="http://schemas.microsoft.com/office/powerpoint/2010/main" val="192440074"/>
              </p:ext>
            </p:extLst>
          </p:nvPr>
        </p:nvGraphicFramePr>
        <p:xfrm>
          <a:off x="838200" y="1699088"/>
          <a:ext cx="6789600" cy="4055122"/>
        </p:xfrm>
        <a:graphic>
          <a:graphicData uri="http://schemas.openxmlformats.org/drawingml/2006/table">
            <a:tbl>
              <a:tblPr firstRow="1"/>
              <a:tblGrid>
                <a:gridCol w="828598">
                  <a:extLst>
                    <a:ext uri="{9D8B030D-6E8A-4147-A177-3AD203B41FA5}">
                      <a16:colId xmlns:a16="http://schemas.microsoft.com/office/drawing/2014/main" val="2707574238"/>
                    </a:ext>
                  </a:extLst>
                </a:gridCol>
                <a:gridCol w="5961002">
                  <a:extLst>
                    <a:ext uri="{9D8B030D-6E8A-4147-A177-3AD203B41FA5}">
                      <a16:colId xmlns:a16="http://schemas.microsoft.com/office/drawing/2014/main" val="11576169"/>
                    </a:ext>
                  </a:extLst>
                </a:gridCol>
              </a:tblGrid>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b="1">
                          <a:effectLst/>
                        </a:rPr>
                        <a:t>Common Applicant Mistake</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273326538"/>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Not reading instructions</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311945215"/>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Starting too late</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516307198"/>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Weak referee selection</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479820931"/>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Ignoring formatting requirements</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63860381"/>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Underestimating proposal-writing time</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634231157"/>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Unclear research questions</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566838037"/>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Missing transcripts</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803196671"/>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Not editing</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573184581"/>
                  </a:ext>
                </a:extLst>
              </a:tr>
              <a:tr h="363771">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n-CA" sz="1800">
                          <a:effectLst/>
                        </a:rPr>
                        <a:t>Not confirming eligibility</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0755957"/>
                  </a:ext>
                </a:extLst>
              </a:tr>
              <a:tr h="415886">
                <a:tc>
                  <a:txBody>
                    <a:bodyPr/>
                    <a:lstStyle/>
                    <a:p>
                      <a:pPr>
                        <a:buNone/>
                      </a:pPr>
                      <a:r>
                        <a:rPr lang="en-CA" sz="1800">
                          <a:effectLst/>
                        </a:rPr>
                        <a:t>📤</a:t>
                      </a: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fontAlgn="t">
                        <a:lnSpc>
                          <a:spcPct val="119048"/>
                        </a:lnSpc>
                        <a:buNone/>
                      </a:pPr>
                      <a:r>
                        <a:rPr lang="en-CA" sz="1800">
                          <a:effectLst/>
                        </a:rPr>
                        <a:t>Incorrect submission</a:t>
                      </a:r>
                      <a:endParaRPr lang="en-CA" sz="1000" b="0" i="0">
                        <a:effectLst/>
                        <a:latin typeface="Segoe UI" panose="020B0502040204020203" pitchFamily="34" charset="0"/>
                      </a:endParaRPr>
                    </a:p>
                  </a:txBody>
                  <a:tcPr marL="89589" marR="89589" marT="44794" marB="4479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009958312"/>
                  </a:ext>
                </a:extLst>
              </a:tr>
            </a:tbl>
          </a:graphicData>
        </a:graphic>
      </p:graphicFrame>
    </p:spTree>
    <p:extLst>
      <p:ext uri="{BB962C8B-B14F-4D97-AF65-F5344CB8AC3E}">
        <p14:creationId xmlns:p14="http://schemas.microsoft.com/office/powerpoint/2010/main" val="1679352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284E7-7639-8C06-1EB6-17F627466F14}"/>
              </a:ext>
            </a:extLst>
          </p:cNvPr>
          <p:cNvSpPr>
            <a:spLocks noGrp="1"/>
          </p:cNvSpPr>
          <p:nvPr>
            <p:ph type="title"/>
          </p:nvPr>
        </p:nvSpPr>
        <p:spPr>
          <a:xfrm>
            <a:off x="3516031" y="349954"/>
            <a:ext cx="5159929" cy="846667"/>
          </a:xfrm>
        </p:spPr>
        <p:txBody>
          <a:bodyPr>
            <a:normAutofit fontScale="90000"/>
          </a:bodyPr>
          <a:lstStyle/>
          <a:p>
            <a:pPr algn="ctr"/>
            <a:r>
              <a:rPr lang="en-US" sz="2800">
                <a:solidFill>
                  <a:schemeClr val="tx1">
                    <a:lumMod val="85000"/>
                    <a:lumOff val="15000"/>
                  </a:schemeClr>
                </a:solidFill>
                <a:latin typeface="+mn-lt"/>
              </a:rPr>
              <a:t>Steps for completing and submitting the application </a:t>
            </a:r>
          </a:p>
        </p:txBody>
      </p:sp>
      <p:sp>
        <p:nvSpPr>
          <p:cNvPr id="3" name="Content Placeholder 2">
            <a:extLst>
              <a:ext uri="{FF2B5EF4-FFF2-40B4-BE49-F238E27FC236}">
                <a16:creationId xmlns:a16="http://schemas.microsoft.com/office/drawing/2014/main" id="{583E7511-7F4C-4780-2F0A-E425E2FF6A56}"/>
              </a:ext>
            </a:extLst>
          </p:cNvPr>
          <p:cNvSpPr>
            <a:spLocks noGrp="1"/>
          </p:cNvSpPr>
          <p:nvPr>
            <p:ph idx="1"/>
          </p:nvPr>
        </p:nvSpPr>
        <p:spPr>
          <a:xfrm>
            <a:off x="3611533" y="1196622"/>
            <a:ext cx="4968929" cy="5311424"/>
          </a:xfrm>
        </p:spPr>
        <p:txBody>
          <a:bodyPr>
            <a:normAutofit fontScale="92500" lnSpcReduction="10000"/>
          </a:bodyPr>
          <a:lstStyle/>
          <a:p>
            <a:pPr marL="342900" indent="-342900">
              <a:buClr>
                <a:schemeClr val="tx1"/>
              </a:buClr>
              <a:buFont typeface="+mj-lt"/>
              <a:buAutoNum type="arabicPeriod"/>
            </a:pPr>
            <a:r>
              <a:rPr lang="en-US" sz="1600" b="0" i="0">
                <a:solidFill>
                  <a:schemeClr val="tx1">
                    <a:lumMod val="85000"/>
                    <a:lumOff val="15000"/>
                  </a:schemeClr>
                </a:solidFill>
                <a:effectLst/>
              </a:rPr>
              <a:t>Create an application (log into the Research Portal)</a:t>
            </a:r>
          </a:p>
          <a:p>
            <a:pPr marL="342900" indent="-342900">
              <a:buClr>
                <a:schemeClr val="tx1"/>
              </a:buClr>
              <a:buFont typeface="+mj-lt"/>
              <a:buAutoNum type="arabicPeriod"/>
            </a:pPr>
            <a:r>
              <a:rPr lang="en-US" sz="1600">
                <a:solidFill>
                  <a:schemeClr val="tx1">
                    <a:lumMod val="85000"/>
                    <a:lumOff val="15000"/>
                  </a:schemeClr>
                </a:solidFill>
              </a:rPr>
              <a:t>Application overview (fill in the blanks and details about Supplements/joint initiatives)</a:t>
            </a:r>
          </a:p>
          <a:p>
            <a:pPr marL="342900" indent="-342900">
              <a:buClr>
                <a:schemeClr val="tx1"/>
              </a:buClr>
              <a:buFont typeface="+mj-lt"/>
              <a:buAutoNum type="arabicPeriod"/>
            </a:pPr>
            <a:r>
              <a:rPr lang="en-US" sz="1600">
                <a:solidFill>
                  <a:schemeClr val="tx1">
                    <a:lumMod val="85000"/>
                    <a:lumOff val="15000"/>
                  </a:schemeClr>
                </a:solidFill>
              </a:rPr>
              <a:t>Activity details (clarifying questions, help match to reviewer with key words &amp; section for any special circumstances)</a:t>
            </a:r>
          </a:p>
          <a:p>
            <a:pPr marL="342900" indent="-342900">
              <a:buClr>
                <a:schemeClr val="tx1"/>
              </a:buClr>
              <a:buFont typeface="+mj-lt"/>
              <a:buAutoNum type="arabicPeriod"/>
            </a:pPr>
            <a:r>
              <a:rPr lang="en-US" sz="1600" b="1" i="0">
                <a:solidFill>
                  <a:schemeClr val="tx1">
                    <a:lumMod val="85000"/>
                    <a:lumOff val="15000"/>
                  </a:schemeClr>
                </a:solidFill>
                <a:effectLst/>
              </a:rPr>
              <a:t>Outline of proposed research </a:t>
            </a:r>
            <a:r>
              <a:rPr lang="en-US" sz="1600" b="0" i="0">
                <a:solidFill>
                  <a:schemeClr val="tx1">
                    <a:lumMod val="85000"/>
                    <a:lumOff val="15000"/>
                  </a:schemeClr>
                </a:solidFill>
                <a:effectLst/>
              </a:rPr>
              <a:t>(attachment) with bibliography and citations</a:t>
            </a:r>
          </a:p>
          <a:p>
            <a:pPr marL="342900" indent="-342900">
              <a:buClr>
                <a:schemeClr val="tx1"/>
              </a:buClr>
              <a:buFont typeface="+mj-lt"/>
              <a:buAutoNum type="arabicPeriod"/>
            </a:pPr>
            <a:r>
              <a:rPr lang="en-US" sz="1600" b="1">
                <a:solidFill>
                  <a:schemeClr val="tx1">
                    <a:lumMod val="85000"/>
                    <a:lumOff val="15000"/>
                  </a:schemeClr>
                </a:solidFill>
              </a:rPr>
              <a:t>Transcripts</a:t>
            </a:r>
            <a:r>
              <a:rPr lang="en-US" sz="1600">
                <a:solidFill>
                  <a:schemeClr val="tx1">
                    <a:lumMod val="85000"/>
                    <a:lumOff val="15000"/>
                  </a:schemeClr>
                </a:solidFill>
              </a:rPr>
              <a:t> (attachment)</a:t>
            </a:r>
          </a:p>
          <a:p>
            <a:pPr marL="342900" indent="-342900">
              <a:buClr>
                <a:schemeClr val="tx1"/>
              </a:buClr>
              <a:buFont typeface="+mj-lt"/>
              <a:buAutoNum type="arabicPeriod"/>
            </a:pPr>
            <a:r>
              <a:rPr lang="en-US" sz="1600" b="1" i="0">
                <a:solidFill>
                  <a:schemeClr val="tx1">
                    <a:lumMod val="85000"/>
                    <a:lumOff val="15000"/>
                  </a:schemeClr>
                </a:solidFill>
                <a:effectLst/>
              </a:rPr>
              <a:t>Canadian Common CV</a:t>
            </a:r>
          </a:p>
          <a:p>
            <a:pPr marL="342900" indent="-342900">
              <a:buClr>
                <a:schemeClr val="tx1"/>
              </a:buClr>
              <a:buFont typeface="+mj-lt"/>
              <a:buAutoNum type="arabicPeriod"/>
            </a:pPr>
            <a:r>
              <a:rPr lang="en-US" sz="1600" b="1">
                <a:solidFill>
                  <a:schemeClr val="tx1">
                    <a:lumMod val="85000"/>
                    <a:lumOff val="15000"/>
                  </a:schemeClr>
                </a:solidFill>
              </a:rPr>
              <a:t>Reference assessments </a:t>
            </a:r>
            <a:r>
              <a:rPr lang="en-US" sz="1600">
                <a:solidFill>
                  <a:schemeClr val="tx1">
                    <a:lumMod val="85000"/>
                    <a:lumOff val="15000"/>
                  </a:schemeClr>
                </a:solidFill>
              </a:rPr>
              <a:t>(two reference assessments)</a:t>
            </a:r>
          </a:p>
          <a:p>
            <a:pPr marL="342900" indent="-342900">
              <a:buClr>
                <a:schemeClr val="tx1"/>
              </a:buClr>
              <a:buFont typeface="+mj-lt"/>
              <a:buAutoNum type="arabicPeriod"/>
            </a:pPr>
            <a:r>
              <a:rPr lang="en-US" sz="1600" b="0" i="0">
                <a:solidFill>
                  <a:schemeClr val="tx1">
                    <a:lumMod val="85000"/>
                    <a:lumOff val="15000"/>
                  </a:schemeClr>
                </a:solidFill>
                <a:effectLst/>
              </a:rPr>
              <a:t>Verify that the application is complete (this is a check the portal does to ensure you have answered all questions)</a:t>
            </a:r>
          </a:p>
          <a:p>
            <a:pPr marL="342900" indent="-342900">
              <a:buClr>
                <a:schemeClr val="tx1"/>
              </a:buClr>
              <a:buFont typeface="+mj-lt"/>
              <a:buAutoNum type="arabicPeriod"/>
            </a:pPr>
            <a:r>
              <a:rPr lang="en-US" sz="1600">
                <a:solidFill>
                  <a:schemeClr val="tx1">
                    <a:lumMod val="85000"/>
                    <a:lumOff val="15000"/>
                  </a:schemeClr>
                </a:solidFill>
              </a:rPr>
              <a:t>Extract the application</a:t>
            </a:r>
          </a:p>
          <a:p>
            <a:pPr marL="342900" indent="-342900">
              <a:buClr>
                <a:schemeClr val="tx1"/>
              </a:buClr>
              <a:buFont typeface="+mj-lt"/>
              <a:buAutoNum type="arabicPeriod"/>
            </a:pPr>
            <a:r>
              <a:rPr lang="en-US" sz="1600" b="1" i="0">
                <a:solidFill>
                  <a:schemeClr val="tx1">
                    <a:lumMod val="85000"/>
                    <a:lumOff val="15000"/>
                  </a:schemeClr>
                </a:solidFill>
                <a:effectLst/>
              </a:rPr>
              <a:t>Submit the application</a:t>
            </a:r>
          </a:p>
          <a:p>
            <a:pPr marL="342900" indent="-342900">
              <a:buClr>
                <a:schemeClr val="tx1"/>
              </a:buClr>
              <a:buFont typeface="+mj-lt"/>
              <a:buAutoNum type="arabicPeriod"/>
            </a:pPr>
            <a:r>
              <a:rPr lang="en-US" sz="1600" b="0" i="0">
                <a:solidFill>
                  <a:schemeClr val="tx1">
                    <a:lumMod val="85000"/>
                    <a:lumOff val="15000"/>
                  </a:schemeClr>
                </a:solidFill>
                <a:effectLst/>
              </a:rPr>
              <a:t>Accept the terms and conditions of applying </a:t>
            </a:r>
          </a:p>
          <a:p>
            <a:pPr marL="0" indent="0">
              <a:buClr>
                <a:schemeClr val="tx1"/>
              </a:buClr>
              <a:buNone/>
            </a:pPr>
            <a:endParaRPr lang="en-US" sz="1600" b="0" i="0">
              <a:solidFill>
                <a:schemeClr val="tx1">
                  <a:lumMod val="85000"/>
                  <a:lumOff val="15000"/>
                </a:schemeClr>
              </a:solidFill>
              <a:effectLst/>
            </a:endParaRPr>
          </a:p>
          <a:p>
            <a:pPr marL="0" indent="0">
              <a:buClr>
                <a:schemeClr val="tx1"/>
              </a:buClr>
              <a:buNone/>
            </a:pPr>
            <a:r>
              <a:rPr lang="en-US" sz="1600" b="0" i="0">
                <a:solidFill>
                  <a:schemeClr val="tx1">
                    <a:lumMod val="85000"/>
                    <a:lumOff val="15000"/>
                  </a:schemeClr>
                </a:solidFill>
                <a:effectLst/>
              </a:rPr>
              <a:t>*detailed </a:t>
            </a:r>
            <a:r>
              <a:rPr lang="en-US" sz="1600" b="0" i="0">
                <a:solidFill>
                  <a:schemeClr val="tx1">
                    <a:lumMod val="85000"/>
                    <a:lumOff val="15000"/>
                  </a:schemeClr>
                </a:solidFill>
                <a:effectLst/>
                <a:hlinkClick r:id="rId3">
                  <a:extLst>
                    <a:ext uri="{A12FA001-AC4F-418D-AE19-62706E023703}">
                      <ahyp:hlinkClr xmlns:ahyp="http://schemas.microsoft.com/office/drawing/2018/hyperlinkcolor" val="tx"/>
                    </a:ext>
                  </a:extLst>
                </a:hlinkClick>
              </a:rPr>
              <a:t>instructions are provided within each task</a:t>
            </a:r>
            <a:endParaRPr lang="en-US" sz="1600" b="0" i="0">
              <a:solidFill>
                <a:schemeClr val="tx1">
                  <a:lumMod val="85000"/>
                  <a:lumOff val="15000"/>
                </a:schemeClr>
              </a:solidFill>
              <a:effectLst/>
            </a:endParaRPr>
          </a:p>
          <a:p>
            <a:pPr marL="0" indent="0">
              <a:buNone/>
            </a:pPr>
            <a:endParaRPr lang="en-US" sz="1000">
              <a:solidFill>
                <a:schemeClr val="tx1">
                  <a:lumMod val="85000"/>
                  <a:lumOff val="15000"/>
                </a:schemeClr>
              </a:solidFill>
            </a:endParaRPr>
          </a:p>
        </p:txBody>
      </p:sp>
      <p:pic>
        <p:nvPicPr>
          <p:cNvPr id="7" name="Picture 6">
            <a:extLst>
              <a:ext uri="{FF2B5EF4-FFF2-40B4-BE49-F238E27FC236}">
                <a16:creationId xmlns:a16="http://schemas.microsoft.com/office/drawing/2014/main" id="{0B57D62E-4BB1-DABF-B4B6-6B652D0EECF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pic>
        <p:nvPicPr>
          <p:cNvPr id="5" name="Picture 4">
            <a:extLst>
              <a:ext uri="{FF2B5EF4-FFF2-40B4-BE49-F238E27FC236}">
                <a16:creationId xmlns:a16="http://schemas.microsoft.com/office/drawing/2014/main" id="{2641378E-3E7C-5645-4A27-2584DCF0732E}"/>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1621109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0DB823-6A76-1C34-8CC0-EDB33A3EEEB2}"/>
              </a:ext>
            </a:extLst>
          </p:cNvPr>
          <p:cNvSpPr>
            <a:spLocks noGrp="1"/>
          </p:cNvSpPr>
          <p:nvPr>
            <p:ph type="title"/>
          </p:nvPr>
        </p:nvSpPr>
        <p:spPr>
          <a:xfrm>
            <a:off x="1371597" y="348865"/>
            <a:ext cx="10044023" cy="877729"/>
          </a:xfrm>
        </p:spPr>
        <p:txBody>
          <a:bodyPr anchor="ctr">
            <a:normAutofit/>
          </a:bodyPr>
          <a:lstStyle/>
          <a:p>
            <a:r>
              <a:rPr lang="en-US" sz="4000" b="1">
                <a:solidFill>
                  <a:srgbClr val="FFFFFF"/>
                </a:solidFill>
              </a:rPr>
              <a:t>Outline of Proposed Research</a:t>
            </a:r>
            <a:endParaRPr lang="en-CA" sz="4000" b="1">
              <a:solidFill>
                <a:srgbClr val="FFFFFF"/>
              </a:solidFill>
            </a:endParaRPr>
          </a:p>
        </p:txBody>
      </p:sp>
      <p:graphicFrame>
        <p:nvGraphicFramePr>
          <p:cNvPr id="5" name="Content Placeholder 2" descr="Slide featuring four colored circular icons paired with application advice. Top left: an eraser icon beside the text, “EXPECT – this part of your application will take time &amp; you should allow additional time for edits.” Top right: a lightbulb icon beside the text, “GUIDE – there are various guides available to assist you with how to organize and what to include in your outline of proposed research.” Bottom left: a collaboration-themed icon of overlapping circles with no visible accompanying text. Bottom right: a magnifying glass icon beside the text, “SEEK – out examples of outline of proposed research.” The layout uses blue, teal, and green accent colors against a dark background.">
            <a:extLst>
              <a:ext uri="{FF2B5EF4-FFF2-40B4-BE49-F238E27FC236}">
                <a16:creationId xmlns:a16="http://schemas.microsoft.com/office/drawing/2014/main" id="{A7CC504A-EE2A-89CD-05C4-FE7C82445582}"/>
              </a:ext>
            </a:extLst>
          </p:cNvPr>
          <p:cNvGraphicFramePr>
            <a:graphicFrameLocks noGrp="1"/>
          </p:cNvGraphicFramePr>
          <p:nvPr>
            <p:ph idx="1"/>
            <p:extLst>
              <p:ext uri="{D42A27DB-BD31-4B8C-83A1-F6EECF244321}">
                <p14:modId xmlns:p14="http://schemas.microsoft.com/office/powerpoint/2010/main" val="399803436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2607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EA1EDE-149E-583A-7928-DB7ABE1BFAE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AD6FBC-F733-700C-33D8-C88CB420E9D2}"/>
              </a:ext>
            </a:extLst>
          </p:cNvPr>
          <p:cNvSpPr>
            <a:spLocks noGrp="1"/>
          </p:cNvSpPr>
          <p:nvPr>
            <p:ph type="title"/>
          </p:nvPr>
        </p:nvSpPr>
        <p:spPr>
          <a:xfrm>
            <a:off x="185195" y="499397"/>
            <a:ext cx="7454096" cy="1063185"/>
          </a:xfrm>
        </p:spPr>
        <p:txBody>
          <a:bodyPr vert="horz" lIns="91440" tIns="45720" rIns="91440" bIns="45720" rtlCol="0" anchor="t">
            <a:normAutofit/>
          </a:bodyPr>
          <a:lstStyle/>
          <a:p>
            <a:r>
              <a:rPr lang="en-US" sz="3400" kern="1200">
                <a:solidFill>
                  <a:schemeClr val="tx1"/>
                </a:solidFill>
                <a:latin typeface="+mj-lt"/>
                <a:ea typeface="+mj-ea"/>
                <a:cs typeface="+mj-cs"/>
                <a:hlinkClick r:id="rId3">
                  <a:extLst>
                    <a:ext uri="{A12FA001-AC4F-418D-AE19-62706E023703}">
                      <ahyp:hlinkClr xmlns:ahyp="http://schemas.microsoft.com/office/drawing/2018/hyperlinkcolor" val="tx"/>
                    </a:ext>
                  </a:extLst>
                </a:hlinkClick>
              </a:rPr>
              <a:t>CGRS~M Instructions </a:t>
            </a:r>
            <a:br>
              <a:rPr lang="en-US" sz="3400" kern="1200">
                <a:solidFill>
                  <a:schemeClr val="tx1"/>
                </a:solidFill>
                <a:latin typeface="+mj-lt"/>
                <a:ea typeface="+mj-ea"/>
                <a:cs typeface="+mj-cs"/>
              </a:rPr>
            </a:br>
            <a:r>
              <a:rPr lang="en-US" sz="2400" b="1" kern="1200">
                <a:solidFill>
                  <a:schemeClr val="tx1"/>
                </a:solidFill>
                <a:latin typeface="+mj-lt"/>
                <a:ea typeface="+mj-ea"/>
                <a:cs typeface="+mj-cs"/>
              </a:rPr>
              <a:t>Outline of Proposed Research ~ Key Requirements </a:t>
            </a:r>
          </a:p>
        </p:txBody>
      </p:sp>
      <p:sp>
        <p:nvSpPr>
          <p:cNvPr id="5" name="TextBox 4">
            <a:extLst>
              <a:ext uri="{FF2B5EF4-FFF2-40B4-BE49-F238E27FC236}">
                <a16:creationId xmlns:a16="http://schemas.microsoft.com/office/drawing/2014/main" id="{35994B2D-2CB7-0EA5-C088-00046F0195B5}"/>
              </a:ext>
            </a:extLst>
          </p:cNvPr>
          <p:cNvSpPr txBox="1"/>
          <p:nvPr/>
        </p:nvSpPr>
        <p:spPr>
          <a:xfrm>
            <a:off x="185194" y="1446835"/>
            <a:ext cx="7812911" cy="4768770"/>
          </a:xfrm>
          <a:prstGeom prst="rect">
            <a:avLst/>
          </a:prstGeom>
        </p:spPr>
        <p:txBody>
          <a:bodyPr vert="horz" lIns="91440" tIns="45720" rIns="91440" bIns="45720" rtlCol="0">
            <a:normAutofit/>
          </a:bodyPr>
          <a:lstStyle/>
          <a:p>
            <a:pPr fontAlgn="t">
              <a:lnSpc>
                <a:spcPct val="90000"/>
              </a:lnSpc>
              <a:spcBef>
                <a:spcPts val="600"/>
              </a:spcBef>
            </a:pPr>
            <a:r>
              <a:rPr lang="en-US" sz="1600" b="1" i="0">
                <a:solidFill>
                  <a:srgbClr val="004F88"/>
                </a:solidFill>
                <a:effectLst/>
              </a:rPr>
              <a:t>Two Sections. Two Pages Total.</a:t>
            </a:r>
          </a:p>
          <a:p>
            <a:pPr lvl="0" fontAlgn="t">
              <a:lnSpc>
                <a:spcPct val="90000"/>
              </a:lnSpc>
              <a:spcBef>
                <a:spcPts val="600"/>
              </a:spcBef>
            </a:pPr>
            <a:r>
              <a:rPr lang="en-US" sz="1600" i="0">
                <a:effectLst/>
              </a:rPr>
              <a:t>Outline of Proposed Research (1 page max) ~ Bibliography &amp; Citations </a:t>
            </a:r>
            <a:r>
              <a:rPr lang="en-US" sz="1600" b="0" i="0">
                <a:effectLst/>
              </a:rPr>
              <a:t>(1 page max)</a:t>
            </a:r>
          </a:p>
          <a:p>
            <a:pPr fontAlgn="t">
              <a:lnSpc>
                <a:spcPct val="90000"/>
              </a:lnSpc>
              <a:spcBef>
                <a:spcPts val="1000"/>
              </a:spcBef>
            </a:pPr>
            <a:r>
              <a:rPr lang="en-US" sz="1600" b="0" i="0">
                <a:effectLst/>
              </a:rPr>
              <a:t>⚠️ Pages exceeding the permitted limit may be removed before adjudication, placing your application at a disadvantage.</a:t>
            </a:r>
          </a:p>
          <a:p>
            <a:pPr fontAlgn="t">
              <a:lnSpc>
                <a:spcPct val="90000"/>
              </a:lnSpc>
              <a:spcBef>
                <a:spcPts val="1000"/>
              </a:spcBef>
            </a:pPr>
            <a:endParaRPr lang="en-US" sz="1600" b="1" i="0">
              <a:effectLst/>
            </a:endParaRPr>
          </a:p>
          <a:p>
            <a:pPr fontAlgn="t">
              <a:lnSpc>
                <a:spcPct val="90000"/>
              </a:lnSpc>
              <a:spcBef>
                <a:spcPts val="1000"/>
              </a:spcBef>
            </a:pPr>
            <a:r>
              <a:rPr lang="en-US" sz="1600" b="1" i="0">
                <a:effectLst/>
              </a:rPr>
              <a:t>Your One-Page Research Outline Should Include:</a:t>
            </a:r>
          </a:p>
          <a:p>
            <a:pPr lvl="0" fontAlgn="t">
              <a:lnSpc>
                <a:spcPct val="90000"/>
              </a:lnSpc>
              <a:spcBef>
                <a:spcPts val="1000"/>
              </a:spcBef>
            </a:pPr>
            <a:r>
              <a:rPr lang="en-US" sz="1600" b="1" i="0">
                <a:effectLst/>
              </a:rPr>
              <a:t>Background:</a:t>
            </a:r>
            <a:r>
              <a:rPr lang="en-US" sz="1600" b="0" i="0">
                <a:effectLst/>
              </a:rPr>
              <a:t> Position your research within current knowledge in the field.</a:t>
            </a:r>
          </a:p>
          <a:p>
            <a:pPr lvl="0" fontAlgn="t">
              <a:lnSpc>
                <a:spcPct val="90000"/>
              </a:lnSpc>
              <a:spcBef>
                <a:spcPts val="1000"/>
              </a:spcBef>
            </a:pPr>
            <a:r>
              <a:rPr lang="en-US" sz="1600" b="1" i="0">
                <a:effectLst/>
              </a:rPr>
              <a:t>Research Question/Objectives:</a:t>
            </a:r>
            <a:r>
              <a:rPr lang="en-US" sz="1600" b="0" i="0">
                <a:effectLst/>
              </a:rPr>
              <a:t> Clearly state what you intend to investigate.</a:t>
            </a:r>
          </a:p>
          <a:p>
            <a:pPr lvl="0" fontAlgn="t">
              <a:lnSpc>
                <a:spcPct val="90000"/>
              </a:lnSpc>
              <a:spcBef>
                <a:spcPts val="1000"/>
              </a:spcBef>
            </a:pPr>
            <a:r>
              <a:rPr lang="en-US" sz="1600" b="1" i="0">
                <a:effectLst/>
              </a:rPr>
              <a:t>Hypothesis (if applicable):</a:t>
            </a:r>
            <a:r>
              <a:rPr lang="en-US" sz="1600" b="0" i="0">
                <a:effectLst/>
              </a:rPr>
              <a:t> Explain what you expect to find.</a:t>
            </a:r>
          </a:p>
          <a:p>
            <a:pPr lvl="0" fontAlgn="t">
              <a:lnSpc>
                <a:spcPct val="90000"/>
              </a:lnSpc>
              <a:spcBef>
                <a:spcPts val="1000"/>
              </a:spcBef>
            </a:pPr>
            <a:r>
              <a:rPr lang="en-US" sz="1600" b="1" i="0">
                <a:effectLst/>
              </a:rPr>
              <a:t>Approach and Methods:</a:t>
            </a:r>
            <a:r>
              <a:rPr lang="en-US" sz="1600" b="0" i="0">
                <a:effectLst/>
              </a:rPr>
              <a:t> Describe how you will conduct the research, including relevant literature and methodology.</a:t>
            </a:r>
          </a:p>
          <a:p>
            <a:pPr lvl="0" fontAlgn="t">
              <a:lnSpc>
                <a:spcPct val="90000"/>
              </a:lnSpc>
              <a:spcBef>
                <a:spcPts val="1000"/>
              </a:spcBef>
            </a:pPr>
            <a:r>
              <a:rPr lang="en-US" sz="1600" b="1" i="0">
                <a:effectLst/>
              </a:rPr>
              <a:t>Significance:</a:t>
            </a:r>
            <a:r>
              <a:rPr lang="en-US" sz="1600" b="0" i="0">
                <a:effectLst/>
              </a:rPr>
              <a:t> Explain why the research matters and how it will contribute to the field.</a:t>
            </a:r>
          </a:p>
          <a:p>
            <a:pPr lvl="0" fontAlgn="t">
              <a:lnSpc>
                <a:spcPct val="90000"/>
              </a:lnSpc>
              <a:spcBef>
                <a:spcPts val="1000"/>
              </a:spcBef>
            </a:pPr>
            <a:endParaRPr lang="en-US" sz="1600" b="1" i="0">
              <a:effectLst/>
            </a:endParaRPr>
          </a:p>
          <a:p>
            <a:pPr lvl="0" fontAlgn="t">
              <a:lnSpc>
                <a:spcPct val="90000"/>
              </a:lnSpc>
              <a:spcBef>
                <a:spcPts val="1000"/>
              </a:spcBef>
            </a:pPr>
            <a:r>
              <a:rPr lang="en-US" sz="1600" b="1" i="0">
                <a:effectLst/>
              </a:rPr>
              <a:t>Artistic Programs:</a:t>
            </a:r>
            <a:r>
              <a:rPr lang="en-US" sz="1600" b="0" i="0">
                <a:effectLst/>
              </a:rPr>
              <a:t> Clearly identify the research component, context, methodology, and contribution to knowledge.</a:t>
            </a:r>
          </a:p>
          <a:p>
            <a:pPr marL="228600" lvl="0" indent="-228600" fontAlgn="t">
              <a:lnSpc>
                <a:spcPct val="90000"/>
              </a:lnSpc>
              <a:spcBef>
                <a:spcPts val="1000"/>
              </a:spcBef>
              <a:buFont typeface="Arial" panose="020B0604020202020204" pitchFamily="34" charset="0"/>
              <a:buChar char="•"/>
            </a:pPr>
            <a:endParaRPr lang="en-US" sz="800"/>
          </a:p>
          <a:p>
            <a:pPr marL="228600" lvl="0" indent="-228600" fontAlgn="t">
              <a:lnSpc>
                <a:spcPct val="90000"/>
              </a:lnSpc>
              <a:spcBef>
                <a:spcPts val="1000"/>
              </a:spcBef>
              <a:buFont typeface="Arial" panose="020B0604020202020204" pitchFamily="34" charset="0"/>
              <a:buChar char="•"/>
            </a:pPr>
            <a:endParaRPr lang="en-US" sz="800" b="0" i="0">
              <a:effectLst/>
            </a:endParaRPr>
          </a:p>
        </p:txBody>
      </p:sp>
      <p:pic>
        <p:nvPicPr>
          <p:cNvPr id="3" name="Picture 2">
            <a:extLst>
              <a:ext uri="{FF2B5EF4-FFF2-40B4-BE49-F238E27FC236}">
                <a16:creationId xmlns:a16="http://schemas.microsoft.com/office/drawing/2014/main" id="{3E79E1B2-5E86-1830-25CB-75EEAFAFAE84}"/>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p:blipFill>
        <p:spPr>
          <a:xfrm>
            <a:off x="8169141" y="806825"/>
            <a:ext cx="3493008" cy="5136776"/>
          </a:xfrm>
          <a:prstGeom prst="rect">
            <a:avLst/>
          </a:prstGeom>
          <a:noFill/>
        </p:spPr>
      </p:pic>
      <p:sp>
        <p:nvSpPr>
          <p:cNvPr id="12" name="Rectangle 11">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2847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4704F-F5D3-CE21-C7A2-174E7B9A7301}"/>
              </a:ext>
            </a:extLst>
          </p:cNvPr>
          <p:cNvSpPr>
            <a:spLocks noGrp="1"/>
          </p:cNvSpPr>
          <p:nvPr>
            <p:ph type="title"/>
          </p:nvPr>
        </p:nvSpPr>
        <p:spPr>
          <a:xfrm>
            <a:off x="563513" y="3184172"/>
            <a:ext cx="7437536" cy="974277"/>
          </a:xfrm>
        </p:spPr>
        <p:txBody>
          <a:bodyPr vert="horz" lIns="182880" tIns="182880" rIns="182880" bIns="182880" rtlCol="0" anchor="ctr">
            <a:noAutofit/>
          </a:bodyPr>
          <a:lstStyle/>
          <a:p>
            <a:r>
              <a:rPr lang="en-US" sz="2000" b="1" i="0">
                <a:effectLst/>
              </a:rPr>
              <a:t>Bibliography and citations</a:t>
            </a:r>
            <a:r>
              <a:rPr lang="en-US" sz="2000" b="1"/>
              <a:t> </a:t>
            </a:r>
            <a:r>
              <a:rPr lang="en-US" sz="2000" b="1" i="0">
                <a:effectLst/>
              </a:rPr>
              <a:t>(one page maximum)</a:t>
            </a:r>
            <a:endParaRPr lang="en-US" sz="2000" b="1"/>
          </a:p>
        </p:txBody>
      </p:sp>
      <p:sp>
        <p:nvSpPr>
          <p:cNvPr id="4" name="TextBox 3">
            <a:extLst>
              <a:ext uri="{FF2B5EF4-FFF2-40B4-BE49-F238E27FC236}">
                <a16:creationId xmlns:a16="http://schemas.microsoft.com/office/drawing/2014/main" id="{093E2189-EE27-9864-13D4-43989DB8D0F6}"/>
              </a:ext>
            </a:extLst>
          </p:cNvPr>
          <p:cNvSpPr txBox="1"/>
          <p:nvPr/>
        </p:nvSpPr>
        <p:spPr>
          <a:xfrm>
            <a:off x="740756" y="3988852"/>
            <a:ext cx="7437536" cy="2444022"/>
          </a:xfrm>
          <a:prstGeom prst="rect">
            <a:avLst/>
          </a:prstGeom>
        </p:spPr>
        <p:txBody>
          <a:bodyPr vert="horz" lIns="91440" tIns="45720" rIns="91440" bIns="45720" rtlCol="0">
            <a:normAutofit/>
          </a:bodyPr>
          <a:lstStyle/>
          <a:p>
            <a:pPr marL="285750" indent="-285750">
              <a:spcBef>
                <a:spcPts val="1000"/>
              </a:spcBef>
              <a:buClr>
                <a:schemeClr val="accent2"/>
              </a:buClr>
              <a:buFont typeface="Arial" panose="020B0604020202020204" pitchFamily="34" charset="0"/>
              <a:buChar char="•"/>
            </a:pPr>
            <a:r>
              <a:rPr lang="en-US" b="0" i="0">
                <a:solidFill>
                  <a:schemeClr val="tx1">
                    <a:lumMod val="85000"/>
                    <a:lumOff val="15000"/>
                  </a:schemeClr>
                </a:solidFill>
                <a:effectLst/>
              </a:rPr>
              <a:t>Provide a bibliography that includes citations for all works referenced in the research proposal. </a:t>
            </a:r>
          </a:p>
          <a:p>
            <a:pPr marL="285750" indent="-285750">
              <a:spcBef>
                <a:spcPts val="1000"/>
              </a:spcBef>
              <a:buClr>
                <a:schemeClr val="accent2"/>
              </a:buClr>
              <a:buFont typeface="Arial" panose="020B0604020202020204" pitchFamily="34" charset="0"/>
              <a:buChar char="•"/>
            </a:pPr>
            <a:r>
              <a:rPr lang="en-US" b="0" i="0">
                <a:solidFill>
                  <a:schemeClr val="tx1">
                    <a:lumMod val="85000"/>
                    <a:lumOff val="15000"/>
                  </a:schemeClr>
                </a:solidFill>
                <a:effectLst/>
              </a:rPr>
              <a:t>These citations should be in a format used by the primary discipline of the proposed research. </a:t>
            </a:r>
          </a:p>
          <a:p>
            <a:pPr marL="285750" indent="-285750">
              <a:spcBef>
                <a:spcPts val="1000"/>
              </a:spcBef>
              <a:buClr>
                <a:schemeClr val="accent2"/>
              </a:buClr>
              <a:buFont typeface="Arial" panose="020B0604020202020204" pitchFamily="34" charset="0"/>
              <a:buChar char="•"/>
            </a:pPr>
            <a:r>
              <a:rPr lang="en-US" b="0" i="0">
                <a:solidFill>
                  <a:schemeClr val="tx1">
                    <a:lumMod val="85000"/>
                    <a:lumOff val="15000"/>
                  </a:schemeClr>
                </a:solidFill>
                <a:effectLst/>
              </a:rPr>
              <a:t>You must ensure that all citations are clear and complete to allow reviewers to easily locate the sources.</a:t>
            </a:r>
            <a:endParaRPr lang="en-US">
              <a:solidFill>
                <a:schemeClr val="tx1">
                  <a:lumMod val="85000"/>
                  <a:lumOff val="15000"/>
                </a:schemeClr>
              </a:solidFill>
            </a:endParaRPr>
          </a:p>
        </p:txBody>
      </p:sp>
      <p:sp>
        <p:nvSpPr>
          <p:cNvPr id="8" name="TextBox 7">
            <a:extLst>
              <a:ext uri="{FF2B5EF4-FFF2-40B4-BE49-F238E27FC236}">
                <a16:creationId xmlns:a16="http://schemas.microsoft.com/office/drawing/2014/main" id="{EBD1C763-F053-0EF3-C2B4-D31B4B6F5C0F}"/>
              </a:ext>
            </a:extLst>
          </p:cNvPr>
          <p:cNvSpPr txBox="1"/>
          <p:nvPr/>
        </p:nvSpPr>
        <p:spPr>
          <a:xfrm>
            <a:off x="740756" y="528809"/>
            <a:ext cx="6133380" cy="2263953"/>
          </a:xfrm>
          <a:prstGeom prst="rect">
            <a:avLst/>
          </a:prstGeom>
          <a:noFill/>
        </p:spPr>
        <p:txBody>
          <a:bodyPr wrap="square">
            <a:spAutoFit/>
          </a:bodyPr>
          <a:lstStyle/>
          <a:p>
            <a:pPr marL="0" marR="0" lvl="0" indent="0" algn="l" defTabSz="914400" rtl="0" eaLnBrk="1" fontAlgn="t"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Aptos" panose="02110004020202020204"/>
                <a:ea typeface="+mn-ea"/>
                <a:cs typeface="+mn-cs"/>
              </a:rPr>
              <a:t>Think of your proposal as answering five questions:</a:t>
            </a:r>
            <a:endParaRPr kumimoji="0" lang="en-US" sz="20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t" latinLnBrk="0" hangingPunct="1">
              <a:lnSpc>
                <a:spcPct val="90000"/>
              </a:lnSpc>
              <a:spcBef>
                <a:spcPts val="1000"/>
              </a:spcBef>
              <a:spcAft>
                <a:spcPts val="0"/>
              </a:spcAft>
              <a:buClrTx/>
              <a:buSzTx/>
              <a:buFont typeface="+mj-lt"/>
              <a:buAutoNum type="arabicPeriod"/>
              <a:tabLst/>
              <a:defRPr/>
            </a:pPr>
            <a:r>
              <a:rPr kumimoji="0" lang="en-US" b="0" i="0" u="none" strike="noStrike" kern="1200" cap="none" spc="0" normalizeH="0" baseline="0" noProof="0">
                <a:ln>
                  <a:noFill/>
                </a:ln>
                <a:solidFill>
                  <a:prstClr val="black"/>
                </a:solidFill>
                <a:effectLst/>
                <a:uLnTx/>
                <a:uFillTx/>
                <a:latin typeface="Aptos" panose="02110004020202020204"/>
                <a:ea typeface="+mn-ea"/>
                <a:cs typeface="+mn-cs"/>
              </a:rPr>
              <a:t>What is already known?</a:t>
            </a:r>
          </a:p>
          <a:p>
            <a:pPr marL="342900" marR="0" lvl="0" indent="-342900" algn="l" defTabSz="914400" rtl="0" eaLnBrk="1" fontAlgn="t" latinLnBrk="0" hangingPunct="1">
              <a:lnSpc>
                <a:spcPct val="90000"/>
              </a:lnSpc>
              <a:spcBef>
                <a:spcPts val="1000"/>
              </a:spcBef>
              <a:spcAft>
                <a:spcPts val="0"/>
              </a:spcAft>
              <a:buClrTx/>
              <a:buSzTx/>
              <a:buFont typeface="+mj-lt"/>
              <a:buAutoNum type="arabicPeriod"/>
              <a:tabLst/>
              <a:defRPr/>
            </a:pPr>
            <a:r>
              <a:rPr kumimoji="0" lang="en-US" b="0" i="0" u="none" strike="noStrike" kern="1200" cap="none" spc="0" normalizeH="0" baseline="0" noProof="0">
                <a:ln>
                  <a:noFill/>
                </a:ln>
                <a:solidFill>
                  <a:prstClr val="black"/>
                </a:solidFill>
                <a:effectLst/>
                <a:uLnTx/>
                <a:uFillTx/>
                <a:latin typeface="Aptos" panose="02110004020202020204"/>
                <a:ea typeface="+mn-ea"/>
                <a:cs typeface="+mn-cs"/>
              </a:rPr>
              <a:t>What gap remains?</a:t>
            </a:r>
          </a:p>
          <a:p>
            <a:pPr marL="342900" marR="0" lvl="0" indent="-342900" algn="l" defTabSz="914400" rtl="0" eaLnBrk="1" fontAlgn="t" latinLnBrk="0" hangingPunct="1">
              <a:lnSpc>
                <a:spcPct val="90000"/>
              </a:lnSpc>
              <a:spcBef>
                <a:spcPts val="1000"/>
              </a:spcBef>
              <a:spcAft>
                <a:spcPts val="0"/>
              </a:spcAft>
              <a:buClrTx/>
              <a:buSzTx/>
              <a:buFont typeface="+mj-lt"/>
              <a:buAutoNum type="arabicPeriod"/>
              <a:tabLst/>
              <a:defRPr/>
            </a:pPr>
            <a:r>
              <a:rPr kumimoji="0" lang="en-US" b="0" i="0" u="none" strike="noStrike" kern="1200" cap="none" spc="0" normalizeH="0" baseline="0" noProof="0">
                <a:ln>
                  <a:noFill/>
                </a:ln>
                <a:solidFill>
                  <a:prstClr val="black"/>
                </a:solidFill>
                <a:effectLst/>
                <a:uLnTx/>
                <a:uFillTx/>
                <a:latin typeface="Aptos" panose="02110004020202020204"/>
                <a:ea typeface="+mn-ea"/>
                <a:cs typeface="+mn-cs"/>
              </a:rPr>
              <a:t>What are you trying to discover?</a:t>
            </a:r>
          </a:p>
          <a:p>
            <a:pPr marL="342900" marR="0" lvl="0" indent="-342900" algn="l" defTabSz="914400" rtl="0" eaLnBrk="1" fontAlgn="t" latinLnBrk="0" hangingPunct="1">
              <a:lnSpc>
                <a:spcPct val="90000"/>
              </a:lnSpc>
              <a:spcBef>
                <a:spcPts val="1000"/>
              </a:spcBef>
              <a:spcAft>
                <a:spcPts val="0"/>
              </a:spcAft>
              <a:buClrTx/>
              <a:buSzTx/>
              <a:buFont typeface="+mj-lt"/>
              <a:buAutoNum type="arabicPeriod"/>
              <a:tabLst/>
              <a:defRPr/>
            </a:pPr>
            <a:r>
              <a:rPr kumimoji="0" lang="en-US" b="0" i="0" u="none" strike="noStrike" kern="1200" cap="none" spc="0" normalizeH="0" baseline="0" noProof="0">
                <a:ln>
                  <a:noFill/>
                </a:ln>
                <a:solidFill>
                  <a:prstClr val="black"/>
                </a:solidFill>
                <a:effectLst/>
                <a:uLnTx/>
                <a:uFillTx/>
                <a:latin typeface="Aptos" panose="02110004020202020204"/>
                <a:ea typeface="+mn-ea"/>
                <a:cs typeface="+mn-cs"/>
              </a:rPr>
              <a:t>How will you do it?</a:t>
            </a:r>
          </a:p>
          <a:p>
            <a:pPr marL="342900" marR="0" lvl="0" indent="-342900" algn="l" defTabSz="914400" rtl="0" eaLnBrk="1" fontAlgn="t" latinLnBrk="0" hangingPunct="1">
              <a:lnSpc>
                <a:spcPct val="90000"/>
              </a:lnSpc>
              <a:spcBef>
                <a:spcPts val="1000"/>
              </a:spcBef>
              <a:spcAft>
                <a:spcPts val="0"/>
              </a:spcAft>
              <a:buClrTx/>
              <a:buSzTx/>
              <a:buFont typeface="+mj-lt"/>
              <a:buAutoNum type="arabicPeriod"/>
              <a:tabLst/>
              <a:defRPr/>
            </a:pPr>
            <a:r>
              <a:rPr kumimoji="0" lang="en-US" b="0" i="0" u="none" strike="noStrike" kern="1200" cap="none" spc="0" normalizeH="0" baseline="0" noProof="0">
                <a:ln>
                  <a:noFill/>
                </a:ln>
                <a:solidFill>
                  <a:prstClr val="black"/>
                </a:solidFill>
                <a:effectLst/>
                <a:uLnTx/>
                <a:uFillTx/>
                <a:latin typeface="Aptos" panose="02110004020202020204"/>
                <a:ea typeface="+mn-ea"/>
                <a:cs typeface="+mn-cs"/>
              </a:rPr>
              <a:t>Why does it matter?</a:t>
            </a:r>
          </a:p>
        </p:txBody>
      </p:sp>
      <p:pic>
        <p:nvPicPr>
          <p:cNvPr id="6" name="Picture 5">
            <a:extLst>
              <a:ext uri="{FF2B5EF4-FFF2-40B4-BE49-F238E27FC236}">
                <a16:creationId xmlns:a16="http://schemas.microsoft.com/office/drawing/2014/main" id="{5A4E2B4F-9495-E097-D139-D42F7535458F}"/>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21856" y="311022"/>
            <a:ext cx="4253969" cy="2766470"/>
          </a:xfrm>
          <a:prstGeom prst="rect">
            <a:avLst/>
          </a:prstGeom>
        </p:spPr>
      </p:pic>
    </p:spTree>
    <p:extLst>
      <p:ext uri="{BB962C8B-B14F-4D97-AF65-F5344CB8AC3E}">
        <p14:creationId xmlns:p14="http://schemas.microsoft.com/office/powerpoint/2010/main" val="4101864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EF280-C744-D1E9-5B47-D43FFD232F7A}"/>
              </a:ext>
            </a:extLst>
          </p:cNvPr>
          <p:cNvSpPr>
            <a:spLocks noGrp="1"/>
          </p:cNvSpPr>
          <p:nvPr>
            <p:ph type="title"/>
          </p:nvPr>
        </p:nvSpPr>
        <p:spPr>
          <a:xfrm>
            <a:off x="1538126" y="367183"/>
            <a:ext cx="9600379" cy="1188720"/>
          </a:xfrm>
        </p:spPr>
        <p:txBody>
          <a:bodyPr/>
          <a:lstStyle/>
          <a:p>
            <a:r>
              <a:rPr lang="en-US"/>
              <a:t>Various Proposal Frameworks</a:t>
            </a:r>
          </a:p>
        </p:txBody>
      </p:sp>
      <p:sp>
        <p:nvSpPr>
          <p:cNvPr id="5" name="Text Placeholder 4">
            <a:extLst>
              <a:ext uri="{FF2B5EF4-FFF2-40B4-BE49-F238E27FC236}">
                <a16:creationId xmlns:a16="http://schemas.microsoft.com/office/drawing/2014/main" id="{F0824037-FAB6-A76D-8B81-D311DB472EEE}"/>
              </a:ext>
            </a:extLst>
          </p:cNvPr>
          <p:cNvSpPr>
            <a:spLocks noGrp="1"/>
          </p:cNvSpPr>
          <p:nvPr>
            <p:ph type="body" idx="1"/>
          </p:nvPr>
        </p:nvSpPr>
        <p:spPr>
          <a:xfrm>
            <a:off x="1583436" y="1828802"/>
            <a:ext cx="3773655" cy="484632"/>
          </a:xfrm>
        </p:spPr>
        <p:txBody>
          <a:bodyPr/>
          <a:lstStyle/>
          <a:p>
            <a:pPr algn="l"/>
            <a:r>
              <a:rPr lang="en-US" b="1">
                <a:solidFill>
                  <a:schemeClr val="tx1"/>
                </a:solidFill>
              </a:rPr>
              <a:t>Hour-Glass Style </a:t>
            </a:r>
          </a:p>
        </p:txBody>
      </p:sp>
      <p:sp>
        <p:nvSpPr>
          <p:cNvPr id="6" name="Content Placeholder 5">
            <a:extLst>
              <a:ext uri="{FF2B5EF4-FFF2-40B4-BE49-F238E27FC236}">
                <a16:creationId xmlns:a16="http://schemas.microsoft.com/office/drawing/2014/main" id="{A2287B0D-690F-4794-91E4-59E40144BD56}"/>
              </a:ext>
            </a:extLst>
          </p:cNvPr>
          <p:cNvSpPr>
            <a:spLocks noGrp="1"/>
          </p:cNvSpPr>
          <p:nvPr>
            <p:ph sz="half" idx="2"/>
          </p:nvPr>
        </p:nvSpPr>
        <p:spPr>
          <a:xfrm>
            <a:off x="1135464" y="2429902"/>
            <a:ext cx="4960536" cy="3729738"/>
          </a:xfrm>
        </p:spPr>
        <p:txBody>
          <a:bodyPr>
            <a:normAutofit/>
          </a:bodyPr>
          <a:lstStyle/>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Background of research, broad overview</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Introduce important concepts, what is known and what is unknown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Research question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Methodology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Data analysis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Contribution to knowledge in field and broader impact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8" name="Text Placeholder 7">
            <a:extLst>
              <a:ext uri="{FF2B5EF4-FFF2-40B4-BE49-F238E27FC236}">
                <a16:creationId xmlns:a16="http://schemas.microsoft.com/office/drawing/2014/main" id="{49789B04-15CB-446F-52A6-A8DB3B077EA1}"/>
              </a:ext>
            </a:extLst>
          </p:cNvPr>
          <p:cNvSpPr>
            <a:spLocks noGrp="1"/>
          </p:cNvSpPr>
          <p:nvPr>
            <p:ph type="body" sz="quarter" idx="13"/>
          </p:nvPr>
        </p:nvSpPr>
        <p:spPr>
          <a:xfrm>
            <a:off x="6834908" y="1828801"/>
            <a:ext cx="3773655" cy="484632"/>
          </a:xfrm>
        </p:spPr>
        <p:txBody>
          <a:bodyPr>
            <a:normAutofit/>
          </a:bodyPr>
          <a:lstStyle/>
          <a:p>
            <a:r>
              <a:rPr lang="en-US" b="1">
                <a:solidFill>
                  <a:schemeClr val="tx1"/>
                </a:solidFill>
              </a:rPr>
              <a:t>Inverted Triangle </a:t>
            </a:r>
          </a:p>
        </p:txBody>
      </p:sp>
      <p:sp>
        <p:nvSpPr>
          <p:cNvPr id="7" name="Content Placeholder 6">
            <a:extLst>
              <a:ext uri="{FF2B5EF4-FFF2-40B4-BE49-F238E27FC236}">
                <a16:creationId xmlns:a16="http://schemas.microsoft.com/office/drawing/2014/main" id="{CB33D612-E4E2-ABEC-2674-7B81BC31983B}"/>
              </a:ext>
            </a:extLst>
          </p:cNvPr>
          <p:cNvSpPr>
            <a:spLocks noGrp="1"/>
          </p:cNvSpPr>
          <p:nvPr>
            <p:ph sz="quarter" idx="4"/>
          </p:nvPr>
        </p:nvSpPr>
        <p:spPr>
          <a:xfrm>
            <a:off x="6338316" y="2429903"/>
            <a:ext cx="5465757" cy="3729737"/>
          </a:xfrm>
        </p:spPr>
        <p:txBody>
          <a:bodyPr>
            <a:normAutofit/>
          </a:bodyPr>
          <a:lstStyle/>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Big picture, relevance/importance of problem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Theoretical Frame: Situate study in body of theory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Research question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Methodology: Underlying approach to the research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Method: How will you do it?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Data analysis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Calibri" panose="020F0502020204030204" pitchFamily="34" charset="0"/>
              </a:rPr>
              <a:t>Dissemination of research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3" name="Flowchart: Collate 2">
            <a:extLst>
              <a:ext uri="{FF2B5EF4-FFF2-40B4-BE49-F238E27FC236}">
                <a16:creationId xmlns:a16="http://schemas.microsoft.com/office/drawing/2014/main" id="{AD6E2D01-CCB9-9D46-33F1-FDAB4331F900}"/>
              </a:ext>
              <a:ext uri="{C183D7F6-B498-43B3-948B-1728B52AA6E4}">
                <adec:decorative xmlns:adec="http://schemas.microsoft.com/office/drawing/2017/decorative" val="1"/>
              </a:ext>
            </a:extLst>
          </p:cNvPr>
          <p:cNvSpPr/>
          <p:nvPr/>
        </p:nvSpPr>
        <p:spPr>
          <a:xfrm>
            <a:off x="4005072" y="3602736"/>
            <a:ext cx="694944" cy="804672"/>
          </a:xfrm>
          <a:prstGeom prst="flowChartCollate">
            <a:avLst/>
          </a:prstGeom>
          <a:solidFill>
            <a:srgbClr val="FF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 name="Flowchart: Merge 3">
            <a:extLst>
              <a:ext uri="{FF2B5EF4-FFF2-40B4-BE49-F238E27FC236}">
                <a16:creationId xmlns:a16="http://schemas.microsoft.com/office/drawing/2014/main" id="{0D819268-1112-137D-E30C-6579B1888C32}"/>
              </a:ext>
              <a:ext uri="{C183D7F6-B498-43B3-948B-1728B52AA6E4}">
                <adec:decorative xmlns:adec="http://schemas.microsoft.com/office/drawing/2017/decorative" val="1"/>
              </a:ext>
            </a:extLst>
          </p:cNvPr>
          <p:cNvSpPr/>
          <p:nvPr/>
        </p:nvSpPr>
        <p:spPr>
          <a:xfrm>
            <a:off x="10387584" y="4727448"/>
            <a:ext cx="960120" cy="886968"/>
          </a:xfrm>
          <a:prstGeom prst="flowChartMerge">
            <a:avLst/>
          </a:prstGeom>
          <a:solidFill>
            <a:srgbClr val="FF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41847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961A87-5870-5CAC-F162-FE79B5184C9F}"/>
              </a:ext>
            </a:extLst>
          </p:cNvPr>
          <p:cNvSpPr>
            <a:spLocks noGrp="1"/>
          </p:cNvSpPr>
          <p:nvPr>
            <p:ph type="title"/>
          </p:nvPr>
        </p:nvSpPr>
        <p:spPr>
          <a:xfrm>
            <a:off x="439838" y="152179"/>
            <a:ext cx="10828257" cy="1150470"/>
          </a:xfrm>
        </p:spPr>
        <p:txBody>
          <a:bodyPr vert="horz" lIns="91440" tIns="45720" rIns="91440" bIns="45720" rtlCol="0" anchor="b">
            <a:normAutofit/>
          </a:bodyPr>
          <a:lstStyle/>
          <a:p>
            <a:r>
              <a:rPr lang="en-US" sz="3700"/>
              <a:t>Example Structure of an Outline of Proposed Research </a:t>
            </a:r>
          </a:p>
        </p:txBody>
      </p:sp>
      <p:sp>
        <p:nvSpPr>
          <p:cNvPr id="8" name="TextBox 7">
            <a:extLst>
              <a:ext uri="{FF2B5EF4-FFF2-40B4-BE49-F238E27FC236}">
                <a16:creationId xmlns:a16="http://schemas.microsoft.com/office/drawing/2014/main" id="{667A917F-96E4-897D-3B39-1BE245F99BBF}"/>
              </a:ext>
            </a:extLst>
          </p:cNvPr>
          <p:cNvSpPr txBox="1"/>
          <p:nvPr/>
        </p:nvSpPr>
        <p:spPr>
          <a:xfrm>
            <a:off x="532435" y="1846592"/>
            <a:ext cx="7797425" cy="4011426"/>
          </a:xfrm>
          <a:prstGeom prst="rect">
            <a:avLst/>
          </a:prstGeom>
        </p:spPr>
        <p:txBody>
          <a:bodyPr vert="horz" lIns="91440" tIns="45720" rIns="91440" bIns="45720" rtlCol="0">
            <a:noAutofit/>
          </a:bodyPr>
          <a:lstStyle/>
          <a:p>
            <a:r>
              <a:rPr lang="en-US" sz="1600" b="1"/>
              <a:t>Introduction / Background: </a:t>
            </a:r>
            <a:r>
              <a:rPr lang="en-US" sz="1600"/>
              <a:t>Brief context of the research area.</a:t>
            </a:r>
          </a:p>
          <a:p>
            <a:r>
              <a:rPr lang="en-US" sz="1600"/>
              <a:t>Why this topic is important (significance and relevance).</a:t>
            </a:r>
          </a:p>
          <a:p>
            <a:pPr marL="57150"/>
            <a:endParaRPr lang="en-US" sz="1600" b="1"/>
          </a:p>
          <a:p>
            <a:pPr marL="57150"/>
            <a:r>
              <a:rPr lang="en-US" sz="1600" b="1"/>
              <a:t>Identify the gap </a:t>
            </a:r>
            <a:r>
              <a:rPr lang="en-US" sz="1600"/>
              <a:t>your research addresses.</a:t>
            </a:r>
          </a:p>
          <a:p>
            <a:endParaRPr lang="en-US" sz="1600" b="1"/>
          </a:p>
          <a:p>
            <a:r>
              <a:rPr lang="en-US" sz="1600" b="1"/>
              <a:t>Research Objectives: </a:t>
            </a:r>
            <a:r>
              <a:rPr lang="en-US" sz="1600"/>
              <a:t>State the main goal(s) of your research, include 2–3 specific objectives or research questions.</a:t>
            </a:r>
          </a:p>
          <a:p>
            <a:endParaRPr lang="en-US" sz="1600"/>
          </a:p>
          <a:p>
            <a:r>
              <a:rPr lang="en-US" sz="1600" b="1"/>
              <a:t>Methodology: </a:t>
            </a:r>
            <a:r>
              <a:rPr lang="en-US" sz="1600"/>
              <a:t>Summarize your approach (qualitative, quantitative, mixed methods).</a:t>
            </a:r>
          </a:p>
          <a:p>
            <a:pPr marL="57150"/>
            <a:r>
              <a:rPr lang="en-US" sz="1600"/>
              <a:t>Why this method is appropriate?</a:t>
            </a:r>
          </a:p>
          <a:p>
            <a:endParaRPr lang="en-US" sz="1600"/>
          </a:p>
          <a:p>
            <a:r>
              <a:rPr lang="en-US" sz="1600" b="1"/>
              <a:t>Expected Outcomes: </a:t>
            </a:r>
            <a:r>
              <a:rPr lang="en-US" sz="1600"/>
              <a:t>What you aim to discover or achieve.</a:t>
            </a:r>
          </a:p>
          <a:p>
            <a:pPr marL="57150"/>
            <a:r>
              <a:rPr lang="en-US" sz="1600"/>
              <a:t>Potential impact on the field or society.</a:t>
            </a:r>
          </a:p>
          <a:p>
            <a:endParaRPr lang="en-US" sz="1600"/>
          </a:p>
          <a:p>
            <a:r>
              <a:rPr lang="en-US" sz="1600" b="1"/>
              <a:t>Significance: </a:t>
            </a:r>
            <a:r>
              <a:rPr lang="en-US" sz="1600"/>
              <a:t>How your research contributes to knowledge, policy, or practice.</a:t>
            </a:r>
          </a:p>
          <a:p>
            <a:pPr marL="57150"/>
            <a:r>
              <a:rPr lang="en-US" sz="1600"/>
              <a:t>Any innovative aspects.</a:t>
            </a:r>
          </a:p>
        </p:txBody>
      </p:sp>
      <p:pic>
        <p:nvPicPr>
          <p:cNvPr id="5" name="Picture 4">
            <a:extLst>
              <a:ext uri="{FF2B5EF4-FFF2-40B4-BE49-F238E27FC236}">
                <a16:creationId xmlns:a16="http://schemas.microsoft.com/office/drawing/2014/main" id="{C542A460-3846-B7A7-4F4F-2FAD797F337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b="-1"/>
          <a:stretch>
            <a:fillRect/>
          </a:stretch>
        </p:blipFill>
        <p:spPr>
          <a:xfrm>
            <a:off x="8650040" y="1980775"/>
            <a:ext cx="2745656" cy="2660673"/>
          </a:xfrm>
          <a:prstGeom prst="rect">
            <a:avLst/>
          </a:prstGeom>
        </p:spPr>
      </p:pic>
      <p:sp>
        <p:nvSpPr>
          <p:cNvPr id="15" name="Rectangle 14">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2380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601352" y="662866"/>
            <a:ext cx="8635245" cy="1196377"/>
          </a:xfrm>
        </p:spPr>
        <p:txBody>
          <a:bodyPr vert="horz" lIns="91440" tIns="45720" rIns="91440" bIns="45720" rtlCol="0" anchor="t">
            <a:normAutofit/>
          </a:bodyPr>
          <a:lstStyle/>
          <a:p>
            <a:r>
              <a:rPr lang="en-US" sz="3600"/>
              <a:t>Special Circumstances: what to consider</a:t>
            </a:r>
          </a:p>
        </p:txBody>
      </p:sp>
      <p:sp>
        <p:nvSpPr>
          <p:cNvPr id="7" name="Content Placeholder 6">
            <a:extLst>
              <a:ext uri="{FF2B5EF4-FFF2-40B4-BE49-F238E27FC236}">
                <a16:creationId xmlns:a16="http://schemas.microsoft.com/office/drawing/2014/main" id="{2154EB2D-151D-8CAF-A2D2-A88039128C9E}"/>
              </a:ext>
            </a:extLst>
          </p:cNvPr>
          <p:cNvSpPr>
            <a:spLocks noGrp="1"/>
          </p:cNvSpPr>
          <p:nvPr>
            <p:ph type="body" sz="half" idx="2"/>
          </p:nvPr>
        </p:nvSpPr>
        <p:spPr>
          <a:xfrm>
            <a:off x="601352" y="1586384"/>
            <a:ext cx="11401875" cy="4627618"/>
          </a:xfrm>
        </p:spPr>
        <p:txBody>
          <a:bodyPr vert="horz" lIns="91440" tIns="45720" rIns="91440" bIns="45720" rtlCol="0" anchorCtr="0">
            <a:normAutofit/>
          </a:bodyPr>
          <a:lstStyle/>
          <a:p>
            <a:pPr>
              <a:spcAft>
                <a:spcPts val="1200"/>
              </a:spcAft>
            </a:pPr>
            <a:r>
              <a:rPr lang="en-US" sz="1900" b="1"/>
              <a:t>CGRS M APPLICATION Language within the CGRS-M application</a:t>
            </a:r>
            <a:r>
              <a:rPr lang="en-US" sz="1900"/>
              <a:t>:</a:t>
            </a:r>
          </a:p>
          <a:p>
            <a:pPr>
              <a:lnSpc>
                <a:spcPct val="120000"/>
              </a:lnSpc>
              <a:spcBef>
                <a:spcPts val="0"/>
              </a:spcBef>
              <a:spcAft>
                <a:spcPts val="600"/>
              </a:spcAft>
            </a:pPr>
            <a:r>
              <a:rPr lang="en-US"/>
              <a:t>The following question </a:t>
            </a:r>
            <a:r>
              <a:rPr lang="en-US" b="1"/>
              <a:t>may apply</a:t>
            </a:r>
            <a:r>
              <a:rPr lang="en-US"/>
              <a:t>:</a:t>
            </a:r>
          </a:p>
          <a:p>
            <a:pPr>
              <a:lnSpc>
                <a:spcPct val="120000"/>
              </a:lnSpc>
              <a:spcBef>
                <a:spcPts val="0"/>
              </a:spcBef>
              <a:spcAft>
                <a:spcPts val="600"/>
              </a:spcAft>
            </a:pPr>
            <a:endParaRPr lang="en-US"/>
          </a:p>
          <a:p>
            <a:pPr>
              <a:lnSpc>
                <a:spcPct val="120000"/>
              </a:lnSpc>
              <a:spcBef>
                <a:spcPts val="0"/>
              </a:spcBef>
              <a:spcAft>
                <a:spcPts val="600"/>
              </a:spcAft>
            </a:pPr>
            <a:r>
              <a:rPr lang="en-US"/>
              <a:t>Do you have any special circumstances to take into consideration that may have affected your research, professional career, record of academic or research achievement or completion of degrees?</a:t>
            </a:r>
          </a:p>
          <a:p>
            <a:pPr>
              <a:lnSpc>
                <a:spcPct val="120000"/>
              </a:lnSpc>
              <a:spcBef>
                <a:spcPts val="0"/>
              </a:spcBef>
              <a:spcAft>
                <a:spcPts val="600"/>
              </a:spcAft>
            </a:pPr>
            <a:r>
              <a:rPr lang="en-US" i="1"/>
              <a:t>If you answered </a:t>
            </a:r>
            <a:r>
              <a:rPr lang="en-US" b="1" i="1">
                <a:solidFill>
                  <a:schemeClr val="accent2">
                    <a:lumMod val="75000"/>
                  </a:schemeClr>
                </a:solidFill>
              </a:rPr>
              <a:t>Yes</a:t>
            </a:r>
            <a:r>
              <a:rPr lang="en-US" i="1"/>
              <a:t> to the above question, the following prompt and text field will appear:</a:t>
            </a:r>
          </a:p>
          <a:p>
            <a:pPr>
              <a:lnSpc>
                <a:spcPct val="120000"/>
              </a:lnSpc>
              <a:spcBef>
                <a:spcPts val="0"/>
              </a:spcBef>
              <a:spcAft>
                <a:spcPts val="600"/>
              </a:spcAft>
            </a:pPr>
            <a:endParaRPr lang="en-US" i="1"/>
          </a:p>
          <a:p>
            <a:pPr>
              <a:lnSpc>
                <a:spcPct val="120000"/>
              </a:lnSpc>
              <a:spcBef>
                <a:spcPts val="0"/>
              </a:spcBef>
            </a:pPr>
            <a:r>
              <a:rPr lang="en-US" b="1" i="1"/>
              <a:t>Describe any special circumstances that have impacted your performance or productivity (required). </a:t>
            </a:r>
          </a:p>
          <a:p>
            <a:pPr>
              <a:lnSpc>
                <a:spcPct val="120000"/>
              </a:lnSpc>
              <a:spcBef>
                <a:spcPts val="0"/>
              </a:spcBef>
            </a:pPr>
            <a:r>
              <a:rPr lang="en-US" i="0">
                <a:effectLst/>
              </a:rPr>
              <a:t>The agencies require institutions and reviewers to take into consideration special circumstances that may have affected your research, professional career, record of academic or research achievement or completion of degrees. These may include administrative responsibilities, maternity or parental leave, child-rearing, illness, disability, cultural or community responsibilities, socio-economic context, trauma, loss, family responsibilities or the impact of a pandemic.</a:t>
            </a:r>
            <a:endParaRPr lang="en-US"/>
          </a:p>
          <a:p>
            <a:pPr indent="-228600">
              <a:spcAft>
                <a:spcPts val="1200"/>
              </a:spcAft>
              <a:buFont typeface="Arial" panose="020B0604020202020204" pitchFamily="34" charset="0"/>
              <a:buChar char="•"/>
            </a:pPr>
            <a:endParaRPr lang="en-US"/>
          </a:p>
          <a:p>
            <a:pPr indent="-228600">
              <a:spcAft>
                <a:spcPts val="1200"/>
              </a:spcAft>
              <a:buFont typeface="Arial" panose="020B0604020202020204" pitchFamily="34" charset="0"/>
              <a:buChar char="•"/>
            </a:pPr>
            <a:endParaRPr lang="en-US" sz="1000"/>
          </a:p>
          <a:p>
            <a:pPr indent="-228600">
              <a:spcAft>
                <a:spcPts val="1200"/>
              </a:spcAft>
              <a:buFont typeface="Arial" panose="020B0604020202020204" pitchFamily="34" charset="0"/>
              <a:buChar char="•"/>
            </a:pPr>
            <a:endParaRPr lang="en-US" sz="1000"/>
          </a:p>
        </p:txBody>
      </p:sp>
    </p:spTree>
    <p:extLst>
      <p:ext uri="{BB962C8B-B14F-4D97-AF65-F5344CB8AC3E}">
        <p14:creationId xmlns:p14="http://schemas.microsoft.com/office/powerpoint/2010/main" val="3882002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53202A-2604-B9BA-014F-D6FD7F5FC8EF}"/>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D671CE1-C343-9F06-4502-CC4A90329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B74F23-2807-F981-8C50-E062A0543C25}"/>
              </a:ext>
            </a:extLst>
          </p:cNvPr>
          <p:cNvSpPr>
            <a:spLocks noGrp="1"/>
          </p:cNvSpPr>
          <p:nvPr>
            <p:ph type="title"/>
          </p:nvPr>
        </p:nvSpPr>
        <p:spPr>
          <a:xfrm>
            <a:off x="439838" y="152179"/>
            <a:ext cx="10828257" cy="1150470"/>
          </a:xfrm>
        </p:spPr>
        <p:txBody>
          <a:bodyPr vert="horz" lIns="91440" tIns="45720" rIns="91440" bIns="45720" rtlCol="0" anchor="b">
            <a:normAutofit/>
          </a:bodyPr>
          <a:lstStyle/>
          <a:p>
            <a:r>
              <a:rPr lang="en-US" sz="3700"/>
              <a:t>Transcripts</a:t>
            </a:r>
          </a:p>
        </p:txBody>
      </p:sp>
      <p:sp>
        <p:nvSpPr>
          <p:cNvPr id="15" name="Rectangle 14">
            <a:extLst>
              <a:ext uri="{FF2B5EF4-FFF2-40B4-BE49-F238E27FC236}">
                <a16:creationId xmlns:a16="http://schemas.microsoft.com/office/drawing/2014/main" id="{B08B8C58-D8DE-DA7A-A677-EC114CD91A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B26020A-6EF5-BC21-200D-1861C1218D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01D31F4-07EB-CFE0-8C22-4E864FB7A9FE}"/>
              </a:ext>
            </a:extLst>
          </p:cNvPr>
          <p:cNvSpPr txBox="1"/>
          <p:nvPr/>
        </p:nvSpPr>
        <p:spPr>
          <a:xfrm>
            <a:off x="532433" y="1454826"/>
            <a:ext cx="7227610" cy="3970318"/>
          </a:xfrm>
          <a:prstGeom prst="rect">
            <a:avLst/>
          </a:prstGeom>
          <a:noFill/>
        </p:spPr>
        <p:txBody>
          <a:bodyPr wrap="square" rtlCol="0">
            <a:spAutoFit/>
          </a:bodyPr>
          <a:lstStyle/>
          <a:p>
            <a:r>
              <a:rPr lang="en-US"/>
              <a:t>Include up-to-date official transcripts of ALL your undergraduate and graduate studies in the application. </a:t>
            </a:r>
          </a:p>
          <a:p>
            <a:endParaRPr lang="en-US"/>
          </a:p>
          <a:p>
            <a:r>
              <a:rPr lang="en-US"/>
              <a:t>Up-to-date official transcripts are defined as transcripts issued by the Registrar’s Office and dated or issued in the fall session of the year of application (if currently registered) or after the last term completed (if not currently registered).</a:t>
            </a:r>
          </a:p>
          <a:p>
            <a:endParaRPr lang="en-US"/>
          </a:p>
          <a:p>
            <a:r>
              <a:rPr lang="en-US"/>
              <a:t>Applicants are responsible for collecting, uploading, and confirming legibility of previous and current transcripts and upload them directly on to the application portal.</a:t>
            </a:r>
          </a:p>
          <a:p>
            <a:endParaRPr lang="en-US"/>
          </a:p>
          <a:p>
            <a:r>
              <a:rPr lang="en-US"/>
              <a:t>Review the application instructions. </a:t>
            </a:r>
          </a:p>
          <a:p>
            <a:endParaRPr lang="en-CA"/>
          </a:p>
        </p:txBody>
      </p:sp>
      <p:sp>
        <p:nvSpPr>
          <p:cNvPr id="7" name="TextBox 6">
            <a:extLst>
              <a:ext uri="{FF2B5EF4-FFF2-40B4-BE49-F238E27FC236}">
                <a16:creationId xmlns:a16="http://schemas.microsoft.com/office/drawing/2014/main" id="{B9617FB7-889A-8E0E-BFD9-6239BEE61977}"/>
              </a:ext>
            </a:extLst>
          </p:cNvPr>
          <p:cNvSpPr txBox="1"/>
          <p:nvPr/>
        </p:nvSpPr>
        <p:spPr>
          <a:xfrm>
            <a:off x="8224434" y="1302648"/>
            <a:ext cx="3727049" cy="1938992"/>
          </a:xfrm>
          <a:prstGeom prst="rect">
            <a:avLst/>
          </a:prstGeom>
          <a:noFill/>
        </p:spPr>
        <p:txBody>
          <a:bodyPr wrap="square">
            <a:spAutoFit/>
          </a:bodyPr>
          <a:lstStyle/>
          <a:p>
            <a:r>
              <a:rPr lang="en-US" sz="2000" b="1">
                <a:solidFill>
                  <a:srgbClr val="004F88"/>
                </a:solidFill>
              </a:rPr>
              <a:t>If you have started your M.A. or M.Sc. graduate program Fall 2026 – you must upload transcript from this program, as it indicates months of study in your graduate program. </a:t>
            </a:r>
          </a:p>
        </p:txBody>
      </p:sp>
    </p:spTree>
    <p:extLst>
      <p:ext uri="{BB962C8B-B14F-4D97-AF65-F5344CB8AC3E}">
        <p14:creationId xmlns:p14="http://schemas.microsoft.com/office/powerpoint/2010/main" val="692164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F0635C7-4B59-04D1-B4C9-4A475420AE07}"/>
              </a:ext>
            </a:extLst>
          </p:cNvPr>
          <p:cNvSpPr>
            <a:spLocks noGrp="1"/>
          </p:cNvSpPr>
          <p:nvPr>
            <p:ph type="title"/>
          </p:nvPr>
        </p:nvSpPr>
        <p:spPr>
          <a:xfrm>
            <a:off x="466722" y="586855"/>
            <a:ext cx="3201366" cy="3387497"/>
          </a:xfrm>
        </p:spPr>
        <p:txBody>
          <a:bodyPr anchor="b">
            <a:normAutofit/>
          </a:bodyPr>
          <a:lstStyle/>
          <a:p>
            <a:pPr algn="r"/>
            <a:r>
              <a:rPr lang="en-US" sz="2800">
                <a:solidFill>
                  <a:srgbClr val="FFFFFF"/>
                </a:solidFill>
              </a:rPr>
              <a:t>Canada Common CCV</a:t>
            </a:r>
            <a:br>
              <a:rPr lang="en-US" sz="2500">
                <a:solidFill>
                  <a:srgbClr val="FFFFFF"/>
                </a:solidFill>
              </a:rPr>
            </a:br>
            <a:br>
              <a:rPr lang="en-US" sz="2500">
                <a:solidFill>
                  <a:srgbClr val="FFFFFF"/>
                </a:solidFill>
              </a:rPr>
            </a:br>
            <a:r>
              <a:rPr lang="en-US" sz="2200">
                <a:solidFill>
                  <a:srgbClr val="FFFFFF"/>
                </a:solidFill>
              </a:rPr>
              <a:t>Expect this component of the application to take 2-5 hours to complete to ensure you have included all of your relevant activities and achievements</a:t>
            </a:r>
            <a:endParaRPr lang="en-CA" sz="2500">
              <a:solidFill>
                <a:srgbClr val="FFFFFF"/>
              </a:solidFill>
            </a:endParaRPr>
          </a:p>
        </p:txBody>
      </p:sp>
      <p:sp>
        <p:nvSpPr>
          <p:cNvPr id="3" name="Content Placeholder 2">
            <a:extLst>
              <a:ext uri="{FF2B5EF4-FFF2-40B4-BE49-F238E27FC236}">
                <a16:creationId xmlns:a16="http://schemas.microsoft.com/office/drawing/2014/main" id="{A63248CD-83BC-E9DC-5BD8-37BC4FF94608}"/>
              </a:ext>
            </a:extLst>
          </p:cNvPr>
          <p:cNvSpPr>
            <a:spLocks noGrp="1"/>
          </p:cNvSpPr>
          <p:nvPr>
            <p:ph idx="1"/>
          </p:nvPr>
        </p:nvSpPr>
        <p:spPr>
          <a:xfrm>
            <a:off x="4698858" y="339947"/>
            <a:ext cx="6555347" cy="6198382"/>
          </a:xfrm>
        </p:spPr>
        <p:txBody>
          <a:bodyPr anchor="ctr">
            <a:normAutofit/>
          </a:bodyPr>
          <a:lstStyle/>
          <a:p>
            <a:pPr>
              <a:spcBef>
                <a:spcPts val="600"/>
              </a:spcBef>
              <a:spcAft>
                <a:spcPts val="300"/>
              </a:spcAft>
              <a:buNone/>
            </a:pPr>
            <a:r>
              <a:rPr lang="en-US" sz="1600" b="0" i="0">
                <a:effectLst/>
              </a:rPr>
              <a:t>	The </a:t>
            </a:r>
            <a:r>
              <a:rPr lang="en-US" sz="1600" b="1" i="0">
                <a:effectLst/>
              </a:rPr>
              <a:t>Tri-Agency CCV</a:t>
            </a:r>
            <a:r>
              <a:rPr lang="en-US" sz="1600" b="0" i="0">
                <a:effectLst/>
              </a:rPr>
              <a:t> refers to the </a:t>
            </a:r>
            <a:r>
              <a:rPr lang="en-US" sz="1600" b="1" i="0">
                <a:effectLst/>
                <a:hlinkClick r:id="rId3">
                  <a:extLst>
                    <a:ext uri="{A12FA001-AC4F-418D-AE19-62706E023703}">
                      <ahyp:hlinkClr xmlns:ahyp="http://schemas.microsoft.com/office/drawing/2018/hyperlinkcolor" val="tx"/>
                    </a:ext>
                  </a:extLst>
                </a:hlinkClick>
              </a:rPr>
              <a:t>Canadian Common CV </a:t>
            </a:r>
            <a:r>
              <a:rPr lang="en-US" sz="1600" b="1" i="0">
                <a:effectLst/>
              </a:rPr>
              <a:t>(CCV)</a:t>
            </a:r>
            <a:r>
              <a:rPr lang="en-US" sz="1600" b="0" i="0">
                <a:effectLst/>
              </a:rPr>
              <a:t> system used for funding applications submitted to Canada’s three federal research funding agencies.  (CGRS-M, CGRS-D CIHR &amp; SSHRC)</a:t>
            </a:r>
          </a:p>
          <a:p>
            <a:pPr>
              <a:spcBef>
                <a:spcPts val="975"/>
              </a:spcBef>
              <a:spcAft>
                <a:spcPts val="225"/>
              </a:spcAft>
              <a:buNone/>
            </a:pPr>
            <a:endParaRPr lang="en-US" sz="1600" b="1" i="0">
              <a:effectLst/>
            </a:endParaRPr>
          </a:p>
          <a:p>
            <a:pPr>
              <a:spcBef>
                <a:spcPts val="975"/>
              </a:spcBef>
              <a:spcAft>
                <a:spcPts val="225"/>
              </a:spcAft>
              <a:buNone/>
            </a:pPr>
            <a:r>
              <a:rPr lang="en-US" sz="1600" b="1" i="0">
                <a:effectLst/>
              </a:rPr>
              <a:t>What It Is:</a:t>
            </a:r>
          </a:p>
          <a:p>
            <a:pPr>
              <a:lnSpc>
                <a:spcPct val="110000"/>
              </a:lnSpc>
              <a:spcBef>
                <a:spcPts val="0"/>
              </a:spcBef>
              <a:buNone/>
            </a:pPr>
            <a:r>
              <a:rPr lang="en-US" sz="1600" b="0" i="0">
                <a:effectLst/>
              </a:rPr>
              <a:t>The </a:t>
            </a:r>
            <a:r>
              <a:rPr lang="en-US" sz="1600" b="1" i="0">
                <a:effectLst/>
              </a:rPr>
              <a:t>Tri-Agency CCV</a:t>
            </a:r>
            <a:r>
              <a:rPr lang="en-US" sz="1600" b="0" i="0">
                <a:effectLst/>
              </a:rPr>
              <a:t> is a standardized online CV format required for</a:t>
            </a:r>
          </a:p>
          <a:p>
            <a:pPr>
              <a:lnSpc>
                <a:spcPct val="110000"/>
              </a:lnSpc>
              <a:spcBef>
                <a:spcPts val="0"/>
              </a:spcBef>
              <a:buNone/>
            </a:pPr>
            <a:r>
              <a:rPr lang="en-US" sz="1600" b="0" i="0">
                <a:effectLst/>
              </a:rPr>
              <a:t>many scholarship, fellowship, and grant applications. It ensures</a:t>
            </a:r>
          </a:p>
          <a:p>
            <a:pPr>
              <a:lnSpc>
                <a:spcPct val="110000"/>
              </a:lnSpc>
              <a:spcBef>
                <a:spcPts val="0"/>
              </a:spcBef>
              <a:buNone/>
            </a:pPr>
            <a:r>
              <a:rPr lang="en-US" sz="1600" b="0" i="0">
                <a:effectLst/>
              </a:rPr>
              <a:t>consistency and completeness in how academic and professional </a:t>
            </a:r>
          </a:p>
          <a:p>
            <a:pPr>
              <a:lnSpc>
                <a:spcPct val="110000"/>
              </a:lnSpc>
              <a:spcBef>
                <a:spcPts val="0"/>
              </a:spcBef>
              <a:buNone/>
            </a:pPr>
            <a:r>
              <a:rPr lang="en-US" sz="1600" b="0" i="0">
                <a:effectLst/>
              </a:rPr>
              <a:t>information is presented.</a:t>
            </a:r>
          </a:p>
          <a:p>
            <a:pPr>
              <a:spcBef>
                <a:spcPts val="975"/>
              </a:spcBef>
              <a:spcAft>
                <a:spcPts val="225"/>
              </a:spcAft>
              <a:buNone/>
            </a:pPr>
            <a:endParaRPr lang="en-US" sz="1600" b="1" i="0">
              <a:effectLst/>
            </a:endParaRPr>
          </a:p>
          <a:p>
            <a:pPr>
              <a:spcBef>
                <a:spcPts val="975"/>
              </a:spcBef>
              <a:spcAft>
                <a:spcPts val="225"/>
              </a:spcAft>
              <a:buNone/>
            </a:pPr>
            <a:r>
              <a:rPr lang="en-US" sz="1600" b="1" i="0">
                <a:effectLst/>
              </a:rPr>
              <a:t>Key Features:</a:t>
            </a:r>
          </a:p>
          <a:p>
            <a:pPr marL="0" indent="0">
              <a:spcBef>
                <a:spcPts val="300"/>
              </a:spcBef>
              <a:spcAft>
                <a:spcPts val="300"/>
              </a:spcAft>
              <a:buNone/>
            </a:pPr>
            <a:r>
              <a:rPr lang="en-US" sz="1600" b="1" i="0">
                <a:effectLst/>
              </a:rPr>
              <a:t>Sections</a:t>
            </a:r>
            <a:r>
              <a:rPr lang="en-US" sz="1600" b="0" i="0">
                <a:effectLst/>
              </a:rPr>
              <a:t>: education, employment, research funding history, contributions, activities, and more.</a:t>
            </a:r>
          </a:p>
          <a:p>
            <a:pPr marL="0" indent="0">
              <a:spcBef>
                <a:spcPts val="300"/>
              </a:spcBef>
              <a:spcAft>
                <a:spcPts val="300"/>
              </a:spcAft>
              <a:buNone/>
            </a:pPr>
            <a:endParaRPr lang="en-US" sz="1600" b="1" i="0">
              <a:effectLst/>
            </a:endParaRPr>
          </a:p>
          <a:p>
            <a:pPr marL="0" indent="0">
              <a:spcBef>
                <a:spcPts val="300"/>
              </a:spcBef>
              <a:spcAft>
                <a:spcPts val="300"/>
              </a:spcAft>
              <a:buNone/>
            </a:pPr>
            <a:r>
              <a:rPr lang="en-US" sz="1600" b="1" i="0">
                <a:effectLst/>
              </a:rPr>
              <a:t>Time-consuming</a:t>
            </a:r>
            <a:r>
              <a:rPr lang="en-US" sz="1600" b="0" i="0">
                <a:effectLst/>
              </a:rPr>
              <a:t>: It can take time to complete, especially the first time, so starting early is recommended, might take hours ensuring you have included all your activities. </a:t>
            </a:r>
          </a:p>
          <a:p>
            <a:pPr marL="0" indent="0">
              <a:spcBef>
                <a:spcPts val="300"/>
              </a:spcBef>
              <a:spcAft>
                <a:spcPts val="300"/>
              </a:spcAft>
              <a:buNone/>
            </a:pPr>
            <a:endParaRPr lang="en-US" sz="1600" b="0" i="0">
              <a:effectLst/>
            </a:endParaRPr>
          </a:p>
          <a:p>
            <a:pPr marL="0" indent="0">
              <a:spcBef>
                <a:spcPts val="300"/>
              </a:spcBef>
              <a:spcAft>
                <a:spcPts val="300"/>
              </a:spcAft>
              <a:buNone/>
            </a:pPr>
            <a:r>
              <a:rPr lang="en-CA" sz="1600"/>
              <a:t>* </a:t>
            </a:r>
            <a:r>
              <a:rPr lang="en-CA" sz="1600">
                <a:hlinkClick r:id="rId4">
                  <a:extLst>
                    <a:ext uri="{A12FA001-AC4F-418D-AE19-62706E023703}">
                      <ahyp:hlinkClr xmlns:ahyp="http://schemas.microsoft.com/office/drawing/2018/hyperlinkcolor" val="tx"/>
                    </a:ext>
                  </a:extLst>
                </a:hlinkClick>
              </a:rPr>
              <a:t>Canadian Common CV (CGRS-M) – Frequently Asked Questions</a:t>
            </a:r>
            <a:endParaRPr lang="en-CA" sz="1600"/>
          </a:p>
        </p:txBody>
      </p:sp>
    </p:spTree>
    <p:extLst>
      <p:ext uri="{BB962C8B-B14F-4D97-AF65-F5344CB8AC3E}">
        <p14:creationId xmlns:p14="http://schemas.microsoft.com/office/powerpoint/2010/main" val="2828627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E4A1191-5004-6F00-BA76-F7115D8A7E69}"/>
              </a:ext>
            </a:extLst>
          </p:cNvPr>
          <p:cNvSpPr>
            <a:spLocks noGrp="1"/>
          </p:cNvSpPr>
          <p:nvPr>
            <p:ph type="title"/>
          </p:nvPr>
        </p:nvSpPr>
        <p:spPr>
          <a:xfrm>
            <a:off x="1383564" y="348865"/>
            <a:ext cx="9718111" cy="1576446"/>
          </a:xfrm>
        </p:spPr>
        <p:txBody>
          <a:bodyPr vert="horz" lIns="91440" tIns="45720" rIns="91440" bIns="45720" rtlCol="0" anchor="ctr">
            <a:normAutofit/>
          </a:bodyPr>
          <a:lstStyle/>
          <a:p>
            <a:r>
              <a:rPr lang="en-US" sz="4000" kern="1200">
                <a:solidFill>
                  <a:srgbClr val="FFFFFF"/>
                </a:solidFill>
                <a:latin typeface="+mj-lt"/>
                <a:ea typeface="+mj-ea"/>
                <a:cs typeface="+mj-cs"/>
              </a:rPr>
              <a:t>Overview of Reference Assessments </a:t>
            </a:r>
          </a:p>
        </p:txBody>
      </p:sp>
      <p:graphicFrame>
        <p:nvGraphicFramePr>
          <p:cNvPr id="44" name="TextBox 15" descr="Four large circular icons displayed across a black background. From left to right: a blue circle containing a person speaking through a megaphone; a teal circle containing a white exclamation mark; a green circle containing a presenter standing beside a check-marked board in front of an audience; and a light green circle containing a person at a podium with a microphone. No accompanying text is visible. The icons appear to represent communication, attention or caution, instruction or training, and public speaking or presentation.">
            <a:extLst>
              <a:ext uri="{FF2B5EF4-FFF2-40B4-BE49-F238E27FC236}">
                <a16:creationId xmlns:a16="http://schemas.microsoft.com/office/drawing/2014/main" id="{F29D8048-3540-D4E1-C1EC-90E654D1A9DB}"/>
              </a:ext>
            </a:extLst>
          </p:cNvPr>
          <p:cNvGraphicFramePr/>
          <p:nvPr>
            <p:extLst>
              <p:ext uri="{D42A27DB-BD31-4B8C-83A1-F6EECF244321}">
                <p14:modId xmlns:p14="http://schemas.microsoft.com/office/powerpoint/2010/main" val="3588218118"/>
              </p:ext>
            </p:extLst>
          </p:nvPr>
        </p:nvGraphicFramePr>
        <p:xfrm>
          <a:off x="243068" y="2273575"/>
          <a:ext cx="11678856" cy="4235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5750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5B375A-5A22-E997-E31B-D602D825C282}"/>
              </a:ext>
            </a:extLst>
          </p:cNvPr>
          <p:cNvSpPr>
            <a:spLocks noGrp="1"/>
          </p:cNvSpPr>
          <p:nvPr>
            <p:ph type="title"/>
          </p:nvPr>
        </p:nvSpPr>
        <p:spPr>
          <a:xfrm>
            <a:off x="422845" y="117565"/>
            <a:ext cx="6982121" cy="799657"/>
          </a:xfrm>
        </p:spPr>
        <p:txBody>
          <a:bodyPr vert="horz" lIns="182880" tIns="182880" rIns="182880" bIns="182880" rtlCol="0" anchor="b">
            <a:normAutofit fontScale="90000"/>
          </a:bodyPr>
          <a:lstStyle/>
          <a:p>
            <a:r>
              <a:rPr lang="en-US">
                <a:solidFill>
                  <a:srgbClr val="002060"/>
                </a:solidFill>
              </a:rPr>
              <a:t>Who? When? How?</a:t>
            </a:r>
          </a:p>
        </p:txBody>
      </p:sp>
      <p:sp>
        <p:nvSpPr>
          <p:cNvPr id="4" name="Text Placeholder 3">
            <a:extLst>
              <a:ext uri="{FF2B5EF4-FFF2-40B4-BE49-F238E27FC236}">
                <a16:creationId xmlns:a16="http://schemas.microsoft.com/office/drawing/2014/main" id="{14644536-965E-6428-3CA1-D395C3D0E457}"/>
              </a:ext>
            </a:extLst>
          </p:cNvPr>
          <p:cNvSpPr>
            <a:spLocks/>
          </p:cNvSpPr>
          <p:nvPr/>
        </p:nvSpPr>
        <p:spPr>
          <a:xfrm>
            <a:off x="444917" y="1205803"/>
            <a:ext cx="2860375" cy="588642"/>
          </a:xfrm>
          <a:prstGeom prst="rect">
            <a:avLst/>
          </a:prstGeom>
          <a:ln w="19050">
            <a:solidFill>
              <a:srgbClr val="383155"/>
            </a:solidFill>
          </a:ln>
        </p:spPr>
        <p:txBody>
          <a:bodyPr anchor="t">
            <a:normAutofit/>
          </a:bodyPr>
          <a:lstStyle/>
          <a:p>
            <a:pPr marL="0" marR="0" lvl="0" indent="0" algn="l" defTabSz="25146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2060"/>
                </a:solidFill>
                <a:effectLst/>
                <a:uLnTx/>
                <a:uFillTx/>
                <a:ea typeface="+mn-ea"/>
                <a:cs typeface="+mn-cs"/>
              </a:rPr>
              <a:t>Consider</a:t>
            </a:r>
          </a:p>
        </p:txBody>
      </p:sp>
      <p:sp>
        <p:nvSpPr>
          <p:cNvPr id="5" name="Content Placeholder 4">
            <a:extLst>
              <a:ext uri="{FF2B5EF4-FFF2-40B4-BE49-F238E27FC236}">
                <a16:creationId xmlns:a16="http://schemas.microsoft.com/office/drawing/2014/main" id="{41E49159-6C5E-7255-E607-72ED6C99984F}"/>
              </a:ext>
            </a:extLst>
          </p:cNvPr>
          <p:cNvSpPr>
            <a:spLocks/>
          </p:cNvSpPr>
          <p:nvPr/>
        </p:nvSpPr>
        <p:spPr>
          <a:xfrm>
            <a:off x="385981" y="2083026"/>
            <a:ext cx="3299489" cy="4218730"/>
          </a:xfrm>
          <a:prstGeom prst="rect">
            <a:avLst/>
          </a:prstGeom>
        </p:spPr>
        <p:txBody>
          <a:bodyPr>
            <a:normAutofit/>
          </a:bodyPr>
          <a:lstStyle/>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ea typeface="Verdana" panose="020B0604030504040204" pitchFamily="34" charset="0"/>
                <a:cs typeface="+mn-cs"/>
              </a:rPr>
              <a:t>Who to ask? </a:t>
            </a: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rPr>
              <a:t>A person who offers authority, depth and who is able to offer specificity. They are familiar with your research and other abilities:</a:t>
            </a: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C00000"/>
                </a:solidFill>
                <a:effectLst/>
                <a:uLnTx/>
                <a:uFillTx/>
                <a:ea typeface="Verdana" panose="020B0604030504040204" pitchFamily="34" charset="0"/>
                <a:cs typeface="+mn-cs"/>
              </a:rPr>
              <a:t>Supervisor, faculty member, employment supervisor, thesis advisor</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6600"/>
              </a:solidFill>
              <a:effectLst/>
              <a:uLnTx/>
              <a:uFillTx/>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ea typeface="Verdana" panose="020B0604030504040204" pitchFamily="34" charset="0"/>
                <a:cs typeface="+mn-cs"/>
              </a:rPr>
              <a:t>When to ask? </a:t>
            </a: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C00000"/>
                </a:solidFill>
                <a:effectLst/>
                <a:uLnTx/>
                <a:uFillTx/>
                <a:ea typeface="Verdana" panose="020B0604030504040204" pitchFamily="34" charset="0"/>
                <a:cs typeface="+mn-cs"/>
              </a:rPr>
              <a:t>… early, 3 – 4 weeks before scholarship due date</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6600"/>
              </a:solidFill>
              <a:effectLst/>
              <a:uLnTx/>
              <a:uFillTx/>
              <a:latin typeface="Verdana" panose="020B0604030504040204" pitchFamily="34" charset="0"/>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457200" rtl="0" eaLnBrk="1" fontAlgn="auto" latinLnBrk="0" hangingPunct="1">
              <a:lnSpc>
                <a:spcPct val="90000"/>
              </a:lnSpc>
              <a:spcBef>
                <a:spcPts val="0"/>
              </a:spcBef>
              <a:spcAft>
                <a:spcPts val="60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7" name="Text Placeholder 6">
            <a:extLst>
              <a:ext uri="{FF2B5EF4-FFF2-40B4-BE49-F238E27FC236}">
                <a16:creationId xmlns:a16="http://schemas.microsoft.com/office/drawing/2014/main" id="{DB3506B0-DAD9-EF77-7B88-D31194648B06}"/>
              </a:ext>
            </a:extLst>
          </p:cNvPr>
          <p:cNvSpPr>
            <a:spLocks/>
          </p:cNvSpPr>
          <p:nvPr/>
        </p:nvSpPr>
        <p:spPr>
          <a:xfrm>
            <a:off x="4192954" y="1205801"/>
            <a:ext cx="3562084" cy="588643"/>
          </a:xfrm>
          <a:prstGeom prst="rect">
            <a:avLst/>
          </a:prstGeom>
          <a:ln w="19050">
            <a:solidFill>
              <a:srgbClr val="383155"/>
            </a:solidFill>
          </a:ln>
        </p:spPr>
        <p:txBody>
          <a:bodyPr anchor="t"/>
          <a:lstStyle/>
          <a:p>
            <a:pPr marL="0" marR="0" lvl="0" indent="0" algn="l" defTabSz="25146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2060"/>
                </a:solidFill>
                <a:effectLst/>
                <a:uLnTx/>
                <a:uFillTx/>
                <a:ea typeface="+mn-ea"/>
                <a:cs typeface="+mn-cs"/>
              </a:rPr>
              <a:t>How to ask</a:t>
            </a:r>
          </a:p>
        </p:txBody>
      </p:sp>
      <p:sp>
        <p:nvSpPr>
          <p:cNvPr id="6" name="Content Placeholder 5">
            <a:extLst>
              <a:ext uri="{FF2B5EF4-FFF2-40B4-BE49-F238E27FC236}">
                <a16:creationId xmlns:a16="http://schemas.microsoft.com/office/drawing/2014/main" id="{35037FCE-290E-02BE-C2E5-77E33109458F}"/>
              </a:ext>
            </a:extLst>
          </p:cNvPr>
          <p:cNvSpPr>
            <a:spLocks/>
          </p:cNvSpPr>
          <p:nvPr/>
        </p:nvSpPr>
        <p:spPr>
          <a:xfrm>
            <a:off x="3980279" y="1921397"/>
            <a:ext cx="4295619" cy="4819038"/>
          </a:xfrm>
          <a:prstGeom prst="rect">
            <a:avLst/>
          </a:prstGeom>
        </p:spPr>
        <p:txBody>
          <a:bodyPr>
            <a:noAutofit/>
          </a:bodyPr>
          <a:lstStyle/>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rPr>
              <a:t>Email or in-person or phone</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rPr>
              <a:t>What is your comfort level and awareness of your referee?</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rPr>
              <a:t>If in email, first message should:</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endParaRPr>
          </a:p>
          <a:p>
            <a:pPr marL="34290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rPr>
              <a:t>Be a brief inquiry reminding the faculty member how you know them</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endParaRPr>
          </a:p>
          <a:p>
            <a:pPr marL="34290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rPr>
              <a:t>Provide clarification as to what scholarship application you are applying for</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endParaRPr>
          </a:p>
          <a:p>
            <a:pPr marL="34290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C00000"/>
                </a:solidFill>
                <a:effectLst/>
                <a:uLnTx/>
                <a:uFillTx/>
                <a:ea typeface="Verdana" panose="020B0604030504040204" pitchFamily="34" charset="0"/>
                <a:cs typeface="+mn-cs"/>
              </a:rPr>
              <a:t>Clearly ask if they are willing and able to provide an </a:t>
            </a:r>
            <a:r>
              <a:rPr kumimoji="0" lang="en-US" sz="1600" b="1" i="0" u="sng" strike="noStrike" kern="1200" cap="none" spc="0" normalizeH="0" baseline="0" noProof="0">
                <a:ln>
                  <a:noFill/>
                </a:ln>
                <a:solidFill>
                  <a:srgbClr val="C00000"/>
                </a:solidFill>
                <a:effectLst/>
                <a:uLnTx/>
                <a:uFillTx/>
                <a:ea typeface="Verdana" panose="020B0604030504040204" pitchFamily="34" charset="0"/>
                <a:cs typeface="+mn-cs"/>
              </a:rPr>
              <a:t>enthusiastic </a:t>
            </a:r>
            <a:r>
              <a:rPr kumimoji="0" lang="en-US" sz="1600" b="0" i="0" u="none" strike="noStrike" kern="1200" cap="none" spc="0" normalizeH="0" baseline="0" noProof="0">
                <a:ln>
                  <a:noFill/>
                </a:ln>
                <a:solidFill>
                  <a:srgbClr val="C00000"/>
                </a:solidFill>
                <a:effectLst/>
                <a:uLnTx/>
                <a:uFillTx/>
                <a:ea typeface="Verdana" panose="020B0604030504040204" pitchFamily="34" charset="0"/>
                <a:cs typeface="+mn-cs"/>
              </a:rPr>
              <a:t>reference for your scholarship application</a:t>
            </a: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endParaRPr>
          </a:p>
          <a:p>
            <a:pPr marL="34290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a:ln>
                  <a:noFill/>
                </a:ln>
                <a:solidFill>
                  <a:srgbClr val="000000"/>
                </a:solidFill>
                <a:effectLst/>
                <a:uLnTx/>
                <a:uFillTx/>
                <a:ea typeface="Verdana" panose="020B0604030504040204" pitchFamily="34" charset="0"/>
                <a:cs typeface="+mn-cs"/>
              </a:rPr>
              <a:t>Provide the scholarship application submission deadline</a:t>
            </a:r>
          </a:p>
          <a:p>
            <a:pPr marL="34290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600" b="0" i="0" u="none" strike="noStrike" kern="1200" cap="none" spc="0" normalizeH="0" baseline="0" noProof="0">
              <a:ln>
                <a:noFill/>
              </a:ln>
              <a:solidFill>
                <a:srgbClr val="000000"/>
              </a:solidFill>
              <a:effectLst/>
              <a:uLnTx/>
              <a:uFillTx/>
              <a:latin typeface="Gill Sans MT" panose="020B0502020104020203"/>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Gill Sans MT" panose="020B0502020104020203"/>
                <a:ea typeface="Verdana" panose="020B0604030504040204" pitchFamily="34" charset="0"/>
                <a:cs typeface="+mn-cs"/>
              </a:rPr>
              <a:t> </a:t>
            </a:r>
          </a:p>
        </p:txBody>
      </p:sp>
      <p:pic>
        <p:nvPicPr>
          <p:cNvPr id="1026" name="Picture 2">
            <a:extLst>
              <a:ext uri="{FF2B5EF4-FFF2-40B4-BE49-F238E27FC236}">
                <a16:creationId xmlns:a16="http://schemas.microsoft.com/office/drawing/2014/main" id="{2CF01026-4BB2-0B85-F006-B0E803734D77}"/>
              </a:ext>
              <a:ext uri="{C183D7F6-B498-43B3-948B-1728B52AA6E4}">
                <adec:decorative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12463" y="2692541"/>
            <a:ext cx="2642832" cy="164961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17FBAD4-3C03-2F38-BA04-F0AE0A409A57}"/>
              </a:ext>
              <a:ext uri="{C183D7F6-B498-43B3-948B-1728B52AA6E4}">
                <adec:decorative xmlns:adec="http://schemas.microsoft.com/office/drawing/2017/decorative" val="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12463" y="4835918"/>
            <a:ext cx="2642832" cy="1761887"/>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0E2C5657-271A-3FB1-73A4-CF9B72658EC6}"/>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12463" y="506635"/>
            <a:ext cx="2642833" cy="1760127"/>
          </a:xfrm>
          <a:prstGeom prst="rect">
            <a:avLst/>
          </a:prstGeom>
          <a:ln w="19050">
            <a:solidFill>
              <a:schemeClr val="tx1"/>
            </a:solidFill>
          </a:ln>
        </p:spPr>
      </p:pic>
    </p:spTree>
    <p:extLst>
      <p:ext uri="{BB962C8B-B14F-4D97-AF65-F5344CB8AC3E}">
        <p14:creationId xmlns:p14="http://schemas.microsoft.com/office/powerpoint/2010/main" val="1484178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0957-4EE4-774A-F620-B0E4E09981CA}"/>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F0C6B4E-E9F4-F696-A45A-E421BD66A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D996A0-DB02-C3D7-98F5-D59F1DF4D97B}"/>
              </a:ext>
            </a:extLst>
          </p:cNvPr>
          <p:cNvSpPr>
            <a:spLocks noGrp="1"/>
          </p:cNvSpPr>
          <p:nvPr>
            <p:ph type="title"/>
          </p:nvPr>
        </p:nvSpPr>
        <p:spPr>
          <a:xfrm>
            <a:off x="310774" y="354816"/>
            <a:ext cx="10141165" cy="756354"/>
          </a:xfrm>
        </p:spPr>
        <p:txBody>
          <a:bodyPr vert="horz" lIns="91440" tIns="45720" rIns="91440" bIns="45720" rtlCol="0" anchor="b">
            <a:normAutofit/>
          </a:bodyPr>
          <a:lstStyle/>
          <a:p>
            <a:r>
              <a:rPr lang="en-US" sz="3200"/>
              <a:t>Sample Email Template – for first contact</a:t>
            </a:r>
          </a:p>
        </p:txBody>
      </p:sp>
      <p:sp>
        <p:nvSpPr>
          <p:cNvPr id="18" name="Rectangle 17">
            <a:extLst>
              <a:ext uri="{FF2B5EF4-FFF2-40B4-BE49-F238E27FC236}">
                <a16:creationId xmlns:a16="http://schemas.microsoft.com/office/drawing/2014/main" id="{B4238254-C717-8E70-77B4-F6E98C1B4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F682BDC-30A8-435F-74B3-89B328B2B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34D840A-E078-FC4F-9614-1489284C3F42}"/>
              </a:ext>
            </a:extLst>
          </p:cNvPr>
          <p:cNvSpPr txBox="1"/>
          <p:nvPr/>
        </p:nvSpPr>
        <p:spPr>
          <a:xfrm>
            <a:off x="310774" y="1262994"/>
            <a:ext cx="11596292" cy="4985980"/>
          </a:xfrm>
          <a:prstGeom prst="rect">
            <a:avLst/>
          </a:prstGeom>
          <a:noFill/>
        </p:spPr>
        <p:txBody>
          <a:bodyPr wrap="square">
            <a:spAutoFit/>
          </a:bodyPr>
          <a:lstStyle/>
          <a:p>
            <a:pPr>
              <a:spcAft>
                <a:spcPts val="600"/>
              </a:spcAft>
            </a:pPr>
            <a:r>
              <a:rPr lang="en-US" sz="1600"/>
              <a:t>Dear Professor [Last Name],</a:t>
            </a:r>
          </a:p>
          <a:p>
            <a:pPr>
              <a:spcAft>
                <a:spcPts val="600"/>
              </a:spcAft>
            </a:pPr>
            <a:r>
              <a:rPr lang="en-US" sz="1600"/>
              <a:t>I hope you are doing well. I am writing to ask whether you would be willing to provide an </a:t>
            </a:r>
            <a:r>
              <a:rPr lang="en-US" sz="1600" b="1">
                <a:solidFill>
                  <a:srgbClr val="3333FF"/>
                </a:solidFill>
              </a:rPr>
              <a:t>enthusiastic reference letter </a:t>
            </a:r>
            <a:r>
              <a:rPr lang="en-US" sz="1600"/>
              <a:t>in support of my application for a </a:t>
            </a:r>
            <a:r>
              <a:rPr lang="en-US" sz="1600">
                <a:solidFill>
                  <a:srgbClr val="3333FF"/>
                </a:solidFill>
              </a:rPr>
              <a:t>CGRS-M SSHRC </a:t>
            </a:r>
            <a:r>
              <a:rPr lang="en-US" sz="1600"/>
              <a:t>scholarship. The application </a:t>
            </a:r>
            <a:r>
              <a:rPr lang="en-US" sz="1600" b="1"/>
              <a:t>deadline is December 1</a:t>
            </a:r>
            <a:r>
              <a:rPr lang="en-US" sz="1600"/>
              <a:t>.</a:t>
            </a:r>
          </a:p>
          <a:p>
            <a:pPr>
              <a:spcAft>
                <a:spcPts val="600"/>
              </a:spcAft>
            </a:pPr>
            <a:r>
              <a:rPr lang="en-US" sz="1600"/>
              <a:t>I greatly valued the </a:t>
            </a:r>
            <a:r>
              <a:rPr lang="en-US" sz="1600">
                <a:solidFill>
                  <a:srgbClr val="3333FF"/>
                </a:solidFill>
              </a:rPr>
              <a:t>three courses I completed with you, in which I earned A grades</a:t>
            </a:r>
            <a:r>
              <a:rPr lang="en-US" sz="1600"/>
              <a:t>, and appreciated the opportunity to </a:t>
            </a:r>
            <a:r>
              <a:rPr lang="en-US" sz="1600" b="1">
                <a:solidFill>
                  <a:srgbClr val="3333FF"/>
                </a:solidFill>
              </a:rPr>
              <a:t>attend your office hours </a:t>
            </a:r>
            <a:r>
              <a:rPr lang="en-US" sz="1600"/>
              <a:t>to discuss course material and strengthen my understanding of the subject matter. </a:t>
            </a:r>
          </a:p>
          <a:p>
            <a:pPr>
              <a:spcAft>
                <a:spcPts val="600"/>
              </a:spcAft>
            </a:pPr>
            <a:r>
              <a:rPr lang="en-US" sz="1600"/>
              <a:t>Given your familiarity with my academic work, I was </a:t>
            </a:r>
            <a:r>
              <a:rPr lang="en-US" sz="1600" b="1">
                <a:solidFill>
                  <a:srgbClr val="3333FF"/>
                </a:solidFill>
              </a:rPr>
              <a:t>hoping you might be able to provide a strong assessment </a:t>
            </a:r>
            <a:r>
              <a:rPr lang="en-US" sz="1600"/>
              <a:t>of my suitability for this award. I also recognize that this is a particularly busy time of year and wanted to ask whether you would have the time to support my application.</a:t>
            </a:r>
          </a:p>
          <a:p>
            <a:pPr>
              <a:spcAft>
                <a:spcPts val="600"/>
              </a:spcAft>
            </a:pPr>
            <a:r>
              <a:rPr lang="en-US" sz="1600"/>
              <a:t>To assist with the process, I would be </a:t>
            </a:r>
            <a:r>
              <a:rPr lang="en-US" sz="1600" b="1"/>
              <a:t>happy to provide:</a:t>
            </a:r>
          </a:p>
          <a:p>
            <a:pPr marL="285750" indent="-285750">
              <a:buFont typeface="Arial" panose="020B0604020202020204" pitchFamily="34" charset="0"/>
              <a:buChar char="•"/>
            </a:pPr>
            <a:r>
              <a:rPr lang="en-US" sz="1600">
                <a:solidFill>
                  <a:srgbClr val="3333FF"/>
                </a:solidFill>
              </a:rPr>
              <a:t>My CV</a:t>
            </a:r>
          </a:p>
          <a:p>
            <a:pPr marL="285750" indent="-285750">
              <a:buFont typeface="Arial" panose="020B0604020202020204" pitchFamily="34" charset="0"/>
              <a:buChar char="•"/>
            </a:pPr>
            <a:r>
              <a:rPr lang="en-US" sz="1600">
                <a:solidFill>
                  <a:srgbClr val="3333FF"/>
                </a:solidFill>
              </a:rPr>
              <a:t>Academic transcripts</a:t>
            </a:r>
          </a:p>
          <a:p>
            <a:pPr marL="285750" indent="-285750">
              <a:buFont typeface="Arial" panose="020B0604020202020204" pitchFamily="34" charset="0"/>
              <a:buChar char="•"/>
            </a:pPr>
            <a:r>
              <a:rPr lang="en-US" sz="1600">
                <a:solidFill>
                  <a:srgbClr val="3333FF"/>
                </a:solidFill>
              </a:rPr>
              <a:t>Research proposal</a:t>
            </a:r>
          </a:p>
          <a:p>
            <a:pPr marL="285750" indent="-285750">
              <a:buFont typeface="Arial" panose="020B0604020202020204" pitchFamily="34" charset="0"/>
              <a:buChar char="•"/>
            </a:pPr>
            <a:r>
              <a:rPr lang="en-US" sz="1600">
                <a:solidFill>
                  <a:srgbClr val="3333FF"/>
                </a:solidFill>
              </a:rPr>
              <a:t>Scholarship evaluation criteria</a:t>
            </a:r>
          </a:p>
          <a:p>
            <a:pPr marL="285750" indent="-285750">
              <a:buFont typeface="Arial" panose="020B0604020202020204" pitchFamily="34" charset="0"/>
              <a:buChar char="•"/>
            </a:pPr>
            <a:r>
              <a:rPr lang="en-US" sz="1600">
                <a:solidFill>
                  <a:srgbClr val="3333FF"/>
                </a:solidFill>
              </a:rPr>
              <a:t>A summary of my academic and research experiences</a:t>
            </a:r>
          </a:p>
          <a:p>
            <a:pPr marL="285750" indent="-285750">
              <a:buFont typeface="Arial" panose="020B0604020202020204" pitchFamily="34" charset="0"/>
              <a:buChar char="•"/>
            </a:pPr>
            <a:r>
              <a:rPr lang="en-US" sz="1600">
                <a:solidFill>
                  <a:srgbClr val="3333FF"/>
                </a:solidFill>
              </a:rPr>
              <a:t>Any additional information you may find helpful</a:t>
            </a:r>
          </a:p>
          <a:p>
            <a:pPr>
              <a:spcAft>
                <a:spcPts val="600"/>
              </a:spcAft>
            </a:pPr>
            <a:endParaRPr lang="en-US" sz="1600"/>
          </a:p>
          <a:p>
            <a:pPr>
              <a:spcAft>
                <a:spcPts val="600"/>
              </a:spcAft>
            </a:pPr>
            <a:r>
              <a:rPr lang="en-US" sz="1600">
                <a:solidFill>
                  <a:srgbClr val="3333FF"/>
                </a:solidFill>
              </a:rPr>
              <a:t>Thank you for considering my request</a:t>
            </a:r>
            <a:r>
              <a:rPr lang="en-US" sz="1600"/>
              <a:t>. I would be very grateful for your support and am happy to provide any materials at your convenience.</a:t>
            </a:r>
            <a:endParaRPr lang="en-CA" sz="1600"/>
          </a:p>
        </p:txBody>
      </p:sp>
    </p:spTree>
    <p:extLst>
      <p:ext uri="{BB962C8B-B14F-4D97-AF65-F5344CB8AC3E}">
        <p14:creationId xmlns:p14="http://schemas.microsoft.com/office/powerpoint/2010/main" val="2444997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B65F04-A486-A07D-A342-49590C24161B}"/>
              </a:ext>
            </a:extLst>
          </p:cNvPr>
          <p:cNvSpPr>
            <a:spLocks noGrp="1"/>
          </p:cNvSpPr>
          <p:nvPr>
            <p:ph type="title"/>
          </p:nvPr>
        </p:nvSpPr>
        <p:spPr>
          <a:xfrm>
            <a:off x="4114800" y="489508"/>
            <a:ext cx="7236597" cy="1253111"/>
          </a:xfrm>
        </p:spPr>
        <p:txBody>
          <a:bodyPr vert="horz" lIns="91440" tIns="45720" rIns="91440" bIns="45720" rtlCol="0" anchor="b">
            <a:normAutofit/>
          </a:bodyPr>
          <a:lstStyle/>
          <a:p>
            <a:r>
              <a:rPr lang="en-US" sz="3600" kern="1200">
                <a:solidFill>
                  <a:schemeClr val="tx1"/>
                </a:solidFill>
                <a:latin typeface="+mj-lt"/>
                <a:ea typeface="+mj-ea"/>
                <a:cs typeface="+mj-cs"/>
              </a:rPr>
              <a:t>Supporting your Referee: Materials to Provide</a:t>
            </a:r>
          </a:p>
        </p:txBody>
      </p:sp>
      <p:pic>
        <p:nvPicPr>
          <p:cNvPr id="8" name="Picture Placeholder 7">
            <a:extLst>
              <a:ext uri="{FF2B5EF4-FFF2-40B4-BE49-F238E27FC236}">
                <a16:creationId xmlns:a16="http://schemas.microsoft.com/office/drawing/2014/main" id="{2EB528D0-1C68-6CB5-4FC6-4A5D08CA3F8D}"/>
              </a:ext>
              <a:ext uri="{C183D7F6-B498-43B3-948B-1728B52AA6E4}">
                <adec:decorative xmlns:adec="http://schemas.microsoft.com/office/drawing/2017/decorative" val="1"/>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r="-2"/>
          <a:stretch>
            <a:fillRect/>
          </a:stretch>
        </p:blipFill>
        <p:spPr>
          <a:xfrm>
            <a:off x="437195" y="1938588"/>
            <a:ext cx="2961610" cy="1891787"/>
          </a:xfrm>
          <a:prstGeom prst="rect">
            <a:avLst/>
          </a:prstGeom>
        </p:spPr>
      </p:pic>
      <p:sp>
        <p:nvSpPr>
          <p:cNvPr id="26" name="Rectangle 25">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CB538C-6D24-B9D7-15BE-10D7D17CAE70}"/>
              </a:ext>
            </a:extLst>
          </p:cNvPr>
          <p:cNvSpPr txBox="1"/>
          <p:nvPr/>
        </p:nvSpPr>
        <p:spPr>
          <a:xfrm>
            <a:off x="4234046" y="2145817"/>
            <a:ext cx="6848481" cy="1631216"/>
          </a:xfrm>
          <a:prstGeom prst="rect">
            <a:avLst/>
          </a:prstGeom>
          <a:noFill/>
        </p:spPr>
        <p:txBody>
          <a:bodyPr wrap="square">
            <a:spAutoFit/>
          </a:bodyPr>
          <a:lstStyle/>
          <a:p>
            <a:r>
              <a:rPr lang="en-CA" sz="2000" b="1"/>
              <a:t>Essential			Helpful</a:t>
            </a:r>
          </a:p>
          <a:p>
            <a:pPr marL="342900" indent="-342900">
              <a:buFont typeface="Wingdings" panose="05000000000000000000" pitchFamily="2" charset="2"/>
              <a:buChar char="ü"/>
            </a:pPr>
            <a:r>
              <a:rPr lang="en-CA" sz="2000"/>
              <a:t>Scholarship overview		Unofficial transcripts</a:t>
            </a:r>
          </a:p>
          <a:p>
            <a:pPr marL="342900" indent="-342900">
              <a:buFont typeface="Wingdings" panose="05000000000000000000" pitchFamily="2" charset="2"/>
              <a:buChar char="ü"/>
            </a:pPr>
            <a:r>
              <a:rPr lang="en-CA" sz="2000"/>
              <a:t>Selection criteria		Resume / CCV</a:t>
            </a:r>
          </a:p>
          <a:p>
            <a:pPr marL="342900" indent="-342900">
              <a:buFont typeface="Wingdings" panose="05000000000000000000" pitchFamily="2" charset="2"/>
              <a:buChar char="ü"/>
            </a:pPr>
            <a:r>
              <a:rPr lang="en-CA" sz="2000"/>
              <a:t>Research proposal		Publications</a:t>
            </a:r>
          </a:p>
          <a:p>
            <a:pPr marL="342900" indent="-342900">
              <a:buFont typeface="Wingdings" panose="05000000000000000000" pitchFamily="2" charset="2"/>
              <a:buChar char="ü"/>
            </a:pPr>
            <a:r>
              <a:rPr lang="en-CA" sz="2000"/>
              <a:t>Referee instructions		Draft statement of interests</a:t>
            </a:r>
          </a:p>
        </p:txBody>
      </p:sp>
      <p:sp>
        <p:nvSpPr>
          <p:cNvPr id="10" name="TextBox 9">
            <a:extLst>
              <a:ext uri="{FF2B5EF4-FFF2-40B4-BE49-F238E27FC236}">
                <a16:creationId xmlns:a16="http://schemas.microsoft.com/office/drawing/2014/main" id="{28FD725F-230C-8C4B-2C5B-FB636611A754}"/>
              </a:ext>
            </a:extLst>
          </p:cNvPr>
          <p:cNvSpPr txBox="1"/>
          <p:nvPr/>
        </p:nvSpPr>
        <p:spPr>
          <a:xfrm>
            <a:off x="4114799" y="4180231"/>
            <a:ext cx="7086601" cy="1200329"/>
          </a:xfrm>
          <a:prstGeom prst="rect">
            <a:avLst/>
          </a:prstGeom>
          <a:noFill/>
        </p:spPr>
        <p:txBody>
          <a:bodyPr wrap="square">
            <a:spAutoFit/>
          </a:bodyPr>
          <a:lstStyle/>
          <a:p>
            <a:r>
              <a:rPr lang="en-US" b="1"/>
              <a:t>Why This Matters: </a:t>
            </a:r>
            <a:endParaRPr lang="en-US"/>
          </a:p>
          <a:p>
            <a:r>
              <a:rPr lang="en-US"/>
              <a:t>Referees often write multiple letters each term. Providing materials helps them write a more detailed, accurate, and competitive assessment of your academic achievements and research potential.</a:t>
            </a:r>
            <a:endParaRPr lang="en-CA"/>
          </a:p>
        </p:txBody>
      </p:sp>
    </p:spTree>
    <p:extLst>
      <p:ext uri="{BB962C8B-B14F-4D97-AF65-F5344CB8AC3E}">
        <p14:creationId xmlns:p14="http://schemas.microsoft.com/office/powerpoint/2010/main" val="1728638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8CB7B-7F9D-9FA9-FDEE-A8716793D2ED}"/>
              </a:ext>
            </a:extLst>
          </p:cNvPr>
          <p:cNvSpPr>
            <a:spLocks noGrp="1"/>
          </p:cNvSpPr>
          <p:nvPr>
            <p:ph type="title"/>
          </p:nvPr>
        </p:nvSpPr>
        <p:spPr>
          <a:xfrm>
            <a:off x="685800" y="489509"/>
            <a:ext cx="10665597" cy="871932"/>
          </a:xfrm>
        </p:spPr>
        <p:txBody>
          <a:bodyPr vert="horz" lIns="91440" tIns="45720" rIns="91440" bIns="45720" rtlCol="0" anchor="b">
            <a:normAutofit/>
          </a:bodyPr>
          <a:lstStyle/>
          <a:p>
            <a:r>
              <a:rPr lang="en-US" sz="4000" kern="1200">
                <a:solidFill>
                  <a:schemeClr val="tx1"/>
                </a:solidFill>
                <a:latin typeface="+mj-lt"/>
                <a:ea typeface="+mj-ea"/>
                <a:cs typeface="+mj-cs"/>
              </a:rPr>
              <a:t>What referees should highlight</a:t>
            </a:r>
          </a:p>
        </p:txBody>
      </p:sp>
      <p:sp>
        <p:nvSpPr>
          <p:cNvPr id="6" name="TextBox 5">
            <a:extLst>
              <a:ext uri="{FF2B5EF4-FFF2-40B4-BE49-F238E27FC236}">
                <a16:creationId xmlns:a16="http://schemas.microsoft.com/office/drawing/2014/main" id="{0364E42A-B797-EA94-921E-811556B7561C}"/>
              </a:ext>
            </a:extLst>
          </p:cNvPr>
          <p:cNvSpPr txBox="1"/>
          <p:nvPr/>
        </p:nvSpPr>
        <p:spPr>
          <a:xfrm>
            <a:off x="685800" y="1636776"/>
            <a:ext cx="7009259" cy="4316984"/>
          </a:xfrm>
          <a:prstGeom prst="rect">
            <a:avLst/>
          </a:prstGeom>
        </p:spPr>
        <p:txBody>
          <a:bodyPr vert="horz" lIns="91440" tIns="45720" rIns="91440" bIns="45720" rtlCol="0">
            <a:normAutofit/>
          </a:bodyPr>
          <a:lstStyle/>
          <a:p>
            <a:pPr marL="342900" indent="-228600">
              <a:lnSpc>
                <a:spcPct val="90000"/>
              </a:lnSpc>
              <a:spcBef>
                <a:spcPts val="1200"/>
              </a:spcBef>
              <a:buFont typeface="Arial" panose="020B0604020202020204" pitchFamily="34" charset="0"/>
              <a:buChar char="•"/>
            </a:pPr>
            <a:r>
              <a:rPr lang="en-US"/>
              <a:t>Exceptional research potential: the reviewer wants evidence of the applicant's potential to carry out the proposed research and succeed as an independent scholar.</a:t>
            </a:r>
          </a:p>
          <a:p>
            <a:pPr marL="342900" indent="-228600">
              <a:lnSpc>
                <a:spcPct val="90000"/>
              </a:lnSpc>
              <a:spcBef>
                <a:spcPts val="1200"/>
              </a:spcBef>
              <a:buFont typeface="Arial" panose="020B0604020202020204" pitchFamily="34" charset="0"/>
              <a:buChar char="•"/>
            </a:pPr>
            <a:r>
              <a:rPr lang="en-US"/>
              <a:t>Originality and innovation</a:t>
            </a:r>
          </a:p>
          <a:p>
            <a:pPr marL="342900" indent="-228600">
              <a:lnSpc>
                <a:spcPct val="90000"/>
              </a:lnSpc>
              <a:spcBef>
                <a:spcPts val="1200"/>
              </a:spcBef>
              <a:buFont typeface="Arial" panose="020B0604020202020204" pitchFamily="34" charset="0"/>
              <a:buChar char="•"/>
            </a:pPr>
            <a:r>
              <a:rPr lang="en-US"/>
              <a:t>Independence and initiative: more than simply following instructions</a:t>
            </a:r>
          </a:p>
          <a:p>
            <a:pPr marL="342900" indent="-228600">
              <a:lnSpc>
                <a:spcPct val="90000"/>
              </a:lnSpc>
              <a:spcBef>
                <a:spcPts val="1200"/>
              </a:spcBef>
              <a:buFont typeface="Arial" panose="020B0604020202020204" pitchFamily="34" charset="0"/>
              <a:buChar char="•"/>
            </a:pPr>
            <a:r>
              <a:rPr lang="en-US"/>
              <a:t>Critical thinking and judgment</a:t>
            </a:r>
          </a:p>
          <a:p>
            <a:pPr marL="342900" indent="-228600">
              <a:lnSpc>
                <a:spcPct val="90000"/>
              </a:lnSpc>
              <a:spcBef>
                <a:spcPts val="1200"/>
              </a:spcBef>
              <a:buFont typeface="Arial" panose="020B0604020202020204" pitchFamily="34" charset="0"/>
              <a:buChar char="•"/>
            </a:pPr>
            <a:r>
              <a:rPr lang="en-US"/>
              <a:t>Communication skills: written and oral</a:t>
            </a:r>
          </a:p>
          <a:p>
            <a:pPr marL="342900" indent="-228600">
              <a:lnSpc>
                <a:spcPct val="90000"/>
              </a:lnSpc>
              <a:spcBef>
                <a:spcPts val="1200"/>
              </a:spcBef>
              <a:buFont typeface="Arial" panose="020B0604020202020204" pitchFamily="34" charset="0"/>
              <a:buChar char="•"/>
            </a:pPr>
            <a:r>
              <a:rPr lang="en-US"/>
              <a:t>Leadership and collaboration: achievements within and beyond academia</a:t>
            </a:r>
          </a:p>
          <a:p>
            <a:pPr marL="342900" indent="-228600">
              <a:lnSpc>
                <a:spcPct val="90000"/>
              </a:lnSpc>
              <a:spcBef>
                <a:spcPts val="1200"/>
              </a:spcBef>
              <a:buFont typeface="Arial" panose="020B0604020202020204" pitchFamily="34" charset="0"/>
              <a:buChar char="•"/>
            </a:pPr>
            <a:r>
              <a:rPr lang="en-US"/>
              <a:t>Awards and recognitions</a:t>
            </a:r>
          </a:p>
          <a:p>
            <a:pPr indent="-228600">
              <a:lnSpc>
                <a:spcPct val="90000"/>
              </a:lnSpc>
              <a:buFont typeface="Arial" panose="020B0604020202020204" pitchFamily="34" charset="0"/>
              <a:buChar char="•"/>
            </a:pPr>
            <a:endParaRPr lang="en-US" sz="1100"/>
          </a:p>
          <a:p>
            <a:pPr indent="-228600">
              <a:lnSpc>
                <a:spcPct val="90000"/>
              </a:lnSpc>
              <a:buFont typeface="Arial" panose="020B0604020202020204" pitchFamily="34" charset="0"/>
              <a:buChar char="•"/>
            </a:pPr>
            <a:endParaRPr lang="en-US" sz="1100"/>
          </a:p>
        </p:txBody>
      </p:sp>
      <p:sp>
        <p:nvSpPr>
          <p:cNvPr id="39" name="Rectangle 38">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16425CF-8D69-4040-5898-D2A66376B10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50330" y="2057241"/>
            <a:ext cx="3986399" cy="2286317"/>
          </a:xfrm>
          <a:prstGeom prst="rect">
            <a:avLst/>
          </a:prstGeom>
        </p:spPr>
      </p:pic>
    </p:spTree>
    <p:extLst>
      <p:ext uri="{BB962C8B-B14F-4D97-AF65-F5344CB8AC3E}">
        <p14:creationId xmlns:p14="http://schemas.microsoft.com/office/powerpoint/2010/main" val="38527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5D73B-454B-9EC4-49E5-61CDBAD4BCAB}"/>
              </a:ext>
            </a:extLst>
          </p:cNvPr>
          <p:cNvSpPr>
            <a:spLocks noGrp="1"/>
          </p:cNvSpPr>
          <p:nvPr>
            <p:ph type="title"/>
          </p:nvPr>
        </p:nvSpPr>
        <p:spPr>
          <a:xfrm>
            <a:off x="1136397" y="502021"/>
            <a:ext cx="4959603" cy="1642969"/>
          </a:xfrm>
        </p:spPr>
        <p:txBody>
          <a:bodyPr vert="horz" lIns="91440" tIns="45720" rIns="91440" bIns="45720" rtlCol="0" anchor="b">
            <a:normAutofit/>
          </a:bodyPr>
          <a:lstStyle/>
          <a:p>
            <a:r>
              <a:rPr lang="en-US" sz="4000" kern="1200">
                <a:solidFill>
                  <a:schemeClr val="tx1"/>
                </a:solidFill>
                <a:latin typeface="+mj-lt"/>
                <a:ea typeface="+mj-ea"/>
                <a:cs typeface="+mj-cs"/>
              </a:rPr>
              <a:t>Presentation Standards </a:t>
            </a:r>
          </a:p>
        </p:txBody>
      </p:sp>
      <p:sp>
        <p:nvSpPr>
          <p:cNvPr id="5" name="TextBox 4">
            <a:extLst>
              <a:ext uri="{FF2B5EF4-FFF2-40B4-BE49-F238E27FC236}">
                <a16:creationId xmlns:a16="http://schemas.microsoft.com/office/drawing/2014/main" id="{35E1766F-D56F-AD30-F58B-CA81692A6AA7}"/>
              </a:ext>
            </a:extLst>
          </p:cNvPr>
          <p:cNvSpPr txBox="1"/>
          <p:nvPr/>
        </p:nvSpPr>
        <p:spPr>
          <a:xfrm>
            <a:off x="1136397" y="2418408"/>
            <a:ext cx="4959603" cy="3522569"/>
          </a:xfrm>
          <a:prstGeom prst="rect">
            <a:avLst/>
          </a:prstGeom>
        </p:spPr>
        <p:txBody>
          <a:bodyPr vert="horz" lIns="91440" tIns="45720" rIns="91440" bIns="45720" rtlCol="0">
            <a:normAutofit/>
          </a:bodyPr>
          <a:lstStyle/>
          <a:p>
            <a:pPr marR="0" lvl="0" fontAlgn="auto">
              <a:lnSpc>
                <a:spcPct val="90000"/>
              </a:lnSpc>
              <a:spcBef>
                <a:spcPts val="0"/>
              </a:spcBef>
              <a:spcAft>
                <a:spcPts val="0"/>
              </a:spcAft>
              <a:buClrTx/>
              <a:buSzTx/>
              <a:tabLst/>
              <a:defRPr/>
            </a:pPr>
            <a:r>
              <a:rPr kumimoji="0" lang="en-US" sz="1600" b="0" i="0" u="none" strike="noStrike" cap="none" spc="0" normalizeH="0" baseline="0" noProof="0">
                <a:ln>
                  <a:noFill/>
                </a:ln>
                <a:effectLst/>
                <a:uLnTx/>
                <a:uFillTx/>
              </a:rPr>
              <a:t>Tri Agency provides online </a:t>
            </a:r>
            <a:r>
              <a:rPr kumimoji="0" lang="en-US" sz="1600" b="0" i="0" u="none" strike="noStrike" cap="none" spc="0" normalizeH="0" baseline="0" noProof="0">
                <a:ln>
                  <a:noFill/>
                </a:ln>
                <a:effectLst/>
                <a:uLnTx/>
                <a:uFillTx/>
                <a:hlinkClick r:id="rId3">
                  <a:extLst>
                    <a:ext uri="{A12FA001-AC4F-418D-AE19-62706E023703}">
                      <ahyp:hlinkClr xmlns:ahyp="http://schemas.microsoft.com/office/drawing/2018/hyperlinkcolor" val="tx"/>
                    </a:ext>
                  </a:extLst>
                </a:hlinkClick>
              </a:rPr>
              <a:t>presentation and attachment standards </a:t>
            </a:r>
            <a:r>
              <a:rPr kumimoji="0" lang="en-US" sz="1600" b="0" i="0" u="none" strike="noStrike" cap="none" spc="0" normalizeH="0" baseline="0" noProof="0">
                <a:ln>
                  <a:noFill/>
                </a:ln>
                <a:effectLst/>
                <a:uLnTx/>
                <a:uFillTx/>
              </a:rPr>
              <a:t>that applicants must follow.</a:t>
            </a:r>
          </a:p>
          <a:p>
            <a:pPr indent="-228600">
              <a:lnSpc>
                <a:spcPct val="90000"/>
              </a:lnSpc>
              <a:spcAft>
                <a:spcPts val="863"/>
              </a:spcAft>
              <a:buFont typeface="Arial" panose="020B0604020202020204" pitchFamily="34" charset="0"/>
              <a:buChar char="•"/>
            </a:pPr>
            <a:endParaRPr lang="en-US" sz="1600" b="0" i="0">
              <a:effectLst/>
            </a:endParaRPr>
          </a:p>
          <a:p>
            <a:pPr>
              <a:lnSpc>
                <a:spcPct val="90000"/>
              </a:lnSpc>
              <a:spcAft>
                <a:spcPts val="863"/>
              </a:spcAft>
            </a:pPr>
            <a:r>
              <a:rPr lang="en-US" sz="1600" b="0" i="0">
                <a:effectLst/>
              </a:rPr>
              <a:t>On the page</a:t>
            </a:r>
          </a:p>
          <a:p>
            <a:pPr marL="285750" indent="-285750">
              <a:lnSpc>
                <a:spcPct val="90000"/>
              </a:lnSpc>
              <a:buFont typeface="Arial" panose="020B0604020202020204" pitchFamily="34" charset="0"/>
              <a:buChar char="•"/>
            </a:pPr>
            <a:r>
              <a:rPr lang="en-US" sz="1600" b="0" i="0" u="sng">
                <a:effectLst/>
                <a:hlinkClick r:id="rId4">
                  <a:extLst>
                    <a:ext uri="{A12FA001-AC4F-418D-AE19-62706E023703}">
                      <ahyp:hlinkClr xmlns:ahyp="http://schemas.microsoft.com/office/drawing/2018/hyperlinkcolor" val="tx"/>
                    </a:ext>
                  </a:extLst>
                </a:hlinkClick>
              </a:rPr>
              <a:t>Prepare your documents</a:t>
            </a:r>
            <a:endParaRPr lang="en-US" sz="1600" b="0" i="0">
              <a:effectLst/>
            </a:endParaRPr>
          </a:p>
          <a:p>
            <a:pPr marL="285750" indent="-285750">
              <a:lnSpc>
                <a:spcPct val="90000"/>
              </a:lnSpc>
              <a:buFont typeface="Arial" panose="020B0604020202020204" pitchFamily="34" charset="0"/>
              <a:buChar char="•"/>
            </a:pPr>
            <a:r>
              <a:rPr lang="en-US" sz="1600" b="0" i="0" u="sng">
                <a:effectLst/>
                <a:hlinkClick r:id="rId5">
                  <a:extLst>
                    <a:ext uri="{A12FA001-AC4F-418D-AE19-62706E023703}">
                      <ahyp:hlinkClr xmlns:ahyp="http://schemas.microsoft.com/office/drawing/2018/hyperlinkcolor" val="tx"/>
                    </a:ext>
                  </a:extLst>
                </a:hlinkClick>
              </a:rPr>
              <a:t>Canada Graduate Research Scholarship – Master’s (CGRS M) program transcript requirements</a:t>
            </a:r>
            <a:endParaRPr lang="en-US" sz="1600" b="0" i="0">
              <a:effectLst/>
            </a:endParaRPr>
          </a:p>
          <a:p>
            <a:pPr marL="285750" indent="-285750">
              <a:lnSpc>
                <a:spcPct val="90000"/>
              </a:lnSpc>
              <a:buFont typeface="Arial" panose="020B0604020202020204" pitchFamily="34" charset="0"/>
              <a:buChar char="•"/>
            </a:pPr>
            <a:r>
              <a:rPr lang="en-US" sz="1600" b="0" i="0" u="sng">
                <a:effectLst/>
                <a:hlinkClick r:id="rId6">
                  <a:extLst>
                    <a:ext uri="{A12FA001-AC4F-418D-AE19-62706E023703}">
                      <ahyp:hlinkClr xmlns:ahyp="http://schemas.microsoft.com/office/drawing/2018/hyperlinkcolor" val="tx"/>
                    </a:ext>
                  </a:extLst>
                </a:hlinkClick>
              </a:rPr>
              <a:t>Convert the documents</a:t>
            </a:r>
            <a:endParaRPr lang="en-US" sz="1600" b="0" i="0">
              <a:effectLst/>
            </a:endParaRPr>
          </a:p>
          <a:p>
            <a:pPr marL="285750" indent="-285750">
              <a:lnSpc>
                <a:spcPct val="90000"/>
              </a:lnSpc>
              <a:buFont typeface="Arial" panose="020B0604020202020204" pitchFamily="34" charset="0"/>
              <a:buChar char="•"/>
            </a:pPr>
            <a:r>
              <a:rPr lang="en-US" sz="1600" b="0" i="0" u="sng">
                <a:effectLst/>
                <a:hlinkClick r:id="rId7">
                  <a:extLst>
                    <a:ext uri="{A12FA001-AC4F-418D-AE19-62706E023703}">
                      <ahyp:hlinkClr xmlns:ahyp="http://schemas.microsoft.com/office/drawing/2018/hyperlinkcolor" val="tx"/>
                    </a:ext>
                  </a:extLst>
                </a:hlinkClick>
              </a:rPr>
              <a:t>Troubleshooting tips for uploading PDF attachments in the Research Portal</a:t>
            </a:r>
            <a:endParaRPr lang="en-US" sz="1600" b="0" i="0">
              <a:effectLst/>
            </a:endParaRPr>
          </a:p>
        </p:txBody>
      </p:sp>
      <p:pic>
        <p:nvPicPr>
          <p:cNvPr id="1026" name="Picture 2">
            <a:extLst>
              <a:ext uri="{FF2B5EF4-FFF2-40B4-BE49-F238E27FC236}">
                <a16:creationId xmlns:a16="http://schemas.microsoft.com/office/drawing/2014/main" id="{ED45CD4B-39AE-3240-4E59-E1AFD4DD28A0}"/>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690914" y="979983"/>
            <a:ext cx="3999401" cy="4157105"/>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3012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0A40EF-27B1-F8F5-C01B-0E3EBBF10A7E}"/>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b="-1"/>
          <a:stretch>
            <a:fillRect/>
          </a:stretch>
        </p:blipFill>
        <p:spPr>
          <a:xfrm>
            <a:off x="20" y="10"/>
            <a:ext cx="12191980" cy="4571990"/>
          </a:xfrm>
          <a:prstGeom prst="rect">
            <a:avLst/>
          </a:prstGeom>
        </p:spPr>
      </p:pic>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1600200" y="5070763"/>
            <a:ext cx="8894618" cy="1146995"/>
          </a:xfrm>
        </p:spPr>
        <p:txBody>
          <a:bodyPr vert="horz" lIns="274320" tIns="182880" rIns="274320" bIns="182880" rtlCol="0" anchor="ctr" anchorCtr="1">
            <a:normAutofit/>
          </a:bodyPr>
          <a:lstStyle/>
          <a:p>
            <a:r>
              <a:rPr lang="en-US" sz="3800">
                <a:solidFill>
                  <a:srgbClr val="262626"/>
                </a:solidFill>
              </a:rPr>
              <a:t>Additional Funding Opportunities</a:t>
            </a:r>
          </a:p>
        </p:txBody>
      </p:sp>
    </p:spTree>
    <p:extLst>
      <p:ext uri="{BB962C8B-B14F-4D97-AF65-F5344CB8AC3E}">
        <p14:creationId xmlns:p14="http://schemas.microsoft.com/office/powerpoint/2010/main" val="40560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3462D7-27D2-94DC-1264-B79226686001}"/>
              </a:ext>
            </a:extLst>
          </p:cNvPr>
          <p:cNvSpPr>
            <a:spLocks noGrp="1"/>
          </p:cNvSpPr>
          <p:nvPr>
            <p:ph type="title"/>
          </p:nvPr>
        </p:nvSpPr>
        <p:spPr>
          <a:xfrm>
            <a:off x="1371599" y="294538"/>
            <a:ext cx="9895951" cy="1033669"/>
          </a:xfrm>
          <a:prstGeom prst="ellipse">
            <a:avLst/>
          </a:prstGeom>
        </p:spPr>
        <p:txBody>
          <a:bodyPr vert="horz" lIns="91440" tIns="45720" rIns="91440" bIns="45720" rtlCol="0" anchor="ctr">
            <a:normAutofit/>
          </a:bodyPr>
          <a:lstStyle/>
          <a:p>
            <a:r>
              <a:rPr lang="en-US" sz="4000" kern="1200">
                <a:solidFill>
                  <a:srgbClr val="FFFFFF"/>
                </a:solidFill>
                <a:latin typeface="+mj-lt"/>
                <a:ea typeface="+mj-ea"/>
                <a:cs typeface="+mj-cs"/>
              </a:rPr>
              <a:t>Indigenous Student Researchers</a:t>
            </a:r>
          </a:p>
        </p:txBody>
      </p:sp>
      <p:sp>
        <p:nvSpPr>
          <p:cNvPr id="6" name="TextBox 5">
            <a:extLst>
              <a:ext uri="{FF2B5EF4-FFF2-40B4-BE49-F238E27FC236}">
                <a16:creationId xmlns:a16="http://schemas.microsoft.com/office/drawing/2014/main" id="{D6C044CF-0666-27CC-FEDF-E62746D18C49}"/>
              </a:ext>
            </a:extLst>
          </p:cNvPr>
          <p:cNvSpPr txBox="1"/>
          <p:nvPr/>
        </p:nvSpPr>
        <p:spPr>
          <a:xfrm>
            <a:off x="459350" y="1990846"/>
            <a:ext cx="11092183" cy="4230628"/>
          </a:xfrm>
          <a:prstGeom prst="rect">
            <a:avLst/>
          </a:prstGeom>
        </p:spPr>
        <p:txBody>
          <a:bodyPr vert="horz" lIns="91440" tIns="45720" rIns="91440" bIns="45720" rtlCol="0" anchor="ctr">
            <a:noAutofit/>
          </a:bodyPr>
          <a:lstStyle/>
          <a:p>
            <a:pPr>
              <a:lnSpc>
                <a:spcPct val="90000"/>
              </a:lnSpc>
            </a:pPr>
            <a:r>
              <a:rPr lang="en-US" b="1"/>
              <a:t>Indigenous Scholars Awards and Supplements</a:t>
            </a:r>
          </a:p>
          <a:p>
            <a:pPr indent="-228600">
              <a:lnSpc>
                <a:spcPct val="90000"/>
              </a:lnSpc>
              <a:buFont typeface="Arial" panose="020B0604020202020204" pitchFamily="34" charset="0"/>
              <a:buChar char="•"/>
            </a:pPr>
            <a:endParaRPr lang="en-US"/>
          </a:p>
          <a:p>
            <a:pPr>
              <a:lnSpc>
                <a:spcPct val="90000"/>
              </a:lnSpc>
            </a:pPr>
            <a:r>
              <a:rPr lang="en-US"/>
              <a:t>If you identify as an Indigenous student and apply for the CGRS-M, you may be eligible for additional funding.</a:t>
            </a:r>
          </a:p>
          <a:p>
            <a:pPr>
              <a:lnSpc>
                <a:spcPct val="90000"/>
              </a:lnSpc>
            </a:pPr>
            <a:endParaRPr lang="en-US"/>
          </a:p>
          <a:p>
            <a:pPr>
              <a:lnSpc>
                <a:spcPct val="90000"/>
              </a:lnSpc>
              <a:spcAft>
                <a:spcPts val="1200"/>
              </a:spcAft>
            </a:pPr>
            <a:r>
              <a:rPr lang="en-US"/>
              <a:t>✅ CGRS-M recipients may receive an additional $5,000 Indigenous Scholars Supplement.</a:t>
            </a:r>
          </a:p>
          <a:p>
            <a:pPr>
              <a:lnSpc>
                <a:spcPct val="90000"/>
              </a:lnSpc>
              <a:spcAft>
                <a:spcPts val="1200"/>
              </a:spcAft>
            </a:pPr>
            <a:r>
              <a:rPr lang="en-US"/>
              <a:t>✅ Applicants on the alternate list may receive an Indigenous Scholars Award ($27,000) plus a $5,000 Indigenous Scholars Supplement.</a:t>
            </a:r>
          </a:p>
          <a:p>
            <a:pPr>
              <a:lnSpc>
                <a:spcPct val="90000"/>
              </a:lnSpc>
              <a:spcAft>
                <a:spcPts val="1200"/>
              </a:spcAft>
            </a:pPr>
            <a:r>
              <a:rPr lang="en-US"/>
              <a:t>✅ Funding is available while funds last.</a:t>
            </a:r>
          </a:p>
          <a:p>
            <a:pPr>
              <a:lnSpc>
                <a:spcPct val="90000"/>
              </a:lnSpc>
              <a:spcAft>
                <a:spcPts val="1200"/>
              </a:spcAft>
            </a:pPr>
            <a:r>
              <a:rPr lang="en-US"/>
              <a:t>✅ Successful applicants must provide documentation confirming Indigenous citizenship or membership in accordance with Tri-Agency requirements.</a:t>
            </a:r>
          </a:p>
          <a:p>
            <a:pPr>
              <a:lnSpc>
                <a:spcPct val="90000"/>
              </a:lnSpc>
            </a:pPr>
            <a:endParaRPr lang="en-US"/>
          </a:p>
          <a:p>
            <a:pPr>
              <a:lnSpc>
                <a:spcPct val="90000"/>
              </a:lnSpc>
            </a:pPr>
            <a:r>
              <a:rPr lang="en-US" b="1"/>
              <a:t>Key Takeaway</a:t>
            </a:r>
            <a:r>
              <a:rPr lang="en-US"/>
              <a:t>: Indigenous students applying for CGRS-M may be eligible for additional funding support beyond the regular scholarship.</a:t>
            </a:r>
          </a:p>
          <a:p>
            <a:pPr>
              <a:lnSpc>
                <a:spcPct val="90000"/>
              </a:lnSpc>
            </a:pPr>
            <a:endParaRPr lang="en-US"/>
          </a:p>
          <a:p>
            <a:pPr marR="0" lvl="0" fontAlgn="auto">
              <a:lnSpc>
                <a:spcPct val="90000"/>
              </a:lnSpc>
              <a:spcBef>
                <a:spcPts val="1000"/>
              </a:spcBef>
              <a:spcAft>
                <a:spcPts val="600"/>
              </a:spcAft>
              <a:buClr>
                <a:srgbClr val="418AB3"/>
              </a:buClr>
              <a:buSzTx/>
              <a:tabLst/>
              <a:defRPr/>
            </a:pPr>
            <a:r>
              <a:rPr kumimoji="0" lang="en-US" b="0" i="0" u="none" strike="noStrike" cap="none" spc="0" normalizeH="0" baseline="0" noProof="0">
                <a:ln>
                  <a:noFill/>
                </a:ln>
                <a:effectLst/>
                <a:uLnTx/>
                <a:uFillTx/>
              </a:rPr>
              <a:t>For more information refer to the </a:t>
            </a:r>
            <a:r>
              <a:rPr kumimoji="0" lang="en-US" b="0" i="0" u="none" strike="noStrike" cap="none" spc="0" normalizeH="0" baseline="0" noProof="0">
                <a:ln>
                  <a:noFill/>
                </a:ln>
                <a:effectLst/>
                <a:uLnTx/>
                <a:uFillTx/>
                <a:hlinkClick r:id="rId3">
                  <a:extLst>
                    <a:ext uri="{A12FA001-AC4F-418D-AE19-62706E023703}">
                      <ahyp:hlinkClr xmlns:ahyp="http://schemas.microsoft.com/office/drawing/2018/hyperlinkcolor" val="tx"/>
                    </a:ext>
                  </a:extLst>
                </a:hlinkClick>
              </a:rPr>
              <a:t>Indigenous Scholars Awards and Supplements Pilot Initiative </a:t>
            </a:r>
            <a:r>
              <a:rPr kumimoji="0" lang="en-US" b="0" i="0" u="none" strike="noStrike" cap="none" spc="0" normalizeH="0" baseline="0" noProof="0">
                <a:ln>
                  <a:noFill/>
                </a:ln>
                <a:effectLst/>
                <a:uLnTx/>
                <a:uFillTx/>
              </a:rPr>
              <a:t>web page.</a:t>
            </a:r>
            <a:endParaRPr lang="en-US"/>
          </a:p>
        </p:txBody>
      </p:sp>
    </p:spTree>
    <p:extLst>
      <p:ext uri="{BB962C8B-B14F-4D97-AF65-F5344CB8AC3E}">
        <p14:creationId xmlns:p14="http://schemas.microsoft.com/office/powerpoint/2010/main" val="3312301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CDDCDA4-B196-559E-CA37-A14A961287BE}"/>
              </a:ext>
            </a:extLst>
          </p:cNvPr>
          <p:cNvSpPr>
            <a:spLocks noGrp="1"/>
          </p:cNvSpPr>
          <p:nvPr>
            <p:ph type="title"/>
          </p:nvPr>
        </p:nvSpPr>
        <p:spPr>
          <a:xfrm>
            <a:off x="790073" y="848854"/>
            <a:ext cx="4959603" cy="1072136"/>
          </a:xfrm>
        </p:spPr>
        <p:txBody>
          <a:bodyPr vert="horz" lIns="91440" tIns="45720" rIns="91440" bIns="45720" rtlCol="0" anchor="t">
            <a:normAutofit/>
          </a:bodyPr>
          <a:lstStyle/>
          <a:p>
            <a:r>
              <a:rPr lang="en-US" sz="4000" b="1" kern="1200">
                <a:solidFill>
                  <a:schemeClr val="tx1"/>
                </a:solidFill>
                <a:latin typeface="+mj-lt"/>
                <a:ea typeface="+mj-ea"/>
                <a:cs typeface="+mj-cs"/>
              </a:rPr>
              <a:t>Black Scholars</a:t>
            </a:r>
          </a:p>
        </p:txBody>
      </p:sp>
      <p:sp>
        <p:nvSpPr>
          <p:cNvPr id="3" name="TextBox 2">
            <a:extLst>
              <a:ext uri="{FF2B5EF4-FFF2-40B4-BE49-F238E27FC236}">
                <a16:creationId xmlns:a16="http://schemas.microsoft.com/office/drawing/2014/main" id="{FF2FB133-78E9-1390-8C0E-B79BEA4F714B}"/>
              </a:ext>
            </a:extLst>
          </p:cNvPr>
          <p:cNvSpPr txBox="1"/>
          <p:nvPr/>
        </p:nvSpPr>
        <p:spPr>
          <a:xfrm>
            <a:off x="706057" y="1666754"/>
            <a:ext cx="5389944" cy="4274223"/>
          </a:xfrm>
          <a:prstGeom prst="rect">
            <a:avLst/>
          </a:prstGeom>
        </p:spPr>
        <p:txBody>
          <a:bodyPr vert="horz" lIns="91440" tIns="45720" rIns="91440" bIns="45720" rtlCol="0">
            <a:normAutofit/>
          </a:bodyPr>
          <a:lstStyle/>
          <a:p>
            <a:pPr>
              <a:lnSpc>
                <a:spcPct val="90000"/>
              </a:lnSpc>
              <a:spcBef>
                <a:spcPts val="1000"/>
              </a:spcBef>
              <a:spcAft>
                <a:spcPts val="1500"/>
              </a:spcAft>
              <a:buClr>
                <a:schemeClr val="accent2"/>
              </a:buClr>
            </a:pPr>
            <a:r>
              <a:rPr lang="en-US">
                <a:effectLst/>
              </a:rPr>
              <a:t>The Government of Canada has provided additional funds to increase direct support for Black student researchers. </a:t>
            </a:r>
          </a:p>
          <a:p>
            <a:pPr>
              <a:lnSpc>
                <a:spcPct val="90000"/>
              </a:lnSpc>
              <a:spcBef>
                <a:spcPts val="1000"/>
              </a:spcBef>
              <a:spcAft>
                <a:spcPts val="1500"/>
              </a:spcAft>
              <a:buClr>
                <a:schemeClr val="accent2"/>
              </a:buClr>
            </a:pPr>
            <a:r>
              <a:rPr lang="en-US">
                <a:effectLst/>
              </a:rPr>
              <a:t>CGRS M applicants who self-identify as Black and provide consent in their application to be considered for funds designated for specific groups may be selected to receive this funding. </a:t>
            </a:r>
          </a:p>
          <a:p>
            <a:pPr>
              <a:lnSpc>
                <a:spcPct val="90000"/>
              </a:lnSpc>
              <a:spcBef>
                <a:spcPts val="1000"/>
              </a:spcBef>
              <a:spcAft>
                <a:spcPts val="1500"/>
              </a:spcAft>
              <a:buClr>
                <a:schemeClr val="accent2"/>
              </a:buClr>
            </a:pPr>
            <a:r>
              <a:rPr lang="en-US">
                <a:effectLst/>
              </a:rPr>
              <a:t>Each agency has up to 20 additional CGRS M awards reserved for Black student researchers.</a:t>
            </a:r>
            <a:br>
              <a:rPr lang="en-US" sz="1700"/>
            </a:br>
            <a:endParaRPr lang="en-US" sz="1700"/>
          </a:p>
        </p:txBody>
      </p:sp>
      <p:pic>
        <p:nvPicPr>
          <p:cNvPr id="25" name="Picture 24">
            <a:extLst>
              <a:ext uri="{FF2B5EF4-FFF2-40B4-BE49-F238E27FC236}">
                <a16:creationId xmlns:a16="http://schemas.microsoft.com/office/drawing/2014/main" id="{7CDFE00F-4C9F-F357-A8C5-ABAB45A2419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12442" y="1038281"/>
            <a:ext cx="5201023" cy="4367681"/>
          </a:xfrm>
          <a:prstGeom prst="rect">
            <a:avLst/>
          </a:prstGeom>
          <a:noFill/>
        </p:spPr>
      </p:pic>
      <p:sp>
        <p:nvSpPr>
          <p:cNvPr id="32" name="Rectangle 3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2638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0A40EF-27B1-F8F5-C01B-0E3EBBF10A7E}"/>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b="-1"/>
          <a:stretch>
            <a:fillRect/>
          </a:stretch>
        </p:blipFill>
        <p:spPr>
          <a:xfrm>
            <a:off x="20" y="10"/>
            <a:ext cx="12191980" cy="4571990"/>
          </a:xfrm>
          <a:prstGeom prst="rect">
            <a:avLst/>
          </a:prstGeom>
        </p:spPr>
      </p:pic>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1600200" y="5070763"/>
            <a:ext cx="8894618" cy="1146995"/>
          </a:xfrm>
        </p:spPr>
        <p:txBody>
          <a:bodyPr vert="horz" lIns="274320" tIns="182880" rIns="274320" bIns="182880" rtlCol="0" anchor="ctr" anchorCtr="1">
            <a:normAutofit/>
          </a:bodyPr>
          <a:lstStyle/>
          <a:p>
            <a:r>
              <a:rPr lang="en-US" sz="3800">
                <a:solidFill>
                  <a:srgbClr val="262626"/>
                </a:solidFill>
              </a:rPr>
              <a:t>Regulations, Policies, and Guidelines</a:t>
            </a:r>
          </a:p>
        </p:txBody>
      </p:sp>
    </p:spTree>
    <p:extLst>
      <p:ext uri="{BB962C8B-B14F-4D97-AF65-F5344CB8AC3E}">
        <p14:creationId xmlns:p14="http://schemas.microsoft.com/office/powerpoint/2010/main" val="106790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B34BA2-88CA-87C2-A875-753EFBC5505F}"/>
              </a:ext>
            </a:extLst>
          </p:cNvPr>
          <p:cNvSpPr>
            <a:spLocks noGrp="1"/>
          </p:cNvSpPr>
          <p:nvPr>
            <p:ph type="title"/>
          </p:nvPr>
        </p:nvSpPr>
        <p:spPr>
          <a:xfrm>
            <a:off x="411194" y="220349"/>
            <a:ext cx="8860127" cy="1325563"/>
          </a:xfrm>
        </p:spPr>
        <p:txBody>
          <a:bodyPr vert="horz" lIns="91440" tIns="45720" rIns="91440" bIns="45720" rtlCol="0" anchor="ctr">
            <a:normAutofit/>
          </a:bodyPr>
          <a:lstStyle/>
          <a:p>
            <a:r>
              <a:rPr lang="en-US" sz="3600" kern="1200">
                <a:latin typeface="+mj-lt"/>
                <a:ea typeface="+mj-ea"/>
                <a:cs typeface="+mj-cs"/>
              </a:rPr>
              <a:t>CGRS-M Regulations, </a:t>
            </a:r>
            <a:r>
              <a:rPr lang="en-US" sz="3600"/>
              <a:t>Policies, and </a:t>
            </a:r>
            <a:r>
              <a:rPr lang="en-US" sz="3600" kern="1200">
                <a:latin typeface="+mj-lt"/>
                <a:ea typeface="+mj-ea"/>
                <a:cs typeface="+mj-cs"/>
              </a:rPr>
              <a:t>Guidelines</a:t>
            </a:r>
          </a:p>
        </p:txBody>
      </p:sp>
      <p:sp>
        <p:nvSpPr>
          <p:cNvPr id="5" name="TextBox 4">
            <a:extLst>
              <a:ext uri="{FF2B5EF4-FFF2-40B4-BE49-F238E27FC236}">
                <a16:creationId xmlns:a16="http://schemas.microsoft.com/office/drawing/2014/main" id="{C13FD746-EE60-8BDC-2D83-4EEDB11D167B}"/>
              </a:ext>
            </a:extLst>
          </p:cNvPr>
          <p:cNvSpPr txBox="1"/>
          <p:nvPr/>
        </p:nvSpPr>
        <p:spPr>
          <a:xfrm>
            <a:off x="411194" y="1773094"/>
            <a:ext cx="5181600" cy="3311812"/>
          </a:xfrm>
          <a:prstGeom prst="rect">
            <a:avLst/>
          </a:prstGeom>
        </p:spPr>
        <p:txBody>
          <a:bodyPr vert="horz" lIns="91440" tIns="45720" rIns="91440" bIns="45720" rtlCol="0">
            <a:normAutofit/>
          </a:bodyPr>
          <a:lstStyle/>
          <a:p>
            <a:pPr defTabSz="914400">
              <a:lnSpc>
                <a:spcPct val="90000"/>
              </a:lnSpc>
              <a:spcBef>
                <a:spcPts val="1000"/>
              </a:spcBef>
            </a:pPr>
            <a:r>
              <a:rPr lang="en-US" sz="1600"/>
              <a:t>Within the instructions for the CGRS-M are some </a:t>
            </a:r>
            <a:r>
              <a:rPr lang="en-US" sz="1600">
                <a:hlinkClick r:id="rId3">
                  <a:extLst>
                    <a:ext uri="{A12FA001-AC4F-418D-AE19-62706E023703}">
                      <ahyp:hlinkClr xmlns:ahyp="http://schemas.microsoft.com/office/drawing/2018/hyperlinkcolor" val="tx"/>
                    </a:ext>
                  </a:extLst>
                </a:hlinkClick>
              </a:rPr>
              <a:t>key policies </a:t>
            </a:r>
            <a:r>
              <a:rPr lang="en-US" sz="1600"/>
              <a:t>I would encourage applicants to review quickly.</a:t>
            </a:r>
          </a:p>
          <a:p>
            <a:pPr marL="457200" indent="-457200" defTabSz="914400">
              <a:lnSpc>
                <a:spcPct val="90000"/>
              </a:lnSpc>
              <a:spcBef>
                <a:spcPts val="1000"/>
              </a:spcBef>
              <a:buFont typeface="+mj-lt"/>
              <a:buAutoNum type="arabicPeriod"/>
            </a:pPr>
            <a:r>
              <a:rPr lang="en-US" sz="1600" b="1">
                <a:solidFill>
                  <a:schemeClr val="tx2"/>
                </a:solidFill>
                <a:hlinkClick r:id="rId4">
                  <a:extLst>
                    <a:ext uri="{A12FA001-AC4F-418D-AE19-62706E023703}">
                      <ahyp:hlinkClr xmlns:ahyp="http://schemas.microsoft.com/office/drawing/2018/hyperlinkcolor" val="tx"/>
                    </a:ext>
                  </a:extLst>
                </a:hlinkClick>
              </a:rPr>
              <a:t>Individual development plans</a:t>
            </a:r>
            <a:endParaRPr lang="en-US" sz="1600" b="1">
              <a:solidFill>
                <a:schemeClr val="tx2"/>
              </a:solidFill>
            </a:endParaRPr>
          </a:p>
          <a:p>
            <a:pPr marL="457200" indent="-457200" defTabSz="914400">
              <a:lnSpc>
                <a:spcPct val="90000"/>
              </a:lnSpc>
              <a:spcBef>
                <a:spcPts val="1000"/>
              </a:spcBef>
              <a:buFont typeface="+mj-lt"/>
              <a:buAutoNum type="arabicPeriod"/>
            </a:pPr>
            <a:r>
              <a:rPr lang="en-US" sz="1600" b="1">
                <a:solidFill>
                  <a:schemeClr val="tx2"/>
                </a:solidFill>
                <a:hlinkClick r:id="rId4">
                  <a:extLst>
                    <a:ext uri="{A12FA001-AC4F-418D-AE19-62706E023703}">
                      <ahyp:hlinkClr xmlns:ahyp="http://schemas.microsoft.com/office/drawing/2018/hyperlinkcolor" val="tx"/>
                    </a:ext>
                  </a:extLst>
                </a:hlinkClick>
              </a:rPr>
              <a:t>Equity, diversity and inclusion</a:t>
            </a:r>
            <a:endParaRPr lang="en-US" sz="1600" b="1">
              <a:solidFill>
                <a:schemeClr val="tx2"/>
              </a:solidFill>
            </a:endParaRPr>
          </a:p>
          <a:p>
            <a:pPr marL="457200" indent="-457200" defTabSz="914400">
              <a:lnSpc>
                <a:spcPct val="90000"/>
              </a:lnSpc>
              <a:spcBef>
                <a:spcPts val="1000"/>
              </a:spcBef>
              <a:buFont typeface="+mj-lt"/>
              <a:buAutoNum type="arabicPeriod"/>
            </a:pPr>
            <a:r>
              <a:rPr lang="en-US" sz="1600" b="1">
                <a:solidFill>
                  <a:schemeClr val="tx2"/>
                </a:solidFill>
                <a:hlinkClick r:id="rId5">
                  <a:extLst>
                    <a:ext uri="{A12FA001-AC4F-418D-AE19-62706E023703}">
                      <ahyp:hlinkClr xmlns:ahyp="http://schemas.microsoft.com/office/drawing/2018/hyperlinkcolor" val="tx"/>
                    </a:ext>
                  </a:extLst>
                </a:hlinkClick>
              </a:rPr>
              <a:t>San Francisco Declaration on Research Assessment</a:t>
            </a:r>
            <a:endParaRPr lang="en-US" sz="1600" b="1">
              <a:solidFill>
                <a:schemeClr val="tx2"/>
              </a:solidFill>
            </a:endParaRPr>
          </a:p>
          <a:p>
            <a:pPr marL="228600" indent="-228600" defTabSz="914400">
              <a:lnSpc>
                <a:spcPct val="90000"/>
              </a:lnSpc>
              <a:spcBef>
                <a:spcPts val="1000"/>
              </a:spcBef>
              <a:buFont typeface="Arial" panose="020B0604020202020204" pitchFamily="34" charset="0"/>
              <a:buChar char="•"/>
            </a:pPr>
            <a:endParaRPr lang="en-US" sz="2200"/>
          </a:p>
        </p:txBody>
      </p:sp>
      <p:sp>
        <p:nvSpPr>
          <p:cNvPr id="3" name="TextBox 2">
            <a:extLst>
              <a:ext uri="{FF2B5EF4-FFF2-40B4-BE49-F238E27FC236}">
                <a16:creationId xmlns:a16="http://schemas.microsoft.com/office/drawing/2014/main" id="{4F5C5DE9-D380-96FD-3ACD-027C2E455A56}"/>
              </a:ext>
            </a:extLst>
          </p:cNvPr>
          <p:cNvSpPr txBox="1"/>
          <p:nvPr/>
        </p:nvSpPr>
        <p:spPr>
          <a:xfrm>
            <a:off x="6096000" y="1773094"/>
            <a:ext cx="5551311" cy="4480013"/>
          </a:xfrm>
          <a:prstGeom prst="rect">
            <a:avLst/>
          </a:prstGeom>
        </p:spPr>
        <p:txBody>
          <a:bodyPr vert="horz" lIns="91440" tIns="45720" rIns="91440" bIns="45720" rtlCol="0">
            <a:normAutofit/>
          </a:bodyPr>
          <a:lstStyle/>
          <a:p>
            <a:pPr marR="0" defTabSz="914400">
              <a:lnSpc>
                <a:spcPct val="90000"/>
              </a:lnSpc>
              <a:spcBef>
                <a:spcPts val="1000"/>
              </a:spcBef>
            </a:pPr>
            <a:r>
              <a:rPr lang="en-US" sz="1600" b="1" i="0">
                <a:effectLst/>
              </a:rPr>
              <a:t>The first point of contact for the CGRS M program is </a:t>
            </a:r>
            <a:r>
              <a:rPr lang="en-US" sz="1600" b="1" i="0">
                <a:effectLst/>
                <a:hlinkClick r:id="rId6">
                  <a:extLst>
                    <a:ext uri="{A12FA001-AC4F-418D-AE19-62706E023703}">
                      <ahyp:hlinkClr xmlns:ahyp="http://schemas.microsoft.com/office/drawing/2018/hyperlinkcolor" val="tx"/>
                    </a:ext>
                  </a:extLst>
                </a:hlinkClick>
              </a:rPr>
              <a:t>graduatefinance@trentu.ca</a:t>
            </a:r>
            <a:r>
              <a:rPr lang="en-US" sz="1600" b="1" i="0">
                <a:effectLst/>
              </a:rPr>
              <a:t> also </a:t>
            </a:r>
            <a:r>
              <a:rPr lang="en-US" sz="1600" b="1"/>
              <a:t>a potential supervisor who you are interested in working with for your graduate studies. </a:t>
            </a:r>
          </a:p>
          <a:p>
            <a:pPr marL="228600" marR="0" indent="-228600" defTabSz="914400">
              <a:lnSpc>
                <a:spcPct val="90000"/>
              </a:lnSpc>
              <a:spcBef>
                <a:spcPts val="1000"/>
              </a:spcBef>
              <a:buFont typeface="Arial" panose="020B0604020202020204" pitchFamily="34" charset="0"/>
              <a:buChar char="•"/>
            </a:pPr>
            <a:endParaRPr lang="en-US" sz="1600" b="0" i="0">
              <a:effectLst/>
            </a:endParaRPr>
          </a:p>
          <a:p>
            <a:pPr marR="0" defTabSz="914400">
              <a:lnSpc>
                <a:spcPct val="90000"/>
              </a:lnSpc>
              <a:spcBef>
                <a:spcPts val="1000"/>
              </a:spcBef>
            </a:pPr>
            <a:r>
              <a:rPr lang="en-US" sz="1600" b="1">
                <a:effectLst/>
              </a:rPr>
              <a:t>For questions about submitting an application:</a:t>
            </a:r>
          </a:p>
          <a:p>
            <a:pPr marL="228600" marR="0" lvl="0" indent="-228600" defTabSz="914400">
              <a:lnSpc>
                <a:spcPct val="90000"/>
              </a:lnSpc>
              <a:spcBef>
                <a:spcPts val="1000"/>
              </a:spcBef>
              <a:spcAft>
                <a:spcPts val="600"/>
              </a:spcAft>
              <a:buFont typeface="Arial" panose="020B0604020202020204" pitchFamily="34" charset="0"/>
              <a:buChar char="•"/>
            </a:pPr>
            <a:r>
              <a:rPr lang="en-US" sz="1600" b="0" i="0">
                <a:effectLst/>
              </a:rPr>
              <a:t>to CIHR, contact </a:t>
            </a:r>
            <a:r>
              <a:rPr lang="en-US" sz="1600" b="0" i="0">
                <a:effectLst/>
                <a:hlinkClick r:id="rId7">
                  <a:extLst>
                    <a:ext uri="{A12FA001-AC4F-418D-AE19-62706E023703}">
                      <ahyp:hlinkClr xmlns:ahyp="http://schemas.microsoft.com/office/drawing/2018/hyperlinkcolor" val="tx"/>
                    </a:ext>
                  </a:extLst>
                </a:hlinkClick>
              </a:rPr>
              <a:t>cgrsm-besrcm@cihr-irsc.gc.ca </a:t>
            </a:r>
            <a:endParaRPr lang="en-US" sz="1600" b="0" i="0">
              <a:effectLst/>
            </a:endParaRPr>
          </a:p>
          <a:p>
            <a:pPr marL="228600" marR="0" lvl="0" indent="-228600" defTabSz="914400">
              <a:lnSpc>
                <a:spcPct val="90000"/>
              </a:lnSpc>
              <a:spcBef>
                <a:spcPts val="1000"/>
              </a:spcBef>
              <a:spcAft>
                <a:spcPts val="600"/>
              </a:spcAft>
              <a:buFont typeface="Arial" panose="020B0604020202020204" pitchFamily="34" charset="0"/>
              <a:buChar char="•"/>
            </a:pPr>
            <a:r>
              <a:rPr lang="en-US" sz="1600" b="0" i="0">
                <a:effectLst/>
              </a:rPr>
              <a:t>to NSERC, contact </a:t>
            </a:r>
            <a:r>
              <a:rPr lang="en-US" sz="1600" b="0" i="0">
                <a:effectLst/>
                <a:hlinkClick r:id="rId8">
                  <a:extLst>
                    <a:ext uri="{A12FA001-AC4F-418D-AE19-62706E023703}">
                      <ahyp:hlinkClr xmlns:ahyp="http://schemas.microsoft.com/office/drawing/2018/hyperlinkcolor" val="tx"/>
                    </a:ext>
                  </a:extLst>
                </a:hlinkClick>
              </a:rPr>
              <a:t>nsercscholarships-boursescrsng@nserc-crsng.gc.ca </a:t>
            </a:r>
            <a:endParaRPr lang="en-US" sz="1600" b="0" i="0">
              <a:effectLst/>
            </a:endParaRPr>
          </a:p>
          <a:p>
            <a:pPr marL="228600" marR="0" lvl="0" indent="-228600" defTabSz="914400">
              <a:lnSpc>
                <a:spcPct val="90000"/>
              </a:lnSpc>
              <a:spcBef>
                <a:spcPts val="1000"/>
              </a:spcBef>
              <a:spcAft>
                <a:spcPts val="2400"/>
              </a:spcAft>
              <a:buFont typeface="Arial" panose="020B0604020202020204" pitchFamily="34" charset="0"/>
              <a:buChar char="•"/>
            </a:pPr>
            <a:r>
              <a:rPr lang="en-US" sz="1600" b="0" i="0">
                <a:effectLst/>
              </a:rPr>
              <a:t>to SSHRC, contact </a:t>
            </a:r>
            <a:r>
              <a:rPr lang="en-US" sz="1600" b="0" i="0">
                <a:effectLst/>
                <a:hlinkClick r:id="rId9">
                  <a:extLst>
                    <a:ext uri="{A12FA001-AC4F-418D-AE19-62706E023703}">
                      <ahyp:hlinkClr xmlns:ahyp="http://schemas.microsoft.com/office/drawing/2018/hyperlinkcolor" val="tx"/>
                    </a:ext>
                  </a:extLst>
                </a:hlinkClick>
              </a:rPr>
              <a:t>fellowships@sshrc-crsh.gc.ca </a:t>
            </a:r>
            <a:endParaRPr lang="en-US" sz="1600" b="0" i="0">
              <a:effectLst/>
            </a:endParaRPr>
          </a:p>
        </p:txBody>
      </p:sp>
    </p:spTree>
    <p:extLst>
      <p:ext uri="{BB962C8B-B14F-4D97-AF65-F5344CB8AC3E}">
        <p14:creationId xmlns:p14="http://schemas.microsoft.com/office/powerpoint/2010/main" val="3403903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AAD8E9-D880-3AAD-1547-8126D7A98FED}"/>
              </a:ext>
            </a:extLst>
          </p:cNvPr>
          <p:cNvSpPr>
            <a:spLocks noGrp="1"/>
          </p:cNvSpPr>
          <p:nvPr>
            <p:ph type="title"/>
          </p:nvPr>
        </p:nvSpPr>
        <p:spPr>
          <a:xfrm>
            <a:off x="312514" y="560914"/>
            <a:ext cx="6597572" cy="1153586"/>
          </a:xfrm>
        </p:spPr>
        <p:txBody>
          <a:bodyPr vert="horz" lIns="91440" tIns="45720" rIns="91440" bIns="45720" rtlCol="0" anchor="t">
            <a:normAutofit/>
          </a:bodyPr>
          <a:lstStyle/>
          <a:p>
            <a:r>
              <a:rPr lang="en-US" sz="3700"/>
              <a:t>Sex and Gender Based Analysis + (SGBA+)</a:t>
            </a:r>
          </a:p>
        </p:txBody>
      </p:sp>
      <p:sp>
        <p:nvSpPr>
          <p:cNvPr id="3" name="Content Placeholder 2">
            <a:extLst>
              <a:ext uri="{FF2B5EF4-FFF2-40B4-BE49-F238E27FC236}">
                <a16:creationId xmlns:a16="http://schemas.microsoft.com/office/drawing/2014/main" id="{66DDB181-1291-6AD7-B5C4-554E0C774364}"/>
              </a:ext>
            </a:extLst>
          </p:cNvPr>
          <p:cNvSpPr>
            <a:spLocks/>
          </p:cNvSpPr>
          <p:nvPr/>
        </p:nvSpPr>
        <p:spPr>
          <a:xfrm>
            <a:off x="312515" y="1782501"/>
            <a:ext cx="7485263" cy="4043065"/>
          </a:xfrm>
          <a:prstGeom prst="rect">
            <a:avLst/>
          </a:prstGeom>
        </p:spPr>
        <p:txBody>
          <a:bodyPr vert="horz" lIns="91440" tIns="45720" rIns="91440" bIns="45720" rtlCol="0">
            <a:normAutofit/>
          </a:bodyPr>
          <a:lstStyle/>
          <a:p>
            <a:pPr marR="0" lvl="0" fontAlgn="auto">
              <a:lnSpc>
                <a:spcPct val="90000"/>
              </a:lnSpc>
              <a:spcBef>
                <a:spcPts val="1000"/>
              </a:spcBef>
              <a:spcAft>
                <a:spcPts val="600"/>
              </a:spcAft>
              <a:buClr>
                <a:schemeClr val="accent2"/>
              </a:buClr>
              <a:buSzTx/>
              <a:tabLst/>
              <a:defRPr/>
            </a:pPr>
            <a:r>
              <a:rPr kumimoji="0" lang="en-US" sz="1600" b="0" i="0" u="none" strike="noStrike" cap="none" spc="0" normalizeH="0" baseline="0" noProof="0">
                <a:ln>
                  <a:noFill/>
                </a:ln>
                <a:effectLst/>
                <a:uLnTx/>
                <a:uFillTx/>
              </a:rPr>
              <a:t>When applicable, indicate how diversity (gender, sex, age, race, culture, religion, etc.) is considered in your proposed research (from its design to the analysis of the research findings).</a:t>
            </a:r>
          </a:p>
          <a:p>
            <a:pPr marR="0" lvl="0" fontAlgn="auto">
              <a:lnSpc>
                <a:spcPct val="90000"/>
              </a:lnSpc>
              <a:spcBef>
                <a:spcPts val="1000"/>
              </a:spcBef>
              <a:spcAft>
                <a:spcPts val="600"/>
              </a:spcAft>
              <a:buClr>
                <a:schemeClr val="accent2"/>
              </a:buClr>
              <a:buSzTx/>
              <a:tabLst/>
              <a:defRPr/>
            </a:pPr>
            <a:r>
              <a:rPr kumimoji="0" lang="en-US" sz="1600" b="0" i="0" u="none" strike="noStrike" cap="none" spc="0" normalizeH="0" baseline="0" noProof="0">
                <a:ln>
                  <a:noFill/>
                </a:ln>
                <a:effectLst/>
                <a:uLnTx/>
                <a:uFillTx/>
              </a:rPr>
              <a:t>Incorporating the principles of SGBA+ in research has the potential to increase the thoroughness and usefulness of the research.</a:t>
            </a:r>
          </a:p>
          <a:p>
            <a:pPr marL="57150" marR="0" lvl="0" fontAlgn="auto">
              <a:lnSpc>
                <a:spcPct val="90000"/>
              </a:lnSpc>
              <a:spcBef>
                <a:spcPts val="1000"/>
              </a:spcBef>
              <a:spcAft>
                <a:spcPts val="600"/>
              </a:spcAft>
              <a:buClr>
                <a:schemeClr val="accent2"/>
              </a:buClr>
              <a:buSzTx/>
              <a:tabLst/>
              <a:defRPr/>
            </a:pPr>
            <a:r>
              <a:rPr kumimoji="0" lang="en-US" sz="1600" b="0" i="0" u="sng" strike="noStrike" cap="none" spc="0" normalizeH="0" baseline="0" noProof="0">
                <a:ln>
                  <a:noFill/>
                </a:ln>
                <a:effectLst/>
                <a:uLnTx/>
                <a:uFillTx/>
                <a:hlinkClick r:id="rId3" tooltip="https://cihr-irsc.gc.ca/e/50836.html">
                  <a:extLst>
                    <a:ext uri="{A12FA001-AC4F-418D-AE19-62706E023703}">
                      <ahyp:hlinkClr xmlns:ahyp="http://schemas.microsoft.com/office/drawing/2018/hyperlinkcolor" val="tx"/>
                    </a:ext>
                  </a:extLst>
                </a:hlinkClick>
              </a:rPr>
              <a:t>How to Integrate Sex and Gender into Research</a:t>
            </a:r>
            <a:endParaRPr kumimoji="0" lang="en-US" sz="1600" b="0" i="0" u="sng" strike="noStrike" cap="none" spc="0" normalizeH="0" baseline="0" noProof="0">
              <a:ln>
                <a:noFill/>
              </a:ln>
              <a:effectLst/>
              <a:uLnTx/>
              <a:uFillTx/>
            </a:endParaRPr>
          </a:p>
          <a:p>
            <a:pPr marL="57150" marR="0" lvl="0" fontAlgn="auto">
              <a:lnSpc>
                <a:spcPct val="90000"/>
              </a:lnSpc>
              <a:spcBef>
                <a:spcPts val="1000"/>
              </a:spcBef>
              <a:spcAft>
                <a:spcPts val="600"/>
              </a:spcAft>
              <a:buClr>
                <a:schemeClr val="accent2"/>
              </a:buClr>
              <a:buSzTx/>
              <a:tabLst/>
              <a:defRPr/>
            </a:pPr>
            <a:r>
              <a:rPr kumimoji="0" lang="en-US" sz="1600" b="0" i="0" u="sng" strike="noStrike" cap="none" spc="0" normalizeH="0" baseline="0" noProof="0">
                <a:ln>
                  <a:noFill/>
                </a:ln>
                <a:effectLst/>
                <a:uLnTx/>
                <a:uFillTx/>
                <a:hlinkClick r:id="rId4">
                  <a:extLst>
                    <a:ext uri="{A12FA001-AC4F-418D-AE19-62706E023703}">
                      <ahyp:hlinkClr xmlns:ahyp="http://schemas.microsoft.com/office/drawing/2018/hyperlinkcolor" val="tx"/>
                    </a:ext>
                  </a:extLst>
                </a:hlinkClick>
              </a:rPr>
              <a:t>What is Gender? What is Sex?</a:t>
            </a:r>
            <a:endParaRPr kumimoji="0" lang="en-US" sz="1600" b="0" i="0" u="sng" strike="noStrike" cap="none" spc="0" normalizeH="0" baseline="0" noProof="0">
              <a:ln>
                <a:noFill/>
              </a:ln>
              <a:effectLst/>
              <a:uLnTx/>
              <a:uFillTx/>
            </a:endParaRPr>
          </a:p>
          <a:p>
            <a:pPr marL="57150" marR="0" lvl="0" fontAlgn="auto">
              <a:lnSpc>
                <a:spcPct val="90000"/>
              </a:lnSpc>
              <a:spcBef>
                <a:spcPts val="1000"/>
              </a:spcBef>
              <a:spcAft>
                <a:spcPts val="600"/>
              </a:spcAft>
              <a:buClr>
                <a:schemeClr val="accent2"/>
              </a:buClr>
              <a:buSzTx/>
              <a:tabLst/>
              <a:defRPr/>
            </a:pPr>
            <a:r>
              <a:rPr kumimoji="0" lang="en-US" sz="1600" b="0" i="0" u="sng" strike="noStrike" cap="none" spc="0" normalizeH="0" baseline="0" noProof="0">
                <a:ln>
                  <a:noFill/>
                </a:ln>
                <a:effectLst/>
                <a:uLnTx/>
                <a:uFillTx/>
                <a:hlinkClick r:id="rId5">
                  <a:extLst>
                    <a:ext uri="{A12FA001-AC4F-418D-AE19-62706E023703}">
                      <ahyp:hlinkClr xmlns:ahyp="http://schemas.microsoft.com/office/drawing/2018/hyperlinkcolor" val="tx"/>
                    </a:ext>
                  </a:extLst>
                </a:hlinkClick>
              </a:rPr>
              <a:t>Online training modules</a:t>
            </a:r>
            <a:r>
              <a:rPr kumimoji="0" lang="en-US" sz="1600" b="0" i="0" u="none" strike="noStrike" cap="none" spc="0" normalizeH="0" baseline="0" noProof="0">
                <a:ln>
                  <a:noFill/>
                </a:ln>
                <a:effectLst/>
                <a:uLnTx/>
                <a:uFillTx/>
              </a:rPr>
              <a:t>:</a:t>
            </a:r>
          </a:p>
          <a:p>
            <a:pPr marL="800100" marR="0" lvl="1" indent="-285750" fontAlgn="auto">
              <a:lnSpc>
                <a:spcPct val="90000"/>
              </a:lnSpc>
              <a:spcBef>
                <a:spcPts val="1000"/>
              </a:spcBef>
              <a:spcAft>
                <a:spcPts val="0"/>
              </a:spcAft>
              <a:buClr>
                <a:schemeClr val="accent2"/>
              </a:buClr>
              <a:buSzTx/>
              <a:buFont typeface="Arial" panose="020B0604020202020204" pitchFamily="34" charset="0"/>
              <a:buChar char="•"/>
              <a:tabLst/>
              <a:defRPr/>
            </a:pPr>
            <a:r>
              <a:rPr kumimoji="0" lang="en-US" sz="1600" b="0" i="0" u="none" strike="noStrike" cap="none" spc="0" normalizeH="0" baseline="0" noProof="0">
                <a:ln>
                  <a:noFill/>
                </a:ln>
                <a:effectLst/>
                <a:uLnTx/>
                <a:uFillTx/>
              </a:rPr>
              <a:t>Sex and Gender in Biomedical Research</a:t>
            </a:r>
          </a:p>
          <a:p>
            <a:pPr marL="800100" marR="0" lvl="1" indent="-285750" fontAlgn="auto">
              <a:lnSpc>
                <a:spcPct val="90000"/>
              </a:lnSpc>
              <a:spcBef>
                <a:spcPts val="1000"/>
              </a:spcBef>
              <a:spcAft>
                <a:spcPts val="0"/>
              </a:spcAft>
              <a:buClr>
                <a:schemeClr val="accent2"/>
              </a:buClr>
              <a:buSzTx/>
              <a:buFont typeface="Arial" panose="020B0604020202020204" pitchFamily="34" charset="0"/>
              <a:buChar char="•"/>
              <a:tabLst/>
              <a:defRPr/>
            </a:pPr>
            <a:r>
              <a:rPr kumimoji="0" lang="en-US" sz="1600" b="0" i="0" u="none" strike="noStrike" cap="none" spc="0" normalizeH="0" baseline="0" noProof="0">
                <a:ln>
                  <a:noFill/>
                </a:ln>
                <a:effectLst/>
                <a:uLnTx/>
                <a:uFillTx/>
              </a:rPr>
              <a:t>Sex and Gender in Primary Data Collection with Human Participants</a:t>
            </a:r>
          </a:p>
          <a:p>
            <a:pPr marL="800100" marR="0" lvl="1" indent="-285750" fontAlgn="auto">
              <a:lnSpc>
                <a:spcPct val="90000"/>
              </a:lnSpc>
              <a:spcBef>
                <a:spcPts val="1000"/>
              </a:spcBef>
              <a:spcAft>
                <a:spcPts val="0"/>
              </a:spcAft>
              <a:buClr>
                <a:schemeClr val="accent2"/>
              </a:buClr>
              <a:buSzTx/>
              <a:buFont typeface="Arial" panose="020B0604020202020204" pitchFamily="34" charset="0"/>
              <a:buChar char="•"/>
              <a:tabLst/>
              <a:defRPr/>
            </a:pPr>
            <a:r>
              <a:rPr kumimoji="0" lang="en-US" sz="1600" b="0" i="0" u="none" strike="noStrike" cap="none" spc="0" normalizeH="0" baseline="0" noProof="0">
                <a:ln>
                  <a:noFill/>
                </a:ln>
                <a:effectLst/>
                <a:uLnTx/>
                <a:uFillTx/>
              </a:rPr>
              <a:t>Sex and Gender in the Analysis of Secondary Data from Human Participants</a:t>
            </a:r>
          </a:p>
          <a:p>
            <a:pPr marL="0" marR="0" lvl="0" indent="-228600" fontAlgn="auto">
              <a:lnSpc>
                <a:spcPct val="90000"/>
              </a:lnSpc>
              <a:spcBef>
                <a:spcPts val="1000"/>
              </a:spcBef>
              <a:spcAft>
                <a:spcPts val="600"/>
              </a:spcAft>
              <a:buClr>
                <a:schemeClr val="accent2"/>
              </a:buClr>
              <a:buSzTx/>
              <a:buFont typeface="Arial" panose="020B0604020202020204" pitchFamily="34" charset="0"/>
              <a:buChar char="•"/>
              <a:tabLst/>
              <a:defRPr/>
            </a:pPr>
            <a:endParaRPr kumimoji="0" lang="en-US" sz="1100" b="0" i="0" u="none" strike="noStrike" cap="none" spc="0" normalizeH="0" baseline="0" noProof="0">
              <a:ln>
                <a:noFill/>
              </a:ln>
              <a:effectLst/>
              <a:uLnTx/>
              <a:uFillTx/>
            </a:endParaRPr>
          </a:p>
        </p:txBody>
      </p:sp>
      <p:pic>
        <p:nvPicPr>
          <p:cNvPr id="3074" name="Picture 2">
            <a:extLst>
              <a:ext uri="{FF2B5EF4-FFF2-40B4-BE49-F238E27FC236}">
                <a16:creationId xmlns:a16="http://schemas.microsoft.com/office/drawing/2014/main" id="{DAF30FF1-EE1A-9EA3-D17E-431013BA1656}"/>
              </a:ext>
              <a:ext uri="{C183D7F6-B498-43B3-948B-1728B52AA6E4}">
                <adec:decorative xmlns:adec="http://schemas.microsoft.com/office/drawing/2017/decorative" val="1"/>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r="-2"/>
          <a:stretch>
            <a:fillRect/>
          </a:stretch>
        </p:blipFill>
        <p:spPr bwMode="auto">
          <a:xfrm>
            <a:off x="8294604" y="2936052"/>
            <a:ext cx="2670313" cy="2684132"/>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484ABBB-9947-45AF-8FC6-98730B1071DF}"/>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rcRect b="-1"/>
          <a:stretch>
            <a:fillRect/>
          </a:stretch>
        </p:blipFill>
        <p:spPr>
          <a:xfrm>
            <a:off x="9349408" y="720433"/>
            <a:ext cx="2345767" cy="1988134"/>
          </a:xfrm>
          <a:prstGeom prst="rect">
            <a:avLst/>
          </a:prstGeom>
          <a:ln w="28575">
            <a:solidFill>
              <a:schemeClr val="tx1"/>
            </a:solidFill>
          </a:ln>
        </p:spPr>
      </p:pic>
      <p:sp>
        <p:nvSpPr>
          <p:cNvPr id="3087" name="Rectangle 3086">
            <a:extLst>
              <a:ext uri="{FF2B5EF4-FFF2-40B4-BE49-F238E27FC236}">
                <a16:creationId xmlns:a16="http://schemas.microsoft.com/office/drawing/2014/main" id="{FA169C72-4010-413C-A913-4BD6E2D12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8" name="Rectangle 3087">
            <a:extLst>
              <a:ext uri="{FF2B5EF4-FFF2-40B4-BE49-F238E27FC236}">
                <a16:creationId xmlns:a16="http://schemas.microsoft.com/office/drawing/2014/main" id="{758C3C99-2F64-46DC-9F81-BAA40930E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1812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546E4-FC8F-53E6-87E8-3CEC197AA934}"/>
              </a:ext>
            </a:extLst>
          </p:cNvPr>
          <p:cNvSpPr>
            <a:spLocks noGrp="1"/>
          </p:cNvSpPr>
          <p:nvPr>
            <p:ph type="title"/>
          </p:nvPr>
        </p:nvSpPr>
        <p:spPr>
          <a:xfrm>
            <a:off x="1149716" y="499397"/>
            <a:ext cx="5929422" cy="1640180"/>
          </a:xfrm>
        </p:spPr>
        <p:txBody>
          <a:bodyPr vert="horz" lIns="91440" tIns="45720" rIns="91440" bIns="45720" rtlCol="0" anchor="b">
            <a:normAutofit/>
          </a:bodyPr>
          <a:lstStyle/>
          <a:p>
            <a:r>
              <a:rPr lang="en-US" sz="4000" kern="1200">
                <a:solidFill>
                  <a:schemeClr val="tx1"/>
                </a:solidFill>
                <a:latin typeface="+mj-lt"/>
                <a:ea typeface="+mj-ea"/>
                <a:cs typeface="+mj-cs"/>
              </a:rPr>
              <a:t>Guides for Assessment of Contributions</a:t>
            </a:r>
          </a:p>
        </p:txBody>
      </p:sp>
      <p:sp>
        <p:nvSpPr>
          <p:cNvPr id="3" name="Content Placeholder 2">
            <a:extLst>
              <a:ext uri="{FF2B5EF4-FFF2-40B4-BE49-F238E27FC236}">
                <a16:creationId xmlns:a16="http://schemas.microsoft.com/office/drawing/2014/main" id="{BEC1D1F2-3EBD-5D10-5927-5FDE42F75039}"/>
              </a:ext>
            </a:extLst>
          </p:cNvPr>
          <p:cNvSpPr>
            <a:spLocks noGrp="1"/>
          </p:cNvSpPr>
          <p:nvPr>
            <p:ph sz="half" idx="1"/>
          </p:nvPr>
        </p:nvSpPr>
        <p:spPr>
          <a:xfrm>
            <a:off x="1149717" y="2423821"/>
            <a:ext cx="5929422" cy="3519780"/>
          </a:xfrm>
        </p:spPr>
        <p:txBody>
          <a:bodyPr vert="horz" lIns="91440" tIns="45720" rIns="91440" bIns="45720" rtlCol="0">
            <a:normAutofit/>
          </a:bodyPr>
          <a:lstStyle/>
          <a:p>
            <a:pPr marL="0" indent="0">
              <a:buNone/>
            </a:pPr>
            <a:r>
              <a:rPr lang="en-US" sz="1700" b="1"/>
              <a:t>Other guides that help clarify your qualifications include:</a:t>
            </a:r>
            <a:endParaRPr lang="en-US" sz="1700">
              <a:hlinkClick r:id="rId2">
                <a:extLst>
                  <a:ext uri="{A12FA001-AC4F-418D-AE19-62706E023703}">
                    <ahyp:hlinkClr xmlns:ahyp="http://schemas.microsoft.com/office/drawing/2018/hyperlinkcolor" val="tx"/>
                  </a:ext>
                </a:extLst>
              </a:hlinkClick>
            </a:endParaRPr>
          </a:p>
          <a:p>
            <a:r>
              <a:rPr lang="en-US" sz="1700">
                <a:hlinkClick r:id="rId2">
                  <a:extLst>
                    <a:ext uri="{A12FA001-AC4F-418D-AE19-62706E023703}">
                      <ahyp:hlinkClr xmlns:ahyp="http://schemas.microsoft.com/office/drawing/2018/hyperlinkcolor" val="tx"/>
                    </a:ext>
                  </a:extLst>
                </a:hlinkClick>
              </a:rPr>
              <a:t>Guidelines on the Assessment of Contributions to Research, Training and Mentoring </a:t>
            </a:r>
            <a:endParaRPr lang="en-US" sz="1700"/>
          </a:p>
          <a:p>
            <a:r>
              <a:rPr lang="en-US" sz="1700">
                <a:hlinkClick r:id="rId3">
                  <a:extLst>
                    <a:ext uri="{A12FA001-AC4F-418D-AE19-62706E023703}">
                      <ahyp:hlinkClr xmlns:ahyp="http://schemas.microsoft.com/office/drawing/2018/hyperlinkcolor" val="tx"/>
                    </a:ext>
                  </a:extLst>
                </a:hlinkClick>
              </a:rPr>
              <a:t>San Francisco Declaration on Research Assessment</a:t>
            </a:r>
            <a:r>
              <a:rPr lang="en-US" sz="1700"/>
              <a:t> (DORA) </a:t>
            </a:r>
          </a:p>
          <a:p>
            <a:pPr marL="0" indent="0">
              <a:buNone/>
            </a:pPr>
            <a:endParaRPr lang="en-US" sz="1700"/>
          </a:p>
          <a:p>
            <a:pPr marL="0" indent="0">
              <a:buNone/>
            </a:pPr>
            <a:r>
              <a:rPr lang="en-US" sz="1700"/>
              <a:t>* These links are filled with valuable information necessary produce a winning application</a:t>
            </a:r>
          </a:p>
          <a:p>
            <a:endParaRPr lang="en-US" sz="1700"/>
          </a:p>
        </p:txBody>
      </p:sp>
      <p:pic>
        <p:nvPicPr>
          <p:cNvPr id="5122" name="Picture 2">
            <a:extLst>
              <a:ext uri="{FF2B5EF4-FFF2-40B4-BE49-F238E27FC236}">
                <a16:creationId xmlns:a16="http://schemas.microsoft.com/office/drawing/2014/main" id="{FE6781A2-4AAE-226F-574F-E17ACB7294C8}"/>
              </a:ext>
              <a:ext uri="{C183D7F6-B498-43B3-948B-1728B52AA6E4}">
                <adec:decorative xmlns:adec="http://schemas.microsoft.com/office/drawing/2017/decorative" val="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r="-1"/>
          <a:stretch>
            <a:fillRect/>
          </a:stretch>
        </p:blipFill>
        <p:spPr bwMode="auto">
          <a:xfrm>
            <a:off x="7745506" y="1794268"/>
            <a:ext cx="3765176" cy="3161887"/>
          </a:xfrm>
          <a:prstGeom prst="rect">
            <a:avLst/>
          </a:prstGeom>
          <a:noFill/>
        </p:spPr>
      </p:pic>
      <p:sp>
        <p:nvSpPr>
          <p:cNvPr id="5129" name="Rectangle 5128">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5130">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8094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C93FEA-83E7-C4D2-814C-4851E4FAF7B1}"/>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D3E391E5-3992-E43D-AE38-FC24349A0C34}"/>
              </a:ext>
            </a:extLst>
          </p:cNvPr>
          <p:cNvSpPr>
            <a:spLocks noGrp="1"/>
          </p:cNvSpPr>
          <p:nvPr>
            <p:ph type="title"/>
          </p:nvPr>
        </p:nvSpPr>
        <p:spPr>
          <a:xfrm>
            <a:off x="694481" y="472734"/>
            <a:ext cx="6748042" cy="736470"/>
          </a:xfrm>
        </p:spPr>
        <p:txBody>
          <a:bodyPr vert="horz" lIns="91440" tIns="45720" rIns="91440" bIns="45720" rtlCol="0" anchor="t" anchorCtr="1">
            <a:normAutofit/>
          </a:bodyPr>
          <a:lstStyle/>
          <a:p>
            <a:r>
              <a:rPr lang="en-US" sz="4000" kern="1200">
                <a:solidFill>
                  <a:schemeClr val="tx1"/>
                </a:solidFill>
                <a:latin typeface="+mj-lt"/>
                <a:ea typeface="+mj-ea"/>
                <a:cs typeface="+mj-cs"/>
              </a:rPr>
              <a:t>Six Keys to a Strong Application </a:t>
            </a:r>
          </a:p>
        </p:txBody>
      </p:sp>
      <p:sp>
        <p:nvSpPr>
          <p:cNvPr id="5" name="TextBox 4">
            <a:extLst>
              <a:ext uri="{FF2B5EF4-FFF2-40B4-BE49-F238E27FC236}">
                <a16:creationId xmlns:a16="http://schemas.microsoft.com/office/drawing/2014/main" id="{0CB9A622-F6FC-3F6C-F7D5-B72578D22F71}"/>
              </a:ext>
            </a:extLst>
          </p:cNvPr>
          <p:cNvSpPr txBox="1"/>
          <p:nvPr/>
        </p:nvSpPr>
        <p:spPr>
          <a:xfrm>
            <a:off x="694481" y="1209204"/>
            <a:ext cx="6748041" cy="4731774"/>
          </a:xfrm>
          <a:prstGeom prst="rect">
            <a:avLst/>
          </a:prstGeom>
        </p:spPr>
        <p:txBody>
          <a:bodyPr vert="horz" lIns="91440" tIns="45720" rIns="91440" bIns="45720" rtlCol="0">
            <a:normAutofit/>
          </a:bodyPr>
          <a:lstStyle/>
          <a:p>
            <a:pPr>
              <a:lnSpc>
                <a:spcPct val="90000"/>
              </a:lnSpc>
              <a:spcBef>
                <a:spcPts val="1000"/>
              </a:spcBef>
              <a:buClr>
                <a:schemeClr val="bg2">
                  <a:lumMod val="10000"/>
                </a:schemeClr>
              </a:buClr>
            </a:pPr>
            <a:r>
              <a:rPr lang="en-US" sz="1600" b="1"/>
              <a:t>Keys to a strong application</a:t>
            </a:r>
          </a:p>
          <a:p>
            <a:pPr marL="285750" indent="-285750">
              <a:lnSpc>
                <a:spcPct val="90000"/>
              </a:lnSpc>
              <a:spcBef>
                <a:spcPts val="1000"/>
              </a:spcBef>
              <a:buClr>
                <a:schemeClr val="bg2">
                  <a:lumMod val="10000"/>
                </a:schemeClr>
              </a:buClr>
              <a:buFont typeface="Wingdings" panose="05000000000000000000" pitchFamily="2" charset="2"/>
              <a:buChar char="q"/>
            </a:pPr>
            <a:r>
              <a:rPr lang="en-US" sz="1600"/>
              <a:t>Apply to the correct agency.</a:t>
            </a:r>
          </a:p>
          <a:p>
            <a:pPr marL="285750" indent="-285750">
              <a:lnSpc>
                <a:spcPct val="90000"/>
              </a:lnSpc>
              <a:spcBef>
                <a:spcPts val="1000"/>
              </a:spcBef>
              <a:buClr>
                <a:schemeClr val="bg2">
                  <a:lumMod val="10000"/>
                </a:schemeClr>
              </a:buClr>
              <a:buFont typeface="Wingdings" panose="05000000000000000000" pitchFamily="2" charset="2"/>
              <a:buChar char="q"/>
            </a:pPr>
            <a:r>
              <a:rPr lang="en-US" sz="1600"/>
              <a:t>Understand the selection criteria and evaluation process.</a:t>
            </a:r>
          </a:p>
          <a:p>
            <a:pPr marL="285750" indent="-285750">
              <a:lnSpc>
                <a:spcPct val="90000"/>
              </a:lnSpc>
              <a:spcBef>
                <a:spcPts val="1000"/>
              </a:spcBef>
              <a:buClr>
                <a:schemeClr val="bg2">
                  <a:lumMod val="10000"/>
                </a:schemeClr>
              </a:buClr>
              <a:buFont typeface="Wingdings" panose="05000000000000000000" pitchFamily="2" charset="2"/>
              <a:buChar char="q"/>
            </a:pPr>
            <a:r>
              <a:rPr lang="en-US" sz="1600"/>
              <a:t>Develop a focused and feasible research proposal.</a:t>
            </a:r>
          </a:p>
          <a:p>
            <a:pPr marL="285750" indent="-285750">
              <a:lnSpc>
                <a:spcPct val="90000"/>
              </a:lnSpc>
              <a:spcBef>
                <a:spcPts val="1000"/>
              </a:spcBef>
              <a:buClr>
                <a:schemeClr val="bg2">
                  <a:lumMod val="10000"/>
                </a:schemeClr>
              </a:buClr>
              <a:buFont typeface="Wingdings" panose="05000000000000000000" pitchFamily="2" charset="2"/>
              <a:buChar char="q"/>
            </a:pPr>
            <a:r>
              <a:rPr lang="en-US" sz="1600"/>
              <a:t>Create an application that showcases your achievements and demonstrates how you meet the selection criteria.</a:t>
            </a:r>
          </a:p>
          <a:p>
            <a:pPr marL="285750" indent="-285750">
              <a:lnSpc>
                <a:spcPct val="90000"/>
              </a:lnSpc>
              <a:spcBef>
                <a:spcPts val="1000"/>
              </a:spcBef>
              <a:buClr>
                <a:schemeClr val="bg2">
                  <a:lumMod val="10000"/>
                </a:schemeClr>
              </a:buClr>
              <a:buFont typeface="Wingdings" panose="05000000000000000000" pitchFamily="2" charset="2"/>
              <a:buChar char="q"/>
            </a:pPr>
            <a:r>
              <a:rPr lang="en-US" sz="1600"/>
              <a:t>Give referees sufficient time to prepare strong reference letters.</a:t>
            </a:r>
          </a:p>
          <a:p>
            <a:pPr marL="285750" indent="-285750">
              <a:lnSpc>
                <a:spcPct val="90000"/>
              </a:lnSpc>
              <a:spcBef>
                <a:spcPts val="1000"/>
              </a:spcBef>
              <a:buClr>
                <a:schemeClr val="bg2">
                  <a:lumMod val="10000"/>
                </a:schemeClr>
              </a:buClr>
              <a:buFont typeface="Wingdings" panose="05000000000000000000" pitchFamily="2" charset="2"/>
              <a:buChar char="q"/>
            </a:pPr>
            <a:r>
              <a:rPr lang="en-US" sz="1600"/>
              <a:t>Revise, edit, and seek feedback early.</a:t>
            </a:r>
          </a:p>
          <a:p>
            <a:pPr marL="285750" indent="-285750">
              <a:lnSpc>
                <a:spcPct val="90000"/>
              </a:lnSpc>
              <a:spcBef>
                <a:spcPts val="1000"/>
              </a:spcBef>
              <a:buClr>
                <a:schemeClr val="bg2">
                  <a:lumMod val="10000"/>
                </a:schemeClr>
              </a:buClr>
              <a:buFont typeface="Wingdings" panose="05000000000000000000" pitchFamily="2" charset="2"/>
              <a:buChar char="q"/>
            </a:pPr>
            <a:endParaRPr lang="en-US" sz="1600"/>
          </a:p>
          <a:p>
            <a:pPr>
              <a:lnSpc>
                <a:spcPct val="90000"/>
              </a:lnSpc>
              <a:spcBef>
                <a:spcPts val="1000"/>
              </a:spcBef>
              <a:buClr>
                <a:schemeClr val="bg2">
                  <a:lumMod val="10000"/>
                </a:schemeClr>
              </a:buClr>
            </a:pPr>
            <a:r>
              <a:rPr lang="en-US" sz="1600" b="1"/>
              <a:t>Key takeaway from presentation:</a:t>
            </a:r>
          </a:p>
          <a:p>
            <a:pPr marL="285750" indent="-285750">
              <a:lnSpc>
                <a:spcPct val="90000"/>
              </a:lnSpc>
              <a:spcBef>
                <a:spcPts val="1000"/>
              </a:spcBef>
              <a:buClr>
                <a:schemeClr val="bg2">
                  <a:lumMod val="10000"/>
                </a:schemeClr>
              </a:buClr>
              <a:buFont typeface="Wingdings" panose="05000000000000000000" pitchFamily="2" charset="2"/>
              <a:buChar char="Ø"/>
            </a:pPr>
            <a:r>
              <a:rPr lang="en-US" sz="1600"/>
              <a:t>What reviewers are looking for </a:t>
            </a:r>
          </a:p>
          <a:p>
            <a:pPr marL="285750" indent="-285750">
              <a:lnSpc>
                <a:spcPct val="90000"/>
              </a:lnSpc>
              <a:spcBef>
                <a:spcPts val="1000"/>
              </a:spcBef>
              <a:buClr>
                <a:schemeClr val="bg2">
                  <a:lumMod val="10000"/>
                </a:schemeClr>
              </a:buClr>
              <a:buFont typeface="Wingdings" panose="05000000000000000000" pitchFamily="2" charset="2"/>
              <a:buChar char="Ø"/>
            </a:pPr>
            <a:r>
              <a:rPr lang="en-US" sz="1600"/>
              <a:t>How selection criteria are weighted</a:t>
            </a:r>
          </a:p>
          <a:p>
            <a:pPr marL="285750" indent="-285750">
              <a:lnSpc>
                <a:spcPct val="90000"/>
              </a:lnSpc>
              <a:spcBef>
                <a:spcPts val="1000"/>
              </a:spcBef>
              <a:buClr>
                <a:schemeClr val="bg2">
                  <a:lumMod val="10000"/>
                </a:schemeClr>
              </a:buClr>
              <a:buFont typeface="Wingdings" panose="05000000000000000000" pitchFamily="2" charset="2"/>
              <a:buChar char="Ø"/>
            </a:pPr>
            <a:r>
              <a:rPr lang="en-US" sz="1600"/>
              <a:t>How to write a strong proposal</a:t>
            </a:r>
          </a:p>
          <a:p>
            <a:pPr marL="285750" indent="-285750">
              <a:lnSpc>
                <a:spcPct val="90000"/>
              </a:lnSpc>
              <a:spcBef>
                <a:spcPts val="1000"/>
              </a:spcBef>
              <a:buClr>
                <a:schemeClr val="bg2">
                  <a:lumMod val="10000"/>
                </a:schemeClr>
              </a:buClr>
              <a:buFont typeface="Wingdings" panose="05000000000000000000" pitchFamily="2" charset="2"/>
              <a:buChar char="Ø"/>
            </a:pPr>
            <a:r>
              <a:rPr lang="en-US" sz="1600"/>
              <a:t>How to choose strong referees</a:t>
            </a:r>
          </a:p>
          <a:p>
            <a:pPr marL="228600" indent="-228600">
              <a:lnSpc>
                <a:spcPct val="90000"/>
              </a:lnSpc>
              <a:spcBef>
                <a:spcPts val="1000"/>
              </a:spcBef>
              <a:spcAft>
                <a:spcPts val="600"/>
              </a:spcAft>
              <a:buClr>
                <a:schemeClr val="bg2">
                  <a:lumMod val="10000"/>
                </a:schemeClr>
              </a:buClr>
              <a:buFont typeface="Arial" panose="020B0604020202020204" pitchFamily="34" charset="0"/>
              <a:buChar char="•"/>
            </a:pPr>
            <a:endParaRPr lang="en-US" sz="800"/>
          </a:p>
        </p:txBody>
      </p:sp>
      <p:pic>
        <p:nvPicPr>
          <p:cNvPr id="4" name="Picture 3">
            <a:extLst>
              <a:ext uri="{FF2B5EF4-FFF2-40B4-BE49-F238E27FC236}">
                <a16:creationId xmlns:a16="http://schemas.microsoft.com/office/drawing/2014/main" id="{A08B82F1-C077-E811-65E7-796E726C948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63274" y="2245135"/>
            <a:ext cx="4038617" cy="2685680"/>
          </a:xfrm>
          <a:prstGeom prst="rect">
            <a:avLst/>
          </a:prstGeom>
          <a:noFill/>
        </p:spPr>
      </p:pic>
      <p:sp>
        <p:nvSpPr>
          <p:cNvPr id="17" name="Rectangle 1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91664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406CD1A2-0534-1A55-226D-4BEBAA536C30}"/>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20" y="0"/>
            <a:ext cx="12191980" cy="4571990"/>
          </a:xfrm>
          <a:prstGeom prst="rect">
            <a:avLst/>
          </a:prstGeom>
          <a:noFill/>
          <a:extLst>
            <a:ext uri="{909E8E84-426E-40DD-AFC4-6F175D3DCCD1}">
              <a14:hiddenFill xmlns:a14="http://schemas.microsoft.com/office/drawing/2010/main">
                <a:solidFill>
                  <a:srgbClr val="FFFFFF"/>
                </a:solidFill>
              </a14:hiddenFill>
            </a:ext>
          </a:extLst>
        </p:spPr>
      </p:pic>
      <p:sp>
        <p:nvSpPr>
          <p:cNvPr id="28" name="Title 27">
            <a:extLst>
              <a:ext uri="{FF2B5EF4-FFF2-40B4-BE49-F238E27FC236}">
                <a16:creationId xmlns:a16="http://schemas.microsoft.com/office/drawing/2014/main" id="{BCA027E7-F7D6-7604-8C75-8A13D80CC67A}"/>
              </a:ext>
            </a:extLst>
          </p:cNvPr>
          <p:cNvSpPr>
            <a:spLocks noGrp="1"/>
          </p:cNvSpPr>
          <p:nvPr>
            <p:ph type="title"/>
          </p:nvPr>
        </p:nvSpPr>
        <p:spPr>
          <a:xfrm>
            <a:off x="580913" y="4851699"/>
            <a:ext cx="10010887" cy="1344706"/>
          </a:xfrm>
        </p:spPr>
        <p:txBody>
          <a:bodyPr vert="horz" lIns="274320" tIns="182880" rIns="274320" bIns="182880" rtlCol="0" anchor="t" anchorCtr="1">
            <a:normAutofit fontScale="90000"/>
          </a:bodyPr>
          <a:lstStyle/>
          <a:p>
            <a:r>
              <a:rPr lang="en-US" sz="3100">
                <a:solidFill>
                  <a:srgbClr val="262626"/>
                </a:solidFill>
              </a:rPr>
              <a:t>School of Graduate Studies</a:t>
            </a:r>
            <a:br>
              <a:rPr lang="en-US" sz="3100">
                <a:solidFill>
                  <a:srgbClr val="262626"/>
                </a:solidFill>
              </a:rPr>
            </a:br>
            <a:r>
              <a:rPr lang="en-US" sz="3100">
                <a:solidFill>
                  <a:srgbClr val="262626"/>
                </a:solidFill>
              </a:rPr>
              <a:t>Blackburn Hall, Suite 115</a:t>
            </a:r>
            <a:br>
              <a:rPr lang="en-US" sz="3100">
                <a:solidFill>
                  <a:srgbClr val="262626"/>
                </a:solidFill>
              </a:rPr>
            </a:br>
            <a:r>
              <a:rPr lang="en-US" sz="3100">
                <a:solidFill>
                  <a:srgbClr val="262626"/>
                </a:solidFill>
              </a:rPr>
              <a:t>All scholarship inquires direct to: </a:t>
            </a:r>
            <a:r>
              <a:rPr lang="en-US" sz="3100">
                <a:solidFill>
                  <a:srgbClr val="262626"/>
                </a:solidFill>
                <a:hlinkClick r:id="rId4">
                  <a:extLst>
                    <a:ext uri="{A12FA001-AC4F-418D-AE19-62706E023703}">
                      <ahyp:hlinkClr xmlns:ahyp="http://schemas.microsoft.com/office/drawing/2018/hyperlinkcolor" val="tx"/>
                    </a:ext>
                  </a:extLst>
                </a:hlinkClick>
              </a:rPr>
              <a:t>graduatefinance@trentu.ca</a:t>
            </a:r>
            <a:br>
              <a:rPr lang="en-US" sz="1800">
                <a:solidFill>
                  <a:srgbClr val="262626"/>
                </a:solidFill>
              </a:rPr>
            </a:br>
            <a:endParaRPr lang="en-US" sz="1800">
              <a:solidFill>
                <a:srgbClr val="262626"/>
              </a:solidFill>
            </a:endParaRPr>
          </a:p>
        </p:txBody>
      </p:sp>
    </p:spTree>
    <p:extLst>
      <p:ext uri="{BB962C8B-B14F-4D97-AF65-F5344CB8AC3E}">
        <p14:creationId xmlns:p14="http://schemas.microsoft.com/office/powerpoint/2010/main" val="405647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c324212-d63e-4aea-8f78-7f7aebadcf24" xsi:nil="true"/>
    <_Flow_SignoffStatus xmlns="32eabe5a-4174-4217-af00-6e4d9bb260f7" xsi:nil="true"/>
    <lcf76f155ced4ddcb4097134ff3c332f xmlns="32eabe5a-4174-4217-af00-6e4d9bb260f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7176DCD9ABE34296B2EE81AF38CE70" ma:contentTypeVersion="17" ma:contentTypeDescription="Create a new document." ma:contentTypeScope="" ma:versionID="b24a886d23229a3cc0324b4fe3e5fac9">
  <xsd:schema xmlns:xsd="http://www.w3.org/2001/XMLSchema" xmlns:xs="http://www.w3.org/2001/XMLSchema" xmlns:p="http://schemas.microsoft.com/office/2006/metadata/properties" xmlns:ns2="32eabe5a-4174-4217-af00-6e4d9bb260f7" xmlns:ns3="cc324212-d63e-4aea-8f78-7f7aebadcf24" targetNamespace="http://schemas.microsoft.com/office/2006/metadata/properties" ma:root="true" ma:fieldsID="3f446b14c841dd6e0ff021ef30ad4194" ns2:_="" ns3:_="">
    <xsd:import namespace="32eabe5a-4174-4217-af00-6e4d9bb260f7"/>
    <xsd:import namespace="cc324212-d63e-4aea-8f78-7f7aebadcf2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eabe5a-4174-4217-af00-6e4d9bb260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b3b263f-decc-4103-be06-e60edd914aa1"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324212-d63e-4aea-8f78-7f7aebadcf2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13ae2ca8-c732-49b9-9e84-a148a7170205}" ma:internalName="TaxCatchAll" ma:showField="CatchAllData" ma:web="cc324212-d63e-4aea-8f78-7f7aebadcf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7C52C5-6F65-4D42-B855-A3283C55581A}">
  <ds:schemaRefs>
    <ds:schemaRef ds:uri="32eabe5a-4174-4217-af00-6e4d9bb260f7"/>
    <ds:schemaRef ds:uri="cc324212-d63e-4aea-8f78-7f7aebadcf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5B6D968-3BA5-45CA-AFA4-01F84FB04FAA}">
  <ds:schemaRefs>
    <ds:schemaRef ds:uri="http://schemas.microsoft.com/sharepoint/v3/contenttype/forms"/>
  </ds:schemaRefs>
</ds:datastoreItem>
</file>

<file path=customXml/itemProps3.xml><?xml version="1.0" encoding="utf-8"?>
<ds:datastoreItem xmlns:ds="http://schemas.openxmlformats.org/officeDocument/2006/customXml" ds:itemID="{947FEFD7-97C0-42DA-A448-2B8A755F67C9}">
  <ds:schemaRefs>
    <ds:schemaRef ds:uri="32eabe5a-4174-4217-af00-6e4d9bb260f7"/>
    <ds:schemaRef ds:uri="cc324212-d63e-4aea-8f78-7f7aebadcf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3941</Words>
  <Application>Microsoft Office PowerPoint</Application>
  <PresentationFormat>Widescreen</PresentationFormat>
  <Paragraphs>483</Paragraphs>
  <Slides>38</Slides>
  <Notes>30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Aptos</vt:lpstr>
      <vt:lpstr>Aptos Display</vt:lpstr>
      <vt:lpstr>Arial</vt:lpstr>
      <vt:lpstr>Calibri</vt:lpstr>
      <vt:lpstr>Gill Sans MT</vt:lpstr>
      <vt:lpstr>Segoe UI</vt:lpstr>
      <vt:lpstr>Symbol</vt:lpstr>
      <vt:lpstr>Verdana</vt:lpstr>
      <vt:lpstr>Wingdings</vt:lpstr>
      <vt:lpstr>Office Theme</vt:lpstr>
      <vt:lpstr> Tri-Council  Canada Graduate Research scholarships – Master’s program 2026-27  A resource for student’s drafting a CGRS –M application. </vt:lpstr>
      <vt:lpstr>Tri-Council  Canada Graduate Research Scholarship - Master’s Program  (CGRS - M)</vt:lpstr>
      <vt:lpstr>Tri-Council Canada Graduate Research Scholarship - Master’s Program  (CGRS - M)</vt:lpstr>
      <vt:lpstr>Why apply for a CGRS-M?  Five Reasons to Invest Time in a CGRS - M Application</vt:lpstr>
      <vt:lpstr>Instructions for completing an Application</vt:lpstr>
      <vt:lpstr>Application Task List</vt:lpstr>
      <vt:lpstr>Am I Eligible?</vt:lpstr>
      <vt:lpstr>Application Procedures</vt:lpstr>
      <vt:lpstr>What makes a strong applicant?</vt:lpstr>
      <vt:lpstr>Understanding Selection Process</vt:lpstr>
      <vt:lpstr>CGRS - M Selection Criteria</vt:lpstr>
      <vt:lpstr>What Reviewers Want to See</vt:lpstr>
      <vt:lpstr>What Reviewers are Looking For:</vt:lpstr>
      <vt:lpstr>Common Applicant Mistakes</vt:lpstr>
      <vt:lpstr>Steps for completing and submitting the application </vt:lpstr>
      <vt:lpstr>Outline of Proposed Research</vt:lpstr>
      <vt:lpstr>CGRS~M Instructions  Outline of Proposed Research ~ Key Requirements </vt:lpstr>
      <vt:lpstr>Bibliography and citations (one page maximum)</vt:lpstr>
      <vt:lpstr>Various Proposal Frameworks</vt:lpstr>
      <vt:lpstr>Example Structure of an Outline of Proposed Research </vt:lpstr>
      <vt:lpstr>Special Circumstances: what to consider</vt:lpstr>
      <vt:lpstr>Transcripts</vt:lpstr>
      <vt:lpstr>Canada Common CCV  Expect this component of the application to take 2-5 hours to complete to ensure you have included all of your relevant activities and achievements</vt:lpstr>
      <vt:lpstr>Overview of Reference Assessments </vt:lpstr>
      <vt:lpstr>Who? When? How?</vt:lpstr>
      <vt:lpstr>Sample Email Template – for first contact</vt:lpstr>
      <vt:lpstr>Supporting your Referee: Materials to Provide</vt:lpstr>
      <vt:lpstr>What referees should highlight</vt:lpstr>
      <vt:lpstr>Presentation Standards </vt:lpstr>
      <vt:lpstr>Additional Funding Opportunities</vt:lpstr>
      <vt:lpstr>Indigenous Student Researchers</vt:lpstr>
      <vt:lpstr>Black Scholars</vt:lpstr>
      <vt:lpstr>Regulations, Policies, and Guidelines</vt:lpstr>
      <vt:lpstr>CGRS-M Regulations, Policies, and Guidelines</vt:lpstr>
      <vt:lpstr>Sex and Gender Based Analysis + (SGBA+)</vt:lpstr>
      <vt:lpstr>Guides for Assessment of Contributions</vt:lpstr>
      <vt:lpstr>Six Keys to a Strong Application </vt:lpstr>
      <vt:lpstr>School of Graduate Studies Blackburn Hall, Suite 115 All scholarship inquires direct to: graduatefinance@trentu.ca </vt:lpstr>
    </vt:vector>
  </TitlesOfParts>
  <Company>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Rennie</dc:creator>
  <cp:lastModifiedBy>Haley McCormick</cp:lastModifiedBy>
  <cp:revision>1</cp:revision>
  <dcterms:created xsi:type="dcterms:W3CDTF">2024-07-08T15:53:07Z</dcterms:created>
  <dcterms:modified xsi:type="dcterms:W3CDTF">2026-11-06T16:31:30Z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0x010100197176DCD9ABE34296B2EE81AF38CE70</vt:lpwstr>
  </property>
  <property fmtid="{D5CDD505-2E9C-101B-9397-08002B2CF9AE}" pid="3" name="MediaServiceImageTags">
    <vt:lpwstr/>
  </property>
</Properties>
</file>