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67" r:id="rId4"/>
  </p:sldMasterIdLst>
  <p:notesMasterIdLst>
    <p:notesMasterId r:id="rId29"/>
  </p:notesMasterIdLst>
  <p:handoutMasterIdLst>
    <p:handoutMasterId r:id="rId30"/>
  </p:handoutMasterIdLst>
  <p:sldIdLst>
    <p:sldId id="314" r:id="rId5"/>
    <p:sldId id="334" r:id="rId6"/>
    <p:sldId id="393" r:id="rId7"/>
    <p:sldId id="469" r:id="rId8"/>
    <p:sldId id="452" r:id="rId9"/>
    <p:sldId id="363" r:id="rId10"/>
    <p:sldId id="347" r:id="rId11"/>
    <p:sldId id="453" r:id="rId12"/>
    <p:sldId id="466" r:id="rId13"/>
    <p:sldId id="468" r:id="rId14"/>
    <p:sldId id="465" r:id="rId15"/>
    <p:sldId id="378" r:id="rId16"/>
    <p:sldId id="344" r:id="rId17"/>
    <p:sldId id="446" r:id="rId18"/>
    <p:sldId id="464" r:id="rId19"/>
    <p:sldId id="385" r:id="rId20"/>
    <p:sldId id="454" r:id="rId21"/>
    <p:sldId id="467" r:id="rId22"/>
    <p:sldId id="463" r:id="rId23"/>
    <p:sldId id="386" r:id="rId24"/>
    <p:sldId id="379" r:id="rId25"/>
    <p:sldId id="380" r:id="rId26"/>
    <p:sldId id="346" r:id="rId27"/>
    <p:sldId id="33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0000"/>
    <a:srgbClr val="FF9900"/>
    <a:srgbClr val="0033CC"/>
    <a:srgbClr val="CC00FF"/>
    <a:srgbClr val="CC3300"/>
    <a:srgbClr val="34D438"/>
    <a:srgbClr val="22DDE6"/>
    <a:srgbClr val="225448"/>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ECF6E2-382A-4E81-9828-27C3C8C01508}" v="91" dt="2026-11-06T14:43:20.333"/>
    <p1510:client id="{5DC6F593-DCA0-4C1A-B240-4571704FCB32}" v="445" dt="2026-11-06T14:58:01.742"/>
    <p1510:client id="{89E63AA1-AE44-4644-911B-C2929080CAA0}" v="2" dt="2026-11-06T16:29:47.101"/>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1416"/>
        <p:guide orient="horz" pos="100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Rennie" userId="9556b1d2-0322-4965-aac5-dd2b6afe6306" providerId="ADAL" clId="{4AA07F10-9BE0-4DD4-A9B3-6089DD90F688}"/>
    <pc:docChg chg="custSel addSld delSld modSld">
      <pc:chgData name="Jane Rennie" userId="9556b1d2-0322-4965-aac5-dd2b6afe6306" providerId="ADAL" clId="{4AA07F10-9BE0-4DD4-A9B3-6089DD90F688}" dt="2026-11-06T14:43:20.333" v="689" actId="962"/>
      <pc:docMkLst>
        <pc:docMk/>
      </pc:docMkLst>
      <pc:sldChg chg="modNotesTx">
        <pc:chgData name="Jane Rennie" userId="9556b1d2-0322-4965-aac5-dd2b6afe6306" providerId="ADAL" clId="{4AA07F10-9BE0-4DD4-A9B3-6089DD90F688}" dt="2026-11-06T14:36:23.369" v="545" actId="20577"/>
        <pc:sldMkLst>
          <pc:docMk/>
          <pc:sldMk cId="3421401082" sldId="314"/>
        </pc:sldMkLst>
      </pc:sldChg>
      <pc:sldChg chg="addSp modSp mod">
        <pc:chgData name="Jane Rennie" userId="9556b1d2-0322-4965-aac5-dd2b6afe6306" providerId="ADAL" clId="{4AA07F10-9BE0-4DD4-A9B3-6089DD90F688}" dt="2026-11-06T14:35:21.829" v="541" actId="6549"/>
        <pc:sldMkLst>
          <pc:docMk/>
          <pc:sldMk cId="3784505952" sldId="331"/>
        </pc:sldMkLst>
        <pc:spChg chg="add mod">
          <ac:chgData name="Jane Rennie" userId="9556b1d2-0322-4965-aac5-dd2b6afe6306" providerId="ADAL" clId="{4AA07F10-9BE0-4DD4-A9B3-6089DD90F688}" dt="2026-11-06T14:01:01.218" v="230" actId="1076"/>
          <ac:spMkLst>
            <pc:docMk/>
            <pc:sldMk cId="3784505952" sldId="331"/>
            <ac:spMk id="4" creationId="{75141156-13A1-19EB-B05A-CB8360BBF5EC}"/>
          </ac:spMkLst>
        </pc:spChg>
        <pc:spChg chg="mod">
          <ac:chgData name="Jane Rennie" userId="9556b1d2-0322-4965-aac5-dd2b6afe6306" providerId="ADAL" clId="{4AA07F10-9BE0-4DD4-A9B3-6089DD90F688}" dt="2026-11-06T14:35:21.829" v="541" actId="6549"/>
          <ac:spMkLst>
            <pc:docMk/>
            <pc:sldMk cId="3784505952" sldId="331"/>
            <ac:spMk id="28" creationId="{BCA027E7-F7D6-7604-8C75-8A13D80CC67A}"/>
          </ac:spMkLst>
        </pc:spChg>
      </pc:sldChg>
      <pc:sldChg chg="modNotesTx">
        <pc:chgData name="Jane Rennie" userId="9556b1d2-0322-4965-aac5-dd2b6afe6306" providerId="ADAL" clId="{4AA07F10-9BE0-4DD4-A9B3-6089DD90F688}" dt="2026-11-06T14:36:58.246" v="574" actId="6549"/>
        <pc:sldMkLst>
          <pc:docMk/>
          <pc:sldMk cId="1198221945" sldId="334"/>
        </pc:sldMkLst>
      </pc:sldChg>
      <pc:sldChg chg="del">
        <pc:chgData name="Jane Rennie" userId="9556b1d2-0322-4965-aac5-dd2b6afe6306" providerId="ADAL" clId="{4AA07F10-9BE0-4DD4-A9B3-6089DD90F688}" dt="2026-11-06T13:42:33.842" v="21" actId="2696"/>
        <pc:sldMkLst>
          <pc:docMk/>
          <pc:sldMk cId="1132523489" sldId="348"/>
        </pc:sldMkLst>
      </pc:sldChg>
      <pc:sldChg chg="modSp mod">
        <pc:chgData name="Jane Rennie" userId="9556b1d2-0322-4965-aac5-dd2b6afe6306" providerId="ADAL" clId="{4AA07F10-9BE0-4DD4-A9B3-6089DD90F688}" dt="2026-11-06T14:38:21.488" v="621" actId="1076"/>
        <pc:sldMkLst>
          <pc:docMk/>
          <pc:sldMk cId="2290032175" sldId="363"/>
        </pc:sldMkLst>
        <pc:spChg chg="mod">
          <ac:chgData name="Jane Rennie" userId="9556b1d2-0322-4965-aac5-dd2b6afe6306" providerId="ADAL" clId="{4AA07F10-9BE0-4DD4-A9B3-6089DD90F688}" dt="2026-11-06T14:38:21.488" v="621" actId="1076"/>
          <ac:spMkLst>
            <pc:docMk/>
            <pc:sldMk cId="2290032175" sldId="363"/>
            <ac:spMk id="3" creationId="{F768B9B0-1E5B-CCF6-0EBF-9EC7F84AE11E}"/>
          </ac:spMkLst>
        </pc:spChg>
        <pc:spChg chg="mod">
          <ac:chgData name="Jane Rennie" userId="9556b1d2-0322-4965-aac5-dd2b6afe6306" providerId="ADAL" clId="{4AA07F10-9BE0-4DD4-A9B3-6089DD90F688}" dt="2026-11-06T14:38:18.453" v="620" actId="14100"/>
          <ac:spMkLst>
            <pc:docMk/>
            <pc:sldMk cId="2290032175" sldId="363"/>
            <ac:spMk id="4" creationId="{B5CAA139-A441-5C6C-0309-56A4B7B93C58}"/>
          </ac:spMkLst>
        </pc:spChg>
      </pc:sldChg>
      <pc:sldChg chg="modSp mod">
        <pc:chgData name="Jane Rennie" userId="9556b1d2-0322-4965-aac5-dd2b6afe6306" providerId="ADAL" clId="{4AA07F10-9BE0-4DD4-A9B3-6089DD90F688}" dt="2026-11-06T02:47:44.273" v="19" actId="14100"/>
        <pc:sldMkLst>
          <pc:docMk/>
          <pc:sldMk cId="2308253471" sldId="385"/>
        </pc:sldMkLst>
        <pc:spChg chg="mod">
          <ac:chgData name="Jane Rennie" userId="9556b1d2-0322-4965-aac5-dd2b6afe6306" providerId="ADAL" clId="{4AA07F10-9BE0-4DD4-A9B3-6089DD90F688}" dt="2026-11-06T02:47:44.273" v="19" actId="14100"/>
          <ac:spMkLst>
            <pc:docMk/>
            <pc:sldMk cId="2308253471" sldId="385"/>
            <ac:spMk id="2" creationId="{192ACB08-32ED-5C25-841E-84AE0DFC76D5}"/>
          </ac:spMkLst>
        </pc:spChg>
      </pc:sldChg>
      <pc:sldChg chg="modSp mod">
        <pc:chgData name="Jane Rennie" userId="9556b1d2-0322-4965-aac5-dd2b6afe6306" providerId="ADAL" clId="{4AA07F10-9BE0-4DD4-A9B3-6089DD90F688}" dt="2026-11-06T14:43:01.881" v="688" actId="207"/>
        <pc:sldMkLst>
          <pc:docMk/>
          <pc:sldMk cId="2230606880" sldId="386"/>
        </pc:sldMkLst>
        <pc:graphicFrameChg chg="modGraphic">
          <ac:chgData name="Jane Rennie" userId="9556b1d2-0322-4965-aac5-dd2b6afe6306" providerId="ADAL" clId="{4AA07F10-9BE0-4DD4-A9B3-6089DD90F688}" dt="2026-11-06T14:43:01.881" v="688" actId="207"/>
          <ac:graphicFrameMkLst>
            <pc:docMk/>
            <pc:sldMk cId="2230606880" sldId="386"/>
            <ac:graphicFrameMk id="7" creationId="{4194DF51-B845-3CBE-8628-355ADE80B250}"/>
          </ac:graphicFrameMkLst>
        </pc:graphicFrameChg>
      </pc:sldChg>
      <pc:sldChg chg="modSp mod modNotesTx">
        <pc:chgData name="Jane Rennie" userId="9556b1d2-0322-4965-aac5-dd2b6afe6306" providerId="ADAL" clId="{4AA07F10-9BE0-4DD4-A9B3-6089DD90F688}" dt="2026-11-06T14:13:44.480" v="378" actId="6549"/>
        <pc:sldMkLst>
          <pc:docMk/>
          <pc:sldMk cId="3951023017" sldId="393"/>
        </pc:sldMkLst>
        <pc:spChg chg="mod">
          <ac:chgData name="Jane Rennie" userId="9556b1d2-0322-4965-aac5-dd2b6afe6306" providerId="ADAL" clId="{4AA07F10-9BE0-4DD4-A9B3-6089DD90F688}" dt="2026-11-06T13:50:59.885" v="159" actId="113"/>
          <ac:spMkLst>
            <pc:docMk/>
            <pc:sldMk cId="3951023017" sldId="393"/>
            <ac:spMk id="5" creationId="{A8EC383F-288A-F7B5-0B2A-70F5FAAD5F07}"/>
          </ac:spMkLst>
        </pc:spChg>
        <pc:spChg chg="mod">
          <ac:chgData name="Jane Rennie" userId="9556b1d2-0322-4965-aac5-dd2b6afe6306" providerId="ADAL" clId="{4AA07F10-9BE0-4DD4-A9B3-6089DD90F688}" dt="2026-11-06T13:50:28.655" v="156" actId="14100"/>
          <ac:spMkLst>
            <pc:docMk/>
            <pc:sldMk cId="3951023017" sldId="393"/>
            <ac:spMk id="6" creationId="{CCD84685-53FC-5697-6338-2353F4EBC808}"/>
          </ac:spMkLst>
        </pc:spChg>
        <pc:spChg chg="mod">
          <ac:chgData name="Jane Rennie" userId="9556b1d2-0322-4965-aac5-dd2b6afe6306" providerId="ADAL" clId="{4AA07F10-9BE0-4DD4-A9B3-6089DD90F688}" dt="2026-11-06T13:51:04.082" v="160" actId="113"/>
          <ac:spMkLst>
            <pc:docMk/>
            <pc:sldMk cId="3951023017" sldId="393"/>
            <ac:spMk id="7" creationId="{73244D64-CDDE-546B-0016-392195CA6A49}"/>
          </ac:spMkLst>
        </pc:spChg>
      </pc:sldChg>
      <pc:sldChg chg="del">
        <pc:chgData name="Jane Rennie" userId="9556b1d2-0322-4965-aac5-dd2b6afe6306" providerId="ADAL" clId="{4AA07F10-9BE0-4DD4-A9B3-6089DD90F688}" dt="2026-11-06T02:48:19.704" v="20" actId="2696"/>
        <pc:sldMkLst>
          <pc:docMk/>
          <pc:sldMk cId="430949196" sldId="451"/>
        </pc:sldMkLst>
      </pc:sldChg>
      <pc:sldChg chg="modSp mod">
        <pc:chgData name="Jane Rennie" userId="9556b1d2-0322-4965-aac5-dd2b6afe6306" providerId="ADAL" clId="{4AA07F10-9BE0-4DD4-A9B3-6089DD90F688}" dt="2026-11-06T14:37:34.642" v="582" actId="20577"/>
        <pc:sldMkLst>
          <pc:docMk/>
          <pc:sldMk cId="211937457" sldId="452"/>
        </pc:sldMkLst>
        <pc:spChg chg="mod">
          <ac:chgData name="Jane Rennie" userId="9556b1d2-0322-4965-aac5-dd2b6afe6306" providerId="ADAL" clId="{4AA07F10-9BE0-4DD4-A9B3-6089DD90F688}" dt="2026-11-06T14:37:34.642" v="582" actId="20577"/>
          <ac:spMkLst>
            <pc:docMk/>
            <pc:sldMk cId="211937457" sldId="452"/>
            <ac:spMk id="11" creationId="{B4C417DC-3EFD-277B-BDFF-605C5534A554}"/>
          </ac:spMkLst>
        </pc:spChg>
      </pc:sldChg>
      <pc:sldChg chg="addSp delSp modSp mod modNotesTx">
        <pc:chgData name="Jane Rennie" userId="9556b1d2-0322-4965-aac5-dd2b6afe6306" providerId="ADAL" clId="{4AA07F10-9BE0-4DD4-A9B3-6089DD90F688}" dt="2026-11-06T14:39:23.504" v="626" actId="6549"/>
        <pc:sldMkLst>
          <pc:docMk/>
          <pc:sldMk cId="3556437353" sldId="453"/>
        </pc:sldMkLst>
        <pc:spChg chg="mod">
          <ac:chgData name="Jane Rennie" userId="9556b1d2-0322-4965-aac5-dd2b6afe6306" providerId="ADAL" clId="{4AA07F10-9BE0-4DD4-A9B3-6089DD90F688}" dt="2026-11-06T13:55:33.035" v="191" actId="27636"/>
          <ac:spMkLst>
            <pc:docMk/>
            <pc:sldMk cId="3556437353" sldId="453"/>
            <ac:spMk id="2" creationId="{C84453B6-FACD-8E0E-0240-A2B1D77CAC4C}"/>
          </ac:spMkLst>
        </pc:spChg>
        <pc:spChg chg="add del mod">
          <ac:chgData name="Jane Rennie" userId="9556b1d2-0322-4965-aac5-dd2b6afe6306" providerId="ADAL" clId="{4AA07F10-9BE0-4DD4-A9B3-6089DD90F688}" dt="2026-11-06T13:53:47.795" v="175" actId="21"/>
          <ac:spMkLst>
            <pc:docMk/>
            <pc:sldMk cId="3556437353" sldId="453"/>
            <ac:spMk id="4" creationId="{89E2A451-FA0A-1E5F-484F-F4D669AFB10F}"/>
          </ac:spMkLst>
        </pc:spChg>
        <pc:spChg chg="mod">
          <ac:chgData name="Jane Rennie" userId="9556b1d2-0322-4965-aac5-dd2b6afe6306" providerId="ADAL" clId="{4AA07F10-9BE0-4DD4-A9B3-6089DD90F688}" dt="2026-11-06T14:39:23.504" v="626" actId="6549"/>
          <ac:spMkLst>
            <pc:docMk/>
            <pc:sldMk cId="3556437353" sldId="453"/>
            <ac:spMk id="6" creationId="{5611AE9E-C2BF-2856-1E29-96CF2BAE9B4D}"/>
          </ac:spMkLst>
        </pc:spChg>
        <pc:spChg chg="mod">
          <ac:chgData name="Jane Rennie" userId="9556b1d2-0322-4965-aac5-dd2b6afe6306" providerId="ADAL" clId="{4AA07F10-9BE0-4DD4-A9B3-6089DD90F688}" dt="2026-11-06T13:55:52.375" v="193" actId="14100"/>
          <ac:spMkLst>
            <pc:docMk/>
            <pc:sldMk cId="3556437353" sldId="453"/>
            <ac:spMk id="9" creationId="{D3AF7CD6-1BF9-1E41-5A16-CCE4B201D091}"/>
          </ac:spMkLst>
        </pc:spChg>
        <pc:graphicFrameChg chg="del mod">
          <ac:chgData name="Jane Rennie" userId="9556b1d2-0322-4965-aac5-dd2b6afe6306" providerId="ADAL" clId="{4AA07F10-9BE0-4DD4-A9B3-6089DD90F688}" dt="2026-11-06T13:53:44.736" v="174" actId="21"/>
          <ac:graphicFrameMkLst>
            <pc:docMk/>
            <pc:sldMk cId="3556437353" sldId="453"/>
            <ac:graphicFrameMk id="8" creationId="{7AA10144-CA5A-7AD3-2A6E-06C1684552F7}"/>
          </ac:graphicFrameMkLst>
        </pc:graphicFrameChg>
        <pc:graphicFrameChg chg="mod modGraphic">
          <ac:chgData name="Jane Rennie" userId="9556b1d2-0322-4965-aac5-dd2b6afe6306" providerId="ADAL" clId="{4AA07F10-9BE0-4DD4-A9B3-6089DD90F688}" dt="2026-11-06T14:39:11.357" v="625" actId="207"/>
          <ac:graphicFrameMkLst>
            <pc:docMk/>
            <pc:sldMk cId="3556437353" sldId="453"/>
            <ac:graphicFrameMk id="13" creationId="{F93DF3EE-4FAB-54C4-8D3B-504C2504254E}"/>
          </ac:graphicFrameMkLst>
        </pc:graphicFrameChg>
      </pc:sldChg>
      <pc:sldChg chg="modSp mod">
        <pc:chgData name="Jane Rennie" userId="9556b1d2-0322-4965-aac5-dd2b6afe6306" providerId="ADAL" clId="{4AA07F10-9BE0-4DD4-A9B3-6089DD90F688}" dt="2026-11-06T14:41:57.295" v="687" actId="113"/>
        <pc:sldMkLst>
          <pc:docMk/>
          <pc:sldMk cId="3961437776" sldId="463"/>
        </pc:sldMkLst>
        <pc:spChg chg="mod">
          <ac:chgData name="Jane Rennie" userId="9556b1d2-0322-4965-aac5-dd2b6afe6306" providerId="ADAL" clId="{4AA07F10-9BE0-4DD4-A9B3-6089DD90F688}" dt="2026-11-06T14:41:57.295" v="687" actId="113"/>
          <ac:spMkLst>
            <pc:docMk/>
            <pc:sldMk cId="3961437776" sldId="463"/>
            <ac:spMk id="6" creationId="{76394D80-B35D-8FA7-07D1-A33DBC25F9D3}"/>
          </ac:spMkLst>
        </pc:spChg>
      </pc:sldChg>
      <pc:sldChg chg="addSp delSp modSp mod setBg modNotesTx">
        <pc:chgData name="Jane Rennie" userId="9556b1d2-0322-4965-aac5-dd2b6afe6306" providerId="ADAL" clId="{4AA07F10-9BE0-4DD4-A9B3-6089DD90F688}" dt="2026-11-06T14:40:47.862" v="641" actId="114"/>
        <pc:sldMkLst>
          <pc:docMk/>
          <pc:sldMk cId="2589836663" sldId="464"/>
        </pc:sldMkLst>
        <pc:spChg chg="mod ord">
          <ac:chgData name="Jane Rennie" userId="9556b1d2-0322-4965-aac5-dd2b6afe6306" providerId="ADAL" clId="{4AA07F10-9BE0-4DD4-A9B3-6089DD90F688}" dt="2026-11-06T14:23:48.143" v="500" actId="14100"/>
          <ac:spMkLst>
            <pc:docMk/>
            <pc:sldMk cId="2589836663" sldId="464"/>
            <ac:spMk id="2" creationId="{8686C08C-6345-995D-0038-87D813FF592F}"/>
          </ac:spMkLst>
        </pc:spChg>
        <pc:spChg chg="add del mod">
          <ac:chgData name="Jane Rennie" userId="9556b1d2-0322-4965-aac5-dd2b6afe6306" providerId="ADAL" clId="{4AA07F10-9BE0-4DD4-A9B3-6089DD90F688}" dt="2026-11-06T14:19:51.203" v="443" actId="21"/>
          <ac:spMkLst>
            <pc:docMk/>
            <pc:sldMk cId="2589836663" sldId="464"/>
            <ac:spMk id="4" creationId="{6C6F6E9F-55DA-4E9B-3CE3-53DAC49B2047}"/>
          </ac:spMkLst>
        </pc:spChg>
        <pc:spChg chg="mod ord">
          <ac:chgData name="Jane Rennie" userId="9556b1d2-0322-4965-aac5-dd2b6afe6306" providerId="ADAL" clId="{4AA07F10-9BE0-4DD4-A9B3-6089DD90F688}" dt="2026-11-06T14:27:33.494" v="539" actId="207"/>
          <ac:spMkLst>
            <pc:docMk/>
            <pc:sldMk cId="2589836663" sldId="464"/>
            <ac:spMk id="5" creationId="{84CAAA53-0F45-4220-2954-BF3493A83758}"/>
          </ac:spMkLst>
        </pc:spChg>
        <pc:spChg chg="add mod">
          <ac:chgData name="Jane Rennie" userId="9556b1d2-0322-4965-aac5-dd2b6afe6306" providerId="ADAL" clId="{4AA07F10-9BE0-4DD4-A9B3-6089DD90F688}" dt="2026-11-06T14:26:07.442" v="535" actId="1076"/>
          <ac:spMkLst>
            <pc:docMk/>
            <pc:sldMk cId="2589836663" sldId="464"/>
            <ac:spMk id="7" creationId="{C81E599B-6D57-FCCE-5DC4-7B89EDAD4119}"/>
          </ac:spMkLst>
        </pc:spChg>
        <pc:spChg chg="add del">
          <ac:chgData name="Jane Rennie" userId="9556b1d2-0322-4965-aac5-dd2b6afe6306" providerId="ADAL" clId="{4AA07F10-9BE0-4DD4-A9B3-6089DD90F688}" dt="2026-11-06T14:18:42.622" v="440" actId="26606"/>
          <ac:spMkLst>
            <pc:docMk/>
            <pc:sldMk cId="2589836663" sldId="464"/>
            <ac:spMk id="21" creationId="{85428F22-76B3-4107-AADE-3F9EC95FD325}"/>
          </ac:spMkLst>
        </pc:spChg>
        <pc:grpChg chg="add del">
          <ac:chgData name="Jane Rennie" userId="9556b1d2-0322-4965-aac5-dd2b6afe6306" providerId="ADAL" clId="{4AA07F10-9BE0-4DD4-A9B3-6089DD90F688}" dt="2026-11-06T14:18:42.622" v="440" actId="26606"/>
          <ac:grpSpMkLst>
            <pc:docMk/>
            <pc:sldMk cId="2589836663" sldId="464"/>
            <ac:grpSpMk id="13" creationId="{260ACC13-B825-49F3-93DE-C8B8F2FA37A1}"/>
          </ac:grpSpMkLst>
        </pc:grpChg>
        <pc:grpChg chg="add del">
          <ac:chgData name="Jane Rennie" userId="9556b1d2-0322-4965-aac5-dd2b6afe6306" providerId="ADAL" clId="{4AA07F10-9BE0-4DD4-A9B3-6089DD90F688}" dt="2026-11-06T14:18:42.622" v="440" actId="26606"/>
          <ac:grpSpMkLst>
            <pc:docMk/>
            <pc:sldMk cId="2589836663" sldId="464"/>
            <ac:grpSpMk id="23" creationId="{5346FBCF-5353-4172-96F5-4B7EB07777C4}"/>
          </ac:grpSpMkLst>
        </pc:grpChg>
        <pc:grpChg chg="add del">
          <ac:chgData name="Jane Rennie" userId="9556b1d2-0322-4965-aac5-dd2b6afe6306" providerId="ADAL" clId="{4AA07F10-9BE0-4DD4-A9B3-6089DD90F688}" dt="2026-11-06T14:18:42.622" v="440" actId="26606"/>
          <ac:grpSpMkLst>
            <pc:docMk/>
            <pc:sldMk cId="2589836663" sldId="464"/>
            <ac:grpSpMk id="27" creationId="{78326E10-C8CB-487F-A110-F861268DE619}"/>
          </ac:grpSpMkLst>
        </pc:grpChg>
        <pc:grpChg chg="add del">
          <ac:chgData name="Jane Rennie" userId="9556b1d2-0322-4965-aac5-dd2b6afe6306" providerId="ADAL" clId="{4AA07F10-9BE0-4DD4-A9B3-6089DD90F688}" dt="2026-11-06T14:19:18.497" v="441" actId="26606"/>
          <ac:grpSpMkLst>
            <pc:docMk/>
            <pc:sldMk cId="2589836663" sldId="464"/>
            <ac:grpSpMk id="38" creationId="{260ACC13-B825-49F3-93DE-C8B8F2FA37A1}"/>
          </ac:grpSpMkLst>
        </pc:grpChg>
        <pc:grpChg chg="add del">
          <ac:chgData name="Jane Rennie" userId="9556b1d2-0322-4965-aac5-dd2b6afe6306" providerId="ADAL" clId="{4AA07F10-9BE0-4DD4-A9B3-6089DD90F688}" dt="2026-11-06T14:19:18.497" v="441" actId="26606"/>
          <ac:grpSpMkLst>
            <pc:docMk/>
            <pc:sldMk cId="2589836663" sldId="464"/>
            <ac:grpSpMk id="46" creationId="{CE44BAAA-0355-4DE7-A0FE-B7F21F18A48F}"/>
          </ac:grpSpMkLst>
        </pc:grpChg>
        <pc:grpChg chg="add">
          <ac:chgData name="Jane Rennie" userId="9556b1d2-0322-4965-aac5-dd2b6afe6306" providerId="ADAL" clId="{4AA07F10-9BE0-4DD4-A9B3-6089DD90F688}" dt="2026-11-06T14:19:18.497" v="441" actId="26606"/>
          <ac:grpSpMkLst>
            <pc:docMk/>
            <pc:sldMk cId="2589836663" sldId="464"/>
            <ac:grpSpMk id="57" creationId="{15FF890B-3CE7-403A-AECE-2DE04FC7AF80}"/>
          </ac:grpSpMkLst>
        </pc:grpChg>
        <pc:picChg chg="del mod ord">
          <ac:chgData name="Jane Rennie" userId="9556b1d2-0322-4965-aac5-dd2b6afe6306" providerId="ADAL" clId="{4AA07F10-9BE0-4DD4-A9B3-6089DD90F688}" dt="2026-11-06T14:19:47.153" v="442" actId="21"/>
          <ac:picMkLst>
            <pc:docMk/>
            <pc:sldMk cId="2589836663" sldId="464"/>
            <ac:picMk id="8" creationId="{EEE34E52-2B4F-2C2A-1AD2-A1B3888D2728}"/>
          </ac:picMkLst>
        </pc:picChg>
      </pc:sldChg>
      <pc:sldChg chg="modSp mod">
        <pc:chgData name="Jane Rennie" userId="9556b1d2-0322-4965-aac5-dd2b6afe6306" providerId="ADAL" clId="{4AA07F10-9BE0-4DD4-A9B3-6089DD90F688}" dt="2026-11-06T14:40:02.728" v="632" actId="6549"/>
        <pc:sldMkLst>
          <pc:docMk/>
          <pc:sldMk cId="2124915659" sldId="465"/>
        </pc:sldMkLst>
        <pc:spChg chg="mod">
          <ac:chgData name="Jane Rennie" userId="9556b1d2-0322-4965-aac5-dd2b6afe6306" providerId="ADAL" clId="{4AA07F10-9BE0-4DD4-A9B3-6089DD90F688}" dt="2026-11-06T14:40:02.728" v="632" actId="6549"/>
          <ac:spMkLst>
            <pc:docMk/>
            <pc:sldMk cId="2124915659" sldId="465"/>
            <ac:spMk id="4" creationId="{A66E156E-260A-BB8A-6BB7-8F4D6837EE9C}"/>
          </ac:spMkLst>
        </pc:spChg>
      </pc:sldChg>
      <pc:sldChg chg="addSp delSp modSp new mod setBg">
        <pc:chgData name="Jane Rennie" userId="9556b1d2-0322-4965-aac5-dd2b6afe6306" providerId="ADAL" clId="{4AA07F10-9BE0-4DD4-A9B3-6089DD90F688}" dt="2026-11-06T14:43:20.333" v="689" actId="962"/>
        <pc:sldMkLst>
          <pc:docMk/>
          <pc:sldMk cId="2190832393" sldId="468"/>
        </pc:sldMkLst>
        <pc:spChg chg="mod">
          <ac:chgData name="Jane Rennie" userId="9556b1d2-0322-4965-aac5-dd2b6afe6306" providerId="ADAL" clId="{4AA07F10-9BE0-4DD4-A9B3-6089DD90F688}" dt="2026-11-06T14:03:48.706" v="315" actId="1076"/>
          <ac:spMkLst>
            <pc:docMk/>
            <pc:sldMk cId="2190832393" sldId="468"/>
            <ac:spMk id="2" creationId="{F50299B6-04CE-F5CB-FDAE-8E11C5D0FA3C}"/>
          </ac:spMkLst>
        </pc:spChg>
        <pc:spChg chg="mod ord">
          <ac:chgData name="Jane Rennie" userId="9556b1d2-0322-4965-aac5-dd2b6afe6306" providerId="ADAL" clId="{4AA07F10-9BE0-4DD4-A9B3-6089DD90F688}" dt="2026-11-06T14:04:15.010" v="323" actId="20577"/>
          <ac:spMkLst>
            <pc:docMk/>
            <pc:sldMk cId="2190832393" sldId="468"/>
            <ac:spMk id="3" creationId="{39C1C2A5-2AB7-F9F1-AE6C-C27D1D514995}"/>
          </ac:spMkLst>
        </pc:spChg>
        <pc:spChg chg="del">
          <ac:chgData name="Jane Rennie" userId="9556b1d2-0322-4965-aac5-dd2b6afe6306" providerId="ADAL" clId="{4AA07F10-9BE0-4DD4-A9B3-6089DD90F688}" dt="2026-11-06T14:02:49.897" v="234" actId="21"/>
          <ac:spMkLst>
            <pc:docMk/>
            <pc:sldMk cId="2190832393" sldId="468"/>
            <ac:spMk id="4" creationId="{6FF02E64-6738-3600-B124-8057B987F345}"/>
          </ac:spMkLst>
        </pc:spChg>
        <pc:spChg chg="add">
          <ac:chgData name="Jane Rennie" userId="9556b1d2-0322-4965-aac5-dd2b6afe6306" providerId="ADAL" clId="{4AA07F10-9BE0-4DD4-A9B3-6089DD90F688}" dt="2026-11-06T14:03:38.522" v="313" actId="26606"/>
          <ac:spMkLst>
            <pc:docMk/>
            <pc:sldMk cId="2190832393" sldId="468"/>
            <ac:spMk id="19" creationId="{85428F22-76B3-4107-AADE-3F9EC95FD325}"/>
          </ac:spMkLst>
        </pc:spChg>
        <pc:grpChg chg="add">
          <ac:chgData name="Jane Rennie" userId="9556b1d2-0322-4965-aac5-dd2b6afe6306" providerId="ADAL" clId="{4AA07F10-9BE0-4DD4-A9B3-6089DD90F688}" dt="2026-11-06T14:03:38.522" v="313" actId="26606"/>
          <ac:grpSpMkLst>
            <pc:docMk/>
            <pc:sldMk cId="2190832393" sldId="468"/>
            <ac:grpSpMk id="11" creationId="{260ACC13-B825-49F3-93DE-C8B8F2FA37A1}"/>
          </ac:grpSpMkLst>
        </pc:grpChg>
        <pc:grpChg chg="add">
          <ac:chgData name="Jane Rennie" userId="9556b1d2-0322-4965-aac5-dd2b6afe6306" providerId="ADAL" clId="{4AA07F10-9BE0-4DD4-A9B3-6089DD90F688}" dt="2026-11-06T14:03:38.522" v="313" actId="26606"/>
          <ac:grpSpMkLst>
            <pc:docMk/>
            <pc:sldMk cId="2190832393" sldId="468"/>
            <ac:grpSpMk id="21" creationId="{5346FBCF-5353-4172-96F5-4B7EB07777C4}"/>
          </ac:grpSpMkLst>
        </pc:grpChg>
        <pc:grpChg chg="add">
          <ac:chgData name="Jane Rennie" userId="9556b1d2-0322-4965-aac5-dd2b6afe6306" providerId="ADAL" clId="{4AA07F10-9BE0-4DD4-A9B3-6089DD90F688}" dt="2026-11-06T14:03:38.522" v="313" actId="26606"/>
          <ac:grpSpMkLst>
            <pc:docMk/>
            <pc:sldMk cId="2190832393" sldId="468"/>
            <ac:grpSpMk id="25" creationId="{78326E10-C8CB-487F-A110-F861268DE619}"/>
          </ac:grpSpMkLst>
        </pc:grpChg>
        <pc:picChg chg="add mod">
          <ac:chgData name="Jane Rennie" userId="9556b1d2-0322-4965-aac5-dd2b6afe6306" providerId="ADAL" clId="{4AA07F10-9BE0-4DD4-A9B3-6089DD90F688}" dt="2026-11-06T14:43:20.333" v="689" actId="962"/>
          <ac:picMkLst>
            <pc:docMk/>
            <pc:sldMk cId="2190832393" sldId="468"/>
            <ac:picMk id="6" creationId="{ED27598B-3A25-6EDB-DAC9-E44443843D98}"/>
          </ac:picMkLst>
        </pc:picChg>
      </pc:sldChg>
      <pc:sldChg chg="addSp delSp modSp new mod setBg">
        <pc:chgData name="Jane Rennie" userId="9556b1d2-0322-4965-aac5-dd2b6afe6306" providerId="ADAL" clId="{4AA07F10-9BE0-4DD4-A9B3-6089DD90F688}" dt="2026-11-06T14:16:44.993" v="416" actId="1076"/>
        <pc:sldMkLst>
          <pc:docMk/>
          <pc:sldMk cId="1624085465" sldId="469"/>
        </pc:sldMkLst>
        <pc:spChg chg="del">
          <ac:chgData name="Jane Rennie" userId="9556b1d2-0322-4965-aac5-dd2b6afe6306" providerId="ADAL" clId="{4AA07F10-9BE0-4DD4-A9B3-6089DD90F688}" dt="2026-11-06T14:12:09.984" v="341" actId="21"/>
          <ac:spMkLst>
            <pc:docMk/>
            <pc:sldMk cId="1624085465" sldId="469"/>
            <ac:spMk id="2" creationId="{0FC2B983-DB08-024E-22A9-606660B6C05B}"/>
          </ac:spMkLst>
        </pc:spChg>
        <pc:spChg chg="del">
          <ac:chgData name="Jane Rennie" userId="9556b1d2-0322-4965-aac5-dd2b6afe6306" providerId="ADAL" clId="{4AA07F10-9BE0-4DD4-A9B3-6089DD90F688}" dt="2026-11-06T14:12:32.380" v="344" actId="21"/>
          <ac:spMkLst>
            <pc:docMk/>
            <pc:sldMk cId="1624085465" sldId="469"/>
            <ac:spMk id="3" creationId="{C24107C6-D7DE-0118-8E20-158ECD636250}"/>
          </ac:spMkLst>
        </pc:spChg>
        <pc:spChg chg="del">
          <ac:chgData name="Jane Rennie" userId="9556b1d2-0322-4965-aac5-dd2b6afe6306" providerId="ADAL" clId="{4AA07F10-9BE0-4DD4-A9B3-6089DD90F688}" dt="2026-11-06T14:12:35.555" v="345" actId="21"/>
          <ac:spMkLst>
            <pc:docMk/>
            <pc:sldMk cId="1624085465" sldId="469"/>
            <ac:spMk id="4" creationId="{C6C49C27-88AB-5441-48C4-C7B32786592F}"/>
          </ac:spMkLst>
        </pc:spChg>
        <pc:spChg chg="del">
          <ac:chgData name="Jane Rennie" userId="9556b1d2-0322-4965-aac5-dd2b6afe6306" providerId="ADAL" clId="{4AA07F10-9BE0-4DD4-A9B3-6089DD90F688}" dt="2026-11-06T14:12:12.503" v="342" actId="21"/>
          <ac:spMkLst>
            <pc:docMk/>
            <pc:sldMk cId="1624085465" sldId="469"/>
            <ac:spMk id="5" creationId="{B5E14B64-A651-A344-E643-F1C32309822E}"/>
          </ac:spMkLst>
        </pc:spChg>
        <pc:spChg chg="mod">
          <ac:chgData name="Jane Rennie" userId="9556b1d2-0322-4965-aac5-dd2b6afe6306" providerId="ADAL" clId="{4AA07F10-9BE0-4DD4-A9B3-6089DD90F688}" dt="2026-11-06T14:16:22.664" v="411" actId="113"/>
          <ac:spMkLst>
            <pc:docMk/>
            <pc:sldMk cId="1624085465" sldId="469"/>
            <ac:spMk id="6" creationId="{D9648C0C-AFD3-6ED3-0B9B-7ECC7221288B}"/>
          </ac:spMkLst>
        </pc:spChg>
        <pc:spChg chg="add mod">
          <ac:chgData name="Jane Rennie" userId="9556b1d2-0322-4965-aac5-dd2b6afe6306" providerId="ADAL" clId="{4AA07F10-9BE0-4DD4-A9B3-6089DD90F688}" dt="2026-11-06T14:16:14.924" v="409" actId="1076"/>
          <ac:spMkLst>
            <pc:docMk/>
            <pc:sldMk cId="1624085465" sldId="469"/>
            <ac:spMk id="8" creationId="{A177BAB4-5F5B-5D92-46D5-7499584F6DEC}"/>
          </ac:spMkLst>
        </pc:spChg>
        <pc:spChg chg="add mod">
          <ac:chgData name="Jane Rennie" userId="9556b1d2-0322-4965-aac5-dd2b6afe6306" providerId="ADAL" clId="{4AA07F10-9BE0-4DD4-A9B3-6089DD90F688}" dt="2026-11-06T14:16:44.993" v="416" actId="1076"/>
          <ac:spMkLst>
            <pc:docMk/>
            <pc:sldMk cId="1624085465" sldId="469"/>
            <ac:spMk id="10" creationId="{B45046E6-42A8-37B1-496A-6A066E219872}"/>
          </ac:spMkLst>
        </pc:spChg>
        <pc:spChg chg="add">
          <ac:chgData name="Jane Rennie" userId="9556b1d2-0322-4965-aac5-dd2b6afe6306" providerId="ADAL" clId="{4AA07F10-9BE0-4DD4-A9B3-6089DD90F688}" dt="2026-11-06T14:15:36.713" v="398" actId="26606"/>
          <ac:spMkLst>
            <pc:docMk/>
            <pc:sldMk cId="1624085465" sldId="469"/>
            <ac:spMk id="23" creationId="{C8643778-7F6C-4E8D-84D1-D5CDB9928191}"/>
          </ac:spMkLst>
        </pc:spChg>
        <pc:spChg chg="add">
          <ac:chgData name="Jane Rennie" userId="9556b1d2-0322-4965-aac5-dd2b6afe6306" providerId="ADAL" clId="{4AA07F10-9BE0-4DD4-A9B3-6089DD90F688}" dt="2026-11-06T14:15:36.713" v="398" actId="26606"/>
          <ac:spMkLst>
            <pc:docMk/>
            <pc:sldMk cId="1624085465" sldId="469"/>
            <ac:spMk id="25" creationId="{1D22F88D-6907-48AF-B024-346E855E0D96}"/>
          </ac:spMkLst>
        </pc:spChg>
        <pc:grpChg chg="add">
          <ac:chgData name="Jane Rennie" userId="9556b1d2-0322-4965-aac5-dd2b6afe6306" providerId="ADAL" clId="{4AA07F10-9BE0-4DD4-A9B3-6089DD90F688}" dt="2026-11-06T14:15:36.713" v="398" actId="26606"/>
          <ac:grpSpMkLst>
            <pc:docMk/>
            <pc:sldMk cId="1624085465" sldId="469"/>
            <ac:grpSpMk id="15" creationId="{3F1527C3-06F4-4F4D-B364-8E97266450C5}"/>
          </ac:grpSpMkLst>
        </pc:grpChg>
        <pc:grpChg chg="add">
          <ac:chgData name="Jane Rennie" userId="9556b1d2-0322-4965-aac5-dd2b6afe6306" providerId="ADAL" clId="{4AA07F10-9BE0-4DD4-A9B3-6089DD90F688}" dt="2026-11-06T14:15:36.713" v="398" actId="26606"/>
          <ac:grpSpMkLst>
            <pc:docMk/>
            <pc:sldMk cId="1624085465" sldId="469"/>
            <ac:grpSpMk id="27" creationId="{F3842748-48B5-4DD0-A06A-A31C74024A99}"/>
          </ac:grpSpMkLst>
        </pc:grpChg>
      </pc:sldChg>
      <pc:sldMasterChg chg="delSldLayout">
        <pc:chgData name="Jane Rennie" userId="9556b1d2-0322-4965-aac5-dd2b6afe6306" providerId="ADAL" clId="{4AA07F10-9BE0-4DD4-A9B3-6089DD90F688}" dt="2026-11-06T13:42:33.842" v="21" actId="2696"/>
        <pc:sldMasterMkLst>
          <pc:docMk/>
          <pc:sldMasterMk cId="1813116573" sldId="2147484067"/>
        </pc:sldMasterMkLst>
        <pc:sldLayoutChg chg="del">
          <pc:chgData name="Jane Rennie" userId="9556b1d2-0322-4965-aac5-dd2b6afe6306" providerId="ADAL" clId="{4AA07F10-9BE0-4DD4-A9B3-6089DD90F688}" dt="2026-11-06T13:42:33.842" v="21" actId="2696"/>
          <pc:sldLayoutMkLst>
            <pc:docMk/>
            <pc:sldMasterMk cId="1813116573" sldId="2147484067"/>
            <pc:sldLayoutMk cId="798254727" sldId="2147484087"/>
          </pc:sldLayoutMkLst>
        </pc:sldLayoutChg>
      </pc:sldMasterChg>
    </pc:docChg>
  </pc:docChgLst>
  <pc:docChgLst>
    <pc:chgData name="Haley McCormick" userId="48dd4a60-33cd-4ea5-88e2-107933e55186" providerId="ADAL" clId="{3B9EE92E-E6A8-4A8D-8BE9-C3D76D3EA0F5}"/>
    <pc:docChg chg="undo custSel addSld delSld modSld">
      <pc:chgData name="Haley McCormick" userId="48dd4a60-33cd-4ea5-88e2-107933e55186" providerId="ADAL" clId="{3B9EE92E-E6A8-4A8D-8BE9-C3D76D3EA0F5}" dt="2026-11-06T14:58:01.742" v="441" actId="13244"/>
      <pc:docMkLst>
        <pc:docMk/>
      </pc:docMkLst>
      <pc:sldChg chg="modSp mod">
        <pc:chgData name="Haley McCormick" userId="48dd4a60-33cd-4ea5-88e2-107933e55186" providerId="ADAL" clId="{3B9EE92E-E6A8-4A8D-8BE9-C3D76D3EA0F5}" dt="2026-11-06T14:57:23.378" v="435" actId="13244"/>
        <pc:sldMkLst>
          <pc:docMk/>
          <pc:sldMk cId="3421401082" sldId="314"/>
        </pc:sldMkLst>
        <pc:spChg chg="mod">
          <ac:chgData name="Haley McCormick" userId="48dd4a60-33cd-4ea5-88e2-107933e55186" providerId="ADAL" clId="{3B9EE92E-E6A8-4A8D-8BE9-C3D76D3EA0F5}" dt="2026-11-06T14:57:21.451" v="434" actId="13244"/>
          <ac:spMkLst>
            <pc:docMk/>
            <pc:sldMk cId="3421401082" sldId="314"/>
            <ac:spMk id="2" creationId="{008315D2-7F57-AF2A-38D7-558098789073}"/>
          </ac:spMkLst>
        </pc:spChg>
        <pc:spChg chg="mod">
          <ac:chgData name="Haley McCormick" userId="48dd4a60-33cd-4ea5-88e2-107933e55186" providerId="ADAL" clId="{3B9EE92E-E6A8-4A8D-8BE9-C3D76D3EA0F5}" dt="2026-11-06T14:57:23.378" v="435" actId="13244"/>
          <ac:spMkLst>
            <pc:docMk/>
            <pc:sldMk cId="3421401082" sldId="314"/>
            <ac:spMk id="3" creationId="{126880E3-5630-70B5-195A-4546BBFBBA75}"/>
          </ac:spMkLst>
        </pc:spChg>
      </pc:sldChg>
      <pc:sldChg chg="modSp mod">
        <pc:chgData name="Haley McCormick" userId="48dd4a60-33cd-4ea5-88e2-107933e55186" providerId="ADAL" clId="{3B9EE92E-E6A8-4A8D-8BE9-C3D76D3EA0F5}" dt="2026-11-06T14:50:23.023" v="31" actId="1076"/>
        <pc:sldMkLst>
          <pc:docMk/>
          <pc:sldMk cId="3784505952" sldId="331"/>
        </pc:sldMkLst>
        <pc:spChg chg="mod">
          <ac:chgData name="Haley McCormick" userId="48dd4a60-33cd-4ea5-88e2-107933e55186" providerId="ADAL" clId="{3B9EE92E-E6A8-4A8D-8BE9-C3D76D3EA0F5}" dt="2026-11-06T14:50:23.023" v="31" actId="1076"/>
          <ac:spMkLst>
            <pc:docMk/>
            <pc:sldMk cId="3784505952" sldId="331"/>
            <ac:spMk id="4" creationId="{75141156-13A1-19EB-B05A-CB8360BBF5EC}"/>
          </ac:spMkLst>
        </pc:spChg>
      </pc:sldChg>
      <pc:sldChg chg="modSp mod">
        <pc:chgData name="Haley McCormick" userId="48dd4a60-33cd-4ea5-88e2-107933e55186" providerId="ADAL" clId="{3B9EE92E-E6A8-4A8D-8BE9-C3D76D3EA0F5}" dt="2026-11-06T14:40:23.282" v="6" actId="1076"/>
        <pc:sldMkLst>
          <pc:docMk/>
          <pc:sldMk cId="1198221945" sldId="334"/>
        </pc:sldMkLst>
        <pc:spChg chg="mod">
          <ac:chgData name="Haley McCormick" userId="48dd4a60-33cd-4ea5-88e2-107933e55186" providerId="ADAL" clId="{3B9EE92E-E6A8-4A8D-8BE9-C3D76D3EA0F5}" dt="2026-11-06T14:40:23.282" v="6" actId="1076"/>
          <ac:spMkLst>
            <pc:docMk/>
            <pc:sldMk cId="1198221945" sldId="334"/>
            <ac:spMk id="2" creationId="{CFD6FA43-637B-EF8D-3849-CFD9352B9105}"/>
          </ac:spMkLst>
        </pc:spChg>
        <pc:spChg chg="mod">
          <ac:chgData name="Haley McCormick" userId="48dd4a60-33cd-4ea5-88e2-107933e55186" providerId="ADAL" clId="{3B9EE92E-E6A8-4A8D-8BE9-C3D76D3EA0F5}" dt="2026-11-06T14:40:17.041" v="5" actId="27636"/>
          <ac:spMkLst>
            <pc:docMk/>
            <pc:sldMk cId="1198221945" sldId="334"/>
            <ac:spMk id="7" creationId="{2154EB2D-151D-8CAF-A2D2-A88039128C9E}"/>
          </ac:spMkLst>
        </pc:spChg>
      </pc:sldChg>
      <pc:sldChg chg="modSp mod">
        <pc:chgData name="Haley McCormick" userId="48dd4a60-33cd-4ea5-88e2-107933e55186" providerId="ADAL" clId="{3B9EE92E-E6A8-4A8D-8BE9-C3D76D3EA0F5}" dt="2026-11-06T14:50:12.295" v="30" actId="20577"/>
        <pc:sldMkLst>
          <pc:docMk/>
          <pc:sldMk cId="231593095" sldId="346"/>
        </pc:sldMkLst>
        <pc:spChg chg="mod">
          <ac:chgData name="Haley McCormick" userId="48dd4a60-33cd-4ea5-88e2-107933e55186" providerId="ADAL" clId="{3B9EE92E-E6A8-4A8D-8BE9-C3D76D3EA0F5}" dt="2026-11-06T14:50:12.295" v="30" actId="20577"/>
          <ac:spMkLst>
            <pc:docMk/>
            <pc:sldMk cId="231593095" sldId="346"/>
            <ac:spMk id="3" creationId="{037A28EF-FB28-D8EC-0D92-5AC08ABC12CF}"/>
          </ac:spMkLst>
        </pc:spChg>
      </pc:sldChg>
      <pc:sldChg chg="modSp mod">
        <pc:chgData name="Haley McCormick" userId="48dd4a60-33cd-4ea5-88e2-107933e55186" providerId="ADAL" clId="{3B9EE92E-E6A8-4A8D-8BE9-C3D76D3EA0F5}" dt="2026-11-06T14:45:06.693" v="10" actId="1076"/>
        <pc:sldMkLst>
          <pc:docMk/>
          <pc:sldMk cId="1335209344" sldId="347"/>
        </pc:sldMkLst>
        <pc:spChg chg="mod">
          <ac:chgData name="Haley McCormick" userId="48dd4a60-33cd-4ea5-88e2-107933e55186" providerId="ADAL" clId="{3B9EE92E-E6A8-4A8D-8BE9-C3D76D3EA0F5}" dt="2026-11-06T14:44:46.855" v="7" actId="1076"/>
          <ac:spMkLst>
            <pc:docMk/>
            <pc:sldMk cId="1335209344" sldId="347"/>
            <ac:spMk id="2" creationId="{08AAD8E9-D880-3AAD-1547-8126D7A98FED}"/>
          </ac:spMkLst>
        </pc:spChg>
        <pc:spChg chg="mod">
          <ac:chgData name="Haley McCormick" userId="48dd4a60-33cd-4ea5-88e2-107933e55186" providerId="ADAL" clId="{3B9EE92E-E6A8-4A8D-8BE9-C3D76D3EA0F5}" dt="2026-11-06T14:45:06.693" v="10" actId="1076"/>
          <ac:spMkLst>
            <pc:docMk/>
            <pc:sldMk cId="1335209344" sldId="347"/>
            <ac:spMk id="6" creationId="{507F1431-594D-5ACC-9EE4-C2E136F0BB90}"/>
          </ac:spMkLst>
        </pc:spChg>
        <pc:spChg chg="mod">
          <ac:chgData name="Haley McCormick" userId="48dd4a60-33cd-4ea5-88e2-107933e55186" providerId="ADAL" clId="{3B9EE92E-E6A8-4A8D-8BE9-C3D76D3EA0F5}" dt="2026-11-06T14:44:50.271" v="8" actId="1076"/>
          <ac:spMkLst>
            <pc:docMk/>
            <pc:sldMk cId="1335209344" sldId="347"/>
            <ac:spMk id="8" creationId="{5C7F936C-DE8C-8AC3-667E-21EEE82DA8C1}"/>
          </ac:spMkLst>
        </pc:spChg>
      </pc:sldChg>
      <pc:sldChg chg="modSp mod">
        <pc:chgData name="Haley McCormick" userId="48dd4a60-33cd-4ea5-88e2-107933e55186" providerId="ADAL" clId="{3B9EE92E-E6A8-4A8D-8BE9-C3D76D3EA0F5}" dt="2026-11-06T14:49:39.989" v="25" actId="12"/>
        <pc:sldMkLst>
          <pc:docMk/>
          <pc:sldMk cId="37579226" sldId="379"/>
        </pc:sldMkLst>
        <pc:spChg chg="mod">
          <ac:chgData name="Haley McCormick" userId="48dd4a60-33cd-4ea5-88e2-107933e55186" providerId="ADAL" clId="{3B9EE92E-E6A8-4A8D-8BE9-C3D76D3EA0F5}" dt="2026-11-06T14:49:39.989" v="25" actId="12"/>
          <ac:spMkLst>
            <pc:docMk/>
            <pc:sldMk cId="37579226" sldId="379"/>
            <ac:spMk id="3" creationId="{66DDB181-1291-6AD7-B5C4-554E0C774364}"/>
          </ac:spMkLst>
        </pc:spChg>
        <pc:spChg chg="mod">
          <ac:chgData name="Haley McCormick" userId="48dd4a60-33cd-4ea5-88e2-107933e55186" providerId="ADAL" clId="{3B9EE92E-E6A8-4A8D-8BE9-C3D76D3EA0F5}" dt="2026-11-06T14:49:16.608" v="20" actId="1076"/>
          <ac:spMkLst>
            <pc:docMk/>
            <pc:sldMk cId="37579226" sldId="379"/>
            <ac:spMk id="4" creationId="{44CFD0A7-93CC-5888-6D1B-3C951BDA1DCC}"/>
          </ac:spMkLst>
        </pc:spChg>
        <pc:spChg chg="mod">
          <ac:chgData name="Haley McCormick" userId="48dd4a60-33cd-4ea5-88e2-107933e55186" providerId="ADAL" clId="{3B9EE92E-E6A8-4A8D-8BE9-C3D76D3EA0F5}" dt="2026-11-06T14:49:20.675" v="21" actId="1076"/>
          <ac:spMkLst>
            <pc:docMk/>
            <pc:sldMk cId="37579226" sldId="379"/>
            <ac:spMk id="8" creationId="{8DB1070E-6F0B-E6E4-8871-6ABF79B25EE9}"/>
          </ac:spMkLst>
        </pc:spChg>
      </pc:sldChg>
      <pc:sldChg chg="modSp mod">
        <pc:chgData name="Haley McCormick" userId="48dd4a60-33cd-4ea5-88e2-107933e55186" providerId="ADAL" clId="{3B9EE92E-E6A8-4A8D-8BE9-C3D76D3EA0F5}" dt="2026-11-06T14:49:51.651" v="27" actId="1076"/>
        <pc:sldMkLst>
          <pc:docMk/>
          <pc:sldMk cId="3003461741" sldId="380"/>
        </pc:sldMkLst>
        <pc:spChg chg="mod">
          <ac:chgData name="Haley McCormick" userId="48dd4a60-33cd-4ea5-88e2-107933e55186" providerId="ADAL" clId="{3B9EE92E-E6A8-4A8D-8BE9-C3D76D3EA0F5}" dt="2026-11-06T14:49:51.651" v="27" actId="1076"/>
          <ac:spMkLst>
            <pc:docMk/>
            <pc:sldMk cId="3003461741" sldId="380"/>
            <ac:spMk id="2" creationId="{8DA467FE-20C5-5F3A-B31E-A8C711AE1E90}"/>
          </ac:spMkLst>
        </pc:spChg>
        <pc:spChg chg="mod">
          <ac:chgData name="Haley McCormick" userId="48dd4a60-33cd-4ea5-88e2-107933e55186" providerId="ADAL" clId="{3B9EE92E-E6A8-4A8D-8BE9-C3D76D3EA0F5}" dt="2026-11-06T14:49:49.149" v="26" actId="1076"/>
          <ac:spMkLst>
            <pc:docMk/>
            <pc:sldMk cId="3003461741" sldId="380"/>
            <ac:spMk id="6" creationId="{4560653B-C8DB-9E43-7474-1E3B8A34581F}"/>
          </ac:spMkLst>
        </pc:spChg>
      </pc:sldChg>
      <pc:sldChg chg="modSp mod">
        <pc:chgData name="Haley McCormick" userId="48dd4a60-33cd-4ea5-88e2-107933e55186" providerId="ADAL" clId="{3B9EE92E-E6A8-4A8D-8BE9-C3D76D3EA0F5}" dt="2026-11-06T14:48:23.957" v="16" actId="1076"/>
        <pc:sldMkLst>
          <pc:docMk/>
          <pc:sldMk cId="2308253471" sldId="385"/>
        </pc:sldMkLst>
        <pc:spChg chg="mod">
          <ac:chgData name="Haley McCormick" userId="48dd4a60-33cd-4ea5-88e2-107933e55186" providerId="ADAL" clId="{3B9EE92E-E6A8-4A8D-8BE9-C3D76D3EA0F5}" dt="2026-11-06T14:48:23.957" v="16" actId="1076"/>
          <ac:spMkLst>
            <pc:docMk/>
            <pc:sldMk cId="2308253471" sldId="385"/>
            <ac:spMk id="2" creationId="{192ACB08-32ED-5C25-841E-84AE0DFC76D5}"/>
          </ac:spMkLst>
        </pc:spChg>
      </pc:sldChg>
      <pc:sldChg chg="addSp delSp modSp mod">
        <pc:chgData name="Haley McCormick" userId="48dd4a60-33cd-4ea5-88e2-107933e55186" providerId="ADAL" clId="{3B9EE92E-E6A8-4A8D-8BE9-C3D76D3EA0F5}" dt="2026-11-06T14:54:35.899" v="329" actId="962"/>
        <pc:sldMkLst>
          <pc:docMk/>
          <pc:sldMk cId="2230606880" sldId="386"/>
        </pc:sldMkLst>
        <pc:graphicFrameChg chg="add del mod">
          <ac:chgData name="Haley McCormick" userId="48dd4a60-33cd-4ea5-88e2-107933e55186" providerId="ADAL" clId="{3B9EE92E-E6A8-4A8D-8BE9-C3D76D3EA0F5}" dt="2026-11-06T14:54:35.899" v="329" actId="962"/>
          <ac:graphicFrameMkLst>
            <pc:docMk/>
            <pc:sldMk cId="2230606880" sldId="386"/>
            <ac:graphicFrameMk id="7" creationId="{4194DF51-B845-3CBE-8628-355ADE80B250}"/>
          </ac:graphicFrameMkLst>
        </pc:graphicFrameChg>
      </pc:sldChg>
      <pc:sldChg chg="modSp mod">
        <pc:chgData name="Haley McCormick" userId="48dd4a60-33cd-4ea5-88e2-107933e55186" providerId="ADAL" clId="{3B9EE92E-E6A8-4A8D-8BE9-C3D76D3EA0F5}" dt="2026-11-06T14:48:02.233" v="15" actId="1076"/>
        <pc:sldMkLst>
          <pc:docMk/>
          <pc:sldMk cId="3472380765" sldId="446"/>
        </pc:sldMkLst>
        <pc:spChg chg="mod">
          <ac:chgData name="Haley McCormick" userId="48dd4a60-33cd-4ea5-88e2-107933e55186" providerId="ADAL" clId="{3B9EE92E-E6A8-4A8D-8BE9-C3D76D3EA0F5}" dt="2026-11-06T14:47:59.336" v="14" actId="1076"/>
          <ac:spMkLst>
            <pc:docMk/>
            <pc:sldMk cId="3472380765" sldId="446"/>
            <ac:spMk id="2" creationId="{48961A87-5870-5CAC-F162-FE79B5184C9F}"/>
          </ac:spMkLst>
        </pc:spChg>
        <pc:spChg chg="mod">
          <ac:chgData name="Haley McCormick" userId="48dd4a60-33cd-4ea5-88e2-107933e55186" providerId="ADAL" clId="{3B9EE92E-E6A8-4A8D-8BE9-C3D76D3EA0F5}" dt="2026-11-06T14:47:55.135" v="13" actId="1076"/>
          <ac:spMkLst>
            <pc:docMk/>
            <pc:sldMk cId="3472380765" sldId="446"/>
            <ac:spMk id="8" creationId="{667A917F-96E4-897D-3B39-1BE245F99BBF}"/>
          </ac:spMkLst>
        </pc:spChg>
        <pc:picChg chg="mod">
          <ac:chgData name="Haley McCormick" userId="48dd4a60-33cd-4ea5-88e2-107933e55186" providerId="ADAL" clId="{3B9EE92E-E6A8-4A8D-8BE9-C3D76D3EA0F5}" dt="2026-11-06T14:48:02.233" v="15" actId="1076"/>
          <ac:picMkLst>
            <pc:docMk/>
            <pc:sldMk cId="3472380765" sldId="446"/>
            <ac:picMk id="5" creationId="{C542A460-3846-B7A7-4F4F-2FAD797F337F}"/>
          </ac:picMkLst>
        </pc:picChg>
      </pc:sldChg>
      <pc:sldChg chg="addSp modSp mod">
        <pc:chgData name="Haley McCormick" userId="48dd4a60-33cd-4ea5-88e2-107933e55186" providerId="ADAL" clId="{3B9EE92E-E6A8-4A8D-8BE9-C3D76D3EA0F5}" dt="2026-11-06T14:57:57.963" v="440" actId="13244"/>
        <pc:sldMkLst>
          <pc:docMk/>
          <pc:sldMk cId="1853592740" sldId="454"/>
        </pc:sldMkLst>
        <pc:spChg chg="add mod">
          <ac:chgData name="Haley McCormick" userId="48dd4a60-33cd-4ea5-88e2-107933e55186" providerId="ADAL" clId="{3B9EE92E-E6A8-4A8D-8BE9-C3D76D3EA0F5}" dt="2026-11-06T14:57:57.963" v="440" actId="13244"/>
          <ac:spMkLst>
            <pc:docMk/>
            <pc:sldMk cId="1853592740" sldId="454"/>
            <ac:spMk id="2" creationId="{21BD5C81-CBFB-E564-3578-72ECBC5D1DDC}"/>
          </ac:spMkLst>
        </pc:spChg>
      </pc:sldChg>
      <pc:sldChg chg="modSp mod">
        <pc:chgData name="Haley McCormick" userId="48dd4a60-33cd-4ea5-88e2-107933e55186" providerId="ADAL" clId="{3B9EE92E-E6A8-4A8D-8BE9-C3D76D3EA0F5}" dt="2026-11-06T14:48:57.410" v="18" actId="1076"/>
        <pc:sldMkLst>
          <pc:docMk/>
          <pc:sldMk cId="3961437776" sldId="463"/>
        </pc:sldMkLst>
        <pc:spChg chg="mod">
          <ac:chgData name="Haley McCormick" userId="48dd4a60-33cd-4ea5-88e2-107933e55186" providerId="ADAL" clId="{3B9EE92E-E6A8-4A8D-8BE9-C3D76D3EA0F5}" dt="2026-11-06T14:48:57.410" v="18" actId="1076"/>
          <ac:spMkLst>
            <pc:docMk/>
            <pc:sldMk cId="3961437776" sldId="463"/>
            <ac:spMk id="2" creationId="{4E7E2910-B4A3-14AE-7A6D-FCBFF945868A}"/>
          </ac:spMkLst>
        </pc:spChg>
        <pc:spChg chg="mod">
          <ac:chgData name="Haley McCormick" userId="48dd4a60-33cd-4ea5-88e2-107933e55186" providerId="ADAL" clId="{3B9EE92E-E6A8-4A8D-8BE9-C3D76D3EA0F5}" dt="2026-11-06T14:48:54.894" v="17" actId="1076"/>
          <ac:spMkLst>
            <pc:docMk/>
            <pc:sldMk cId="3961437776" sldId="463"/>
            <ac:spMk id="6" creationId="{76394D80-B35D-8FA7-07D1-A33DBC25F9D3}"/>
          </ac:spMkLst>
        </pc:spChg>
      </pc:sldChg>
      <pc:sldChg chg="addSp delSp modSp mod">
        <pc:chgData name="Haley McCormick" userId="48dd4a60-33cd-4ea5-88e2-107933e55186" providerId="ADAL" clId="{3B9EE92E-E6A8-4A8D-8BE9-C3D76D3EA0F5}" dt="2026-11-06T14:57:49.521" v="439" actId="13244"/>
        <pc:sldMkLst>
          <pc:docMk/>
          <pc:sldMk cId="3847901251" sldId="466"/>
        </pc:sldMkLst>
        <pc:spChg chg="add mod">
          <ac:chgData name="Haley McCormick" userId="48dd4a60-33cd-4ea5-88e2-107933e55186" providerId="ADAL" clId="{3B9EE92E-E6A8-4A8D-8BE9-C3D76D3EA0F5}" dt="2026-11-06T14:57:45.311" v="438" actId="13244"/>
          <ac:spMkLst>
            <pc:docMk/>
            <pc:sldMk cId="3847901251" sldId="466"/>
            <ac:spMk id="3" creationId="{4358D987-9020-C110-4AB3-BE6B7ACD5948}"/>
          </ac:spMkLst>
        </pc:spChg>
        <pc:spChg chg="add del mod">
          <ac:chgData name="Haley McCormick" userId="48dd4a60-33cd-4ea5-88e2-107933e55186" providerId="ADAL" clId="{3B9EE92E-E6A8-4A8D-8BE9-C3D76D3EA0F5}" dt="2026-11-06T14:52:54.581" v="304" actId="478"/>
          <ac:spMkLst>
            <pc:docMk/>
            <pc:sldMk cId="3847901251" sldId="466"/>
            <ac:spMk id="6" creationId="{DB004349-681E-0672-3A93-C7BC514973C2}"/>
          </ac:spMkLst>
        </pc:spChg>
        <pc:spChg chg="add mod">
          <ac:chgData name="Haley McCormick" userId="48dd4a60-33cd-4ea5-88e2-107933e55186" providerId="ADAL" clId="{3B9EE92E-E6A8-4A8D-8BE9-C3D76D3EA0F5}" dt="2026-11-06T14:57:49.521" v="439" actId="13244"/>
          <ac:spMkLst>
            <pc:docMk/>
            <pc:sldMk cId="3847901251" sldId="466"/>
            <ac:spMk id="8" creationId="{48AB7C7D-7144-0E43-BC55-376E45D32EEF}"/>
          </ac:spMkLst>
        </pc:spChg>
        <pc:picChg chg="del mod">
          <ac:chgData name="Haley McCormick" userId="48dd4a60-33cd-4ea5-88e2-107933e55186" providerId="ADAL" clId="{3B9EE92E-E6A8-4A8D-8BE9-C3D76D3EA0F5}" dt="2026-11-06T14:52:52.516" v="303" actId="478"/>
          <ac:picMkLst>
            <pc:docMk/>
            <pc:sldMk cId="3847901251" sldId="466"/>
            <ac:picMk id="5" creationId="{73A8C048-9D4B-98D9-5FAB-E1F96052CE98}"/>
          </ac:picMkLst>
        </pc:picChg>
      </pc:sldChg>
      <pc:sldChg chg="addSp modSp">
        <pc:chgData name="Haley McCormick" userId="48dd4a60-33cd-4ea5-88e2-107933e55186" providerId="ADAL" clId="{3B9EE92E-E6A8-4A8D-8BE9-C3D76D3EA0F5}" dt="2026-11-06T14:58:01.742" v="441" actId="13244"/>
        <pc:sldMkLst>
          <pc:docMk/>
          <pc:sldMk cId="2040059213" sldId="467"/>
        </pc:sldMkLst>
        <pc:spChg chg="add mod">
          <ac:chgData name="Haley McCormick" userId="48dd4a60-33cd-4ea5-88e2-107933e55186" providerId="ADAL" clId="{3B9EE92E-E6A8-4A8D-8BE9-C3D76D3EA0F5}" dt="2026-11-06T14:58:01.742" v="441" actId="13244"/>
          <ac:spMkLst>
            <pc:docMk/>
            <pc:sldMk cId="2040059213" sldId="467"/>
            <ac:spMk id="2" creationId="{EE64FE8D-7C71-CF2B-EEA4-52AB2CAFB31D}"/>
          </ac:spMkLst>
        </pc:spChg>
      </pc:sldChg>
      <pc:sldChg chg="add del">
        <pc:chgData name="Haley McCormick" userId="48dd4a60-33cd-4ea5-88e2-107933e55186" providerId="ADAL" clId="{3B9EE92E-E6A8-4A8D-8BE9-C3D76D3EA0F5}" dt="2026-11-06T14:56:35.868" v="355"/>
        <pc:sldMkLst>
          <pc:docMk/>
          <pc:sldMk cId="2352015286" sldId="470"/>
        </pc:sldMkLst>
      </pc:sldChg>
      <pc:sldChg chg="add del">
        <pc:chgData name="Haley McCormick" userId="48dd4a60-33cd-4ea5-88e2-107933e55186" providerId="ADAL" clId="{3B9EE92E-E6A8-4A8D-8BE9-C3D76D3EA0F5}" dt="2026-11-06T14:56:35.478" v="354"/>
        <pc:sldMkLst>
          <pc:docMk/>
          <pc:sldMk cId="1049654712" sldId="471"/>
        </pc:sldMkLst>
      </pc:sldChg>
      <pc:sldChg chg="add del">
        <pc:chgData name="Haley McCormick" userId="48dd4a60-33cd-4ea5-88e2-107933e55186" providerId="ADAL" clId="{3B9EE92E-E6A8-4A8D-8BE9-C3D76D3EA0F5}" dt="2026-11-06T14:56:35.184" v="353"/>
        <pc:sldMkLst>
          <pc:docMk/>
          <pc:sldMk cId="231460357" sldId="47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ata2.xml.rels><?xml version="1.0" encoding="UTF-8" standalone="yes"?>
<Relationships xmlns="http://schemas.openxmlformats.org/package/2006/relationships"><Relationship Id="rId1" Type="http://schemas.openxmlformats.org/officeDocument/2006/relationships/hyperlink" Target="https://nserc-crsng.canada.ca/en/research-portal-presentation-and-attachment-standards#a2-01"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1" Type="http://schemas.openxmlformats.org/officeDocument/2006/relationships/hyperlink" Target="https://nserc-crsng.canada.ca/en/research-portal-presentation-and-attachment-standards#a2-01" TargetMode="Externa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F690C-9AE2-4543-8AD8-1AD244B25407}" type="doc">
      <dgm:prSet loTypeId="urn:microsoft.com/office/officeart/2018/2/layout/IconVerticalSolidList" loCatId="icon" qsTypeId="urn:microsoft.com/office/officeart/2005/8/quickstyle/simple1#4" qsCatId="simple" csTypeId="urn:microsoft.com/office/officeart/2005/8/colors/accent1_2#3" csCatId="accent1" phldr="1"/>
      <dgm:spPr/>
      <dgm:t>
        <a:bodyPr/>
        <a:lstStyle/>
        <a:p>
          <a:endParaRPr lang="en-US"/>
        </a:p>
      </dgm:t>
    </dgm:pt>
    <dgm:pt modelId="{77E95D9C-503A-4047-8AE9-28F305E6093E}">
      <dgm:prSet/>
      <dgm:spPr/>
      <dgm:t>
        <a:bodyPr/>
        <a:lstStyle/>
        <a:p>
          <a:pPr>
            <a:lnSpc>
              <a:spcPct val="100000"/>
            </a:lnSpc>
          </a:pPr>
          <a:r>
            <a:rPr lang="en-US" b="1"/>
            <a:t>Demonstrate what is known and, more importantly, </a:t>
          </a:r>
          <a:r>
            <a:rPr lang="en-US" b="1" u="sng"/>
            <a:t>what remains unknown</a:t>
          </a:r>
          <a:r>
            <a:rPr lang="en-US"/>
            <a:t>.</a:t>
          </a:r>
        </a:p>
      </dgm:t>
    </dgm:pt>
    <dgm:pt modelId="{FD9A6116-2F7A-439A-9E53-DCB3DB872DCA}" type="parTrans" cxnId="{82C9763C-DF20-4214-BFCC-E4088769E44D}">
      <dgm:prSet/>
      <dgm:spPr/>
      <dgm:t>
        <a:bodyPr/>
        <a:lstStyle/>
        <a:p>
          <a:endParaRPr lang="en-US"/>
        </a:p>
      </dgm:t>
    </dgm:pt>
    <dgm:pt modelId="{8D3507CC-3EB2-4E6B-9C68-E5D38C35C0C0}" type="sibTrans" cxnId="{82C9763C-DF20-4214-BFCC-E4088769E44D}">
      <dgm:prSet/>
      <dgm:spPr/>
      <dgm:t>
        <a:bodyPr/>
        <a:lstStyle/>
        <a:p>
          <a:endParaRPr lang="en-US"/>
        </a:p>
      </dgm:t>
    </dgm:pt>
    <dgm:pt modelId="{4BBD6D6B-FE35-4167-AC32-1DF8191255E2}">
      <dgm:prSet/>
      <dgm:spPr/>
      <dgm:t>
        <a:bodyPr/>
        <a:lstStyle/>
        <a:p>
          <a:pPr>
            <a:lnSpc>
              <a:spcPct val="100000"/>
            </a:lnSpc>
          </a:pPr>
          <a:r>
            <a:rPr lang="en-US" b="1"/>
            <a:t>Move the reader from</a:t>
          </a:r>
          <a:r>
            <a:rPr lang="en-US" b="1">
              <a:solidFill>
                <a:srgbClr val="7030A0"/>
              </a:solidFill>
            </a:rPr>
            <a:t>: Current Knowledge → Limitation → Gap</a:t>
          </a:r>
        </a:p>
      </dgm:t>
    </dgm:pt>
    <dgm:pt modelId="{227C9EBF-F4AD-4382-8326-6880DA96C781}" type="parTrans" cxnId="{7EDF0F2B-4D4E-4C4A-8674-9297FBB01405}">
      <dgm:prSet/>
      <dgm:spPr/>
      <dgm:t>
        <a:bodyPr/>
        <a:lstStyle/>
        <a:p>
          <a:endParaRPr lang="en-US"/>
        </a:p>
      </dgm:t>
    </dgm:pt>
    <dgm:pt modelId="{CE2B2C31-E068-4EEC-8D0B-D0974D914E71}" type="sibTrans" cxnId="{7EDF0F2B-4D4E-4C4A-8674-9297FBB01405}">
      <dgm:prSet/>
      <dgm:spPr/>
      <dgm:t>
        <a:bodyPr/>
        <a:lstStyle/>
        <a:p>
          <a:endParaRPr lang="en-US"/>
        </a:p>
      </dgm:t>
    </dgm:pt>
    <dgm:pt modelId="{C40737A9-FE20-4C15-AF27-697B894C77A7}">
      <dgm:prSet/>
      <dgm:spPr/>
      <dgm:t>
        <a:bodyPr/>
        <a:lstStyle/>
        <a:p>
          <a:pPr>
            <a:lnSpc>
              <a:spcPct val="100000"/>
            </a:lnSpc>
          </a:pPr>
          <a:r>
            <a:rPr lang="en-US" b="1"/>
            <a:t>Summarize relevant research literature</a:t>
          </a:r>
          <a:r>
            <a:rPr lang="en-US"/>
            <a:t>.</a:t>
          </a:r>
        </a:p>
      </dgm:t>
    </dgm:pt>
    <dgm:pt modelId="{C3DB3A51-76C3-4D0D-AABE-8B9AAE70F3E6}" type="parTrans" cxnId="{A5EAC6F5-114B-421E-B66A-2CA2A7CE5D00}">
      <dgm:prSet/>
      <dgm:spPr/>
      <dgm:t>
        <a:bodyPr/>
        <a:lstStyle/>
        <a:p>
          <a:endParaRPr lang="en-US"/>
        </a:p>
      </dgm:t>
    </dgm:pt>
    <dgm:pt modelId="{843C566D-851E-469E-AB83-5D133E138BB9}" type="sibTrans" cxnId="{A5EAC6F5-114B-421E-B66A-2CA2A7CE5D00}">
      <dgm:prSet/>
      <dgm:spPr/>
      <dgm:t>
        <a:bodyPr/>
        <a:lstStyle/>
        <a:p>
          <a:endParaRPr lang="en-US"/>
        </a:p>
      </dgm:t>
    </dgm:pt>
    <dgm:pt modelId="{4AE23B75-0BFF-47FE-9E92-7D1CEDBE7B00}">
      <dgm:prSet/>
      <dgm:spPr/>
      <dgm:t>
        <a:bodyPr/>
        <a:lstStyle/>
        <a:p>
          <a:pPr>
            <a:lnSpc>
              <a:spcPct val="100000"/>
            </a:lnSpc>
          </a:pPr>
          <a:r>
            <a:rPr lang="en-US" b="1"/>
            <a:t>Highlight limitations, contradictions, or missing evidence.</a:t>
          </a:r>
        </a:p>
      </dgm:t>
    </dgm:pt>
    <dgm:pt modelId="{245F2F5C-6585-451D-866A-BC74618D3853}" type="parTrans" cxnId="{2AF62086-CE9B-43B0-A662-0AC8AEBC784C}">
      <dgm:prSet/>
      <dgm:spPr/>
      <dgm:t>
        <a:bodyPr/>
        <a:lstStyle/>
        <a:p>
          <a:endParaRPr lang="en-US"/>
        </a:p>
      </dgm:t>
    </dgm:pt>
    <dgm:pt modelId="{62634D6B-1734-4213-B3F0-DA5734FACD1F}" type="sibTrans" cxnId="{2AF62086-CE9B-43B0-A662-0AC8AEBC784C}">
      <dgm:prSet/>
      <dgm:spPr/>
      <dgm:t>
        <a:bodyPr/>
        <a:lstStyle/>
        <a:p>
          <a:endParaRPr lang="en-US"/>
        </a:p>
      </dgm:t>
    </dgm:pt>
    <dgm:pt modelId="{D4403347-ADB7-4F5B-8D26-604FE3B4A154}">
      <dgm:prSet/>
      <dgm:spPr/>
      <dgm:t>
        <a:bodyPr/>
        <a:lstStyle/>
        <a:p>
          <a:pPr>
            <a:lnSpc>
              <a:spcPct val="100000"/>
            </a:lnSpc>
          </a:pPr>
          <a:r>
            <a:rPr lang="en-US" b="1"/>
            <a:t>Clearly state the specific gap your research addresses.</a:t>
          </a:r>
        </a:p>
      </dgm:t>
    </dgm:pt>
    <dgm:pt modelId="{39080F60-2007-4341-8802-7A72D422BD3C}" type="parTrans" cxnId="{182FA622-0C63-4AEF-9E24-85E54C739A79}">
      <dgm:prSet/>
      <dgm:spPr/>
      <dgm:t>
        <a:bodyPr/>
        <a:lstStyle/>
        <a:p>
          <a:endParaRPr lang="en-US"/>
        </a:p>
      </dgm:t>
    </dgm:pt>
    <dgm:pt modelId="{ADFB11CB-AB5D-47F2-82A1-49D6414A3A08}" type="sibTrans" cxnId="{182FA622-0C63-4AEF-9E24-85E54C739A79}">
      <dgm:prSet/>
      <dgm:spPr/>
      <dgm:t>
        <a:bodyPr/>
        <a:lstStyle/>
        <a:p>
          <a:endParaRPr lang="en-US"/>
        </a:p>
      </dgm:t>
    </dgm:pt>
    <dgm:pt modelId="{42513F8C-F59B-471C-883F-9A253A0E0FA3}">
      <dgm:prSet custT="1"/>
      <dgm:spPr/>
      <dgm:t>
        <a:bodyPr/>
        <a:lstStyle/>
        <a:p>
          <a:pPr>
            <a:lnSpc>
              <a:spcPct val="100000"/>
            </a:lnSpc>
          </a:pPr>
          <a:r>
            <a:rPr lang="en-US" sz="1800" b="1">
              <a:solidFill>
                <a:srgbClr val="FF0066"/>
              </a:solidFill>
            </a:rPr>
            <a:t>The strongest proposals make reviewers think: "This research needs to be done."</a:t>
          </a:r>
        </a:p>
      </dgm:t>
    </dgm:pt>
    <dgm:pt modelId="{CC508D55-5756-4393-B101-39D423DD2D4A}" type="parTrans" cxnId="{4F348544-B5AC-43AE-9899-139FDD4F757F}">
      <dgm:prSet/>
      <dgm:spPr/>
      <dgm:t>
        <a:bodyPr/>
        <a:lstStyle/>
        <a:p>
          <a:endParaRPr lang="en-US"/>
        </a:p>
      </dgm:t>
    </dgm:pt>
    <dgm:pt modelId="{D84B271D-3F17-4ABD-9A17-ED0F2CE8747B}" type="sibTrans" cxnId="{4F348544-B5AC-43AE-9899-139FDD4F757F}">
      <dgm:prSet/>
      <dgm:spPr/>
      <dgm:t>
        <a:bodyPr/>
        <a:lstStyle/>
        <a:p>
          <a:endParaRPr lang="en-US"/>
        </a:p>
      </dgm:t>
    </dgm:pt>
    <dgm:pt modelId="{15687FEB-1560-4A4C-93AE-F29B326CE3BF}" type="pres">
      <dgm:prSet presAssocID="{788F690C-9AE2-4543-8AD8-1AD244B25407}" presName="root" presStyleCnt="0">
        <dgm:presLayoutVars>
          <dgm:dir/>
          <dgm:resizeHandles val="exact"/>
        </dgm:presLayoutVars>
      </dgm:prSet>
      <dgm:spPr/>
    </dgm:pt>
    <dgm:pt modelId="{8AD467D6-A991-4EE4-BFFA-9F2E24B88B78}" type="pres">
      <dgm:prSet presAssocID="{77E95D9C-503A-4047-8AE9-28F305E6093E}" presName="compNode" presStyleCnt="0"/>
      <dgm:spPr/>
    </dgm:pt>
    <dgm:pt modelId="{523A8EA2-26C7-45A3-9E9D-95B61C96DB42}" type="pres">
      <dgm:prSet presAssocID="{77E95D9C-503A-4047-8AE9-28F305E6093E}" presName="bgRect" presStyleLbl="bgShp" presStyleIdx="0" presStyleCnt="6"/>
      <dgm:spPr/>
    </dgm:pt>
    <dgm:pt modelId="{6D0BE26E-56F3-4192-A4C8-2BA1722645DA}" type="pres">
      <dgm:prSet presAssocID="{77E95D9C-503A-4047-8AE9-28F305E6093E}"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Questions"/>
        </a:ext>
      </dgm:extLst>
    </dgm:pt>
    <dgm:pt modelId="{C2685A82-EB90-4A3C-B93A-29C412044FDA}" type="pres">
      <dgm:prSet presAssocID="{77E95D9C-503A-4047-8AE9-28F305E6093E}" presName="spaceRect" presStyleCnt="0"/>
      <dgm:spPr/>
    </dgm:pt>
    <dgm:pt modelId="{42AAA7D7-B805-4998-8A1F-DCE2263FB128}" type="pres">
      <dgm:prSet presAssocID="{77E95D9C-503A-4047-8AE9-28F305E6093E}" presName="parTx" presStyleLbl="revTx" presStyleIdx="0" presStyleCnt="6">
        <dgm:presLayoutVars>
          <dgm:chMax val="0"/>
          <dgm:chPref val="0"/>
        </dgm:presLayoutVars>
      </dgm:prSet>
      <dgm:spPr/>
    </dgm:pt>
    <dgm:pt modelId="{464988AE-4F1D-4241-A46A-8106C333E621}" type="pres">
      <dgm:prSet presAssocID="{8D3507CC-3EB2-4E6B-9C68-E5D38C35C0C0}" presName="sibTrans" presStyleCnt="0"/>
      <dgm:spPr/>
    </dgm:pt>
    <dgm:pt modelId="{43FD7C29-E76F-4812-914C-1E1B7D2F16EB}" type="pres">
      <dgm:prSet presAssocID="{4BBD6D6B-FE35-4167-AC32-1DF8191255E2}" presName="compNode" presStyleCnt="0"/>
      <dgm:spPr/>
    </dgm:pt>
    <dgm:pt modelId="{1A7A9F9D-0430-4677-A052-8E7556A21526}" type="pres">
      <dgm:prSet presAssocID="{4BBD6D6B-FE35-4167-AC32-1DF8191255E2}" presName="bgRect" presStyleLbl="bgShp" presStyleIdx="1" presStyleCnt="6"/>
      <dgm:spPr/>
    </dgm:pt>
    <dgm:pt modelId="{D6317C1C-B8DF-4235-9108-936B4379F2FC}" type="pres">
      <dgm:prSet presAssocID="{4BBD6D6B-FE35-4167-AC32-1DF8191255E2}"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01808EED-BDE1-4949-A19F-CC38F76F0121}" type="pres">
      <dgm:prSet presAssocID="{4BBD6D6B-FE35-4167-AC32-1DF8191255E2}" presName="spaceRect" presStyleCnt="0"/>
      <dgm:spPr/>
    </dgm:pt>
    <dgm:pt modelId="{93EE2CB8-F08E-4C22-B4AD-6A9105367C91}" type="pres">
      <dgm:prSet presAssocID="{4BBD6D6B-FE35-4167-AC32-1DF8191255E2}" presName="parTx" presStyleLbl="revTx" presStyleIdx="1" presStyleCnt="6">
        <dgm:presLayoutVars>
          <dgm:chMax val="0"/>
          <dgm:chPref val="0"/>
        </dgm:presLayoutVars>
      </dgm:prSet>
      <dgm:spPr/>
    </dgm:pt>
    <dgm:pt modelId="{CB31D01B-CD29-446A-B4D3-DCD0C0643C12}" type="pres">
      <dgm:prSet presAssocID="{CE2B2C31-E068-4EEC-8D0B-D0974D914E71}" presName="sibTrans" presStyleCnt="0"/>
      <dgm:spPr/>
    </dgm:pt>
    <dgm:pt modelId="{CFD7CB88-9244-4154-9B0E-900175D7B5DF}" type="pres">
      <dgm:prSet presAssocID="{C40737A9-FE20-4C15-AF27-697B894C77A7}" presName="compNode" presStyleCnt="0"/>
      <dgm:spPr/>
    </dgm:pt>
    <dgm:pt modelId="{9E91787B-C4F2-4F9E-BE21-4C6CEF1F8B26}" type="pres">
      <dgm:prSet presAssocID="{C40737A9-FE20-4C15-AF27-697B894C77A7}" presName="bgRect" presStyleLbl="bgShp" presStyleIdx="2" presStyleCnt="6"/>
      <dgm:spPr/>
    </dgm:pt>
    <dgm:pt modelId="{153BF4EE-879E-4A9F-8A02-EA34B9A3637E}" type="pres">
      <dgm:prSet presAssocID="{C40737A9-FE20-4C15-AF27-697B894C77A7}"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ooks on Shelf"/>
        </a:ext>
      </dgm:extLst>
    </dgm:pt>
    <dgm:pt modelId="{AD580DA4-8B2B-4E54-982E-65060A9C8BE8}" type="pres">
      <dgm:prSet presAssocID="{C40737A9-FE20-4C15-AF27-697B894C77A7}" presName="spaceRect" presStyleCnt="0"/>
      <dgm:spPr/>
    </dgm:pt>
    <dgm:pt modelId="{AB4CDC7E-5A18-4148-B0E5-B95DE3DEF8BB}" type="pres">
      <dgm:prSet presAssocID="{C40737A9-FE20-4C15-AF27-697B894C77A7}" presName="parTx" presStyleLbl="revTx" presStyleIdx="2" presStyleCnt="6">
        <dgm:presLayoutVars>
          <dgm:chMax val="0"/>
          <dgm:chPref val="0"/>
        </dgm:presLayoutVars>
      </dgm:prSet>
      <dgm:spPr/>
    </dgm:pt>
    <dgm:pt modelId="{B41771D5-784B-4C22-8C14-8A39BC83E467}" type="pres">
      <dgm:prSet presAssocID="{843C566D-851E-469E-AB83-5D133E138BB9}" presName="sibTrans" presStyleCnt="0"/>
      <dgm:spPr/>
    </dgm:pt>
    <dgm:pt modelId="{9E9FCEB7-6BD3-48AB-959C-6B8186541E9A}" type="pres">
      <dgm:prSet presAssocID="{4AE23B75-0BFF-47FE-9E92-7D1CEDBE7B00}" presName="compNode" presStyleCnt="0"/>
      <dgm:spPr/>
    </dgm:pt>
    <dgm:pt modelId="{F511B2A3-FD00-463A-B650-E13B953F83AC}" type="pres">
      <dgm:prSet presAssocID="{4AE23B75-0BFF-47FE-9E92-7D1CEDBE7B00}" presName="bgRect" presStyleLbl="bgShp" presStyleIdx="3" presStyleCnt="6"/>
      <dgm:spPr/>
    </dgm:pt>
    <dgm:pt modelId="{FB390B3C-0173-41BD-B2F1-3FCE222B139A}" type="pres">
      <dgm:prSet presAssocID="{4AE23B75-0BFF-47FE-9E92-7D1CEDBE7B00}"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 mark"/>
        </a:ext>
      </dgm:extLst>
    </dgm:pt>
    <dgm:pt modelId="{0F7147C3-EF51-4371-8685-3235BCC0BCA0}" type="pres">
      <dgm:prSet presAssocID="{4AE23B75-0BFF-47FE-9E92-7D1CEDBE7B00}" presName="spaceRect" presStyleCnt="0"/>
      <dgm:spPr/>
    </dgm:pt>
    <dgm:pt modelId="{C5E7C7EE-4434-4D11-BC1A-99F1BE55E2A5}" type="pres">
      <dgm:prSet presAssocID="{4AE23B75-0BFF-47FE-9E92-7D1CEDBE7B00}" presName="parTx" presStyleLbl="revTx" presStyleIdx="3" presStyleCnt="6">
        <dgm:presLayoutVars>
          <dgm:chMax val="0"/>
          <dgm:chPref val="0"/>
        </dgm:presLayoutVars>
      </dgm:prSet>
      <dgm:spPr/>
    </dgm:pt>
    <dgm:pt modelId="{E32C9C99-A97A-40F1-A785-DEC63039FBA9}" type="pres">
      <dgm:prSet presAssocID="{62634D6B-1734-4213-B3F0-DA5734FACD1F}" presName="sibTrans" presStyleCnt="0"/>
      <dgm:spPr/>
    </dgm:pt>
    <dgm:pt modelId="{FA0ED031-2EAD-435A-A5D7-5DAD316FE2D0}" type="pres">
      <dgm:prSet presAssocID="{D4403347-ADB7-4F5B-8D26-604FE3B4A154}" presName="compNode" presStyleCnt="0"/>
      <dgm:spPr/>
    </dgm:pt>
    <dgm:pt modelId="{EA95829E-C97C-4758-AF35-C35C1C707F2B}" type="pres">
      <dgm:prSet presAssocID="{D4403347-ADB7-4F5B-8D26-604FE3B4A154}" presName="bgRect" presStyleLbl="bgShp" presStyleIdx="4" presStyleCnt="6"/>
      <dgm:spPr/>
    </dgm:pt>
    <dgm:pt modelId="{0AD161AD-27E7-4001-9A14-98962BB1587F}" type="pres">
      <dgm:prSet presAssocID="{D4403347-ADB7-4F5B-8D26-604FE3B4A154}"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Magnifying glass"/>
        </a:ext>
      </dgm:extLst>
    </dgm:pt>
    <dgm:pt modelId="{B0566AFE-AA04-44D7-A275-D1F78316E350}" type="pres">
      <dgm:prSet presAssocID="{D4403347-ADB7-4F5B-8D26-604FE3B4A154}" presName="spaceRect" presStyleCnt="0"/>
      <dgm:spPr/>
    </dgm:pt>
    <dgm:pt modelId="{B3652EC8-2B1B-43D9-B2E2-013CE8714BE4}" type="pres">
      <dgm:prSet presAssocID="{D4403347-ADB7-4F5B-8D26-604FE3B4A154}" presName="parTx" presStyleLbl="revTx" presStyleIdx="4" presStyleCnt="6">
        <dgm:presLayoutVars>
          <dgm:chMax val="0"/>
          <dgm:chPref val="0"/>
        </dgm:presLayoutVars>
      </dgm:prSet>
      <dgm:spPr/>
    </dgm:pt>
    <dgm:pt modelId="{6F02922E-1405-453D-B2F3-A928C4A70094}" type="pres">
      <dgm:prSet presAssocID="{ADFB11CB-AB5D-47F2-82A1-49D6414A3A08}" presName="sibTrans" presStyleCnt="0"/>
      <dgm:spPr/>
    </dgm:pt>
    <dgm:pt modelId="{294234B9-FD29-4523-8DB3-0E2D6C9EA06E}" type="pres">
      <dgm:prSet presAssocID="{42513F8C-F59B-471C-883F-9A253A0E0FA3}" presName="compNode" presStyleCnt="0"/>
      <dgm:spPr/>
    </dgm:pt>
    <dgm:pt modelId="{74383752-364D-4E4A-8E30-FFE3787D4A95}" type="pres">
      <dgm:prSet presAssocID="{42513F8C-F59B-471C-883F-9A253A0E0FA3}" presName="bgRect" presStyleLbl="bgShp" presStyleIdx="5" presStyleCnt="6"/>
      <dgm:spPr/>
    </dgm:pt>
    <dgm:pt modelId="{24290A78-5BDB-46F7-89EC-891A79AA687C}" type="pres">
      <dgm:prSet presAssocID="{42513F8C-F59B-471C-883F-9A253A0E0FA3}"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erson with Idea"/>
        </a:ext>
      </dgm:extLst>
    </dgm:pt>
    <dgm:pt modelId="{56F90356-F271-46A9-B964-0DEC3A8A0033}" type="pres">
      <dgm:prSet presAssocID="{42513F8C-F59B-471C-883F-9A253A0E0FA3}" presName="spaceRect" presStyleCnt="0"/>
      <dgm:spPr/>
    </dgm:pt>
    <dgm:pt modelId="{1DBCA6E4-2EE6-4BAE-B53E-C1B1F57B953B}" type="pres">
      <dgm:prSet presAssocID="{42513F8C-F59B-471C-883F-9A253A0E0FA3}" presName="parTx" presStyleLbl="revTx" presStyleIdx="5" presStyleCnt="6">
        <dgm:presLayoutVars>
          <dgm:chMax val="0"/>
          <dgm:chPref val="0"/>
        </dgm:presLayoutVars>
      </dgm:prSet>
      <dgm:spPr/>
    </dgm:pt>
  </dgm:ptLst>
  <dgm:cxnLst>
    <dgm:cxn modelId="{D6EA6C03-ED45-4C0B-AA98-3F469A57CD4C}" type="presOf" srcId="{4BBD6D6B-FE35-4167-AC32-1DF8191255E2}" destId="{93EE2CB8-F08E-4C22-B4AD-6A9105367C91}" srcOrd="0" destOrd="0" presId="urn:microsoft.com/office/officeart/2018/2/layout/IconVerticalSolidList"/>
    <dgm:cxn modelId="{182FA622-0C63-4AEF-9E24-85E54C739A79}" srcId="{788F690C-9AE2-4543-8AD8-1AD244B25407}" destId="{D4403347-ADB7-4F5B-8D26-604FE3B4A154}" srcOrd="4" destOrd="0" parTransId="{39080F60-2007-4341-8802-7A72D422BD3C}" sibTransId="{ADFB11CB-AB5D-47F2-82A1-49D6414A3A08}"/>
    <dgm:cxn modelId="{7EDF0F2B-4D4E-4C4A-8674-9297FBB01405}" srcId="{788F690C-9AE2-4543-8AD8-1AD244B25407}" destId="{4BBD6D6B-FE35-4167-AC32-1DF8191255E2}" srcOrd="1" destOrd="0" parTransId="{227C9EBF-F4AD-4382-8326-6880DA96C781}" sibTransId="{CE2B2C31-E068-4EEC-8D0B-D0974D914E71}"/>
    <dgm:cxn modelId="{82C9763C-DF20-4214-BFCC-E4088769E44D}" srcId="{788F690C-9AE2-4543-8AD8-1AD244B25407}" destId="{77E95D9C-503A-4047-8AE9-28F305E6093E}" srcOrd="0" destOrd="0" parTransId="{FD9A6116-2F7A-439A-9E53-DCB3DB872DCA}" sibTransId="{8D3507CC-3EB2-4E6B-9C68-E5D38C35C0C0}"/>
    <dgm:cxn modelId="{4F348544-B5AC-43AE-9899-139FDD4F757F}" srcId="{788F690C-9AE2-4543-8AD8-1AD244B25407}" destId="{42513F8C-F59B-471C-883F-9A253A0E0FA3}" srcOrd="5" destOrd="0" parTransId="{CC508D55-5756-4393-B101-39D423DD2D4A}" sibTransId="{D84B271D-3F17-4ABD-9A17-ED0F2CE8747B}"/>
    <dgm:cxn modelId="{83CB6045-ED8A-46AB-97E3-78CCCC1867A9}" type="presOf" srcId="{C40737A9-FE20-4C15-AF27-697B894C77A7}" destId="{AB4CDC7E-5A18-4148-B0E5-B95DE3DEF8BB}" srcOrd="0" destOrd="0" presId="urn:microsoft.com/office/officeart/2018/2/layout/IconVerticalSolidList"/>
    <dgm:cxn modelId="{AE8A674E-FF4A-4AB2-AA66-D8E51BFDA568}" type="presOf" srcId="{77E95D9C-503A-4047-8AE9-28F305E6093E}" destId="{42AAA7D7-B805-4998-8A1F-DCE2263FB128}" srcOrd="0" destOrd="0" presId="urn:microsoft.com/office/officeart/2018/2/layout/IconVerticalSolidList"/>
    <dgm:cxn modelId="{CA539476-57E5-45AC-8BE7-85CFECFFFEBE}" type="presOf" srcId="{4AE23B75-0BFF-47FE-9E92-7D1CEDBE7B00}" destId="{C5E7C7EE-4434-4D11-BC1A-99F1BE55E2A5}" srcOrd="0" destOrd="0" presId="urn:microsoft.com/office/officeart/2018/2/layout/IconVerticalSolidList"/>
    <dgm:cxn modelId="{2AF62086-CE9B-43B0-A662-0AC8AEBC784C}" srcId="{788F690C-9AE2-4543-8AD8-1AD244B25407}" destId="{4AE23B75-0BFF-47FE-9E92-7D1CEDBE7B00}" srcOrd="3" destOrd="0" parTransId="{245F2F5C-6585-451D-866A-BC74618D3853}" sibTransId="{62634D6B-1734-4213-B3F0-DA5734FACD1F}"/>
    <dgm:cxn modelId="{0512D6B4-6CD6-4A88-B9A0-71C9C852FB6F}" type="presOf" srcId="{42513F8C-F59B-471C-883F-9A253A0E0FA3}" destId="{1DBCA6E4-2EE6-4BAE-B53E-C1B1F57B953B}" srcOrd="0" destOrd="0" presId="urn:microsoft.com/office/officeart/2018/2/layout/IconVerticalSolidList"/>
    <dgm:cxn modelId="{108E4CCD-0EFC-4A5A-8354-8B476076592F}" type="presOf" srcId="{D4403347-ADB7-4F5B-8D26-604FE3B4A154}" destId="{B3652EC8-2B1B-43D9-B2E2-013CE8714BE4}" srcOrd="0" destOrd="0" presId="urn:microsoft.com/office/officeart/2018/2/layout/IconVerticalSolidList"/>
    <dgm:cxn modelId="{954E8FE3-CF71-4091-8E3D-39B597C58675}" type="presOf" srcId="{788F690C-9AE2-4543-8AD8-1AD244B25407}" destId="{15687FEB-1560-4A4C-93AE-F29B326CE3BF}" srcOrd="0" destOrd="0" presId="urn:microsoft.com/office/officeart/2018/2/layout/IconVerticalSolidList"/>
    <dgm:cxn modelId="{A5EAC6F5-114B-421E-B66A-2CA2A7CE5D00}" srcId="{788F690C-9AE2-4543-8AD8-1AD244B25407}" destId="{C40737A9-FE20-4C15-AF27-697B894C77A7}" srcOrd="2" destOrd="0" parTransId="{C3DB3A51-76C3-4D0D-AABE-8B9AAE70F3E6}" sibTransId="{843C566D-851E-469E-AB83-5D133E138BB9}"/>
    <dgm:cxn modelId="{23BFA1C1-0449-425B-AC62-41BAD7BD7A4A}" type="presParOf" srcId="{15687FEB-1560-4A4C-93AE-F29B326CE3BF}" destId="{8AD467D6-A991-4EE4-BFFA-9F2E24B88B78}" srcOrd="0" destOrd="0" presId="urn:microsoft.com/office/officeart/2018/2/layout/IconVerticalSolidList"/>
    <dgm:cxn modelId="{739ABE3E-30AF-4F5E-98AE-3594D9D0A14E}" type="presParOf" srcId="{8AD467D6-A991-4EE4-BFFA-9F2E24B88B78}" destId="{523A8EA2-26C7-45A3-9E9D-95B61C96DB42}" srcOrd="0" destOrd="0" presId="urn:microsoft.com/office/officeart/2018/2/layout/IconVerticalSolidList"/>
    <dgm:cxn modelId="{197D74DF-07D3-4B5D-B139-018C11E26C5B}" type="presParOf" srcId="{8AD467D6-A991-4EE4-BFFA-9F2E24B88B78}" destId="{6D0BE26E-56F3-4192-A4C8-2BA1722645DA}" srcOrd="1" destOrd="0" presId="urn:microsoft.com/office/officeart/2018/2/layout/IconVerticalSolidList"/>
    <dgm:cxn modelId="{A58A556C-998E-4317-8D38-E64FB3680DEC}" type="presParOf" srcId="{8AD467D6-A991-4EE4-BFFA-9F2E24B88B78}" destId="{C2685A82-EB90-4A3C-B93A-29C412044FDA}" srcOrd="2" destOrd="0" presId="urn:microsoft.com/office/officeart/2018/2/layout/IconVerticalSolidList"/>
    <dgm:cxn modelId="{E8EA6F47-0682-4691-B5D8-2D2E7C22CF30}" type="presParOf" srcId="{8AD467D6-A991-4EE4-BFFA-9F2E24B88B78}" destId="{42AAA7D7-B805-4998-8A1F-DCE2263FB128}" srcOrd="3" destOrd="0" presId="urn:microsoft.com/office/officeart/2018/2/layout/IconVerticalSolidList"/>
    <dgm:cxn modelId="{CF60D37D-9CE9-4DE3-9F58-CBBE35B27EC9}" type="presParOf" srcId="{15687FEB-1560-4A4C-93AE-F29B326CE3BF}" destId="{464988AE-4F1D-4241-A46A-8106C333E621}" srcOrd="1" destOrd="0" presId="urn:microsoft.com/office/officeart/2018/2/layout/IconVerticalSolidList"/>
    <dgm:cxn modelId="{D0316FA1-94F0-466A-BF18-11675B8D5450}" type="presParOf" srcId="{15687FEB-1560-4A4C-93AE-F29B326CE3BF}" destId="{43FD7C29-E76F-4812-914C-1E1B7D2F16EB}" srcOrd="2" destOrd="0" presId="urn:microsoft.com/office/officeart/2018/2/layout/IconVerticalSolidList"/>
    <dgm:cxn modelId="{D0CDCADC-6D7D-4887-A49B-6A0A24FE4987}" type="presParOf" srcId="{43FD7C29-E76F-4812-914C-1E1B7D2F16EB}" destId="{1A7A9F9D-0430-4677-A052-8E7556A21526}" srcOrd="0" destOrd="0" presId="urn:microsoft.com/office/officeart/2018/2/layout/IconVerticalSolidList"/>
    <dgm:cxn modelId="{C5442C10-7F0E-4D44-9E04-5F25A9BF8213}" type="presParOf" srcId="{43FD7C29-E76F-4812-914C-1E1B7D2F16EB}" destId="{D6317C1C-B8DF-4235-9108-936B4379F2FC}" srcOrd="1" destOrd="0" presId="urn:microsoft.com/office/officeart/2018/2/layout/IconVerticalSolidList"/>
    <dgm:cxn modelId="{9A4672A7-52B7-4886-BCEC-B77174AC5492}" type="presParOf" srcId="{43FD7C29-E76F-4812-914C-1E1B7D2F16EB}" destId="{01808EED-BDE1-4949-A19F-CC38F76F0121}" srcOrd="2" destOrd="0" presId="urn:microsoft.com/office/officeart/2018/2/layout/IconVerticalSolidList"/>
    <dgm:cxn modelId="{CA9FDF3A-4614-420F-A79A-667EEDEFE8C3}" type="presParOf" srcId="{43FD7C29-E76F-4812-914C-1E1B7D2F16EB}" destId="{93EE2CB8-F08E-4C22-B4AD-6A9105367C91}" srcOrd="3" destOrd="0" presId="urn:microsoft.com/office/officeart/2018/2/layout/IconVerticalSolidList"/>
    <dgm:cxn modelId="{3E99E54D-B0FD-40E3-9CD4-3C7E9ACAE698}" type="presParOf" srcId="{15687FEB-1560-4A4C-93AE-F29B326CE3BF}" destId="{CB31D01B-CD29-446A-B4D3-DCD0C0643C12}" srcOrd="3" destOrd="0" presId="urn:microsoft.com/office/officeart/2018/2/layout/IconVerticalSolidList"/>
    <dgm:cxn modelId="{ECE98156-CE60-467C-9255-F6DF2F18BE66}" type="presParOf" srcId="{15687FEB-1560-4A4C-93AE-F29B326CE3BF}" destId="{CFD7CB88-9244-4154-9B0E-900175D7B5DF}" srcOrd="4" destOrd="0" presId="urn:microsoft.com/office/officeart/2018/2/layout/IconVerticalSolidList"/>
    <dgm:cxn modelId="{35C8E660-8005-40B0-B2A4-F1A457A40F37}" type="presParOf" srcId="{CFD7CB88-9244-4154-9B0E-900175D7B5DF}" destId="{9E91787B-C4F2-4F9E-BE21-4C6CEF1F8B26}" srcOrd="0" destOrd="0" presId="urn:microsoft.com/office/officeart/2018/2/layout/IconVerticalSolidList"/>
    <dgm:cxn modelId="{ECA669E3-3592-44B5-A858-0673F41E2754}" type="presParOf" srcId="{CFD7CB88-9244-4154-9B0E-900175D7B5DF}" destId="{153BF4EE-879E-4A9F-8A02-EA34B9A3637E}" srcOrd="1" destOrd="0" presId="urn:microsoft.com/office/officeart/2018/2/layout/IconVerticalSolidList"/>
    <dgm:cxn modelId="{1D820E13-DED9-4FD3-96BC-075C977F3F5F}" type="presParOf" srcId="{CFD7CB88-9244-4154-9B0E-900175D7B5DF}" destId="{AD580DA4-8B2B-4E54-982E-65060A9C8BE8}" srcOrd="2" destOrd="0" presId="urn:microsoft.com/office/officeart/2018/2/layout/IconVerticalSolidList"/>
    <dgm:cxn modelId="{ACF79608-19C8-41F3-879D-A8DF81F454F7}" type="presParOf" srcId="{CFD7CB88-9244-4154-9B0E-900175D7B5DF}" destId="{AB4CDC7E-5A18-4148-B0E5-B95DE3DEF8BB}" srcOrd="3" destOrd="0" presId="urn:microsoft.com/office/officeart/2018/2/layout/IconVerticalSolidList"/>
    <dgm:cxn modelId="{93BF63D3-FEC8-4BAE-835C-587AB44EC3B8}" type="presParOf" srcId="{15687FEB-1560-4A4C-93AE-F29B326CE3BF}" destId="{B41771D5-784B-4C22-8C14-8A39BC83E467}" srcOrd="5" destOrd="0" presId="urn:microsoft.com/office/officeart/2018/2/layout/IconVerticalSolidList"/>
    <dgm:cxn modelId="{81830AC0-CBE0-4C0C-A172-C150C98AC63B}" type="presParOf" srcId="{15687FEB-1560-4A4C-93AE-F29B326CE3BF}" destId="{9E9FCEB7-6BD3-48AB-959C-6B8186541E9A}" srcOrd="6" destOrd="0" presId="urn:microsoft.com/office/officeart/2018/2/layout/IconVerticalSolidList"/>
    <dgm:cxn modelId="{1D0DFC5F-4B00-4885-B451-DB17C4EBDD26}" type="presParOf" srcId="{9E9FCEB7-6BD3-48AB-959C-6B8186541E9A}" destId="{F511B2A3-FD00-463A-B650-E13B953F83AC}" srcOrd="0" destOrd="0" presId="urn:microsoft.com/office/officeart/2018/2/layout/IconVerticalSolidList"/>
    <dgm:cxn modelId="{13AD2295-1DAF-473F-B05A-8D241440B9B3}" type="presParOf" srcId="{9E9FCEB7-6BD3-48AB-959C-6B8186541E9A}" destId="{FB390B3C-0173-41BD-B2F1-3FCE222B139A}" srcOrd="1" destOrd="0" presId="urn:microsoft.com/office/officeart/2018/2/layout/IconVerticalSolidList"/>
    <dgm:cxn modelId="{9524D3E6-44A7-46CC-8222-7058BDB21BFD}" type="presParOf" srcId="{9E9FCEB7-6BD3-48AB-959C-6B8186541E9A}" destId="{0F7147C3-EF51-4371-8685-3235BCC0BCA0}" srcOrd="2" destOrd="0" presId="urn:microsoft.com/office/officeart/2018/2/layout/IconVerticalSolidList"/>
    <dgm:cxn modelId="{70C95BFD-12D1-4800-AEA1-57CE869AE5B0}" type="presParOf" srcId="{9E9FCEB7-6BD3-48AB-959C-6B8186541E9A}" destId="{C5E7C7EE-4434-4D11-BC1A-99F1BE55E2A5}" srcOrd="3" destOrd="0" presId="urn:microsoft.com/office/officeart/2018/2/layout/IconVerticalSolidList"/>
    <dgm:cxn modelId="{30FD7BCD-4C82-4110-8E65-321AB50865C7}" type="presParOf" srcId="{15687FEB-1560-4A4C-93AE-F29B326CE3BF}" destId="{E32C9C99-A97A-40F1-A785-DEC63039FBA9}" srcOrd="7" destOrd="0" presId="urn:microsoft.com/office/officeart/2018/2/layout/IconVerticalSolidList"/>
    <dgm:cxn modelId="{813E7025-D77F-40E9-9045-ABA5BFB2A612}" type="presParOf" srcId="{15687FEB-1560-4A4C-93AE-F29B326CE3BF}" destId="{FA0ED031-2EAD-435A-A5D7-5DAD316FE2D0}" srcOrd="8" destOrd="0" presId="urn:microsoft.com/office/officeart/2018/2/layout/IconVerticalSolidList"/>
    <dgm:cxn modelId="{C0B6DFB6-C027-43A0-B781-CF1249EAF834}" type="presParOf" srcId="{FA0ED031-2EAD-435A-A5D7-5DAD316FE2D0}" destId="{EA95829E-C97C-4758-AF35-C35C1C707F2B}" srcOrd="0" destOrd="0" presId="urn:microsoft.com/office/officeart/2018/2/layout/IconVerticalSolidList"/>
    <dgm:cxn modelId="{EC494B10-EAD2-4675-8DF8-787B071A577C}" type="presParOf" srcId="{FA0ED031-2EAD-435A-A5D7-5DAD316FE2D0}" destId="{0AD161AD-27E7-4001-9A14-98962BB1587F}" srcOrd="1" destOrd="0" presId="urn:microsoft.com/office/officeart/2018/2/layout/IconVerticalSolidList"/>
    <dgm:cxn modelId="{8A94D8DA-7D12-4ABE-9B36-DBC1B98FDFEF}" type="presParOf" srcId="{FA0ED031-2EAD-435A-A5D7-5DAD316FE2D0}" destId="{B0566AFE-AA04-44D7-A275-D1F78316E350}" srcOrd="2" destOrd="0" presId="urn:microsoft.com/office/officeart/2018/2/layout/IconVerticalSolidList"/>
    <dgm:cxn modelId="{6F35C836-E9CC-4F57-B681-24496DB1C1D9}" type="presParOf" srcId="{FA0ED031-2EAD-435A-A5D7-5DAD316FE2D0}" destId="{B3652EC8-2B1B-43D9-B2E2-013CE8714BE4}" srcOrd="3" destOrd="0" presId="urn:microsoft.com/office/officeart/2018/2/layout/IconVerticalSolidList"/>
    <dgm:cxn modelId="{FAF6C65F-60DA-4188-91CF-5BF46D00FD95}" type="presParOf" srcId="{15687FEB-1560-4A4C-93AE-F29B326CE3BF}" destId="{6F02922E-1405-453D-B2F3-A928C4A70094}" srcOrd="9" destOrd="0" presId="urn:microsoft.com/office/officeart/2018/2/layout/IconVerticalSolidList"/>
    <dgm:cxn modelId="{A191C084-6264-4141-84C4-15FA6060CDCB}" type="presParOf" srcId="{15687FEB-1560-4A4C-93AE-F29B326CE3BF}" destId="{294234B9-FD29-4523-8DB3-0E2D6C9EA06E}" srcOrd="10" destOrd="0" presId="urn:microsoft.com/office/officeart/2018/2/layout/IconVerticalSolidList"/>
    <dgm:cxn modelId="{A5AE1015-CD43-44B1-AF54-09E628B81EE3}" type="presParOf" srcId="{294234B9-FD29-4523-8DB3-0E2D6C9EA06E}" destId="{74383752-364D-4E4A-8E30-FFE3787D4A95}" srcOrd="0" destOrd="0" presId="urn:microsoft.com/office/officeart/2018/2/layout/IconVerticalSolidList"/>
    <dgm:cxn modelId="{13277B42-7478-423E-BCA4-A925DAAF49D0}" type="presParOf" srcId="{294234B9-FD29-4523-8DB3-0E2D6C9EA06E}" destId="{24290A78-5BDB-46F7-89EC-891A79AA687C}" srcOrd="1" destOrd="0" presId="urn:microsoft.com/office/officeart/2018/2/layout/IconVerticalSolidList"/>
    <dgm:cxn modelId="{D2BA4957-785F-4538-BA91-8C0ECDAC1F61}" type="presParOf" srcId="{294234B9-FD29-4523-8DB3-0E2D6C9EA06E}" destId="{56F90356-F271-46A9-B964-0DEC3A8A0033}" srcOrd="2" destOrd="0" presId="urn:microsoft.com/office/officeart/2018/2/layout/IconVerticalSolidList"/>
    <dgm:cxn modelId="{2D5127F1-7C24-42A4-8BD1-61A84345BC2B}" type="presParOf" srcId="{294234B9-FD29-4523-8DB3-0E2D6C9EA06E}" destId="{1DBCA6E4-2EE6-4BAE-B53E-C1B1F57B953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831DB5-D516-40FC-8AFB-B54B527FD6C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14F2B95-72F6-4C28-87CD-D31AF1060A4F}">
      <dgm:prSet/>
      <dgm:spPr/>
      <dgm:t>
        <a:bodyPr/>
        <a:lstStyle/>
        <a:p>
          <a:r>
            <a:rPr lang="en-CA" b="1" i="0">
              <a:solidFill>
                <a:schemeClr val="tx1"/>
              </a:solidFill>
            </a:rPr>
            <a:t>Presentation Standards Checklist</a:t>
          </a:r>
          <a:endParaRPr lang="en-US">
            <a:solidFill>
              <a:schemeClr val="tx1"/>
            </a:solidFill>
          </a:endParaRPr>
        </a:p>
      </dgm:t>
    </dgm:pt>
    <dgm:pt modelId="{E65FEFAB-A87D-4C14-92C7-0803FBA89281}" type="parTrans" cxnId="{0751346B-84BC-4068-8ADB-67BBEDAB412C}">
      <dgm:prSet/>
      <dgm:spPr/>
      <dgm:t>
        <a:bodyPr/>
        <a:lstStyle/>
        <a:p>
          <a:endParaRPr lang="en-US">
            <a:solidFill>
              <a:schemeClr val="tx1"/>
            </a:solidFill>
          </a:endParaRPr>
        </a:p>
      </dgm:t>
    </dgm:pt>
    <dgm:pt modelId="{AD74D8B3-FE27-4D9F-B4F6-6134F7DF9A4F}" type="sibTrans" cxnId="{0751346B-84BC-4068-8ADB-67BBEDAB412C}">
      <dgm:prSet/>
      <dgm:spPr/>
      <dgm:t>
        <a:bodyPr/>
        <a:lstStyle/>
        <a:p>
          <a:endParaRPr lang="en-US">
            <a:solidFill>
              <a:schemeClr val="tx1"/>
            </a:solidFill>
          </a:endParaRPr>
        </a:p>
      </dgm:t>
    </dgm:pt>
    <dgm:pt modelId="{783870A4-923C-4AF3-8329-5039108D9324}">
      <dgm:prSet/>
      <dgm:spPr/>
      <dgm:t>
        <a:bodyPr/>
        <a:lstStyle/>
        <a:p>
          <a:r>
            <a:rPr lang="en-CA" b="0" i="0">
              <a:solidFill>
                <a:schemeClr val="tx1"/>
              </a:solidFill>
            </a:rPr>
            <a:t>✅ </a:t>
          </a:r>
          <a:r>
            <a:rPr lang="en-CA" b="1" i="0">
              <a:solidFill>
                <a:schemeClr val="tx1"/>
              </a:solidFill>
            </a:rPr>
            <a:t>File name requirements, max 15 characters</a:t>
          </a:r>
          <a:endParaRPr lang="en-US" b="1">
            <a:solidFill>
              <a:schemeClr val="tx1"/>
            </a:solidFill>
          </a:endParaRPr>
        </a:p>
      </dgm:t>
    </dgm:pt>
    <dgm:pt modelId="{6B2AE49C-5C04-479B-91F6-B29DA4072B20}" type="parTrans" cxnId="{67D9C6D6-77DC-4971-AE84-B9DAB136FCC7}">
      <dgm:prSet/>
      <dgm:spPr/>
      <dgm:t>
        <a:bodyPr/>
        <a:lstStyle/>
        <a:p>
          <a:endParaRPr lang="en-US">
            <a:solidFill>
              <a:schemeClr val="tx1"/>
            </a:solidFill>
          </a:endParaRPr>
        </a:p>
      </dgm:t>
    </dgm:pt>
    <dgm:pt modelId="{4DD1C241-620B-4195-AF5B-0C350C12038A}" type="sibTrans" cxnId="{67D9C6D6-77DC-4971-AE84-B9DAB136FCC7}">
      <dgm:prSet/>
      <dgm:spPr/>
      <dgm:t>
        <a:bodyPr/>
        <a:lstStyle/>
        <a:p>
          <a:endParaRPr lang="en-US">
            <a:solidFill>
              <a:schemeClr val="tx1"/>
            </a:solidFill>
          </a:endParaRPr>
        </a:p>
      </dgm:t>
    </dgm:pt>
    <dgm:pt modelId="{66721EE0-4F06-4B1C-98CF-0AC37105BBB8}">
      <dgm:prSet/>
      <dgm:spPr/>
      <dgm:t>
        <a:bodyPr/>
        <a:lstStyle/>
        <a:p>
          <a:r>
            <a:rPr lang="en-CA" b="0" i="0">
              <a:solidFill>
                <a:schemeClr val="tx1"/>
              </a:solidFill>
            </a:rPr>
            <a:t>✅ </a:t>
          </a:r>
          <a:r>
            <a:rPr lang="en-CA" b="1" i="0">
              <a:solidFill>
                <a:schemeClr val="tx1"/>
              </a:solidFill>
            </a:rPr>
            <a:t>Page limits</a:t>
          </a:r>
          <a:endParaRPr lang="en-US" b="1">
            <a:solidFill>
              <a:schemeClr val="tx1"/>
            </a:solidFill>
          </a:endParaRPr>
        </a:p>
      </dgm:t>
    </dgm:pt>
    <dgm:pt modelId="{933AAC05-0204-4440-91B4-822CC8848CFC}" type="parTrans" cxnId="{9CB89BE4-35CE-450A-B9DA-301320B8459D}">
      <dgm:prSet/>
      <dgm:spPr/>
      <dgm:t>
        <a:bodyPr/>
        <a:lstStyle/>
        <a:p>
          <a:endParaRPr lang="en-US">
            <a:solidFill>
              <a:schemeClr val="tx1"/>
            </a:solidFill>
          </a:endParaRPr>
        </a:p>
      </dgm:t>
    </dgm:pt>
    <dgm:pt modelId="{416B006F-BFE7-41DB-8D36-BB75B7ECD687}" type="sibTrans" cxnId="{9CB89BE4-35CE-450A-B9DA-301320B8459D}">
      <dgm:prSet/>
      <dgm:spPr/>
      <dgm:t>
        <a:bodyPr/>
        <a:lstStyle/>
        <a:p>
          <a:endParaRPr lang="en-US">
            <a:solidFill>
              <a:schemeClr val="tx1"/>
            </a:solidFill>
          </a:endParaRPr>
        </a:p>
      </dgm:t>
    </dgm:pt>
    <dgm:pt modelId="{CF9A053F-C138-4BAC-8BD2-9160C951CBA1}">
      <dgm:prSet/>
      <dgm:spPr/>
      <dgm:t>
        <a:bodyPr/>
        <a:lstStyle/>
        <a:p>
          <a:r>
            <a:rPr lang="en-CA" b="0" i="0">
              <a:solidFill>
                <a:schemeClr val="tx1"/>
              </a:solidFill>
            </a:rPr>
            <a:t>✅ </a:t>
          </a:r>
          <a:r>
            <a:rPr lang="en-CA" b="1" i="0">
              <a:solidFill>
                <a:schemeClr val="tx1"/>
              </a:solidFill>
            </a:rPr>
            <a:t>No password protection</a:t>
          </a:r>
          <a:endParaRPr lang="en-US" b="1">
            <a:solidFill>
              <a:schemeClr val="tx1"/>
            </a:solidFill>
          </a:endParaRPr>
        </a:p>
      </dgm:t>
    </dgm:pt>
    <dgm:pt modelId="{74387929-526A-4A0B-BCCE-B5D082EF55DB}" type="parTrans" cxnId="{4192A773-5460-4FFF-869B-3AFB53C577F3}">
      <dgm:prSet/>
      <dgm:spPr/>
      <dgm:t>
        <a:bodyPr/>
        <a:lstStyle/>
        <a:p>
          <a:endParaRPr lang="en-US">
            <a:solidFill>
              <a:schemeClr val="tx1"/>
            </a:solidFill>
          </a:endParaRPr>
        </a:p>
      </dgm:t>
    </dgm:pt>
    <dgm:pt modelId="{D2E8C33F-C11C-4D4F-B83B-AA378DF07F19}" type="sibTrans" cxnId="{4192A773-5460-4FFF-869B-3AFB53C577F3}">
      <dgm:prSet/>
      <dgm:spPr/>
      <dgm:t>
        <a:bodyPr/>
        <a:lstStyle/>
        <a:p>
          <a:endParaRPr lang="en-US">
            <a:solidFill>
              <a:schemeClr val="tx1"/>
            </a:solidFill>
          </a:endParaRPr>
        </a:p>
      </dgm:t>
    </dgm:pt>
    <dgm:pt modelId="{6FC4B26A-28B2-4F15-AAF3-19CFD28D00A3}">
      <dgm:prSet/>
      <dgm:spPr/>
      <dgm:t>
        <a:bodyPr/>
        <a:lstStyle/>
        <a:p>
          <a:r>
            <a:rPr lang="en-CA" b="0" i="0">
              <a:solidFill>
                <a:schemeClr val="tx1"/>
              </a:solidFill>
            </a:rPr>
            <a:t>✅ </a:t>
          </a:r>
          <a:r>
            <a:rPr lang="en-CA" b="1" i="0">
              <a:solidFill>
                <a:schemeClr val="tx1"/>
              </a:solidFill>
            </a:rPr>
            <a:t>Follow </a:t>
          </a:r>
          <a:r>
            <a:rPr lang="en-CA" b="1" i="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agency standards</a:t>
          </a:r>
          <a:endParaRPr lang="en-US" b="1">
            <a:solidFill>
              <a:schemeClr val="tx1"/>
            </a:solidFill>
          </a:endParaRPr>
        </a:p>
      </dgm:t>
    </dgm:pt>
    <dgm:pt modelId="{6970A9B0-E1DF-4461-B641-EA51774A4F3C}" type="parTrans" cxnId="{CEABBF1B-C90E-4680-9E97-5B0D6CC3A82D}">
      <dgm:prSet/>
      <dgm:spPr/>
      <dgm:t>
        <a:bodyPr/>
        <a:lstStyle/>
        <a:p>
          <a:endParaRPr lang="en-US">
            <a:solidFill>
              <a:schemeClr val="tx1"/>
            </a:solidFill>
          </a:endParaRPr>
        </a:p>
      </dgm:t>
    </dgm:pt>
    <dgm:pt modelId="{72030528-B339-457B-90E2-01C9576D0B97}" type="sibTrans" cxnId="{CEABBF1B-C90E-4680-9E97-5B0D6CC3A82D}">
      <dgm:prSet/>
      <dgm:spPr/>
      <dgm:t>
        <a:bodyPr/>
        <a:lstStyle/>
        <a:p>
          <a:endParaRPr lang="en-US">
            <a:solidFill>
              <a:schemeClr val="tx1"/>
            </a:solidFill>
          </a:endParaRPr>
        </a:p>
      </dgm:t>
    </dgm:pt>
    <dgm:pt modelId="{2765396A-3986-40EA-B46A-5BA5EFBF7437}">
      <dgm:prSet/>
      <dgm:spPr/>
      <dgm:t>
        <a:bodyPr/>
        <a:lstStyle/>
        <a:p>
          <a:r>
            <a:rPr lang="en-CA" b="0" i="0">
              <a:solidFill>
                <a:schemeClr val="tx1"/>
              </a:solidFill>
            </a:rPr>
            <a:t>✅ </a:t>
          </a:r>
          <a:r>
            <a:rPr lang="en-CA" b="1" i="0">
              <a:solidFill>
                <a:schemeClr val="tx1"/>
              </a:solidFill>
            </a:rPr>
            <a:t>Submit complete attachments</a:t>
          </a:r>
          <a:endParaRPr lang="en-US" b="1">
            <a:solidFill>
              <a:schemeClr val="tx1"/>
            </a:solidFill>
          </a:endParaRPr>
        </a:p>
      </dgm:t>
    </dgm:pt>
    <dgm:pt modelId="{457C8FF3-0EF5-4B2B-ACF8-DB6CD80ABF4C}" type="parTrans" cxnId="{6172C78C-84CF-475A-AA92-E76B6DC6B0B3}">
      <dgm:prSet/>
      <dgm:spPr/>
      <dgm:t>
        <a:bodyPr/>
        <a:lstStyle/>
        <a:p>
          <a:endParaRPr lang="en-US">
            <a:solidFill>
              <a:schemeClr val="tx1"/>
            </a:solidFill>
          </a:endParaRPr>
        </a:p>
      </dgm:t>
    </dgm:pt>
    <dgm:pt modelId="{2C91DEF2-D1D9-414D-8CE8-BC77A8613CC8}" type="sibTrans" cxnId="{6172C78C-84CF-475A-AA92-E76B6DC6B0B3}">
      <dgm:prSet/>
      <dgm:spPr/>
      <dgm:t>
        <a:bodyPr/>
        <a:lstStyle/>
        <a:p>
          <a:endParaRPr lang="en-US">
            <a:solidFill>
              <a:schemeClr val="tx1"/>
            </a:solidFill>
          </a:endParaRPr>
        </a:p>
      </dgm:t>
    </dgm:pt>
    <dgm:pt modelId="{7EFAB335-8116-41F2-9E6F-6BF1C294C069}" type="pres">
      <dgm:prSet presAssocID="{DA831DB5-D516-40FC-8AFB-B54B527FD6C3}" presName="linear" presStyleCnt="0">
        <dgm:presLayoutVars>
          <dgm:animLvl val="lvl"/>
          <dgm:resizeHandles val="exact"/>
        </dgm:presLayoutVars>
      </dgm:prSet>
      <dgm:spPr/>
    </dgm:pt>
    <dgm:pt modelId="{37108AE2-F085-4A2E-9CCC-ED8B43AE39E7}" type="pres">
      <dgm:prSet presAssocID="{D14F2B95-72F6-4C28-87CD-D31AF1060A4F}" presName="parentText" presStyleLbl="node1" presStyleIdx="0" presStyleCnt="6">
        <dgm:presLayoutVars>
          <dgm:chMax val="0"/>
          <dgm:bulletEnabled val="1"/>
        </dgm:presLayoutVars>
      </dgm:prSet>
      <dgm:spPr/>
    </dgm:pt>
    <dgm:pt modelId="{3F4148B9-AFB9-4426-BE71-026D85A3DC00}" type="pres">
      <dgm:prSet presAssocID="{AD74D8B3-FE27-4D9F-B4F6-6134F7DF9A4F}" presName="spacer" presStyleCnt="0"/>
      <dgm:spPr/>
    </dgm:pt>
    <dgm:pt modelId="{CDDC9F0F-B44C-411D-961B-748AAEF21ACD}" type="pres">
      <dgm:prSet presAssocID="{783870A4-923C-4AF3-8329-5039108D9324}" presName="parentText" presStyleLbl="node1" presStyleIdx="1" presStyleCnt="6">
        <dgm:presLayoutVars>
          <dgm:chMax val="0"/>
          <dgm:bulletEnabled val="1"/>
        </dgm:presLayoutVars>
      </dgm:prSet>
      <dgm:spPr/>
    </dgm:pt>
    <dgm:pt modelId="{55781831-F01A-43E8-9FD2-F8F7CEEC4252}" type="pres">
      <dgm:prSet presAssocID="{4DD1C241-620B-4195-AF5B-0C350C12038A}" presName="spacer" presStyleCnt="0"/>
      <dgm:spPr/>
    </dgm:pt>
    <dgm:pt modelId="{A81708C8-018D-4979-9B74-AD3D30506A42}" type="pres">
      <dgm:prSet presAssocID="{66721EE0-4F06-4B1C-98CF-0AC37105BBB8}" presName="parentText" presStyleLbl="node1" presStyleIdx="2" presStyleCnt="6">
        <dgm:presLayoutVars>
          <dgm:chMax val="0"/>
          <dgm:bulletEnabled val="1"/>
        </dgm:presLayoutVars>
      </dgm:prSet>
      <dgm:spPr/>
    </dgm:pt>
    <dgm:pt modelId="{E3DA3305-9371-4595-89AA-1F3484062D91}" type="pres">
      <dgm:prSet presAssocID="{416B006F-BFE7-41DB-8D36-BB75B7ECD687}" presName="spacer" presStyleCnt="0"/>
      <dgm:spPr/>
    </dgm:pt>
    <dgm:pt modelId="{7B4724BD-71EA-4C4F-8905-E6751E4C8797}" type="pres">
      <dgm:prSet presAssocID="{CF9A053F-C138-4BAC-8BD2-9160C951CBA1}" presName="parentText" presStyleLbl="node1" presStyleIdx="3" presStyleCnt="6">
        <dgm:presLayoutVars>
          <dgm:chMax val="0"/>
          <dgm:bulletEnabled val="1"/>
        </dgm:presLayoutVars>
      </dgm:prSet>
      <dgm:spPr/>
    </dgm:pt>
    <dgm:pt modelId="{CD3F863B-72E3-44AC-8B23-17E51BF574F3}" type="pres">
      <dgm:prSet presAssocID="{D2E8C33F-C11C-4D4F-B83B-AA378DF07F19}" presName="spacer" presStyleCnt="0"/>
      <dgm:spPr/>
    </dgm:pt>
    <dgm:pt modelId="{A77E074F-89F6-49C0-977E-9196BE95E363}" type="pres">
      <dgm:prSet presAssocID="{6FC4B26A-28B2-4F15-AAF3-19CFD28D00A3}" presName="parentText" presStyleLbl="node1" presStyleIdx="4" presStyleCnt="6">
        <dgm:presLayoutVars>
          <dgm:chMax val="0"/>
          <dgm:bulletEnabled val="1"/>
        </dgm:presLayoutVars>
      </dgm:prSet>
      <dgm:spPr/>
    </dgm:pt>
    <dgm:pt modelId="{EC9502D5-1F32-48A9-ADCF-09605B85C155}" type="pres">
      <dgm:prSet presAssocID="{72030528-B339-457B-90E2-01C9576D0B97}" presName="spacer" presStyleCnt="0"/>
      <dgm:spPr/>
    </dgm:pt>
    <dgm:pt modelId="{BCF38D39-F6EA-47B3-9101-E39E4A5BCB84}" type="pres">
      <dgm:prSet presAssocID="{2765396A-3986-40EA-B46A-5BA5EFBF7437}" presName="parentText" presStyleLbl="node1" presStyleIdx="5" presStyleCnt="6">
        <dgm:presLayoutVars>
          <dgm:chMax val="0"/>
          <dgm:bulletEnabled val="1"/>
        </dgm:presLayoutVars>
      </dgm:prSet>
      <dgm:spPr/>
    </dgm:pt>
  </dgm:ptLst>
  <dgm:cxnLst>
    <dgm:cxn modelId="{CEABBF1B-C90E-4680-9E97-5B0D6CC3A82D}" srcId="{DA831DB5-D516-40FC-8AFB-B54B527FD6C3}" destId="{6FC4B26A-28B2-4F15-AAF3-19CFD28D00A3}" srcOrd="4" destOrd="0" parTransId="{6970A9B0-E1DF-4461-B641-EA51774A4F3C}" sibTransId="{72030528-B339-457B-90E2-01C9576D0B97}"/>
    <dgm:cxn modelId="{CD6CE223-4406-4A98-83B1-A6EF176D0553}" type="presOf" srcId="{6FC4B26A-28B2-4F15-AAF3-19CFD28D00A3}" destId="{A77E074F-89F6-49C0-977E-9196BE95E363}" srcOrd="0" destOrd="0" presId="urn:microsoft.com/office/officeart/2005/8/layout/vList2"/>
    <dgm:cxn modelId="{C2B64638-446D-4479-A9B8-3C69FE65B646}" type="presOf" srcId="{DA831DB5-D516-40FC-8AFB-B54B527FD6C3}" destId="{7EFAB335-8116-41F2-9E6F-6BF1C294C069}" srcOrd="0" destOrd="0" presId="urn:microsoft.com/office/officeart/2005/8/layout/vList2"/>
    <dgm:cxn modelId="{0751346B-84BC-4068-8ADB-67BBEDAB412C}" srcId="{DA831DB5-D516-40FC-8AFB-B54B527FD6C3}" destId="{D14F2B95-72F6-4C28-87CD-D31AF1060A4F}" srcOrd="0" destOrd="0" parTransId="{E65FEFAB-A87D-4C14-92C7-0803FBA89281}" sibTransId="{AD74D8B3-FE27-4D9F-B4F6-6134F7DF9A4F}"/>
    <dgm:cxn modelId="{44171150-7688-4621-9B27-61D40451909A}" type="presOf" srcId="{2765396A-3986-40EA-B46A-5BA5EFBF7437}" destId="{BCF38D39-F6EA-47B3-9101-E39E4A5BCB84}" srcOrd="0" destOrd="0" presId="urn:microsoft.com/office/officeart/2005/8/layout/vList2"/>
    <dgm:cxn modelId="{4192A773-5460-4FFF-869B-3AFB53C577F3}" srcId="{DA831DB5-D516-40FC-8AFB-B54B527FD6C3}" destId="{CF9A053F-C138-4BAC-8BD2-9160C951CBA1}" srcOrd="3" destOrd="0" parTransId="{74387929-526A-4A0B-BCCE-B5D082EF55DB}" sibTransId="{D2E8C33F-C11C-4D4F-B83B-AA378DF07F19}"/>
    <dgm:cxn modelId="{6172C78C-84CF-475A-AA92-E76B6DC6B0B3}" srcId="{DA831DB5-D516-40FC-8AFB-B54B527FD6C3}" destId="{2765396A-3986-40EA-B46A-5BA5EFBF7437}" srcOrd="5" destOrd="0" parTransId="{457C8FF3-0EF5-4B2B-ACF8-DB6CD80ABF4C}" sibTransId="{2C91DEF2-D1D9-414D-8CE8-BC77A8613CC8}"/>
    <dgm:cxn modelId="{69DCF18C-B638-4628-9B50-2F6FFFF94080}" type="presOf" srcId="{D14F2B95-72F6-4C28-87CD-D31AF1060A4F}" destId="{37108AE2-F085-4A2E-9CCC-ED8B43AE39E7}" srcOrd="0" destOrd="0" presId="urn:microsoft.com/office/officeart/2005/8/layout/vList2"/>
    <dgm:cxn modelId="{24BA9398-E7D4-4D20-B819-C1A1C2D0056D}" type="presOf" srcId="{783870A4-923C-4AF3-8329-5039108D9324}" destId="{CDDC9F0F-B44C-411D-961B-748AAEF21ACD}" srcOrd="0" destOrd="0" presId="urn:microsoft.com/office/officeart/2005/8/layout/vList2"/>
    <dgm:cxn modelId="{B52530BF-EBF3-45D2-83CA-B440477C6EC7}" type="presOf" srcId="{66721EE0-4F06-4B1C-98CF-0AC37105BBB8}" destId="{A81708C8-018D-4979-9B74-AD3D30506A42}" srcOrd="0" destOrd="0" presId="urn:microsoft.com/office/officeart/2005/8/layout/vList2"/>
    <dgm:cxn modelId="{67D9C6D6-77DC-4971-AE84-B9DAB136FCC7}" srcId="{DA831DB5-D516-40FC-8AFB-B54B527FD6C3}" destId="{783870A4-923C-4AF3-8329-5039108D9324}" srcOrd="1" destOrd="0" parTransId="{6B2AE49C-5C04-479B-91F6-B29DA4072B20}" sibTransId="{4DD1C241-620B-4195-AF5B-0C350C12038A}"/>
    <dgm:cxn modelId="{9CB89BE4-35CE-450A-B9DA-301320B8459D}" srcId="{DA831DB5-D516-40FC-8AFB-B54B527FD6C3}" destId="{66721EE0-4F06-4B1C-98CF-0AC37105BBB8}" srcOrd="2" destOrd="0" parTransId="{933AAC05-0204-4440-91B4-822CC8848CFC}" sibTransId="{416B006F-BFE7-41DB-8D36-BB75B7ECD687}"/>
    <dgm:cxn modelId="{C896B3FF-BE1B-45B5-AEA4-06EC3DC10284}" type="presOf" srcId="{CF9A053F-C138-4BAC-8BD2-9160C951CBA1}" destId="{7B4724BD-71EA-4C4F-8905-E6751E4C8797}" srcOrd="0" destOrd="0" presId="urn:microsoft.com/office/officeart/2005/8/layout/vList2"/>
    <dgm:cxn modelId="{C219F36F-4C26-412D-AF16-7B59B2D97532}" type="presParOf" srcId="{7EFAB335-8116-41F2-9E6F-6BF1C294C069}" destId="{37108AE2-F085-4A2E-9CCC-ED8B43AE39E7}" srcOrd="0" destOrd="0" presId="urn:microsoft.com/office/officeart/2005/8/layout/vList2"/>
    <dgm:cxn modelId="{1CA04945-3997-4C54-8D1D-DA2F543ED052}" type="presParOf" srcId="{7EFAB335-8116-41F2-9E6F-6BF1C294C069}" destId="{3F4148B9-AFB9-4426-BE71-026D85A3DC00}" srcOrd="1" destOrd="0" presId="urn:microsoft.com/office/officeart/2005/8/layout/vList2"/>
    <dgm:cxn modelId="{C789A9A7-BF39-4899-8013-A67CF2D3F433}" type="presParOf" srcId="{7EFAB335-8116-41F2-9E6F-6BF1C294C069}" destId="{CDDC9F0F-B44C-411D-961B-748AAEF21ACD}" srcOrd="2" destOrd="0" presId="urn:microsoft.com/office/officeart/2005/8/layout/vList2"/>
    <dgm:cxn modelId="{DD232610-FD3B-4DD5-B5E5-3487606EFAE2}" type="presParOf" srcId="{7EFAB335-8116-41F2-9E6F-6BF1C294C069}" destId="{55781831-F01A-43E8-9FD2-F8F7CEEC4252}" srcOrd="3" destOrd="0" presId="urn:microsoft.com/office/officeart/2005/8/layout/vList2"/>
    <dgm:cxn modelId="{EED72FC7-F9D1-4167-82C9-211B33E3C187}" type="presParOf" srcId="{7EFAB335-8116-41F2-9E6F-6BF1C294C069}" destId="{A81708C8-018D-4979-9B74-AD3D30506A42}" srcOrd="4" destOrd="0" presId="urn:microsoft.com/office/officeart/2005/8/layout/vList2"/>
    <dgm:cxn modelId="{2A3E56BD-BA38-40A7-B82F-5442531121CE}" type="presParOf" srcId="{7EFAB335-8116-41F2-9E6F-6BF1C294C069}" destId="{E3DA3305-9371-4595-89AA-1F3484062D91}" srcOrd="5" destOrd="0" presId="urn:microsoft.com/office/officeart/2005/8/layout/vList2"/>
    <dgm:cxn modelId="{7F98A0D0-9471-4C24-9F73-827AACC42D37}" type="presParOf" srcId="{7EFAB335-8116-41F2-9E6F-6BF1C294C069}" destId="{7B4724BD-71EA-4C4F-8905-E6751E4C8797}" srcOrd="6" destOrd="0" presId="urn:microsoft.com/office/officeart/2005/8/layout/vList2"/>
    <dgm:cxn modelId="{7F21BE80-4609-4B02-94E6-AB71B8BB322E}" type="presParOf" srcId="{7EFAB335-8116-41F2-9E6F-6BF1C294C069}" destId="{CD3F863B-72E3-44AC-8B23-17E51BF574F3}" srcOrd="7" destOrd="0" presId="urn:microsoft.com/office/officeart/2005/8/layout/vList2"/>
    <dgm:cxn modelId="{BF7E2A10-CE1D-4FAC-8BA7-9487EF292DB2}" type="presParOf" srcId="{7EFAB335-8116-41F2-9E6F-6BF1C294C069}" destId="{A77E074F-89F6-49C0-977E-9196BE95E363}" srcOrd="8" destOrd="0" presId="urn:microsoft.com/office/officeart/2005/8/layout/vList2"/>
    <dgm:cxn modelId="{A4D06CFB-C8D0-47A9-AE41-0088657D4C1F}" type="presParOf" srcId="{7EFAB335-8116-41F2-9E6F-6BF1C294C069}" destId="{EC9502D5-1F32-48A9-ADCF-09605B85C155}" srcOrd="9" destOrd="0" presId="urn:microsoft.com/office/officeart/2005/8/layout/vList2"/>
    <dgm:cxn modelId="{3F6A76A6-6046-4918-8439-282F12FE3B08}" type="presParOf" srcId="{7EFAB335-8116-41F2-9E6F-6BF1C294C069}" destId="{BCF38D39-F6EA-47B3-9101-E39E4A5BCB84}"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3A8EA2-26C7-45A3-9E9D-95B61C96DB42}">
      <dsp:nvSpPr>
        <dsp:cNvPr id="0" name=""/>
        <dsp:cNvSpPr/>
      </dsp:nvSpPr>
      <dsp:spPr>
        <a:xfrm>
          <a:off x="0" y="4120"/>
          <a:ext cx="8185533" cy="6781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0BE26E-56F3-4192-A4C8-2BA1722645DA}">
      <dsp:nvSpPr>
        <dsp:cNvPr id="0" name=""/>
        <dsp:cNvSpPr/>
      </dsp:nvSpPr>
      <dsp:spPr>
        <a:xfrm>
          <a:off x="205133" y="156699"/>
          <a:ext cx="373335" cy="372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AAA7D7-B805-4998-8A1F-DCE2263FB128}">
      <dsp:nvSpPr>
        <dsp:cNvPr id="0" name=""/>
        <dsp:cNvSpPr/>
      </dsp:nvSpPr>
      <dsp:spPr>
        <a:xfrm>
          <a:off x="783603" y="4120"/>
          <a:ext cx="7389862" cy="69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011" tIns="74011" rIns="74011" bIns="74011" numCol="1" spcCol="1270" anchor="ctr" anchorCtr="0">
          <a:noAutofit/>
        </a:bodyPr>
        <a:lstStyle/>
        <a:p>
          <a:pPr marL="0" lvl="0" indent="0" algn="l" defTabSz="755650">
            <a:lnSpc>
              <a:spcPct val="100000"/>
            </a:lnSpc>
            <a:spcBef>
              <a:spcPct val="0"/>
            </a:spcBef>
            <a:spcAft>
              <a:spcPct val="35000"/>
            </a:spcAft>
            <a:buNone/>
          </a:pPr>
          <a:r>
            <a:rPr lang="en-US" sz="1700" b="1" kern="1200"/>
            <a:t>Demonstrate what is known and, more importantly, </a:t>
          </a:r>
          <a:r>
            <a:rPr lang="en-US" sz="1700" b="1" u="sng" kern="1200"/>
            <a:t>what remains unknown</a:t>
          </a:r>
          <a:r>
            <a:rPr lang="en-US" sz="1700" kern="1200"/>
            <a:t>.</a:t>
          </a:r>
        </a:p>
      </dsp:txBody>
      <dsp:txXfrm>
        <a:off x="783603" y="4120"/>
        <a:ext cx="7389862" cy="699320"/>
      </dsp:txXfrm>
    </dsp:sp>
    <dsp:sp modelId="{1A7A9F9D-0430-4677-A052-8E7556A21526}">
      <dsp:nvSpPr>
        <dsp:cNvPr id="0" name=""/>
        <dsp:cNvSpPr/>
      </dsp:nvSpPr>
      <dsp:spPr>
        <a:xfrm>
          <a:off x="0" y="878271"/>
          <a:ext cx="8185533" cy="6781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317C1C-B8DF-4235-9108-936B4379F2FC}">
      <dsp:nvSpPr>
        <dsp:cNvPr id="0" name=""/>
        <dsp:cNvSpPr/>
      </dsp:nvSpPr>
      <dsp:spPr>
        <a:xfrm>
          <a:off x="205133" y="1030849"/>
          <a:ext cx="373335" cy="372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E2CB8-F08E-4C22-B4AD-6A9105367C91}">
      <dsp:nvSpPr>
        <dsp:cNvPr id="0" name=""/>
        <dsp:cNvSpPr/>
      </dsp:nvSpPr>
      <dsp:spPr>
        <a:xfrm>
          <a:off x="783603" y="878271"/>
          <a:ext cx="7389862" cy="69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011" tIns="74011" rIns="74011" bIns="74011" numCol="1" spcCol="1270" anchor="ctr" anchorCtr="0">
          <a:noAutofit/>
        </a:bodyPr>
        <a:lstStyle/>
        <a:p>
          <a:pPr marL="0" lvl="0" indent="0" algn="l" defTabSz="755650">
            <a:lnSpc>
              <a:spcPct val="100000"/>
            </a:lnSpc>
            <a:spcBef>
              <a:spcPct val="0"/>
            </a:spcBef>
            <a:spcAft>
              <a:spcPct val="35000"/>
            </a:spcAft>
            <a:buNone/>
          </a:pPr>
          <a:r>
            <a:rPr lang="en-US" sz="1700" b="1" kern="1200"/>
            <a:t>Move the reader from</a:t>
          </a:r>
          <a:r>
            <a:rPr lang="en-US" sz="1700" b="1" kern="1200">
              <a:solidFill>
                <a:srgbClr val="7030A0"/>
              </a:solidFill>
            </a:rPr>
            <a:t>: Current Knowledge → Limitation → Gap</a:t>
          </a:r>
        </a:p>
      </dsp:txBody>
      <dsp:txXfrm>
        <a:off x="783603" y="878271"/>
        <a:ext cx="7389862" cy="699320"/>
      </dsp:txXfrm>
    </dsp:sp>
    <dsp:sp modelId="{9E91787B-C4F2-4F9E-BE21-4C6CEF1F8B26}">
      <dsp:nvSpPr>
        <dsp:cNvPr id="0" name=""/>
        <dsp:cNvSpPr/>
      </dsp:nvSpPr>
      <dsp:spPr>
        <a:xfrm>
          <a:off x="0" y="1752421"/>
          <a:ext cx="8185533" cy="6781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BF4EE-879E-4A9F-8A02-EA34B9A3637E}">
      <dsp:nvSpPr>
        <dsp:cNvPr id="0" name=""/>
        <dsp:cNvSpPr/>
      </dsp:nvSpPr>
      <dsp:spPr>
        <a:xfrm>
          <a:off x="205133" y="1905000"/>
          <a:ext cx="373335" cy="372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4CDC7E-5A18-4148-B0E5-B95DE3DEF8BB}">
      <dsp:nvSpPr>
        <dsp:cNvPr id="0" name=""/>
        <dsp:cNvSpPr/>
      </dsp:nvSpPr>
      <dsp:spPr>
        <a:xfrm>
          <a:off x="783603" y="1752421"/>
          <a:ext cx="7389862" cy="69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011" tIns="74011" rIns="74011" bIns="74011" numCol="1" spcCol="1270" anchor="ctr" anchorCtr="0">
          <a:noAutofit/>
        </a:bodyPr>
        <a:lstStyle/>
        <a:p>
          <a:pPr marL="0" lvl="0" indent="0" algn="l" defTabSz="755650">
            <a:lnSpc>
              <a:spcPct val="100000"/>
            </a:lnSpc>
            <a:spcBef>
              <a:spcPct val="0"/>
            </a:spcBef>
            <a:spcAft>
              <a:spcPct val="35000"/>
            </a:spcAft>
            <a:buNone/>
          </a:pPr>
          <a:r>
            <a:rPr lang="en-US" sz="1700" b="1" kern="1200"/>
            <a:t>Summarize relevant research literature</a:t>
          </a:r>
          <a:r>
            <a:rPr lang="en-US" sz="1700" kern="1200"/>
            <a:t>.</a:t>
          </a:r>
        </a:p>
      </dsp:txBody>
      <dsp:txXfrm>
        <a:off x="783603" y="1752421"/>
        <a:ext cx="7389862" cy="699320"/>
      </dsp:txXfrm>
    </dsp:sp>
    <dsp:sp modelId="{F511B2A3-FD00-463A-B650-E13B953F83AC}">
      <dsp:nvSpPr>
        <dsp:cNvPr id="0" name=""/>
        <dsp:cNvSpPr/>
      </dsp:nvSpPr>
      <dsp:spPr>
        <a:xfrm>
          <a:off x="0" y="2626571"/>
          <a:ext cx="8185533" cy="6781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390B3C-0173-41BD-B2F1-3FCE222B139A}">
      <dsp:nvSpPr>
        <dsp:cNvPr id="0" name=""/>
        <dsp:cNvSpPr/>
      </dsp:nvSpPr>
      <dsp:spPr>
        <a:xfrm>
          <a:off x="205133" y="2779150"/>
          <a:ext cx="373335" cy="372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E7C7EE-4434-4D11-BC1A-99F1BE55E2A5}">
      <dsp:nvSpPr>
        <dsp:cNvPr id="0" name=""/>
        <dsp:cNvSpPr/>
      </dsp:nvSpPr>
      <dsp:spPr>
        <a:xfrm>
          <a:off x="783603" y="2626571"/>
          <a:ext cx="7389862" cy="69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011" tIns="74011" rIns="74011" bIns="74011" numCol="1" spcCol="1270" anchor="ctr" anchorCtr="0">
          <a:noAutofit/>
        </a:bodyPr>
        <a:lstStyle/>
        <a:p>
          <a:pPr marL="0" lvl="0" indent="0" algn="l" defTabSz="755650">
            <a:lnSpc>
              <a:spcPct val="100000"/>
            </a:lnSpc>
            <a:spcBef>
              <a:spcPct val="0"/>
            </a:spcBef>
            <a:spcAft>
              <a:spcPct val="35000"/>
            </a:spcAft>
            <a:buNone/>
          </a:pPr>
          <a:r>
            <a:rPr lang="en-US" sz="1700" b="1" kern="1200"/>
            <a:t>Highlight limitations, contradictions, or missing evidence.</a:t>
          </a:r>
        </a:p>
      </dsp:txBody>
      <dsp:txXfrm>
        <a:off x="783603" y="2626571"/>
        <a:ext cx="7389862" cy="699320"/>
      </dsp:txXfrm>
    </dsp:sp>
    <dsp:sp modelId="{EA95829E-C97C-4758-AF35-C35C1C707F2B}">
      <dsp:nvSpPr>
        <dsp:cNvPr id="0" name=""/>
        <dsp:cNvSpPr/>
      </dsp:nvSpPr>
      <dsp:spPr>
        <a:xfrm>
          <a:off x="0" y="3500721"/>
          <a:ext cx="8185533" cy="6781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D161AD-27E7-4001-9A14-98962BB1587F}">
      <dsp:nvSpPr>
        <dsp:cNvPr id="0" name=""/>
        <dsp:cNvSpPr/>
      </dsp:nvSpPr>
      <dsp:spPr>
        <a:xfrm>
          <a:off x="205133" y="3653300"/>
          <a:ext cx="373335" cy="372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652EC8-2B1B-43D9-B2E2-013CE8714BE4}">
      <dsp:nvSpPr>
        <dsp:cNvPr id="0" name=""/>
        <dsp:cNvSpPr/>
      </dsp:nvSpPr>
      <dsp:spPr>
        <a:xfrm>
          <a:off x="783603" y="3500721"/>
          <a:ext cx="7389862" cy="69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011" tIns="74011" rIns="74011" bIns="74011" numCol="1" spcCol="1270" anchor="ctr" anchorCtr="0">
          <a:noAutofit/>
        </a:bodyPr>
        <a:lstStyle/>
        <a:p>
          <a:pPr marL="0" lvl="0" indent="0" algn="l" defTabSz="755650">
            <a:lnSpc>
              <a:spcPct val="100000"/>
            </a:lnSpc>
            <a:spcBef>
              <a:spcPct val="0"/>
            </a:spcBef>
            <a:spcAft>
              <a:spcPct val="35000"/>
            </a:spcAft>
            <a:buNone/>
          </a:pPr>
          <a:r>
            <a:rPr lang="en-US" sz="1700" b="1" kern="1200"/>
            <a:t>Clearly state the specific gap your research addresses.</a:t>
          </a:r>
        </a:p>
      </dsp:txBody>
      <dsp:txXfrm>
        <a:off x="783603" y="3500721"/>
        <a:ext cx="7389862" cy="699320"/>
      </dsp:txXfrm>
    </dsp:sp>
    <dsp:sp modelId="{74383752-364D-4E4A-8E30-FFE3787D4A95}">
      <dsp:nvSpPr>
        <dsp:cNvPr id="0" name=""/>
        <dsp:cNvSpPr/>
      </dsp:nvSpPr>
      <dsp:spPr>
        <a:xfrm>
          <a:off x="0" y="4374872"/>
          <a:ext cx="8185533" cy="6781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290A78-5BDB-46F7-89EC-891A79AA687C}">
      <dsp:nvSpPr>
        <dsp:cNvPr id="0" name=""/>
        <dsp:cNvSpPr/>
      </dsp:nvSpPr>
      <dsp:spPr>
        <a:xfrm>
          <a:off x="205334" y="4527450"/>
          <a:ext cx="373335" cy="372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CA6E4-2EE6-4BAE-B53E-C1B1F57B953B}">
      <dsp:nvSpPr>
        <dsp:cNvPr id="0" name=""/>
        <dsp:cNvSpPr/>
      </dsp:nvSpPr>
      <dsp:spPr>
        <a:xfrm>
          <a:off x="784004" y="4374872"/>
          <a:ext cx="7377028" cy="69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011" tIns="74011" rIns="74011" bIns="74011" numCol="1" spcCol="1270" anchor="ctr" anchorCtr="0">
          <a:noAutofit/>
        </a:bodyPr>
        <a:lstStyle/>
        <a:p>
          <a:pPr marL="0" lvl="0" indent="0" algn="l" defTabSz="800100">
            <a:lnSpc>
              <a:spcPct val="100000"/>
            </a:lnSpc>
            <a:spcBef>
              <a:spcPct val="0"/>
            </a:spcBef>
            <a:spcAft>
              <a:spcPct val="35000"/>
            </a:spcAft>
            <a:buNone/>
          </a:pPr>
          <a:r>
            <a:rPr lang="en-US" sz="1800" b="1" kern="1200">
              <a:solidFill>
                <a:srgbClr val="FF0066"/>
              </a:solidFill>
            </a:rPr>
            <a:t>The strongest proposals make reviewers think: "This research needs to be done."</a:t>
          </a:r>
        </a:p>
      </dsp:txBody>
      <dsp:txXfrm>
        <a:off x="784004" y="4374872"/>
        <a:ext cx="7377028" cy="699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08AE2-F085-4A2E-9CCC-ED8B43AE39E7}">
      <dsp:nvSpPr>
        <dsp:cNvPr id="0" name=""/>
        <dsp:cNvSpPr/>
      </dsp:nvSpPr>
      <dsp:spPr>
        <a:xfrm>
          <a:off x="0" y="491081"/>
          <a:ext cx="6492875" cy="629606"/>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b="1" i="0" kern="1200">
              <a:solidFill>
                <a:schemeClr val="tx1"/>
              </a:solidFill>
            </a:rPr>
            <a:t>Presentation Standards Checklist</a:t>
          </a:r>
          <a:endParaRPr lang="en-US" sz="2400" kern="1200">
            <a:solidFill>
              <a:schemeClr val="tx1"/>
            </a:solidFill>
          </a:endParaRPr>
        </a:p>
      </dsp:txBody>
      <dsp:txXfrm>
        <a:off x="30735" y="521816"/>
        <a:ext cx="6431405" cy="568136"/>
      </dsp:txXfrm>
    </dsp:sp>
    <dsp:sp modelId="{CDDC9F0F-B44C-411D-961B-748AAEF21ACD}">
      <dsp:nvSpPr>
        <dsp:cNvPr id="0" name=""/>
        <dsp:cNvSpPr/>
      </dsp:nvSpPr>
      <dsp:spPr>
        <a:xfrm>
          <a:off x="0" y="1189807"/>
          <a:ext cx="6492875" cy="629606"/>
        </a:xfrm>
        <a:prstGeom prst="roundRect">
          <a:avLst/>
        </a:prstGeom>
        <a:solidFill>
          <a:schemeClr val="accent2">
            <a:hueOff val="22688"/>
            <a:satOff val="2608"/>
            <a:lumOff val="-207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b="0" i="0" kern="1200">
              <a:solidFill>
                <a:schemeClr val="tx1"/>
              </a:solidFill>
            </a:rPr>
            <a:t>✅ </a:t>
          </a:r>
          <a:r>
            <a:rPr lang="en-CA" sz="2400" b="1" i="0" kern="1200">
              <a:solidFill>
                <a:schemeClr val="tx1"/>
              </a:solidFill>
            </a:rPr>
            <a:t>File name requirements, max 15 characters</a:t>
          </a:r>
          <a:endParaRPr lang="en-US" sz="2400" b="1" kern="1200">
            <a:solidFill>
              <a:schemeClr val="tx1"/>
            </a:solidFill>
          </a:endParaRPr>
        </a:p>
      </dsp:txBody>
      <dsp:txXfrm>
        <a:off x="30735" y="1220542"/>
        <a:ext cx="6431405" cy="568136"/>
      </dsp:txXfrm>
    </dsp:sp>
    <dsp:sp modelId="{A81708C8-018D-4979-9B74-AD3D30506A42}">
      <dsp:nvSpPr>
        <dsp:cNvPr id="0" name=""/>
        <dsp:cNvSpPr/>
      </dsp:nvSpPr>
      <dsp:spPr>
        <a:xfrm>
          <a:off x="0" y="1888533"/>
          <a:ext cx="6492875" cy="629606"/>
        </a:xfrm>
        <a:prstGeom prst="roundRect">
          <a:avLst/>
        </a:prstGeom>
        <a:solidFill>
          <a:schemeClr val="accent2">
            <a:hueOff val="45376"/>
            <a:satOff val="5216"/>
            <a:lumOff val="-415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b="0" i="0" kern="1200">
              <a:solidFill>
                <a:schemeClr val="tx1"/>
              </a:solidFill>
            </a:rPr>
            <a:t>✅ </a:t>
          </a:r>
          <a:r>
            <a:rPr lang="en-CA" sz="2400" b="1" i="0" kern="1200">
              <a:solidFill>
                <a:schemeClr val="tx1"/>
              </a:solidFill>
            </a:rPr>
            <a:t>Page limits</a:t>
          </a:r>
          <a:endParaRPr lang="en-US" sz="2400" b="1" kern="1200">
            <a:solidFill>
              <a:schemeClr val="tx1"/>
            </a:solidFill>
          </a:endParaRPr>
        </a:p>
      </dsp:txBody>
      <dsp:txXfrm>
        <a:off x="30735" y="1919268"/>
        <a:ext cx="6431405" cy="568136"/>
      </dsp:txXfrm>
    </dsp:sp>
    <dsp:sp modelId="{7B4724BD-71EA-4C4F-8905-E6751E4C8797}">
      <dsp:nvSpPr>
        <dsp:cNvPr id="0" name=""/>
        <dsp:cNvSpPr/>
      </dsp:nvSpPr>
      <dsp:spPr>
        <a:xfrm>
          <a:off x="0" y="2587260"/>
          <a:ext cx="6492875" cy="629606"/>
        </a:xfrm>
        <a:prstGeom prst="roundRect">
          <a:avLst/>
        </a:prstGeom>
        <a:solidFill>
          <a:schemeClr val="accent2">
            <a:hueOff val="68064"/>
            <a:satOff val="7823"/>
            <a:lumOff val="-62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b="0" i="0" kern="1200">
              <a:solidFill>
                <a:schemeClr val="tx1"/>
              </a:solidFill>
            </a:rPr>
            <a:t>✅ </a:t>
          </a:r>
          <a:r>
            <a:rPr lang="en-CA" sz="2400" b="1" i="0" kern="1200">
              <a:solidFill>
                <a:schemeClr val="tx1"/>
              </a:solidFill>
            </a:rPr>
            <a:t>No password protection</a:t>
          </a:r>
          <a:endParaRPr lang="en-US" sz="2400" b="1" kern="1200">
            <a:solidFill>
              <a:schemeClr val="tx1"/>
            </a:solidFill>
          </a:endParaRPr>
        </a:p>
      </dsp:txBody>
      <dsp:txXfrm>
        <a:off x="30735" y="2617995"/>
        <a:ext cx="6431405" cy="568136"/>
      </dsp:txXfrm>
    </dsp:sp>
    <dsp:sp modelId="{A77E074F-89F6-49C0-977E-9196BE95E363}">
      <dsp:nvSpPr>
        <dsp:cNvPr id="0" name=""/>
        <dsp:cNvSpPr/>
      </dsp:nvSpPr>
      <dsp:spPr>
        <a:xfrm>
          <a:off x="0" y="3285986"/>
          <a:ext cx="6492875" cy="629606"/>
        </a:xfrm>
        <a:prstGeom prst="roundRect">
          <a:avLst/>
        </a:prstGeom>
        <a:solidFill>
          <a:schemeClr val="accent2">
            <a:hueOff val="90751"/>
            <a:satOff val="10431"/>
            <a:lumOff val="-831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b="0" i="0" kern="1200">
              <a:solidFill>
                <a:schemeClr val="tx1"/>
              </a:solidFill>
            </a:rPr>
            <a:t>✅ </a:t>
          </a:r>
          <a:r>
            <a:rPr lang="en-CA" sz="2400" b="1" i="0" kern="1200">
              <a:solidFill>
                <a:schemeClr val="tx1"/>
              </a:solidFill>
            </a:rPr>
            <a:t>Follow </a:t>
          </a:r>
          <a:r>
            <a:rPr lang="en-CA" sz="2400" b="1" i="0" kern="120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agency standards</a:t>
          </a:r>
          <a:endParaRPr lang="en-US" sz="2400" b="1" kern="1200">
            <a:solidFill>
              <a:schemeClr val="tx1"/>
            </a:solidFill>
          </a:endParaRPr>
        </a:p>
      </dsp:txBody>
      <dsp:txXfrm>
        <a:off x="30735" y="3316721"/>
        <a:ext cx="6431405" cy="568136"/>
      </dsp:txXfrm>
    </dsp:sp>
    <dsp:sp modelId="{BCF38D39-F6EA-47B3-9101-E39E4A5BCB84}">
      <dsp:nvSpPr>
        <dsp:cNvPr id="0" name=""/>
        <dsp:cNvSpPr/>
      </dsp:nvSpPr>
      <dsp:spPr>
        <a:xfrm>
          <a:off x="0" y="3984712"/>
          <a:ext cx="6492875" cy="629606"/>
        </a:xfrm>
        <a:prstGeom prst="roundRect">
          <a:avLst/>
        </a:prstGeom>
        <a:solidFill>
          <a:schemeClr val="accent2">
            <a:hueOff val="113439"/>
            <a:satOff val="13039"/>
            <a:lumOff val="-1039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b="0" i="0" kern="1200">
              <a:solidFill>
                <a:schemeClr val="tx1"/>
              </a:solidFill>
            </a:rPr>
            <a:t>✅ </a:t>
          </a:r>
          <a:r>
            <a:rPr lang="en-CA" sz="2400" b="1" i="0" kern="1200">
              <a:solidFill>
                <a:schemeClr val="tx1"/>
              </a:solidFill>
            </a:rPr>
            <a:t>Submit complete attachments</a:t>
          </a:r>
          <a:endParaRPr lang="en-US" sz="2400" b="1" kern="1200">
            <a:solidFill>
              <a:schemeClr val="tx1"/>
            </a:solidFill>
          </a:endParaRPr>
        </a:p>
      </dsp:txBody>
      <dsp:txXfrm>
        <a:off x="30735" y="4015447"/>
        <a:ext cx="6431405" cy="56813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11/6/2026</a:t>
            </a:fld>
            <a:endParaRPr lang="en-US"/>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11/6/2026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the end of this resource, you will understand what must be included in a competitive CGRS-M Outline of Proposed Research.</a:t>
            </a:r>
          </a:p>
          <a:p>
            <a:endParaRPr lang="en-US"/>
          </a:p>
          <a:p>
            <a:r>
              <a:rPr lang="en-US" sz="1400"/>
              <a:t>Competitive CGRS-M proposals are not expected to resemble doctoral grant applications. </a:t>
            </a:r>
            <a:r>
              <a:rPr lang="en-US" sz="1400" b="1"/>
              <a:t>Reviewers assess research potential relative to an applicant's career stage.</a:t>
            </a:r>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Topic		Research Question</a:t>
            </a:r>
          </a:p>
          <a:p>
            <a:r>
              <a:rPr lang="en-US"/>
              <a:t>Mental Health		How does funding uncertainty affect graduate student mental health?</a:t>
            </a:r>
          </a:p>
        </p:txBody>
      </p:sp>
      <p:sp>
        <p:nvSpPr>
          <p:cNvPr id="4" name="Slide Number Placeholder 3"/>
          <p:cNvSpPr>
            <a:spLocks noGrp="1"/>
          </p:cNvSpPr>
          <p:nvPr>
            <p:ph type="sldNum" sz="quarter" idx="5"/>
          </p:nvPr>
        </p:nvSpPr>
        <p:spPr/>
        <p:txBody>
          <a:bodyPr/>
          <a:lstStyle/>
          <a:p>
            <a:fld id="{96E09883-B744-4FDD-8623-D69A66650022}" type="slidenum">
              <a:rPr lang="en-US" smtClean="0"/>
              <a:t>2</a:t>
            </a:fld>
            <a:endParaRPr lang="en-US"/>
          </a:p>
        </p:txBody>
      </p:sp>
    </p:spTree>
    <p:extLst>
      <p:ext uri="{BB962C8B-B14F-4D97-AF65-F5344CB8AC3E}">
        <p14:creationId xmlns:p14="http://schemas.microsoft.com/office/powerpoint/2010/main" val="370436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600"/>
              </a:spcAft>
              <a:buClr>
                <a:srgbClr val="4A66AC">
                  <a:lumMod val="75000"/>
                </a:srgbClr>
              </a:buClr>
              <a:buSzPct val="145000"/>
              <a:buFont typeface="Arial"/>
              <a:buNone/>
              <a:tabLst/>
              <a:defRPr/>
            </a:pPr>
            <a:r>
              <a:rPr kumimoji="0" lang="en-US" sz="1800" b="1" i="0" u="none" strike="noStrike" kern="1200" cap="none" spc="0" normalizeH="0" baseline="0" noProof="0">
                <a:ln>
                  <a:noFill/>
                </a:ln>
                <a:solidFill>
                  <a:srgbClr val="4A66AC">
                    <a:lumMod val="50000"/>
                  </a:srgbClr>
                </a:solidFill>
                <a:effectLst/>
                <a:uLnTx/>
                <a:uFillTx/>
                <a:latin typeface="Corbel" panose="020B0503020204020204"/>
                <a:ea typeface="+mn-ea"/>
                <a:cs typeface="+mn-cs"/>
              </a:rPr>
              <a:t>It is important to consider your entire application in relation to the selection criteria. Reviewers assess all components of the application; however, the Outline of Proposal is one of the most significant elements used to evaluate an applicant's research potential and the quality and feasibility of the proposed research.</a:t>
            </a:r>
          </a:p>
          <a:p>
            <a:pPr marL="0" marR="0" lvl="0" indent="0" algn="l" defTabSz="457200" rtl="0" eaLnBrk="1" fontAlgn="auto" latinLnBrk="0" hangingPunct="1">
              <a:lnSpc>
                <a:spcPct val="100000"/>
              </a:lnSpc>
              <a:spcBef>
                <a:spcPct val="20000"/>
              </a:spcBef>
              <a:spcAft>
                <a:spcPts val="600"/>
              </a:spcAft>
              <a:buClr>
                <a:srgbClr val="4A66AC">
                  <a:lumMod val="75000"/>
                </a:srgbClr>
              </a:buClr>
              <a:buSzPct val="145000"/>
              <a:buFont typeface="Arial"/>
              <a:buNone/>
              <a:tabLst/>
              <a:defRPr/>
            </a:pPr>
            <a:endParaRPr kumimoji="0" lang="en-US" sz="1800" b="1" i="0" u="none" strike="noStrike" kern="1200" cap="none" spc="0" normalizeH="0" baseline="0" noProof="0">
              <a:ln>
                <a:noFill/>
              </a:ln>
              <a:solidFill>
                <a:srgbClr val="4A66AC">
                  <a:lumMod val="50000"/>
                </a:srgbClr>
              </a:solidFill>
              <a:effectLst/>
              <a:uLnTx/>
              <a:uFillTx/>
              <a:latin typeface="Corbel" panose="020B0503020204020204"/>
              <a:ea typeface="+mn-ea"/>
              <a:cs typeface="+mn-cs"/>
            </a:endParaRPr>
          </a:p>
          <a:p>
            <a:pPr fontAlgn="t">
              <a:lnSpc>
                <a:spcPct val="119048"/>
              </a:lnSpc>
              <a:buNone/>
            </a:pPr>
            <a:endParaRPr lang="en-CA" sz="1200" b="0" i="0">
              <a:effectLst/>
              <a:latin typeface="Segoe UI" panose="020B0502040204020203" pitchFamily="34" charset="0"/>
            </a:endParaRPr>
          </a:p>
          <a:p>
            <a:pPr fontAlgn="t">
              <a:lnSpc>
                <a:spcPct val="119048"/>
              </a:lnSpc>
              <a:buNone/>
            </a:pPr>
            <a:endParaRPr lang="en-CA" sz="1200" b="0" i="0">
              <a:effectLst/>
              <a:latin typeface="Segoe UI" panose="020B0502040204020203" pitchFamily="34" charset="0"/>
            </a:endParaRP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3</a:t>
            </a:fld>
            <a:endParaRPr lang="en-US"/>
          </a:p>
        </p:txBody>
      </p:sp>
    </p:spTree>
    <p:extLst>
      <p:ext uri="{BB962C8B-B14F-4D97-AF65-F5344CB8AC3E}">
        <p14:creationId xmlns:p14="http://schemas.microsoft.com/office/powerpoint/2010/main" val="247464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5</a:t>
            </a:fld>
            <a:endParaRPr lang="en-US"/>
          </a:p>
        </p:txBody>
      </p:sp>
    </p:spTree>
    <p:extLst>
      <p:ext uri="{BB962C8B-B14F-4D97-AF65-F5344CB8AC3E}">
        <p14:creationId xmlns:p14="http://schemas.microsoft.com/office/powerpoint/2010/main" val="870835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a:spcAft>
                <a:spcPts val="600"/>
              </a:spcAft>
              <a:buFont typeface="Arial" panose="020B0604020202020204" pitchFamily="34" charset="0"/>
              <a:buNone/>
            </a:pPr>
            <a:r>
              <a:rPr lang="en-CA" sz="1200" b="0" i="0">
                <a:solidFill>
                  <a:srgbClr val="333333"/>
                </a:solidFill>
                <a:effectLst/>
                <a:latin typeface="Noto Sans" panose="020B0502040504020204" pitchFamily="34" charset="0"/>
              </a:rPr>
              <a:t>Write your research proposal independently and to properly reference ideas or text belonging to others.</a:t>
            </a:r>
          </a:p>
          <a:p>
            <a:pPr marL="0" marR="0" lvl="0" indent="0" algn="l">
              <a:spcAft>
                <a:spcPts val="2400"/>
              </a:spcAft>
              <a:buFont typeface="Arial" panose="020B0604020202020204" pitchFamily="34" charset="0"/>
              <a:buNone/>
            </a:pPr>
            <a:r>
              <a:rPr lang="en-CA" sz="1200" b="0" i="0">
                <a:solidFill>
                  <a:srgbClr val="333333"/>
                </a:solidFill>
                <a:effectLst/>
                <a:latin typeface="Noto Sans" panose="020B0502040504020204" pitchFamily="34" charset="0"/>
              </a:rPr>
              <a:t>Seek feedback from colleagues and supervisors.</a:t>
            </a:r>
          </a:p>
          <a:p>
            <a:pPr marL="342900" marR="0" lvl="0" indent="-342900" algn="l">
              <a:spcAft>
                <a:spcPts val="2400"/>
              </a:spcAft>
              <a:buFont typeface="Arial" panose="020B0604020202020204" pitchFamily="34" charset="0"/>
              <a:buChar char="•"/>
            </a:pPr>
            <a:endParaRPr lang="en-CA" sz="1200" b="0" i="0">
              <a:solidFill>
                <a:srgbClr val="333333"/>
              </a:solidFill>
              <a:effectLst/>
              <a:latin typeface="Noto Sans" panose="020B0502040504020204" pitchFamily="34" charset="0"/>
            </a:endParaRP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6</a:t>
            </a:fld>
            <a:endParaRPr lang="en-US"/>
          </a:p>
        </p:txBody>
      </p:sp>
    </p:spTree>
    <p:extLst>
      <p:ext uri="{BB962C8B-B14F-4D97-AF65-F5344CB8AC3E}">
        <p14:creationId xmlns:p14="http://schemas.microsoft.com/office/powerpoint/2010/main" val="62414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7</a:t>
            </a:fld>
            <a:endParaRPr lang="en-US"/>
          </a:p>
        </p:txBody>
      </p:sp>
    </p:spTree>
    <p:extLst>
      <p:ext uri="{BB962C8B-B14F-4D97-AF65-F5344CB8AC3E}">
        <p14:creationId xmlns:p14="http://schemas.microsoft.com/office/powerpoint/2010/main" val="1781301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a:effectLst/>
                <a:latin typeface="Segoe UI" panose="020B0502040204020203" pitchFamily="34" charset="0"/>
              </a:rPr>
              <a:t>Weak </a:t>
            </a:r>
          </a:p>
          <a:p>
            <a:pPr fontAlgn="t">
              <a:lnSpc>
                <a:spcPct val="119048"/>
              </a:lnSpc>
              <a:buNone/>
            </a:pPr>
            <a:r>
              <a:rPr lang="en-CA" sz="1200" b="0" i="0">
                <a:effectLst/>
                <a:latin typeface="Segoe UI" panose="020B0502040204020203" pitchFamily="34" charset="0"/>
              </a:rPr>
              <a:t>Climate change impacts northern ecosystems. This study will investigate climate change and northern ecosystems.</a:t>
            </a:r>
          </a:p>
          <a:p>
            <a:pPr fontAlgn="t">
              <a:lnSpc>
                <a:spcPct val="119048"/>
              </a:lnSpc>
              <a:buNone/>
            </a:pPr>
            <a:endParaRPr lang="en-CA" sz="1200" b="0" i="0">
              <a:effectLst/>
              <a:latin typeface="Segoe UI" panose="020B0502040204020203" pitchFamily="34" charset="0"/>
            </a:endParaRPr>
          </a:p>
          <a:p>
            <a:pPr fontAlgn="t">
              <a:lnSpc>
                <a:spcPct val="119048"/>
              </a:lnSpc>
              <a:buNone/>
            </a:pPr>
            <a:r>
              <a:rPr lang="en-CA" sz="1200" b="1" i="0">
                <a:effectLst/>
                <a:latin typeface="Segoe UI" panose="020B0502040204020203" pitchFamily="34" charset="0"/>
              </a:rPr>
              <a:t>Strong</a:t>
            </a:r>
          </a:p>
          <a:p>
            <a:pPr fontAlgn="t">
              <a:lnSpc>
                <a:spcPct val="119048"/>
              </a:lnSpc>
              <a:buNone/>
            </a:pPr>
            <a:r>
              <a:rPr lang="en-CA" sz="1200" b="0" i="0">
                <a:effectLst/>
                <a:latin typeface="Segoe UI" panose="020B0502040204020203" pitchFamily="34" charset="0"/>
              </a:rPr>
              <a:t>Although climate change impacts on northern ecosystems have been well documented, little is known about how changing winter conditions influence microbial nutrient cycling. This study will investigate...</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a:p>
        </p:txBody>
      </p:sp>
    </p:spTree>
    <p:extLst>
      <p:ext uri="{BB962C8B-B14F-4D97-AF65-F5344CB8AC3E}">
        <p14:creationId xmlns:p14="http://schemas.microsoft.com/office/powerpoint/2010/main" val="2727007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mistake "Nobody has studied this.“</a:t>
            </a:r>
          </a:p>
          <a:p>
            <a:r>
              <a:rPr lang="en-US"/>
              <a:t>Vs</a:t>
            </a:r>
          </a:p>
          <a:p>
            <a:r>
              <a:rPr lang="en-US"/>
              <a:t>Real gap</a:t>
            </a:r>
          </a:p>
          <a:p>
            <a:r>
              <a:rPr lang="en-US"/>
              <a:t>population not studied</a:t>
            </a:r>
          </a:p>
          <a:p>
            <a:r>
              <a:rPr lang="en-US"/>
              <a:t>theory not tested</a:t>
            </a:r>
          </a:p>
          <a:p>
            <a:r>
              <a:rPr lang="en-US"/>
              <a:t>method not compared</a:t>
            </a:r>
          </a:p>
          <a:p>
            <a:r>
              <a:rPr lang="en-US"/>
              <a:t>context not examined</a:t>
            </a:r>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9</a:t>
            </a:fld>
            <a:endParaRPr lang="en-US"/>
          </a:p>
        </p:txBody>
      </p:sp>
    </p:spTree>
    <p:extLst>
      <p:ext uri="{BB962C8B-B14F-4D97-AF65-F5344CB8AC3E}">
        <p14:creationId xmlns:p14="http://schemas.microsoft.com/office/powerpoint/2010/main" val="3280232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EB714-7FDC-94D5-0419-E5FBADCBD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0C816-76E4-9BBA-567F-7D72F226A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91921-2731-1323-E85D-E7B732ED4FF1}"/>
              </a:ext>
            </a:extLst>
          </p:cNvPr>
          <p:cNvSpPr>
            <a:spLocks noGrp="1"/>
          </p:cNvSpPr>
          <p:nvPr>
            <p:ph type="body" idx="1"/>
          </p:nvPr>
        </p:nvSpPr>
        <p:spPr/>
        <p:txBody>
          <a:bodyPr/>
          <a:lstStyle/>
          <a:p>
            <a:r>
              <a:rPr lang="en-US"/>
              <a:t>Example: "Methodology lacks justification.“</a:t>
            </a:r>
          </a:p>
          <a:p>
            <a:endParaRPr lang="en-US"/>
          </a:p>
          <a:p>
            <a:r>
              <a:rPr lang="en-US"/>
              <a:t>Fix: "Explain why interviews are preferable to surveys."</a:t>
            </a:r>
            <a:endParaRPr lang="en-CA"/>
          </a:p>
        </p:txBody>
      </p:sp>
      <p:sp>
        <p:nvSpPr>
          <p:cNvPr id="4" name="Slide Number Placeholder 3">
            <a:extLst>
              <a:ext uri="{FF2B5EF4-FFF2-40B4-BE49-F238E27FC236}">
                <a16:creationId xmlns:a16="http://schemas.microsoft.com/office/drawing/2014/main" id="{BD05BF86-5625-781F-1402-920A0FF717A4}"/>
              </a:ext>
            </a:extLst>
          </p:cNvPr>
          <p:cNvSpPr>
            <a:spLocks noGrp="1"/>
          </p:cNvSpPr>
          <p:nvPr>
            <p:ph type="sldNum" sz="quarter" idx="5"/>
          </p:nvPr>
        </p:nvSpPr>
        <p:spPr/>
        <p:txBody>
          <a:bodyPr/>
          <a:lstStyle/>
          <a:p>
            <a:fld id="{96E09883-B744-4FDD-8623-D69A66650022}" type="slidenum">
              <a:rPr lang="en-US" smtClean="0"/>
              <a:t>11</a:t>
            </a:fld>
            <a:endParaRPr lang="en-US"/>
          </a:p>
        </p:txBody>
      </p:sp>
    </p:spTree>
    <p:extLst>
      <p:ext uri="{BB962C8B-B14F-4D97-AF65-F5344CB8AC3E}">
        <p14:creationId xmlns:p14="http://schemas.microsoft.com/office/powerpoint/2010/main" val="1545495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12</a:t>
            </a:fld>
            <a:endParaRPr lang="en-US"/>
          </a:p>
        </p:txBody>
      </p:sp>
    </p:spTree>
    <p:extLst>
      <p:ext uri="{BB962C8B-B14F-4D97-AF65-F5344CB8AC3E}">
        <p14:creationId xmlns:p14="http://schemas.microsoft.com/office/powerpoint/2010/main" val="2897613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a:effectLst/>
                <a:latin typeface="Segoe UI" panose="020B0502040204020203" pitchFamily="34" charset="0"/>
              </a:rPr>
              <a:t>Weak</a:t>
            </a:r>
          </a:p>
          <a:p>
            <a:pPr fontAlgn="t">
              <a:lnSpc>
                <a:spcPct val="119048"/>
              </a:lnSpc>
              <a:buNone/>
            </a:pPr>
            <a:r>
              <a:rPr lang="en-CA" sz="1200" b="0" i="0">
                <a:effectLst/>
                <a:latin typeface="Segoe UI" panose="020B0502040204020203" pitchFamily="34" charset="0"/>
              </a:rPr>
              <a:t>Climate change affects northern ecosystems.</a:t>
            </a:r>
          </a:p>
          <a:p>
            <a:pPr fontAlgn="t">
              <a:lnSpc>
                <a:spcPct val="119048"/>
              </a:lnSpc>
              <a:buNone/>
            </a:pPr>
            <a:endParaRPr lang="en-CA" sz="1200" b="0" i="0">
              <a:effectLst/>
              <a:latin typeface="Segoe UI" panose="020B0502040204020203" pitchFamily="34" charset="0"/>
            </a:endParaRPr>
          </a:p>
          <a:p>
            <a:pPr fontAlgn="t">
              <a:lnSpc>
                <a:spcPct val="119048"/>
              </a:lnSpc>
              <a:buNone/>
            </a:pPr>
            <a:r>
              <a:rPr lang="en-CA" sz="1200" b="1" i="0">
                <a:effectLst/>
                <a:latin typeface="Segoe UI" panose="020B0502040204020203" pitchFamily="34" charset="0"/>
              </a:rPr>
              <a:t>Better</a:t>
            </a:r>
          </a:p>
          <a:p>
            <a:pPr fontAlgn="t">
              <a:lnSpc>
                <a:spcPct val="119048"/>
              </a:lnSpc>
              <a:buNone/>
            </a:pPr>
            <a:r>
              <a:rPr lang="en-CA" sz="1200" b="0" i="0">
                <a:effectLst/>
                <a:latin typeface="Segoe UI" panose="020B0502040204020203" pitchFamily="34" charset="0"/>
              </a:rPr>
              <a:t>Although climate change impacts on northern ecosystems have been extensively documented, relatively little is known about how changing winter conditions influence microbial nutrient cycling, limiting predictions of ecosystem resilience.</a:t>
            </a:r>
          </a:p>
          <a:p>
            <a:pPr fontAlgn="t">
              <a:lnSpc>
                <a:spcPct val="119048"/>
              </a:lnSpc>
              <a:buNone/>
            </a:pPr>
            <a:endParaRPr lang="en-CA" sz="1200" b="0" i="0">
              <a:effectLst/>
              <a:latin typeface="Segoe UI" panose="020B0502040204020203" pitchFamily="34" charset="0"/>
            </a:endParaRPr>
          </a:p>
          <a:p>
            <a:pPr fontAlgn="t">
              <a:lnSpc>
                <a:spcPct val="119048"/>
              </a:lnSpc>
              <a:buNone/>
            </a:pPr>
            <a:r>
              <a:rPr lang="en-CA" sz="1200" b="0" i="0">
                <a:effectLst/>
                <a:latin typeface="Segoe UI" panose="020B0502040204020203" pitchFamily="34" charset="0"/>
              </a:rPr>
              <a:t>The second example immediately demonstrates: context, gap, significance</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13</a:t>
            </a:fld>
            <a:endParaRPr lang="en-US"/>
          </a:p>
        </p:txBody>
      </p:sp>
    </p:spTree>
    <p:extLst>
      <p:ext uri="{BB962C8B-B14F-4D97-AF65-F5344CB8AC3E}">
        <p14:creationId xmlns:p14="http://schemas.microsoft.com/office/powerpoint/2010/main" val="308384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14</a:t>
            </a:fld>
            <a:endParaRPr lang="en-US"/>
          </a:p>
        </p:txBody>
      </p:sp>
    </p:spTree>
    <p:extLst>
      <p:ext uri="{BB962C8B-B14F-4D97-AF65-F5344CB8AC3E}">
        <p14:creationId xmlns:p14="http://schemas.microsoft.com/office/powerpoint/2010/main" val="2229350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Practice Exercise</a:t>
            </a:r>
          </a:p>
          <a:p>
            <a:r>
              <a:rPr lang="en-US" b="1"/>
              <a:t>Weak</a:t>
            </a:r>
          </a:p>
          <a:p>
            <a:r>
              <a:rPr lang="en-US"/>
              <a:t>Mental health concerns among graduate students have been increasing. Many students experience stress and burnout. Universities have implemented various supports. </a:t>
            </a:r>
          </a:p>
          <a:p>
            <a:r>
              <a:rPr lang="en-US" i="1"/>
              <a:t>The reviewer finishes reading and thinks ok and so now what?</a:t>
            </a:r>
          </a:p>
          <a:p>
            <a:endParaRPr lang="en-US"/>
          </a:p>
          <a:p>
            <a:pPr fontAlgn="t">
              <a:lnSpc>
                <a:spcPct val="119048"/>
              </a:lnSpc>
              <a:buNone/>
            </a:pPr>
            <a:r>
              <a:rPr lang="en-CA" sz="1200" b="1" i="0">
                <a:effectLst/>
                <a:latin typeface="Segoe UI" panose="020B0502040204020203" pitchFamily="34" charset="0"/>
              </a:rPr>
              <a:t>Stronger</a:t>
            </a:r>
          </a:p>
          <a:p>
            <a:pPr fontAlgn="t">
              <a:lnSpc>
                <a:spcPct val="119048"/>
              </a:lnSpc>
              <a:buNone/>
            </a:pPr>
            <a:r>
              <a:rPr lang="en-CA" sz="1200" b="0" i="0">
                <a:effectLst/>
                <a:latin typeface="Segoe UI" panose="020B0502040204020203" pitchFamily="34" charset="0"/>
              </a:rPr>
              <a:t>Graduate student mental health has become a growing concern across Canadian universities, with increasing attention devoted to stress, burnout, and academic well-being. Existing research has identified several institutional and personal factors associated with these outcomes. However, little is known about how doctoral funding uncertainty influences psychological well-being throughout graduate training. Addressing this gap may improve understanding of factors contributing to student success and retention.</a:t>
            </a:r>
          </a:p>
          <a:p>
            <a:pPr fontAlgn="t">
              <a:lnSpc>
                <a:spcPct val="119048"/>
              </a:lnSpc>
              <a:buNone/>
            </a:pPr>
            <a:endParaRPr lang="en-CA" sz="1200" b="0" i="0">
              <a:effectLst/>
              <a:latin typeface="Segoe UI" panose="020B0502040204020203" pitchFamily="34" charset="0"/>
            </a:endParaRPr>
          </a:p>
          <a:p>
            <a:pPr fontAlgn="t">
              <a:lnSpc>
                <a:spcPct val="119048"/>
              </a:lnSpc>
              <a:buNone/>
            </a:pPr>
            <a:r>
              <a:rPr lang="en-CA" sz="1200" b="0" i="0">
                <a:effectLst/>
                <a:latin typeface="Segoe UI" panose="020B0502040204020203" pitchFamily="34" charset="0"/>
              </a:rPr>
              <a:t>Notice the structure:</a:t>
            </a:r>
          </a:p>
          <a:p>
            <a:pPr fontAlgn="t">
              <a:lnSpc>
                <a:spcPct val="119048"/>
              </a:lnSpc>
              <a:buNone/>
            </a:pPr>
            <a:r>
              <a:rPr lang="en-CA" sz="1200" b="1" i="0">
                <a:effectLst/>
                <a:latin typeface="Segoe UI" panose="020B0502040204020203" pitchFamily="34" charset="0"/>
              </a:rPr>
              <a:t>Claim → Evidence → Gap → Importance</a:t>
            </a:r>
            <a:endParaRPr lang="en-CA" sz="1200" b="0" i="0">
              <a:effectLst/>
              <a:latin typeface="Segoe UI" panose="020B0502040204020203" pitchFamily="34" charset="0"/>
            </a:endParaRP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15</a:t>
            </a:fld>
            <a:endParaRPr lang="en-US"/>
          </a:p>
        </p:txBody>
      </p:sp>
    </p:spTree>
    <p:extLst>
      <p:ext uri="{BB962C8B-B14F-4D97-AF65-F5344CB8AC3E}">
        <p14:creationId xmlns:p14="http://schemas.microsoft.com/office/powerpoint/2010/main" val="2465311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16</a:t>
            </a:fld>
            <a:endParaRPr lang="en-US"/>
          </a:p>
        </p:txBody>
      </p:sp>
    </p:spTree>
    <p:extLst>
      <p:ext uri="{BB962C8B-B14F-4D97-AF65-F5344CB8AC3E}">
        <p14:creationId xmlns:p14="http://schemas.microsoft.com/office/powerpoint/2010/main" val="344128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17</a:t>
            </a:fld>
            <a:endParaRPr lang="en-US"/>
          </a:p>
        </p:txBody>
      </p:sp>
    </p:spTree>
    <p:extLst>
      <p:ext uri="{BB962C8B-B14F-4D97-AF65-F5344CB8AC3E}">
        <p14:creationId xmlns:p14="http://schemas.microsoft.com/office/powerpoint/2010/main" val="302070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18</a:t>
            </a:fld>
            <a:endParaRPr lang="en-US"/>
          </a:p>
        </p:txBody>
      </p:sp>
    </p:spTree>
    <p:extLst>
      <p:ext uri="{BB962C8B-B14F-4D97-AF65-F5344CB8AC3E}">
        <p14:creationId xmlns:p14="http://schemas.microsoft.com/office/powerpoint/2010/main" val="2229350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Tri-Agency Program Officers review thousands of applications every year, yet they continue to emphasize the same recommendations: avoid jargon and excessive acronyms, use clear and complete sentences, and thoroughly check spelling and grammar. </a:t>
            </a:r>
            <a:r>
              <a:rPr lang="en-US" b="1"/>
              <a:t>There is a reason this advice continues to appear in official guidance. Applicants repeatedly make these mistakes and continue to lose valuable points as a result</a:t>
            </a:r>
            <a:r>
              <a:rPr lang="en-US"/>
              <a:t>. Do not dismiss these comments as basic or obvious. Strong research ideas can be undermined by poor communication. Ask others to review your outline and provide candid feedback. If your proposal is difficult to read or understand, revise it before submission. Clarity is not optional; it is an essential component of a competitive application.</a:t>
            </a:r>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19</a:t>
            </a:fld>
            <a:endParaRPr lang="en-US"/>
          </a:p>
        </p:txBody>
      </p:sp>
    </p:spTree>
    <p:extLst>
      <p:ext uri="{BB962C8B-B14F-4D97-AF65-F5344CB8AC3E}">
        <p14:creationId xmlns:p14="http://schemas.microsoft.com/office/powerpoint/2010/main" val="476108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20</a:t>
            </a:fld>
            <a:endParaRPr lang="en-US"/>
          </a:p>
        </p:txBody>
      </p:sp>
    </p:spTree>
    <p:extLst>
      <p:ext uri="{BB962C8B-B14F-4D97-AF65-F5344CB8AC3E}">
        <p14:creationId xmlns:p14="http://schemas.microsoft.com/office/powerpoint/2010/main" val="2144714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21</a:t>
            </a:fld>
            <a:endParaRPr lang="en-US"/>
          </a:p>
        </p:txBody>
      </p:sp>
    </p:spTree>
    <p:extLst>
      <p:ext uri="{BB962C8B-B14F-4D97-AF65-F5344CB8AC3E}">
        <p14:creationId xmlns:p14="http://schemas.microsoft.com/office/powerpoint/2010/main" val="2618850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0" i="0">
                <a:effectLst/>
                <a:latin typeface="Segoe UI" panose="020B0502040204020203" pitchFamily="34" charset="0"/>
              </a:rPr>
              <a:t>Indigenous research is not simply research about Indigenous Peoples.</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22</a:t>
            </a:fld>
            <a:endParaRPr lang="en-US"/>
          </a:p>
        </p:txBody>
      </p:sp>
    </p:spTree>
    <p:extLst>
      <p:ext uri="{BB962C8B-B14F-4D97-AF65-F5344CB8AC3E}">
        <p14:creationId xmlns:p14="http://schemas.microsoft.com/office/powerpoint/2010/main" val="230168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23</a:t>
            </a:fld>
            <a:endParaRPr lang="en-US"/>
          </a:p>
        </p:txBody>
      </p:sp>
    </p:spTree>
    <p:extLst>
      <p:ext uri="{BB962C8B-B14F-4D97-AF65-F5344CB8AC3E}">
        <p14:creationId xmlns:p14="http://schemas.microsoft.com/office/powerpoint/2010/main" val="3377233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24</a:t>
            </a:fld>
            <a:endParaRPr lang="en-US"/>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a:xfrm>
            <a:off x="5332412" y="5883275"/>
            <a:ext cx="4324044" cy="365125"/>
          </a:xfrm>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82920660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70A7B3-6521-4DCA-87E5-044747A908C1}"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a:xfrm>
            <a:off x="10951856" y="5867131"/>
            <a:ext cx="551167"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55590794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6468009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134690-1557-4C89-A502-4959FE7FAD70}" type="datetimeFigureOut">
              <a:rPr lang="en-US" smtClean="0"/>
              <a:t>11/6/2026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9838156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60EA64-D806-43AC-9DF2-F8C432F32B4C}" type="datetimeFigureOut">
              <a:rPr lang="en-US" smtClean="0"/>
              <a:t>11/6/2026</a:t>
            </a:fld>
            <a:endParaRPr lang="en-US"/>
          </a:p>
        </p:txBody>
      </p:sp>
      <p:sp>
        <p:nvSpPr>
          <p:cNvPr id="8" name="Footer Placeholder 7"/>
          <p:cNvSpPr>
            <a:spLocks noGrp="1"/>
          </p:cNvSpPr>
          <p:nvPr>
            <p:ph type="ftr" sz="quarter" idx="11"/>
          </p:nvPr>
        </p:nvSpPr>
        <p:spPr/>
        <p:txBody>
          <a:bodyPr/>
          <a:lstStyle/>
          <a:p>
            <a:r>
              <a:rPr lang="en-US"/>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9160013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smtClean="0"/>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a:p>
        </p:txBody>
      </p:sp>
      <p:sp>
        <p:nvSpPr>
          <p:cNvPr id="6" name="Freeform 5">
            <a:extLst>
              <a:ext uri="{FF2B5EF4-FFF2-40B4-BE49-F238E27FC236}">
                <a16:creationId xmlns:a16="http://schemas.microsoft.com/office/drawing/2014/main" id="{997CB260-DFEA-16C6-0C95-1122D8C33FCC}"/>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ject 1">
            <a:extLst>
              <a:ext uri="{FF2B5EF4-FFF2-40B4-BE49-F238E27FC236}">
                <a16:creationId xmlns:a16="http://schemas.microsoft.com/office/drawing/2014/main" id="{DE85DA06-EE30-0475-D482-67DDC7B633A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86283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11/6/2026</a:t>
            </a:fld>
            <a:endParaRPr lang="en-US"/>
          </a:p>
        </p:txBody>
      </p:sp>
      <p:sp>
        <p:nvSpPr>
          <p:cNvPr id="3" name="Footer Placeholder 2"/>
          <p:cNvSpPr>
            <a:spLocks noGrp="1"/>
          </p:cNvSpPr>
          <p:nvPr>
            <p:ph type="ftr" sz="quarter" idx="11"/>
          </p:nvPr>
        </p:nvSpPr>
        <p:spPr/>
        <p:txBody>
          <a:bodyPr/>
          <a:lstStyle/>
          <a:p>
            <a:r>
              <a:rPr lang="en-US"/>
              <a:t>PRESENTATION TITLE</a:t>
            </a:r>
          </a:p>
        </p:txBody>
      </p:sp>
      <p:sp>
        <p:nvSpPr>
          <p:cNvPr id="4" name="Slide Number Placeholder 3"/>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75020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11/6/2026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5255993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2B0DB6-F5C7-45FB-8CF3-31B45F9C2DAC}" type="datetimeFigureOut">
              <a:rPr lang="en-US" smtClean="0"/>
              <a:t>11/6/2026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0314219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11/6/2026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5023153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2652132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3487398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0273289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92527968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27323768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F9C37B-1D36-470B-8223-D6C91242EC14}"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95519771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6F52A-A82B-47A2-A83A-8C4C91F2D59F}" type="datetimeFigureOut">
              <a:rPr lang="en-US" smtClean="0"/>
              <a:t>11/6/2026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01792010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11/6/2026</a:t>
            </a:fld>
            <a:endParaRPr lang="en-US"/>
          </a:p>
        </p:txBody>
      </p:sp>
      <p:sp>
        <p:nvSpPr>
          <p:cNvPr id="8" name="Footer Placeholder 7"/>
          <p:cNvSpPr>
            <a:spLocks noGrp="1"/>
          </p:cNvSpPr>
          <p:nvPr>
            <p:ph type="ftr" sz="quarter" idx="11"/>
          </p:nvPr>
        </p:nvSpPr>
        <p:spPr/>
        <p:txBody>
          <a:bodyPr/>
          <a:lstStyle/>
          <a:p>
            <a:r>
              <a:rPr lang="en-US"/>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3675172"/>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2">
    <p:bg>
      <p:bgPr>
        <a:solidFill>
          <a:schemeClr val="accent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08692924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08126390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3"/>
            <a:ext cx="6400800" cy="1828800"/>
          </a:xfrm>
        </p:spPr>
        <p:txBody>
          <a:bodyPr lIns="0" tIns="0" rIns="0" bIns="0">
            <a:noAutofit/>
          </a:bodyPr>
          <a:lstStyle>
            <a:lvl1pPr>
              <a:defRPr baseline="0"/>
            </a:lvl1pPr>
          </a:lstStyle>
          <a:p>
            <a:r>
              <a:rPr lang="en-US"/>
              <a:t>Click to add 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Content Placeholder 5">
            <a:extLst>
              <a:ext uri="{FF2B5EF4-FFF2-40B4-BE49-F238E27FC236}">
                <a16:creationId xmlns:a16="http://schemas.microsoft.com/office/drawing/2014/main" id="{1CA1AC91-E5AE-A457-178C-6A577DAAF4C4}"/>
              </a:ext>
            </a:extLst>
          </p:cNvPr>
          <p:cNvSpPr>
            <a:spLocks noGrp="1"/>
          </p:cNvSpPr>
          <p:nvPr>
            <p:ph sz="quarter" idx="14" hasCustomPrompt="1"/>
          </p:nvPr>
        </p:nvSpPr>
        <p:spPr>
          <a:xfrm>
            <a:off x="811185" y="2774786"/>
            <a:ext cx="6400800" cy="3257550"/>
          </a:xfrm>
        </p:spPr>
        <p:txBody>
          <a:bodyPr lIns="0"/>
          <a:lstStyle>
            <a:lvl1pPr marL="0" indent="0">
              <a:buNone/>
              <a:defRPr sz="2400"/>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Footer Placeholder 4">
            <a:extLst>
              <a:ext uri="{FF2B5EF4-FFF2-40B4-BE49-F238E27FC236}">
                <a16:creationId xmlns:a16="http://schemas.microsoft.com/office/drawing/2014/main" id="{9D4FED77-2877-7D28-E27C-7BE9F5E7393A}"/>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4" name="Slide Number Placeholder 5">
            <a:extLst>
              <a:ext uri="{FF2B5EF4-FFF2-40B4-BE49-F238E27FC236}">
                <a16:creationId xmlns:a16="http://schemas.microsoft.com/office/drawing/2014/main" id="{90785AC1-54EA-61EE-115B-C1910CC60A62}"/>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903443372"/>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9984982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98906736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5371960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7982077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08897133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08610093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249461923"/>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966348662"/>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40668200"/>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1085037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28465032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160EA64-D806-43AC-9DF2-F8C432F32B4C}" type="datetimeFigureOut">
              <a:rPr lang="en-US" smtClean="0"/>
              <a:t>11/6/2026</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PRESENTATION TITLE</a:t>
            </a: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813116573"/>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79" r:id="rId12"/>
    <p:sldLayoutId id="2147484080" r:id="rId13"/>
    <p:sldLayoutId id="2147484081" r:id="rId14"/>
    <p:sldLayoutId id="2147484082" r:id="rId15"/>
    <p:sldLayoutId id="2147484083" r:id="rId16"/>
    <p:sldLayoutId id="2147484084" r:id="rId17"/>
    <p:sldLayoutId id="2147484085" r:id="rId18"/>
    <p:sldLayoutId id="2147484086" r:id="rId19"/>
    <p:sldLayoutId id="2147484088" r:id="rId20"/>
    <p:sldLayoutId id="2147483698" r:id="rId21"/>
    <p:sldLayoutId id="2147483699" r:id="rId22"/>
    <p:sldLayoutId id="2147483703" r:id="rId23"/>
    <p:sldLayoutId id="2147483705" r:id="rId24"/>
    <p:sldLayoutId id="2147483709" r:id="rId25"/>
    <p:sldLayoutId id="2147483649" r:id="rId26"/>
    <p:sldLayoutId id="2147483722" r:id="rId27"/>
    <p:sldLayoutId id="2147483724" r:id="rId28"/>
    <p:sldLayoutId id="2147483725" r:id="rId29"/>
    <p:sldLayoutId id="2147483726" r:id="rId30"/>
    <p:sldLayoutId id="2147483727" r:id="rId31"/>
    <p:sldLayoutId id="2147483728" r:id="rId32"/>
    <p:sldLayoutId id="2147483729" r:id="rId33"/>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hyperlink" Target="https://portal-portail.nserc-crsng.gc.ca/" TargetMode="External"/><Relationship Id="rId5" Type="http://schemas.openxmlformats.org/officeDocument/2006/relationships/hyperlink" Target="https://www.nserc-crsng.gc.ca/ResearchPortal-PortailDeRecherche/Instructions-Instructions/CGS_M-BESC_M_eng.asp" TargetMode="Externa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hyperlink" Target="https://nserc-crsng.canada.ca/en/funding-opportunity/canada-graduate-research-scholarship-masters-program"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hyperlink" Target="https://nserc-crsng.canada.ca/en/funding-opportunity/canada-graduate-research-scholarship-masters-program#toc-tdm-40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8.xml"/><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nserc-crsng.canada.ca/en/canada-graduate-research-scholarship-masters-program-instructions-completing-application" TargetMode="External"/><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hyperlink" Target="https://cihr-irsc.gc.ca/e/52553.html" TargetMode="External"/><Relationship Id="rId4" Type="http://schemas.openxmlformats.org/officeDocument/2006/relationships/hyperlink" Target="https://www.nserc-crsng.gc.ca/NSERC-CRSNG/Policies-Politiques/EDI_guidance-Conseils_EDI_eng.asp"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sshrc-crsh.gc.ca/funding-financement/programs-programmes/definitions-eng.aspx#a0" TargetMode="External"/><Relationship Id="rId3" Type="http://schemas.openxmlformats.org/officeDocument/2006/relationships/image" Target="../media/image1.jpeg"/><Relationship Id="rId7"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hyperlink" Target="https://ethics.gc.ca/eng/tcps2-eptc2_2018_chapter9-chapitre9.html" TargetMode="External"/><Relationship Id="rId5" Type="http://schemas.openxmlformats.org/officeDocument/2006/relationships/image" Target="../media/image27.png"/><Relationship Id="rId10" Type="http://schemas.openxmlformats.org/officeDocument/2006/relationships/hyperlink" Target="https://www.sshrc-crsh.gc.ca/about-au_sujet/policies-politiques/statements-enonces/indigenous_research-recherche_autochtone-eng.aspx" TargetMode="External"/><Relationship Id="rId4" Type="http://schemas.openxmlformats.org/officeDocument/2006/relationships/hyperlink" Target="https://www.sshrc-crsh.gc.ca/society-societe/community-communite/indigenous_research-recherche_autochtone/index-eng.aspx" TargetMode="External"/><Relationship Id="rId9" Type="http://schemas.openxmlformats.org/officeDocument/2006/relationships/hyperlink" Target="https://www.canada.ca/en/research-coordinating-committee/news/2022/04/crcc-announces-membership-leadership-circle.html"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jpeg"/><Relationship Id="rId7" Type="http://schemas.openxmlformats.org/officeDocument/2006/relationships/hyperlink" Target="https://cihr-irsc.gc.ca/e/50509.html"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s://sshrc-crsh.canada.ca/en/funding/policies-regulations-and-guidelines/guidelines-effective-research-training.aspx" TargetMode="External"/><Relationship Id="rId5" Type="http://schemas.openxmlformats.org/officeDocument/2006/relationships/hyperlink" Target="https://cihr-irsc.gc.ca/e/50517.html" TargetMode="External"/><Relationship Id="rId4" Type="http://schemas.openxmlformats.org/officeDocument/2006/relationships/hyperlink" Target="https://www.nserc-crsng.gc.ca/NSERC-CRSNG/Policies-Politiques/assessment_of_contributions-evaluation_des_contributions_eng.asp" TargetMode="External"/><Relationship Id="rId9"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0.xml"/><Relationship Id="rId5" Type="http://schemas.openxmlformats.org/officeDocument/2006/relationships/image" Target="../media/image32.jpeg"/><Relationship Id="rId4" Type="http://schemas.openxmlformats.org/officeDocument/2006/relationships/hyperlink" Target="mailto:graduatefinance@trentu.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5D2-7F57-AF2A-38D7-558098789073}"/>
              </a:ext>
            </a:extLst>
          </p:cNvPr>
          <p:cNvSpPr>
            <a:spLocks noGrp="1"/>
          </p:cNvSpPr>
          <p:nvPr>
            <p:ph type="title"/>
          </p:nvPr>
        </p:nvSpPr>
        <p:spPr>
          <a:xfrm>
            <a:off x="1003175" y="1247887"/>
            <a:ext cx="5889748" cy="3517751"/>
          </a:xfrm>
        </p:spPr>
        <p:txBody>
          <a:bodyPr vert="horz" lIns="91440" tIns="45720" rIns="91440" bIns="45720" rtlCol="0" anchor="ctr" anchorCtr="1">
            <a:normAutofit/>
          </a:bodyPr>
          <a:lstStyle/>
          <a:p>
            <a:pPr algn="l">
              <a:lnSpc>
                <a:spcPct val="90000"/>
              </a:lnSpc>
            </a:pPr>
            <a:r>
              <a:rPr lang="en-US" sz="2800" b="1"/>
              <a:t>Scholarship Applications </a:t>
            </a:r>
            <a:br>
              <a:rPr lang="en-US" sz="2800" b="1"/>
            </a:br>
            <a:r>
              <a:rPr lang="en-US" sz="2800" b="1"/>
              <a:t>Outline of Proposed Research</a:t>
            </a:r>
            <a:br>
              <a:rPr lang="en-US" sz="2800" b="1"/>
            </a:br>
            <a:r>
              <a:rPr lang="en-US" sz="2800" b="1"/>
              <a:t>(CGRS-M)</a:t>
            </a:r>
            <a:br>
              <a:rPr lang="en-US" sz="2800" b="1"/>
            </a:br>
            <a:r>
              <a:rPr lang="en-US" sz="2800" b="1"/>
              <a:t>2026-27</a:t>
            </a:r>
            <a:br>
              <a:rPr lang="en-US" sz="2800" b="1"/>
            </a:br>
            <a:br>
              <a:rPr lang="en-US" sz="2800" b="1"/>
            </a:br>
            <a:r>
              <a:rPr lang="en-US" sz="2400" b="1"/>
              <a:t>Developing a competitive CGRS-M Research Proposal – for first time applicants, new to drafting a proposal</a:t>
            </a:r>
          </a:p>
        </p:txBody>
      </p:sp>
      <p:sp>
        <p:nvSpPr>
          <p:cNvPr id="3" name="TextBox 2">
            <a:extLst>
              <a:ext uri="{FF2B5EF4-FFF2-40B4-BE49-F238E27FC236}">
                <a16:creationId xmlns:a16="http://schemas.microsoft.com/office/drawing/2014/main" id="{126880E3-5630-70B5-195A-4546BBFBBA75}"/>
              </a:ext>
            </a:extLst>
          </p:cNvPr>
          <p:cNvSpPr txBox="1"/>
          <p:nvPr/>
        </p:nvSpPr>
        <p:spPr>
          <a:xfrm>
            <a:off x="2409056" y="5486402"/>
            <a:ext cx="3062258" cy="1371598"/>
          </a:xfrm>
          <a:prstGeom prst="rect">
            <a:avLst/>
          </a:prstGeom>
        </p:spPr>
        <p:txBody>
          <a:bodyPr vert="horz" lIns="91440" tIns="45720" rIns="91440" bIns="45720" rtlCol="0" anchor="ctr">
            <a:normAutofit/>
          </a:bodyPr>
          <a:lstStyle/>
          <a:p>
            <a:pPr>
              <a:buClr>
                <a:schemeClr val="accent1">
                  <a:lumMod val="75000"/>
                </a:schemeClr>
              </a:buClr>
              <a:buSzPct val="145000"/>
            </a:pPr>
            <a:r>
              <a:rPr lang="en-US" sz="2000"/>
              <a:t>Jane Rennie</a:t>
            </a:r>
          </a:p>
          <a:p>
            <a:pPr>
              <a:buClr>
                <a:schemeClr val="accent1">
                  <a:lumMod val="75000"/>
                </a:schemeClr>
              </a:buClr>
              <a:buSzPct val="145000"/>
            </a:pPr>
            <a:r>
              <a:rPr lang="en-US" sz="2000"/>
              <a:t>Graduate Finance Officer</a:t>
            </a:r>
          </a:p>
          <a:p>
            <a:pPr>
              <a:buClr>
                <a:schemeClr val="accent1">
                  <a:lumMod val="75000"/>
                </a:schemeClr>
              </a:buClr>
              <a:buSzPct val="145000"/>
            </a:pPr>
            <a:r>
              <a:rPr lang="en-US" sz="2000"/>
              <a:t>School of Graduate Studies</a:t>
            </a:r>
          </a:p>
        </p:txBody>
      </p:sp>
      <p:pic>
        <p:nvPicPr>
          <p:cNvPr id="4" name="Picture 3" descr="People sitting with laptop">
            <a:extLst>
              <a:ext uri="{FF2B5EF4-FFF2-40B4-BE49-F238E27FC236}">
                <a16:creationId xmlns:a16="http://schemas.microsoft.com/office/drawing/2014/main" id="{EABA2BF6-0DA6-55F7-CEA7-BBC7045584D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92923" y="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Tree>
    <p:extLst>
      <p:ext uri="{BB962C8B-B14F-4D97-AF65-F5344CB8AC3E}">
        <p14:creationId xmlns:p14="http://schemas.microsoft.com/office/powerpoint/2010/main" val="342140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89"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90"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91"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92"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93"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94"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useBgFill="1">
        <p:nvSpPr>
          <p:cNvPr id="96" name="Rectangle 95">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DFDE541-DE50-27D2-2B23-6F0537D1DAE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b="-1"/>
          <a:stretch>
            <a:fillRect/>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98" name="Group 97">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99"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00"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01"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02"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03"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04"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332316" y="175055"/>
            <a:ext cx="5589293" cy="594772"/>
          </a:xfrm>
        </p:spPr>
        <p:txBody>
          <a:bodyPr vert="horz" lIns="91440" tIns="45720" rIns="91440" bIns="45720" rtlCol="0" anchor="ctr">
            <a:normAutofit/>
          </a:bodyPr>
          <a:lstStyle/>
          <a:p>
            <a:pPr algn="l"/>
            <a:r>
              <a:rPr lang="en-US" sz="2800" b="1"/>
              <a:t>Outline of Proposed Research</a:t>
            </a:r>
          </a:p>
        </p:txBody>
      </p:sp>
      <p:sp>
        <p:nvSpPr>
          <p:cNvPr id="7" name="Content Placeholder 6">
            <a:extLst>
              <a:ext uri="{FF2B5EF4-FFF2-40B4-BE49-F238E27FC236}">
                <a16:creationId xmlns:a16="http://schemas.microsoft.com/office/drawing/2014/main" id="{2154EB2D-151D-8CAF-A2D2-A88039128C9E}"/>
              </a:ext>
            </a:extLst>
          </p:cNvPr>
          <p:cNvSpPr>
            <a:spLocks noGrp="1"/>
          </p:cNvSpPr>
          <p:nvPr>
            <p:ph type="body" sz="half" idx="2"/>
          </p:nvPr>
        </p:nvSpPr>
        <p:spPr>
          <a:xfrm>
            <a:off x="259253" y="769828"/>
            <a:ext cx="6079869" cy="5661704"/>
          </a:xfrm>
        </p:spPr>
        <p:txBody>
          <a:bodyPr vert="horz" lIns="91440" tIns="45720" rIns="91440" bIns="45720" rtlCol="0" anchor="t">
            <a:normAutofit fontScale="92500" lnSpcReduction="20000"/>
          </a:bodyPr>
          <a:lstStyle/>
          <a:p>
            <a:pPr marL="0" marR="0" lvl="0" indent="0" algn="l" fontAlgn="auto">
              <a:lnSpc>
                <a:spcPct val="90000"/>
              </a:lnSpc>
              <a:tabLst/>
              <a:defRPr/>
            </a:pPr>
            <a:endParaRPr kumimoji="0" lang="en-US" sz="2300" i="0" strike="noStrike" spc="0" normalizeH="0" baseline="0" noProof="0">
              <a:ln>
                <a:noFill/>
              </a:ln>
              <a:uLnTx/>
              <a:uFillTx/>
              <a:latin typeface="Gill Sans MT" panose="020B0502020104020203" pitchFamily="34" charset="0"/>
            </a:endParaRPr>
          </a:p>
          <a:p>
            <a:pPr marL="0" marR="0" lvl="0" indent="0" algn="l" fontAlgn="auto">
              <a:lnSpc>
                <a:spcPct val="90000"/>
              </a:lnSpc>
              <a:tabLst/>
              <a:defRPr/>
            </a:pPr>
            <a:r>
              <a:rPr kumimoji="0" lang="en-US" sz="2300" i="0" strike="noStrike" spc="0" normalizeH="0" baseline="0" noProof="0">
                <a:ln>
                  <a:noFill/>
                </a:ln>
                <a:uLnTx/>
                <a:uFillTx/>
                <a:latin typeface="Gill Sans MT" panose="020B0502020104020203" pitchFamily="34" charset="0"/>
              </a:rPr>
              <a:t>A strong proposal answers three questions:</a:t>
            </a:r>
          </a:p>
          <a:p>
            <a:pPr marL="342900" marR="0" lvl="0" indent="-342900" algn="l" fontAlgn="auto">
              <a:lnSpc>
                <a:spcPct val="90000"/>
              </a:lnSpc>
              <a:buFont typeface="+mj-lt"/>
              <a:buAutoNum type="arabicPeriod"/>
              <a:tabLst/>
              <a:defRPr/>
            </a:pPr>
            <a:r>
              <a:rPr kumimoji="0" lang="en-US" sz="2300" i="0" strike="noStrike" spc="0" normalizeH="0" baseline="0" noProof="0">
                <a:ln>
                  <a:noFill/>
                </a:ln>
                <a:uLnTx/>
                <a:uFillTx/>
                <a:latin typeface="Gill Sans MT" panose="020B0502020104020203" pitchFamily="34" charset="0"/>
              </a:rPr>
              <a:t>What problem?</a:t>
            </a:r>
          </a:p>
          <a:p>
            <a:pPr marL="342900" marR="0" lvl="0" indent="-342900" algn="l" fontAlgn="auto">
              <a:lnSpc>
                <a:spcPct val="90000"/>
              </a:lnSpc>
              <a:buFont typeface="+mj-lt"/>
              <a:buAutoNum type="arabicPeriod"/>
              <a:tabLst/>
              <a:defRPr/>
            </a:pPr>
            <a:r>
              <a:rPr kumimoji="0" lang="en-US" sz="2300" i="0" strike="noStrike" spc="0" normalizeH="0" baseline="0" noProof="0">
                <a:ln>
                  <a:noFill/>
                </a:ln>
                <a:uLnTx/>
                <a:uFillTx/>
                <a:latin typeface="Gill Sans MT" panose="020B0502020104020203" pitchFamily="34" charset="0"/>
              </a:rPr>
              <a:t>How will you study it?</a:t>
            </a:r>
          </a:p>
          <a:p>
            <a:pPr marL="342900" marR="0" lvl="0" indent="-342900" algn="l" fontAlgn="auto">
              <a:lnSpc>
                <a:spcPct val="90000"/>
              </a:lnSpc>
              <a:buFont typeface="+mj-lt"/>
              <a:buAutoNum type="arabicPeriod"/>
              <a:tabLst/>
              <a:defRPr/>
            </a:pPr>
            <a:r>
              <a:rPr kumimoji="0" lang="en-US" sz="2300" i="0" strike="noStrike" spc="0" normalizeH="0" baseline="0" noProof="0">
                <a:ln>
                  <a:noFill/>
                </a:ln>
                <a:uLnTx/>
                <a:uFillTx/>
                <a:latin typeface="Gill Sans MT" panose="020B0502020104020203" pitchFamily="34" charset="0"/>
              </a:rPr>
              <a:t>Why does it matter?</a:t>
            </a:r>
          </a:p>
          <a:p>
            <a:pPr marL="0" marR="0" lvl="0" indent="0" algn="l" fontAlgn="auto">
              <a:lnSpc>
                <a:spcPct val="90000"/>
              </a:lnSpc>
              <a:tabLst/>
              <a:defRPr/>
            </a:pPr>
            <a:endParaRPr kumimoji="0" lang="en-US" sz="2300" b="1" i="0" u="sng" strike="noStrike" spc="0" normalizeH="0" baseline="0" noProof="0">
              <a:ln>
                <a:noFill/>
              </a:ln>
              <a:uLnTx/>
              <a:uFillTx/>
              <a:latin typeface="Gill Sans MT" panose="020B0502020104020203" pitchFamily="34" charset="0"/>
            </a:endParaRPr>
          </a:p>
          <a:p>
            <a:pPr marL="0" marR="0" lvl="0" indent="0" algn="l" fontAlgn="auto">
              <a:lnSpc>
                <a:spcPct val="90000"/>
              </a:lnSpc>
              <a:tabLst/>
              <a:defRPr/>
            </a:pPr>
            <a:r>
              <a:rPr kumimoji="0" lang="en-US" sz="2300" b="1" i="0" u="sng" strike="noStrike" spc="0" normalizeH="0" baseline="0" noProof="0">
                <a:ln>
                  <a:noFill/>
                </a:ln>
                <a:uLnTx/>
                <a:uFillTx/>
                <a:latin typeface="Gill Sans MT" panose="020B0502020104020203" pitchFamily="34" charset="0"/>
              </a:rPr>
              <a:t>Trent Tri Agency Competitions:</a:t>
            </a:r>
          </a:p>
          <a:p>
            <a:pPr marR="0" lvl="0" algn="l" fontAlgn="auto">
              <a:lnSpc>
                <a:spcPct val="90000"/>
              </a:lnSpc>
              <a:tabLst/>
              <a:defRPr/>
            </a:pPr>
            <a:r>
              <a:rPr kumimoji="0" lang="en-US" sz="2300" b="0" i="0" u="none" strike="noStrike" spc="0" normalizeH="0" baseline="0" noProof="0">
                <a:ln>
                  <a:noFill/>
                </a:ln>
                <a:uLnTx/>
                <a:uFillTx/>
                <a:latin typeface="Gill Sans MT" panose="020B0502020104020203" pitchFamily="34" charset="0"/>
              </a:rPr>
              <a:t>Canada Graduate Research Scholarships – Master’s Program instructions, scroll to review </a:t>
            </a:r>
            <a:r>
              <a:rPr kumimoji="0" lang="en-US" sz="2300" b="0" i="0" u="none" strike="noStrike" spc="0" normalizeH="0" baseline="0" noProof="0">
                <a:ln>
                  <a:noFill/>
                </a:ln>
                <a:uLnTx/>
                <a:uFillTx/>
                <a:latin typeface="Gill Sans MT" panose="020B0502020104020203" pitchFamily="34" charset="0"/>
                <a:hlinkClick r:id="rId5">
                  <a:extLst>
                    <a:ext uri="{A12FA001-AC4F-418D-AE19-62706E023703}">
                      <ahyp:hlinkClr xmlns:ahyp="http://schemas.microsoft.com/office/drawing/2018/hyperlinkcolor" val="tx"/>
                    </a:ext>
                  </a:extLst>
                </a:hlinkClick>
              </a:rPr>
              <a:t>Outline of Proposed research </a:t>
            </a:r>
            <a:endParaRPr kumimoji="0" lang="en-US" sz="2300" b="0" i="0" u="none" strike="noStrike" spc="0" normalizeH="0" baseline="0" noProof="0">
              <a:ln>
                <a:noFill/>
              </a:ln>
              <a:uLnTx/>
              <a:uFillTx/>
              <a:latin typeface="Gill Sans MT" panose="020B0502020104020203" pitchFamily="34" charset="0"/>
            </a:endParaRPr>
          </a:p>
          <a:p>
            <a:pPr marL="0" marR="0" indent="0" algn="l">
              <a:lnSpc>
                <a:spcPct val="120000"/>
              </a:lnSpc>
              <a:spcBef>
                <a:spcPts val="0"/>
              </a:spcBef>
              <a:spcAft>
                <a:spcPts val="0"/>
              </a:spcAft>
              <a:buNone/>
            </a:pPr>
            <a:endParaRPr lang="en-CA" sz="2300" b="0" i="0">
              <a:solidFill>
                <a:srgbClr val="333333"/>
              </a:solidFill>
              <a:effectLst/>
              <a:latin typeface="Gill Sans MT" panose="020B0502020104020203" pitchFamily="34" charset="0"/>
            </a:endParaRPr>
          </a:p>
          <a:p>
            <a:pPr marL="0" marR="0" indent="0" algn="l">
              <a:lnSpc>
                <a:spcPct val="120000"/>
              </a:lnSpc>
              <a:spcBef>
                <a:spcPts val="0"/>
              </a:spcBef>
              <a:spcAft>
                <a:spcPts val="0"/>
              </a:spcAft>
              <a:buNone/>
            </a:pPr>
            <a:r>
              <a:rPr lang="en-CA" sz="2300" b="1" i="0">
                <a:solidFill>
                  <a:srgbClr val="333333"/>
                </a:solidFill>
                <a:effectLst/>
                <a:latin typeface="Gill Sans MT" panose="020B0502020104020203" pitchFamily="34" charset="0"/>
              </a:rPr>
              <a:t>Application deadline</a:t>
            </a:r>
          </a:p>
          <a:p>
            <a:pPr marL="0" marR="0" indent="0" algn="l">
              <a:lnSpc>
                <a:spcPct val="120000"/>
              </a:lnSpc>
              <a:spcBef>
                <a:spcPts val="0"/>
              </a:spcBef>
              <a:spcAft>
                <a:spcPts val="0"/>
              </a:spcAft>
              <a:buNone/>
            </a:pPr>
            <a:r>
              <a:rPr lang="en-CA" sz="2300" b="0" i="0">
                <a:solidFill>
                  <a:srgbClr val="333333"/>
                </a:solidFill>
                <a:effectLst/>
                <a:latin typeface="Gill Sans MT" panose="020B0502020104020203" pitchFamily="34" charset="0"/>
              </a:rPr>
              <a:t>The deadline for CGRS M applications is </a:t>
            </a:r>
            <a:r>
              <a:rPr lang="en-CA" sz="2300" b="1" i="0">
                <a:solidFill>
                  <a:srgbClr val="333333"/>
                </a:solidFill>
                <a:effectLst/>
                <a:latin typeface="Gill Sans MT" panose="020B0502020104020203" pitchFamily="34" charset="0"/>
              </a:rPr>
              <a:t>December 1 before 8:00 pm (ET).</a:t>
            </a:r>
            <a:r>
              <a:rPr lang="en-CA" sz="2300" b="0" i="0">
                <a:solidFill>
                  <a:srgbClr val="333333"/>
                </a:solidFill>
                <a:effectLst/>
                <a:latin typeface="Gill Sans MT" panose="020B0502020104020203" pitchFamily="34" charset="0"/>
              </a:rPr>
              <a:t> Complete applications must be submitted by the deadline using the </a:t>
            </a:r>
            <a:r>
              <a:rPr lang="en-CA" sz="2300" b="0" i="0">
                <a:solidFill>
                  <a:srgbClr val="1F497A"/>
                </a:solidFill>
                <a:effectLst/>
                <a:latin typeface="Gill Sans MT" panose="020B0502020104020203" pitchFamily="34" charset="0"/>
                <a:hlinkClick r:id="rId6"/>
              </a:rPr>
              <a:t>Research Portal </a:t>
            </a:r>
            <a:r>
              <a:rPr lang="en-CA" sz="2300" b="0" i="0">
                <a:solidFill>
                  <a:srgbClr val="333333"/>
                </a:solidFill>
                <a:effectLst/>
                <a:latin typeface="Gill Sans MT" panose="020B0502020104020203" pitchFamily="34" charset="0"/>
              </a:rPr>
              <a:t>. </a:t>
            </a:r>
            <a:endParaRPr lang="en-US"/>
          </a:p>
          <a:p>
            <a:pPr algn="l">
              <a:lnSpc>
                <a:spcPct val="90000"/>
              </a:lnSpc>
            </a:pPr>
            <a:endParaRPr lang="en-US" sz="1300"/>
          </a:p>
        </p:txBody>
      </p:sp>
    </p:spTree>
    <p:extLst>
      <p:ext uri="{BB962C8B-B14F-4D97-AF65-F5344CB8AC3E}">
        <p14:creationId xmlns:p14="http://schemas.microsoft.com/office/powerpoint/2010/main" val="119822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D84685-53FC-5697-6338-2353F4EBC808}"/>
              </a:ext>
            </a:extLst>
          </p:cNvPr>
          <p:cNvSpPr>
            <a:spLocks noGrp="1"/>
          </p:cNvSpPr>
          <p:nvPr>
            <p:ph type="title"/>
          </p:nvPr>
        </p:nvSpPr>
        <p:spPr>
          <a:xfrm>
            <a:off x="2478796" y="165253"/>
            <a:ext cx="7661544" cy="846861"/>
          </a:xfrm>
          <a:solidFill>
            <a:srgbClr val="FFFFFF"/>
          </a:solidFill>
          <a:ln>
            <a:solidFill>
              <a:srgbClr val="404040"/>
            </a:solidFill>
          </a:ln>
        </p:spPr>
        <p:txBody>
          <a:bodyPr vert="horz" lIns="182880" tIns="182880" rIns="182880" bIns="182880" rtlCol="0" anchor="ctr">
            <a:noAutofit/>
          </a:bodyPr>
          <a:lstStyle/>
          <a:p>
            <a:r>
              <a:rPr lang="en-US">
                <a:solidFill>
                  <a:srgbClr val="262626"/>
                </a:solidFill>
              </a:rPr>
              <a:t>CGRS M Selection Criteria 50 %</a:t>
            </a:r>
          </a:p>
        </p:txBody>
      </p:sp>
      <p:sp>
        <p:nvSpPr>
          <p:cNvPr id="5" name="TextBox 4">
            <a:extLst>
              <a:ext uri="{FF2B5EF4-FFF2-40B4-BE49-F238E27FC236}">
                <a16:creationId xmlns:a16="http://schemas.microsoft.com/office/drawing/2014/main" id="{A8EC383F-288A-F7B5-0B2A-70F5FAAD5F07}"/>
              </a:ext>
            </a:extLst>
          </p:cNvPr>
          <p:cNvSpPr txBox="1"/>
          <p:nvPr/>
        </p:nvSpPr>
        <p:spPr>
          <a:xfrm>
            <a:off x="1499947" y="1289041"/>
            <a:ext cx="4596053" cy="4832092"/>
          </a:xfrm>
          <a:prstGeom prst="rect">
            <a:avLst/>
          </a:prstGeom>
          <a:noFill/>
          <a:ln w="12700">
            <a:solidFill>
              <a:schemeClr val="tx1"/>
            </a:solidFill>
          </a:ln>
        </p:spPr>
        <p:txBody>
          <a:bodyPr wrap="square" rtlCol="0">
            <a:spAutoFit/>
          </a:bodyPr>
          <a:lstStyle/>
          <a:p>
            <a:r>
              <a:rPr lang="en-US" b="1">
                <a:hlinkClick r:id="rId3"/>
              </a:rPr>
              <a:t>Research Potential  30%</a:t>
            </a:r>
            <a:endParaRPr lang="en-US" b="1"/>
          </a:p>
          <a:p>
            <a:endParaRPr lang="en-US" b="1"/>
          </a:p>
          <a:p>
            <a:pPr marL="0" marR="0" indent="0" algn="l">
              <a:buNone/>
            </a:pPr>
            <a:r>
              <a:rPr lang="en-CA" sz="1600" b="1">
                <a:effectLst/>
              </a:rPr>
              <a:t>As demonstrated by your research history, your interest in discovery, the proposed research, its potential contribution to the advancement of knowledge in the field and any anticipated outcomes</a:t>
            </a:r>
          </a:p>
          <a:p>
            <a:pPr marL="0" marR="0" indent="0" algn="l">
              <a:buNone/>
            </a:pPr>
            <a:br>
              <a:rPr lang="en-CA" sz="1600" b="1">
                <a:effectLst/>
              </a:rPr>
            </a:br>
            <a:br>
              <a:rPr lang="en-CA" sz="1600" b="0">
                <a:solidFill>
                  <a:srgbClr val="333333"/>
                </a:solidFill>
                <a:effectLst/>
              </a:rPr>
            </a:br>
            <a:r>
              <a:rPr lang="en-CA" sz="1600" b="1">
                <a:solidFill>
                  <a:srgbClr val="333333"/>
                </a:solidFill>
                <a:effectLst/>
              </a:rPr>
              <a:t>Indicators of research potential:</a:t>
            </a:r>
            <a:endParaRPr lang="en-CA" sz="1600" b="0">
              <a:solidFill>
                <a:srgbClr val="333333"/>
              </a:solidFill>
              <a:effectLst/>
            </a:endParaRPr>
          </a:p>
          <a:p>
            <a:pPr marL="342900" marR="0" lvl="0" indent="-342900" algn="l">
              <a:spcAft>
                <a:spcPts val="600"/>
              </a:spcAft>
              <a:buFont typeface="Arial" panose="020B0604020202020204" pitchFamily="34" charset="0"/>
              <a:buChar char="•"/>
            </a:pPr>
            <a:r>
              <a:rPr lang="en-CA" sz="1600" b="0" i="0">
                <a:effectLst/>
              </a:rPr>
              <a:t>quality and originality of research </a:t>
            </a:r>
          </a:p>
          <a:p>
            <a:pPr marL="342900" marR="0" lvl="0" indent="-342900" algn="l">
              <a:spcAft>
                <a:spcPts val="600"/>
              </a:spcAft>
              <a:buFont typeface="Arial" panose="020B0604020202020204" pitchFamily="34" charset="0"/>
              <a:buChar char="•"/>
            </a:pPr>
            <a:r>
              <a:rPr lang="en-CA" sz="1600" i="0">
                <a:effectLst/>
              </a:rPr>
              <a:t>significance, feasibility and proposed research</a:t>
            </a:r>
          </a:p>
          <a:p>
            <a:pPr marL="342900" marR="0" lvl="0" indent="-342900" algn="l">
              <a:spcAft>
                <a:spcPts val="600"/>
              </a:spcAft>
              <a:buFont typeface="Arial" panose="020B0604020202020204" pitchFamily="34" charset="0"/>
              <a:buChar char="•"/>
            </a:pPr>
            <a:r>
              <a:rPr lang="en-CA" sz="1600" i="0">
                <a:effectLst/>
              </a:rPr>
              <a:t>sound judgment and critical thinking </a:t>
            </a:r>
          </a:p>
          <a:p>
            <a:pPr marL="342900" marR="0" lvl="0" indent="-342900" algn="l">
              <a:spcAft>
                <a:spcPts val="600"/>
              </a:spcAft>
              <a:buFont typeface="Arial" panose="020B0604020202020204" pitchFamily="34" charset="0"/>
              <a:buChar char="•"/>
            </a:pPr>
            <a:r>
              <a:rPr lang="en-CA" sz="1600" i="0">
                <a:effectLst/>
              </a:rPr>
              <a:t>ability to apply skills and knowledge</a:t>
            </a:r>
          </a:p>
          <a:p>
            <a:pPr marL="342900" marR="0" lvl="0" indent="-342900" algn="l">
              <a:spcAft>
                <a:spcPts val="600"/>
              </a:spcAft>
              <a:buFont typeface="Arial" panose="020B0604020202020204" pitchFamily="34" charset="0"/>
              <a:buChar char="•"/>
            </a:pPr>
            <a:r>
              <a:rPr lang="en-CA" sz="1600" i="0">
                <a:effectLst/>
              </a:rPr>
              <a:t>initiative and autonomy</a:t>
            </a:r>
          </a:p>
          <a:p>
            <a:pPr marL="342900" marR="0" lvl="0" indent="-342900" algn="l">
              <a:spcAft>
                <a:spcPts val="600"/>
              </a:spcAft>
              <a:buFont typeface="Arial" panose="020B0604020202020204" pitchFamily="34" charset="0"/>
              <a:buChar char="•"/>
            </a:pPr>
            <a:r>
              <a:rPr lang="en-CA" sz="1600" i="0">
                <a:effectLst/>
              </a:rPr>
              <a:t>research experience and achievements</a:t>
            </a:r>
          </a:p>
          <a:p>
            <a:endParaRPr lang="en-CA"/>
          </a:p>
        </p:txBody>
      </p:sp>
      <p:sp>
        <p:nvSpPr>
          <p:cNvPr id="7" name="TextBox 6">
            <a:extLst>
              <a:ext uri="{FF2B5EF4-FFF2-40B4-BE49-F238E27FC236}">
                <a16:creationId xmlns:a16="http://schemas.microsoft.com/office/drawing/2014/main" id="{73244D64-CDDE-546B-0016-392195CA6A49}"/>
              </a:ext>
            </a:extLst>
          </p:cNvPr>
          <p:cNvSpPr txBox="1"/>
          <p:nvPr/>
        </p:nvSpPr>
        <p:spPr>
          <a:xfrm>
            <a:off x="6701146" y="1289041"/>
            <a:ext cx="4731402" cy="4755148"/>
          </a:xfrm>
          <a:prstGeom prst="rect">
            <a:avLst/>
          </a:prstGeom>
          <a:noFill/>
          <a:ln w="12700">
            <a:solidFill>
              <a:schemeClr val="tx1"/>
            </a:solidFill>
          </a:ln>
        </p:spPr>
        <p:txBody>
          <a:bodyPr wrap="square" rtlCol="0">
            <a:spAutoFit/>
          </a:bodyPr>
          <a:lstStyle/>
          <a:p>
            <a:r>
              <a:rPr lang="en-CA" b="1" i="0">
                <a:solidFill>
                  <a:srgbClr val="333333"/>
                </a:solidFill>
                <a:effectLst/>
                <a:hlinkClick r:id="rId4"/>
              </a:rPr>
              <a:t>Personal characteristics and interpersonal skills  20%</a:t>
            </a:r>
            <a:endParaRPr lang="en-CA" b="1" i="0">
              <a:solidFill>
                <a:srgbClr val="333333"/>
              </a:solidFill>
              <a:effectLst/>
            </a:endParaRPr>
          </a:p>
          <a:p>
            <a:endParaRPr lang="en-CA" b="1" i="0">
              <a:solidFill>
                <a:srgbClr val="333333"/>
              </a:solidFill>
              <a:effectLst/>
            </a:endParaRPr>
          </a:p>
          <a:p>
            <a:pPr marL="0" marR="0" indent="0" algn="l">
              <a:buNone/>
            </a:pPr>
            <a:r>
              <a:rPr lang="en-CA" sz="1600" b="1">
                <a:solidFill>
                  <a:srgbClr val="333333"/>
                </a:solidFill>
                <a:effectLst/>
              </a:rPr>
              <a:t>As demonstrated by your past professional and relevant extracurricular interactions and collaborations</a:t>
            </a:r>
            <a:br>
              <a:rPr lang="en-CA" sz="1600" b="0">
                <a:solidFill>
                  <a:srgbClr val="333333"/>
                </a:solidFill>
                <a:effectLst/>
              </a:rPr>
            </a:br>
            <a:br>
              <a:rPr lang="en-CA" sz="1600" b="0">
                <a:solidFill>
                  <a:srgbClr val="333333"/>
                </a:solidFill>
                <a:effectLst/>
              </a:rPr>
            </a:br>
            <a:r>
              <a:rPr lang="en-CA" sz="1600" b="1">
                <a:solidFill>
                  <a:srgbClr val="333333"/>
                </a:solidFill>
                <a:effectLst/>
              </a:rPr>
              <a:t>Indicators of personal characteristics and interpersonal skills:</a:t>
            </a:r>
            <a:endParaRPr lang="en-CA" sz="1600" b="0">
              <a:solidFill>
                <a:srgbClr val="333333"/>
              </a:solidFill>
              <a:effectLst/>
            </a:endParaRPr>
          </a:p>
          <a:p>
            <a:pPr marL="342900" marR="0" lvl="0" indent="-342900" algn="l">
              <a:spcAft>
                <a:spcPts val="600"/>
              </a:spcAft>
              <a:buFont typeface="Arial" panose="020B0604020202020204" pitchFamily="34" charset="0"/>
              <a:buChar char="•"/>
            </a:pPr>
            <a:r>
              <a:rPr lang="en-CA" sz="1600" b="0" i="0">
                <a:solidFill>
                  <a:srgbClr val="333333"/>
                </a:solidFill>
                <a:effectLst/>
              </a:rPr>
              <a:t>work experience</a:t>
            </a:r>
          </a:p>
          <a:p>
            <a:pPr marL="342900" marR="0" lvl="0" indent="-342900" algn="l">
              <a:spcAft>
                <a:spcPts val="600"/>
              </a:spcAft>
              <a:buFont typeface="Arial" panose="020B0604020202020204" pitchFamily="34" charset="0"/>
              <a:buChar char="•"/>
            </a:pPr>
            <a:r>
              <a:rPr lang="en-CA" sz="1600" b="0" i="0">
                <a:solidFill>
                  <a:srgbClr val="333333"/>
                </a:solidFill>
                <a:effectLst/>
              </a:rPr>
              <a:t>leadership experience</a:t>
            </a:r>
          </a:p>
          <a:p>
            <a:pPr marL="342900" marR="0" lvl="0" indent="-342900" algn="l">
              <a:spcAft>
                <a:spcPts val="600"/>
              </a:spcAft>
              <a:buFont typeface="Arial" panose="020B0604020202020204" pitchFamily="34" charset="0"/>
              <a:buChar char="•"/>
            </a:pPr>
            <a:r>
              <a:rPr lang="en-CA" sz="1600" b="0" i="0">
                <a:solidFill>
                  <a:srgbClr val="333333"/>
                </a:solidFill>
                <a:effectLst/>
              </a:rPr>
              <a:t>project management</a:t>
            </a:r>
          </a:p>
          <a:p>
            <a:pPr marL="342900" marR="0" lvl="0" indent="-342900" algn="l">
              <a:spcAft>
                <a:spcPts val="600"/>
              </a:spcAft>
              <a:buFont typeface="Arial" panose="020B0604020202020204" pitchFamily="34" charset="0"/>
              <a:buChar char="•"/>
            </a:pPr>
            <a:r>
              <a:rPr lang="en-CA" sz="1600" b="1" i="0">
                <a:solidFill>
                  <a:srgbClr val="0033CC"/>
                </a:solidFill>
                <a:effectLst/>
              </a:rPr>
              <a:t>ability or potential to communicate theoretical, technical or scientific concepts clearly and logically</a:t>
            </a:r>
          </a:p>
          <a:p>
            <a:pPr marL="342900" marR="0" lvl="0" indent="-342900" algn="l">
              <a:spcAft>
                <a:spcPts val="600"/>
              </a:spcAft>
              <a:buFont typeface="Arial" panose="020B0604020202020204" pitchFamily="34" charset="0"/>
              <a:buChar char="•"/>
            </a:pPr>
            <a:r>
              <a:rPr lang="en-CA" sz="1600" b="0" i="0">
                <a:solidFill>
                  <a:srgbClr val="333333"/>
                </a:solidFill>
                <a:effectLst/>
              </a:rPr>
              <a:t>Community engagement</a:t>
            </a:r>
          </a:p>
          <a:p>
            <a:pPr marL="342900" marR="0" lvl="0" indent="-342900" algn="l">
              <a:spcAft>
                <a:spcPts val="600"/>
              </a:spcAft>
              <a:buFont typeface="Arial" panose="020B0604020202020204" pitchFamily="34" charset="0"/>
              <a:buChar char="•"/>
            </a:pPr>
            <a:r>
              <a:rPr lang="en-CA" sz="1600" b="0" i="0">
                <a:solidFill>
                  <a:srgbClr val="333333"/>
                </a:solidFill>
                <a:effectLst/>
              </a:rPr>
              <a:t>Volunteerism</a:t>
            </a:r>
            <a:endParaRPr lang="en-CA" sz="1600">
              <a:solidFill>
                <a:srgbClr val="333333"/>
              </a:solidFill>
            </a:endParaRPr>
          </a:p>
        </p:txBody>
      </p:sp>
    </p:spTree>
    <p:extLst>
      <p:ext uri="{BB962C8B-B14F-4D97-AF65-F5344CB8AC3E}">
        <p14:creationId xmlns:p14="http://schemas.microsoft.com/office/powerpoint/2010/main" val="3951023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F1527C3-06F4-4F4D-B364-8E9726645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6" name="Freeform 6">
              <a:extLst>
                <a:ext uri="{FF2B5EF4-FFF2-40B4-BE49-F238E27FC236}">
                  <a16:creationId xmlns:a16="http://schemas.microsoft.com/office/drawing/2014/main" id="{BF1C23D2-D74F-4456-AD7B-904A6E28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7" name="Freeform 7">
              <a:extLst>
                <a:ext uri="{FF2B5EF4-FFF2-40B4-BE49-F238E27FC236}">
                  <a16:creationId xmlns:a16="http://schemas.microsoft.com/office/drawing/2014/main" id="{578577AD-563A-4936-9ACB-FDCF29841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8" name="Freeform 8">
              <a:extLst>
                <a:ext uri="{FF2B5EF4-FFF2-40B4-BE49-F238E27FC236}">
                  <a16:creationId xmlns:a16="http://schemas.microsoft.com/office/drawing/2014/main" id="{1C9F3743-BFAB-4636-81C7-ACD99C694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9" name="Freeform 9">
              <a:extLst>
                <a:ext uri="{FF2B5EF4-FFF2-40B4-BE49-F238E27FC236}">
                  <a16:creationId xmlns:a16="http://schemas.microsoft.com/office/drawing/2014/main" id="{FC58029E-BC15-45E4-AA28-CC80C96A3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0" name="Freeform 10">
              <a:extLst>
                <a:ext uri="{FF2B5EF4-FFF2-40B4-BE49-F238E27FC236}">
                  <a16:creationId xmlns:a16="http://schemas.microsoft.com/office/drawing/2014/main" id="{41CBB721-7EDD-4FEA-9D6B-A3656D9F45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1" name="Freeform 11">
              <a:extLst>
                <a:ext uri="{FF2B5EF4-FFF2-40B4-BE49-F238E27FC236}">
                  <a16:creationId xmlns:a16="http://schemas.microsoft.com/office/drawing/2014/main" id="{4C945CDA-4F14-4FA0-B272-B1E25B4FA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useBgFill="1">
        <p:nvSpPr>
          <p:cNvPr id="23" name="Rectangle 22">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itle 5">
            <a:extLst>
              <a:ext uri="{FF2B5EF4-FFF2-40B4-BE49-F238E27FC236}">
                <a16:creationId xmlns:a16="http://schemas.microsoft.com/office/drawing/2014/main" id="{D9648C0C-AFD3-6ED3-0B9B-7ECC7221288B}"/>
              </a:ext>
            </a:extLst>
          </p:cNvPr>
          <p:cNvSpPr>
            <a:spLocks noGrp="1"/>
          </p:cNvSpPr>
          <p:nvPr>
            <p:ph type="title"/>
          </p:nvPr>
        </p:nvSpPr>
        <p:spPr>
          <a:xfrm>
            <a:off x="496112" y="685801"/>
            <a:ext cx="2743200" cy="5105400"/>
          </a:xfrm>
        </p:spPr>
        <p:txBody>
          <a:bodyPr vert="horz" lIns="91440" tIns="45720" rIns="91440" bIns="45720" rtlCol="0" anchor="ctr">
            <a:normAutofit/>
          </a:bodyPr>
          <a:lstStyle/>
          <a:p>
            <a:pPr algn="l"/>
            <a:r>
              <a:rPr lang="en-US" sz="4400" b="1">
                <a:solidFill>
                  <a:srgbClr val="FFFFFF"/>
                </a:solidFill>
              </a:rPr>
              <a:t>What Reviewers Want to See</a:t>
            </a:r>
          </a:p>
        </p:txBody>
      </p:sp>
      <p:grpSp>
        <p:nvGrpSpPr>
          <p:cNvPr id="27" name="Group 26">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8"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29"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30"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31"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32"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33"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8" name="TextBox 7">
            <a:extLst>
              <a:ext uri="{FF2B5EF4-FFF2-40B4-BE49-F238E27FC236}">
                <a16:creationId xmlns:a16="http://schemas.microsoft.com/office/drawing/2014/main" id="{A177BAB4-5F5B-5D92-46D5-7499584F6DEC}"/>
              </a:ext>
            </a:extLst>
          </p:cNvPr>
          <p:cNvSpPr txBox="1"/>
          <p:nvPr/>
        </p:nvSpPr>
        <p:spPr>
          <a:xfrm>
            <a:off x="4739280" y="234109"/>
            <a:ext cx="7356294" cy="3679209"/>
          </a:xfrm>
          <a:prstGeom prst="rect">
            <a:avLst/>
          </a:prstGeom>
        </p:spPr>
        <p:txBody>
          <a:bodyPr vert="horz" lIns="91440" tIns="45720" rIns="91440" bIns="45720" rtlCol="0" anchor="ctr">
            <a:normAutofit/>
          </a:bodyPr>
          <a:lstStyle/>
          <a:p>
            <a:pPr>
              <a:spcBef>
                <a:spcPct val="20000"/>
              </a:spcBef>
              <a:spcAft>
                <a:spcPts val="600"/>
              </a:spcAft>
              <a:buClr>
                <a:schemeClr val="accent1">
                  <a:lumMod val="75000"/>
                </a:schemeClr>
              </a:buClr>
              <a:buSzPct val="145000"/>
            </a:pPr>
            <a:r>
              <a:rPr lang="en-US" sz="2000" b="1"/>
              <a:t>Research Potential (30%)			Personal Characteristics (20%)</a:t>
            </a:r>
          </a:p>
          <a:p>
            <a:pPr>
              <a:spcBef>
                <a:spcPct val="20000"/>
              </a:spcBef>
              <a:spcAft>
                <a:spcPts val="600"/>
              </a:spcAft>
              <a:buClr>
                <a:schemeClr val="accent1">
                  <a:lumMod val="75000"/>
                </a:schemeClr>
              </a:buClr>
              <a:buSzPct val="145000"/>
            </a:pPr>
            <a:r>
              <a:rPr lang="en-US" sz="2000"/>
              <a:t>Strong research idea				Leadership</a:t>
            </a:r>
          </a:p>
          <a:p>
            <a:pPr>
              <a:spcBef>
                <a:spcPct val="20000"/>
              </a:spcBef>
              <a:spcAft>
                <a:spcPts val="600"/>
              </a:spcAft>
              <a:buClr>
                <a:schemeClr val="accent1">
                  <a:lumMod val="75000"/>
                </a:schemeClr>
              </a:buClr>
              <a:buSzPct val="145000"/>
            </a:pPr>
            <a:r>
              <a:rPr lang="en-US" sz="2000"/>
              <a:t>Clear knowledge gap				Communication</a:t>
            </a:r>
          </a:p>
          <a:p>
            <a:pPr>
              <a:spcBef>
                <a:spcPct val="20000"/>
              </a:spcBef>
              <a:spcAft>
                <a:spcPts val="600"/>
              </a:spcAft>
              <a:buClr>
                <a:schemeClr val="accent1">
                  <a:lumMod val="75000"/>
                </a:schemeClr>
              </a:buClr>
              <a:buSzPct val="145000"/>
            </a:pPr>
            <a:r>
              <a:rPr lang="en-US" sz="2000"/>
              <a:t>Feasible methodology			Teamwork</a:t>
            </a:r>
          </a:p>
          <a:p>
            <a:pPr>
              <a:spcBef>
                <a:spcPct val="20000"/>
              </a:spcBef>
              <a:spcAft>
                <a:spcPts val="600"/>
              </a:spcAft>
              <a:buClr>
                <a:schemeClr val="accent1">
                  <a:lumMod val="75000"/>
                </a:schemeClr>
              </a:buClr>
              <a:buSzPct val="145000"/>
            </a:pPr>
            <a:r>
              <a:rPr lang="en-US" sz="2000"/>
              <a:t>Critical thinking					Community engagement</a:t>
            </a:r>
          </a:p>
          <a:p>
            <a:pPr>
              <a:spcBef>
                <a:spcPct val="20000"/>
              </a:spcBef>
              <a:spcAft>
                <a:spcPts val="600"/>
              </a:spcAft>
              <a:buClr>
                <a:schemeClr val="accent1">
                  <a:lumMod val="75000"/>
                </a:schemeClr>
              </a:buClr>
              <a:buSzPct val="145000"/>
            </a:pPr>
            <a:r>
              <a:rPr lang="en-US" sz="2000"/>
              <a:t>Research experience				Initiative</a:t>
            </a:r>
          </a:p>
        </p:txBody>
      </p:sp>
      <p:sp>
        <p:nvSpPr>
          <p:cNvPr id="10" name="TextBox 9">
            <a:extLst>
              <a:ext uri="{FF2B5EF4-FFF2-40B4-BE49-F238E27FC236}">
                <a16:creationId xmlns:a16="http://schemas.microsoft.com/office/drawing/2014/main" id="{B45046E6-42A8-37B1-496A-6A066E219872}"/>
              </a:ext>
            </a:extLst>
          </p:cNvPr>
          <p:cNvSpPr txBox="1"/>
          <p:nvPr/>
        </p:nvSpPr>
        <p:spPr>
          <a:xfrm>
            <a:off x="5745211" y="4147427"/>
            <a:ext cx="5183683" cy="1431161"/>
          </a:xfrm>
          <a:prstGeom prst="rect">
            <a:avLst/>
          </a:prstGeom>
          <a:noFill/>
        </p:spPr>
        <p:txBody>
          <a:bodyPr wrap="square">
            <a:spAutoFit/>
          </a:bodyPr>
          <a:lstStyle/>
          <a:p>
            <a:pPr>
              <a:spcAft>
                <a:spcPts val="600"/>
              </a:spcAft>
            </a:pPr>
            <a:r>
              <a:rPr lang="en-US" b="1"/>
              <a:t>Reviewer Questions</a:t>
            </a:r>
          </a:p>
          <a:p>
            <a:pPr>
              <a:spcAft>
                <a:spcPts val="600"/>
              </a:spcAft>
            </a:pPr>
            <a:r>
              <a:rPr lang="en-US"/>
              <a:t>✅ Can this applicant do research?</a:t>
            </a:r>
          </a:p>
          <a:p>
            <a:pPr>
              <a:spcAft>
                <a:spcPts val="600"/>
              </a:spcAft>
            </a:pPr>
            <a:r>
              <a:rPr lang="en-US"/>
              <a:t>✅ Is the project worth funding?</a:t>
            </a:r>
          </a:p>
          <a:p>
            <a:pPr>
              <a:spcAft>
                <a:spcPts val="600"/>
              </a:spcAft>
            </a:pPr>
            <a:r>
              <a:rPr lang="en-US"/>
              <a:t>✅ Will the applicant contribute to the field?</a:t>
            </a:r>
            <a:endParaRPr lang="en-CA"/>
          </a:p>
        </p:txBody>
      </p:sp>
    </p:spTree>
    <p:extLst>
      <p:ext uri="{BB962C8B-B14F-4D97-AF65-F5344CB8AC3E}">
        <p14:creationId xmlns:p14="http://schemas.microsoft.com/office/powerpoint/2010/main" val="1624085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6D4D-8299-04A7-8BC2-9389809765D4}"/>
              </a:ext>
            </a:extLst>
          </p:cNvPr>
          <p:cNvSpPr>
            <a:spLocks noGrp="1"/>
          </p:cNvSpPr>
          <p:nvPr>
            <p:ph type="title"/>
          </p:nvPr>
        </p:nvSpPr>
        <p:spPr>
          <a:xfrm>
            <a:off x="1497330" y="636563"/>
            <a:ext cx="9740326" cy="665005"/>
          </a:xfrm>
        </p:spPr>
        <p:txBody>
          <a:bodyPr>
            <a:normAutofit/>
          </a:bodyPr>
          <a:lstStyle/>
          <a:p>
            <a:pPr algn="l"/>
            <a:r>
              <a:rPr lang="en-CA" sz="2000" b="1" i="0">
                <a:solidFill>
                  <a:srgbClr val="333333"/>
                </a:solidFill>
                <a:effectLst/>
                <a:latin typeface="Gill Sans MT" panose="020B0502020104020203" pitchFamily="34" charset="0"/>
              </a:rPr>
              <a:t>From instructions Step 4. Outline of proposed research (attachment)</a:t>
            </a:r>
            <a:endParaRPr lang="en-CA" sz="2000">
              <a:latin typeface="Gill Sans MT" panose="020B0502020104020203" pitchFamily="34" charset="0"/>
            </a:endParaRPr>
          </a:p>
        </p:txBody>
      </p:sp>
      <p:sp>
        <p:nvSpPr>
          <p:cNvPr id="11" name="TextBox 10">
            <a:extLst>
              <a:ext uri="{FF2B5EF4-FFF2-40B4-BE49-F238E27FC236}">
                <a16:creationId xmlns:a16="http://schemas.microsoft.com/office/drawing/2014/main" id="{B4C417DC-3EFD-277B-BDFF-605C5534A554}"/>
              </a:ext>
            </a:extLst>
          </p:cNvPr>
          <p:cNvSpPr txBox="1"/>
          <p:nvPr/>
        </p:nvSpPr>
        <p:spPr>
          <a:xfrm>
            <a:off x="1926987" y="1276893"/>
            <a:ext cx="8120395" cy="5262979"/>
          </a:xfrm>
          <a:prstGeom prst="rect">
            <a:avLst/>
          </a:prstGeom>
          <a:noFill/>
        </p:spPr>
        <p:txBody>
          <a:bodyPr wrap="square">
            <a:spAutoFit/>
          </a:bodyPr>
          <a:lstStyle/>
          <a:p>
            <a:pPr fontAlgn="t">
              <a:lnSpc>
                <a:spcPct val="100000"/>
              </a:lnSpc>
              <a:buNone/>
            </a:pPr>
            <a:r>
              <a:rPr lang="en-CA" sz="1600" b="1" i="0">
                <a:effectLst/>
                <a:latin typeface="Gill Sans MT" panose="020B0502020104020203" pitchFamily="34" charset="0"/>
              </a:rPr>
              <a:t>Maximum 1 page</a:t>
            </a:r>
            <a:endParaRPr lang="en-CA" sz="1600" b="0" i="0">
              <a:effectLst/>
              <a:latin typeface="Gill Sans MT" panose="020B0502020104020203" pitchFamily="34" charset="0"/>
            </a:endParaRPr>
          </a:p>
          <a:p>
            <a:pPr marL="342900" lvl="0" indent="-342900" fontAlgn="t">
              <a:lnSpc>
                <a:spcPct val="100000"/>
              </a:lnSpc>
              <a:buFont typeface="Arial" panose="020B0604020202020204" pitchFamily="34" charset="0"/>
              <a:buChar char="•"/>
            </a:pPr>
            <a:r>
              <a:rPr lang="en-CA" sz="1600" b="0" i="0">
                <a:effectLst/>
                <a:latin typeface="Gill Sans MT" panose="020B0502020104020203" pitchFamily="34" charset="0"/>
              </a:rPr>
              <a:t>Provide a </a:t>
            </a:r>
            <a:r>
              <a:rPr lang="en-CA" sz="1600" b="1" i="0">
                <a:effectLst/>
                <a:latin typeface="Gill Sans MT" panose="020B0502020104020203" pitchFamily="34" charset="0"/>
              </a:rPr>
              <a:t>clear and detailed description</a:t>
            </a:r>
            <a:r>
              <a:rPr lang="en-CA" sz="1600" b="0" i="0">
                <a:effectLst/>
                <a:latin typeface="Gill Sans MT" panose="020B0502020104020203" pitchFamily="34" charset="0"/>
              </a:rPr>
              <a:t> of your proposed research during the award period.</a:t>
            </a:r>
          </a:p>
          <a:p>
            <a:pPr lvl="0" fontAlgn="t">
              <a:lnSpc>
                <a:spcPct val="100000"/>
              </a:lnSpc>
            </a:pPr>
            <a:r>
              <a:rPr lang="en-CA" sz="1600" b="1" i="0">
                <a:effectLst/>
                <a:latin typeface="Gill Sans MT" panose="020B0502020104020203" pitchFamily="34" charset="0"/>
              </a:rPr>
              <a:t>Include:</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Research </a:t>
            </a:r>
            <a:r>
              <a:rPr lang="en-CA" sz="1600" b="1" i="0">
                <a:solidFill>
                  <a:srgbClr val="FF0066"/>
                </a:solidFill>
                <a:effectLst/>
                <a:latin typeface="Gill Sans MT" panose="020B0502020104020203" pitchFamily="34" charset="0"/>
              </a:rPr>
              <a:t>background</a:t>
            </a:r>
            <a:r>
              <a:rPr lang="en-CA" sz="1600" b="0" i="0">
                <a:effectLst/>
                <a:latin typeface="Gill Sans MT" panose="020B0502020104020203" pitchFamily="34" charset="0"/>
              </a:rPr>
              <a:t> and context within the current literature</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Research objectives and hypothesis/</a:t>
            </a:r>
            <a:r>
              <a:rPr lang="en-CA" sz="1600" b="1" i="0">
                <a:solidFill>
                  <a:srgbClr val="FF0066"/>
                </a:solidFill>
                <a:effectLst/>
                <a:latin typeface="Gill Sans MT" panose="020B0502020104020203" pitchFamily="34" charset="0"/>
              </a:rPr>
              <a:t>research question</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Experimental, theoretical, or </a:t>
            </a:r>
            <a:r>
              <a:rPr lang="en-CA" sz="1600" b="1" i="0">
                <a:solidFill>
                  <a:srgbClr val="FF0066"/>
                </a:solidFill>
                <a:effectLst/>
                <a:latin typeface="Gill Sans MT" panose="020B0502020104020203" pitchFamily="34" charset="0"/>
              </a:rPr>
              <a:t>methodological approach</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Key methods and procedures</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Significance and expected </a:t>
            </a:r>
            <a:r>
              <a:rPr lang="en-CA" sz="1600" b="1" i="0">
                <a:solidFill>
                  <a:srgbClr val="FF0066"/>
                </a:solidFill>
                <a:effectLst/>
                <a:latin typeface="Gill Sans MT" panose="020B0502020104020203" pitchFamily="34" charset="0"/>
              </a:rPr>
              <a:t>contribution to the field</a:t>
            </a:r>
          </a:p>
          <a:p>
            <a:pPr lvl="1" fontAlgn="t">
              <a:lnSpc>
                <a:spcPct val="100000"/>
              </a:lnSpc>
            </a:pPr>
            <a:endParaRPr lang="en-CA" sz="1600" b="0" i="0">
              <a:effectLst/>
              <a:latin typeface="Gill Sans MT" panose="020B0502020104020203" pitchFamily="34" charset="0"/>
            </a:endParaRPr>
          </a:p>
          <a:p>
            <a:pPr marL="342900" lvl="0" indent="-342900" fontAlgn="t">
              <a:lnSpc>
                <a:spcPct val="100000"/>
              </a:lnSpc>
              <a:buFont typeface="Arial" panose="020B0604020202020204" pitchFamily="34" charset="0"/>
              <a:buChar char="•"/>
            </a:pPr>
            <a:r>
              <a:rPr lang="en-CA" sz="1600" b="0" i="0">
                <a:effectLst/>
                <a:latin typeface="Gill Sans MT" panose="020B0502020104020203" pitchFamily="34" charset="0"/>
              </a:rPr>
              <a:t>If the degree involves an </a:t>
            </a:r>
            <a:r>
              <a:rPr lang="en-CA" sz="1600" b="1" i="0">
                <a:effectLst/>
                <a:latin typeface="Gill Sans MT" panose="020B0502020104020203" pitchFamily="34" charset="0"/>
              </a:rPr>
              <a:t>artistic creation</a:t>
            </a:r>
            <a:r>
              <a:rPr lang="en-CA" sz="1600" b="0" i="0">
                <a:effectLst/>
                <a:latin typeface="Gill Sans MT" panose="020B0502020104020203" pitchFamily="34" charset="0"/>
              </a:rPr>
              <a:t>, clearly identify:</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The research component</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Objectives</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Context and methodology</a:t>
            </a:r>
          </a:p>
          <a:p>
            <a:pPr marL="742950" lvl="1" indent="-285750" fontAlgn="t">
              <a:lnSpc>
                <a:spcPct val="100000"/>
              </a:lnSpc>
              <a:buFont typeface="Arial" panose="020B0604020202020204" pitchFamily="34" charset="0"/>
              <a:buChar char="•"/>
            </a:pPr>
            <a:r>
              <a:rPr lang="en-CA" sz="1600" b="0" i="0">
                <a:effectLst/>
                <a:latin typeface="Gill Sans MT" panose="020B0502020104020203" pitchFamily="34" charset="0"/>
              </a:rPr>
              <a:t>Contribution to knowledge</a:t>
            </a:r>
          </a:p>
          <a:p>
            <a:pPr marL="742950" lvl="1" indent="-285750" fontAlgn="t">
              <a:lnSpc>
                <a:spcPct val="100000"/>
              </a:lnSpc>
              <a:buFont typeface="Arial" panose="020B0604020202020204" pitchFamily="34" charset="0"/>
              <a:buChar char="•"/>
            </a:pPr>
            <a:endParaRPr lang="en-CA" sz="1600" b="0" i="0">
              <a:effectLst/>
              <a:latin typeface="Gill Sans MT" panose="020B0502020104020203" pitchFamily="34" charset="0"/>
            </a:endParaRPr>
          </a:p>
          <a:p>
            <a:pPr marL="342900" lvl="0" indent="-342900" fontAlgn="t">
              <a:lnSpc>
                <a:spcPct val="100000"/>
              </a:lnSpc>
              <a:buFont typeface="Arial" panose="020B0604020202020204" pitchFamily="34" charset="0"/>
              <a:buChar char="•"/>
            </a:pPr>
            <a:r>
              <a:rPr lang="en-CA" sz="1600" b="0" i="0">
                <a:effectLst/>
                <a:latin typeface="Gill Sans MT" panose="020B0502020104020203" pitchFamily="34" charset="0"/>
              </a:rPr>
              <a:t>If the program is </a:t>
            </a:r>
            <a:r>
              <a:rPr lang="en-CA" sz="1600" b="1" i="0">
                <a:effectLst/>
                <a:latin typeface="Gill Sans MT" panose="020B0502020104020203" pitchFamily="34" charset="0"/>
              </a:rPr>
              <a:t>non-thesis based</a:t>
            </a:r>
            <a:r>
              <a:rPr lang="en-CA" sz="1600" b="0" i="0">
                <a:effectLst/>
                <a:latin typeface="Gill Sans MT" panose="020B0502020104020203" pitchFamily="34" charset="0"/>
              </a:rPr>
              <a:t>, clearly </a:t>
            </a:r>
            <a:r>
              <a:rPr lang="en-CA" sz="1600" b="1" i="0">
                <a:solidFill>
                  <a:srgbClr val="009900"/>
                </a:solidFill>
                <a:effectLst/>
                <a:latin typeface="Gill Sans MT" panose="020B0502020104020203" pitchFamily="34" charset="0"/>
              </a:rPr>
              <a:t>describe the research component of the degree</a:t>
            </a:r>
            <a:r>
              <a:rPr lang="en-CA" sz="1600" b="0" i="0">
                <a:effectLst/>
                <a:latin typeface="Gill Sans MT" panose="020B0502020104020203" pitchFamily="34" charset="0"/>
              </a:rPr>
              <a:t>.</a:t>
            </a:r>
          </a:p>
          <a:p>
            <a:pPr lvl="0" fontAlgn="t">
              <a:lnSpc>
                <a:spcPct val="100000"/>
              </a:lnSpc>
            </a:pPr>
            <a:endParaRPr lang="en-CA" sz="1600" b="0" i="0">
              <a:effectLst/>
              <a:latin typeface="Gill Sans MT" panose="020B0502020104020203" pitchFamily="34" charset="0"/>
            </a:endParaRPr>
          </a:p>
          <a:p>
            <a:pPr marL="342900" lvl="0" indent="-342900" fontAlgn="t">
              <a:lnSpc>
                <a:spcPct val="100000"/>
              </a:lnSpc>
              <a:buFont typeface="Arial" panose="020B0604020202020204" pitchFamily="34" charset="0"/>
              <a:buChar char="•"/>
            </a:pPr>
            <a:r>
              <a:rPr lang="en-US" sz="1600" b="0" i="0">
                <a:effectLst/>
                <a:latin typeface="Gill Sans MT" panose="020B0502020104020203" pitchFamily="34" charset="0"/>
              </a:rPr>
              <a:t>Applicants who have not finalized a specific project must still provide a detailed proposed research plan.</a:t>
            </a:r>
            <a:endParaRPr lang="en-CA" sz="1600" b="0" i="0">
              <a:effectLst/>
              <a:latin typeface="Gill Sans MT" panose="020B0502020104020203" pitchFamily="34" charset="0"/>
            </a:endParaRPr>
          </a:p>
        </p:txBody>
      </p:sp>
      <p:pic>
        <p:nvPicPr>
          <p:cNvPr id="4" name="Picture 3">
            <a:extLst>
              <a:ext uri="{FF2B5EF4-FFF2-40B4-BE49-F238E27FC236}">
                <a16:creationId xmlns:a16="http://schemas.microsoft.com/office/drawing/2014/main" id="{9519E913-053A-D429-28EA-ECBCA0253D1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0396" y="1127560"/>
            <a:ext cx="3121604" cy="4602879"/>
          </a:xfrm>
          <a:prstGeom prst="rect">
            <a:avLst/>
          </a:prstGeom>
        </p:spPr>
      </p:pic>
    </p:spTree>
    <p:extLst>
      <p:ext uri="{BB962C8B-B14F-4D97-AF65-F5344CB8AC3E}">
        <p14:creationId xmlns:p14="http://schemas.microsoft.com/office/powerpoint/2010/main" val="21193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DD6F-21A2-FAC5-A660-2DC5F52AF78E}"/>
              </a:ext>
            </a:extLst>
          </p:cNvPr>
          <p:cNvSpPr>
            <a:spLocks noGrp="1"/>
          </p:cNvSpPr>
          <p:nvPr>
            <p:ph type="title"/>
          </p:nvPr>
        </p:nvSpPr>
        <p:spPr>
          <a:xfrm>
            <a:off x="1461863" y="400514"/>
            <a:ext cx="3616912" cy="417126"/>
          </a:xfrm>
        </p:spPr>
        <p:txBody>
          <a:bodyPr anchor="t">
            <a:normAutofit fontScale="90000"/>
          </a:bodyPr>
          <a:lstStyle/>
          <a:p>
            <a:pPr fontAlgn="t">
              <a:lnSpc>
                <a:spcPct val="119048"/>
              </a:lnSpc>
            </a:pPr>
            <a:r>
              <a:rPr lang="en-CA" sz="2200" b="1">
                <a:latin typeface="Gill Sans MT" panose="020B0502020104020203" pitchFamily="34" charset="0"/>
              </a:rPr>
              <a:t>Bibliography and Citations</a:t>
            </a:r>
            <a:br>
              <a:rPr lang="en-CA" sz="2400" b="1"/>
            </a:br>
            <a:endParaRPr lang="en-US" sz="2400" b="1"/>
          </a:p>
        </p:txBody>
      </p:sp>
      <p:sp>
        <p:nvSpPr>
          <p:cNvPr id="6" name="Content Placeholder 5">
            <a:extLst>
              <a:ext uri="{FF2B5EF4-FFF2-40B4-BE49-F238E27FC236}">
                <a16:creationId xmlns:a16="http://schemas.microsoft.com/office/drawing/2014/main" id="{E462EA41-8AD8-9982-87F7-7D90671F53CD}"/>
              </a:ext>
            </a:extLst>
          </p:cNvPr>
          <p:cNvSpPr>
            <a:spLocks noGrp="1"/>
          </p:cNvSpPr>
          <p:nvPr>
            <p:ph sz="half" idx="1"/>
          </p:nvPr>
        </p:nvSpPr>
        <p:spPr>
          <a:xfrm>
            <a:off x="1641619" y="866422"/>
            <a:ext cx="4895055" cy="1487478"/>
          </a:xfrm>
        </p:spPr>
        <p:txBody>
          <a:bodyPr anchor="t">
            <a:normAutofit fontScale="92500" lnSpcReduction="10000"/>
          </a:bodyPr>
          <a:lstStyle/>
          <a:p>
            <a:pPr fontAlgn="t">
              <a:lnSpc>
                <a:spcPct val="100000"/>
              </a:lnSpc>
              <a:buNone/>
            </a:pPr>
            <a:r>
              <a:rPr lang="en-CA" sz="1700" b="1">
                <a:latin typeface="Gill Sans MT" panose="020B0502020104020203" pitchFamily="34" charset="0"/>
              </a:rPr>
              <a:t>Maximum 1 page</a:t>
            </a:r>
            <a:endParaRPr lang="en-CA" sz="1700">
              <a:latin typeface="Gill Sans MT" panose="020B0502020104020203" pitchFamily="34" charset="0"/>
            </a:endParaRPr>
          </a:p>
          <a:p>
            <a:pPr marL="342900" lvl="0" indent="-342900" fontAlgn="t">
              <a:buFont typeface="Arial" panose="020B0604020202020204" pitchFamily="34" charset="0"/>
              <a:buChar char="•"/>
            </a:pPr>
            <a:r>
              <a:rPr lang="en-CA" sz="1700">
                <a:latin typeface="Gill Sans MT" panose="020B0502020104020203" pitchFamily="34" charset="0"/>
              </a:rPr>
              <a:t>Include references cited in the research proposal.</a:t>
            </a:r>
          </a:p>
          <a:p>
            <a:pPr marL="342900" lvl="0" indent="-342900" fontAlgn="t">
              <a:buFont typeface="Arial" panose="020B0604020202020204" pitchFamily="34" charset="0"/>
              <a:buChar char="•"/>
            </a:pPr>
            <a:r>
              <a:rPr lang="en-CA" sz="1700">
                <a:latin typeface="Gill Sans MT" panose="020B0502020104020203" pitchFamily="34" charset="0"/>
              </a:rPr>
              <a:t>Ensure citations are complete, accurate, and relevant to the proposed work.</a:t>
            </a:r>
          </a:p>
          <a:p>
            <a:pPr marL="0" indent="0">
              <a:buNone/>
            </a:pPr>
            <a:endParaRPr lang="en-CA"/>
          </a:p>
        </p:txBody>
      </p:sp>
      <p:sp>
        <p:nvSpPr>
          <p:cNvPr id="8" name="Content Placeholder 7">
            <a:extLst>
              <a:ext uri="{FF2B5EF4-FFF2-40B4-BE49-F238E27FC236}">
                <a16:creationId xmlns:a16="http://schemas.microsoft.com/office/drawing/2014/main" id="{B7529FA4-4E75-ADE2-D9A2-BF7DF125AF30}"/>
              </a:ext>
            </a:extLst>
          </p:cNvPr>
          <p:cNvSpPr>
            <a:spLocks noGrp="1"/>
          </p:cNvSpPr>
          <p:nvPr>
            <p:ph sz="half" idx="2"/>
          </p:nvPr>
        </p:nvSpPr>
        <p:spPr>
          <a:xfrm>
            <a:off x="1641619" y="2327579"/>
            <a:ext cx="4801464" cy="1905208"/>
          </a:xfrm>
        </p:spPr>
        <p:txBody>
          <a:bodyPr anchor="t">
            <a:normAutofit fontScale="92500" lnSpcReduction="10000"/>
          </a:bodyPr>
          <a:lstStyle/>
          <a:p>
            <a:pPr fontAlgn="t">
              <a:lnSpc>
                <a:spcPct val="100000"/>
              </a:lnSpc>
              <a:buNone/>
            </a:pPr>
            <a:r>
              <a:rPr lang="en-CA" sz="1700" b="1">
                <a:latin typeface="Gill Sans MT" panose="020B0502020104020203" pitchFamily="34" charset="0"/>
              </a:rPr>
              <a:t>Important Reminder</a:t>
            </a:r>
          </a:p>
          <a:p>
            <a:pPr fontAlgn="t">
              <a:lnSpc>
                <a:spcPct val="100000"/>
              </a:lnSpc>
              <a:buFont typeface="Wingdings" panose="05000000000000000000" pitchFamily="2" charset="2"/>
              <a:buChar char="Ø"/>
            </a:pPr>
            <a:r>
              <a:rPr lang="en-CA" sz="1700">
                <a:latin typeface="Gill Sans MT" panose="020B0502020104020203" pitchFamily="34" charset="0"/>
              </a:rPr>
              <a:t>One-page research proposal</a:t>
            </a:r>
          </a:p>
          <a:p>
            <a:pPr fontAlgn="t">
              <a:lnSpc>
                <a:spcPct val="100000"/>
              </a:lnSpc>
              <a:buFont typeface="Wingdings" panose="05000000000000000000" pitchFamily="2" charset="2"/>
              <a:buChar char="Ø"/>
            </a:pPr>
            <a:r>
              <a:rPr lang="en-CA" sz="1700">
                <a:latin typeface="Gill Sans MT" panose="020B0502020104020203" pitchFamily="34" charset="0"/>
              </a:rPr>
              <a:t>One-page bibliography/citations</a:t>
            </a:r>
          </a:p>
          <a:p>
            <a:pPr fontAlgn="t">
              <a:lnSpc>
                <a:spcPct val="100000"/>
              </a:lnSpc>
              <a:buFont typeface="Wingdings" panose="05000000000000000000" pitchFamily="2" charset="2"/>
              <a:buChar char="Ø"/>
            </a:pPr>
            <a:r>
              <a:rPr lang="en-CA" sz="1700">
                <a:latin typeface="Gill Sans MT" panose="020B0502020104020203" pitchFamily="34" charset="0"/>
              </a:rPr>
              <a:t>Applications exceeding page limits may have excess pages removed and could be disadvantaged during review</a:t>
            </a:r>
            <a:r>
              <a:rPr lang="en-CA" sz="1700"/>
              <a:t>.</a:t>
            </a:r>
          </a:p>
          <a:p>
            <a:pPr marL="0" indent="0">
              <a:buNone/>
            </a:pPr>
            <a:endParaRPr lang="en-CA"/>
          </a:p>
        </p:txBody>
      </p:sp>
      <p:pic>
        <p:nvPicPr>
          <p:cNvPr id="10" name="Picture 9">
            <a:extLst>
              <a:ext uri="{FF2B5EF4-FFF2-40B4-BE49-F238E27FC236}">
                <a16:creationId xmlns:a16="http://schemas.microsoft.com/office/drawing/2014/main" id="{6367D8CF-F57B-DA4F-01CC-9851FBFA341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00" y="0"/>
            <a:ext cx="4572000" cy="6858000"/>
          </a:xfrm>
          <a:prstGeom prst="rect">
            <a:avLst/>
          </a:prstGeom>
        </p:spPr>
      </p:pic>
      <p:sp>
        <p:nvSpPr>
          <p:cNvPr id="3" name="Speech Bubble: Oval 2">
            <a:extLst>
              <a:ext uri="{FF2B5EF4-FFF2-40B4-BE49-F238E27FC236}">
                <a16:creationId xmlns:a16="http://schemas.microsoft.com/office/drawing/2014/main" id="{F768B9B0-1E5B-CCF6-0EBF-9EC7F84AE11E}"/>
              </a:ext>
            </a:extLst>
          </p:cNvPr>
          <p:cNvSpPr/>
          <p:nvPr/>
        </p:nvSpPr>
        <p:spPr>
          <a:xfrm>
            <a:off x="5651653" y="4329584"/>
            <a:ext cx="1221929" cy="830997"/>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NOTE</a:t>
            </a:r>
            <a:endParaRPr lang="en-CA"/>
          </a:p>
        </p:txBody>
      </p:sp>
      <p:sp>
        <p:nvSpPr>
          <p:cNvPr id="4" name="TextBox 3">
            <a:extLst>
              <a:ext uri="{FF2B5EF4-FFF2-40B4-BE49-F238E27FC236}">
                <a16:creationId xmlns:a16="http://schemas.microsoft.com/office/drawing/2014/main" id="{B5CAA139-A441-5C6C-0309-56A4B7B93C58}"/>
              </a:ext>
            </a:extLst>
          </p:cNvPr>
          <p:cNvSpPr txBox="1"/>
          <p:nvPr/>
        </p:nvSpPr>
        <p:spPr>
          <a:xfrm>
            <a:off x="1784733" y="5160581"/>
            <a:ext cx="6021714" cy="830997"/>
          </a:xfrm>
          <a:prstGeom prst="rect">
            <a:avLst/>
          </a:prstGeom>
          <a:noFill/>
        </p:spPr>
        <p:txBody>
          <a:bodyPr wrap="square" rtlCol="0">
            <a:spAutoFit/>
          </a:bodyPr>
          <a:lstStyle/>
          <a:p>
            <a:pPr marL="285750" indent="-285750">
              <a:buFont typeface="Arial" panose="020B0604020202020204" pitchFamily="34" charset="0"/>
              <a:buChar char="•"/>
            </a:pPr>
            <a:r>
              <a:rPr lang="en-US" sz="1600">
                <a:latin typeface="Gill Sans MT" panose="020B0502020104020203" pitchFamily="34" charset="0"/>
              </a:rPr>
              <a:t>5-9  strong citations are typically sufficient</a:t>
            </a:r>
          </a:p>
          <a:p>
            <a:pPr marL="285750" indent="-285750">
              <a:buFont typeface="Arial" panose="020B0604020202020204" pitchFamily="34" charset="0"/>
              <a:buChar char="•"/>
            </a:pPr>
            <a:r>
              <a:rPr lang="en-US" sz="1600">
                <a:latin typeface="Gill Sans MT" panose="020B0502020104020203" pitchFamily="34" charset="0"/>
              </a:rPr>
              <a:t>Use foundational and recent literature</a:t>
            </a:r>
          </a:p>
          <a:p>
            <a:pPr marL="285750" indent="-285750">
              <a:buFont typeface="Arial" panose="020B0604020202020204" pitchFamily="34" charset="0"/>
              <a:buChar char="•"/>
            </a:pPr>
            <a:r>
              <a:rPr lang="en-US" sz="1600">
                <a:latin typeface="Gill Sans MT" panose="020B0502020104020203" pitchFamily="34" charset="0"/>
              </a:rPr>
              <a:t>Do not waste space on citing obvious facts</a:t>
            </a:r>
            <a:endParaRPr lang="en-CA" sz="1600">
              <a:latin typeface="Gill Sans MT" panose="020B0502020104020203" pitchFamily="34" charset="0"/>
            </a:endParaRPr>
          </a:p>
        </p:txBody>
      </p:sp>
    </p:spTree>
    <p:extLst>
      <p:ext uri="{BB962C8B-B14F-4D97-AF65-F5344CB8AC3E}">
        <p14:creationId xmlns:p14="http://schemas.microsoft.com/office/powerpoint/2010/main" val="229003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D8E9-D880-3AAD-1547-8126D7A98FED}"/>
              </a:ext>
            </a:extLst>
          </p:cNvPr>
          <p:cNvSpPr>
            <a:spLocks noGrp="1"/>
          </p:cNvSpPr>
          <p:nvPr>
            <p:ph type="title"/>
          </p:nvPr>
        </p:nvSpPr>
        <p:spPr>
          <a:xfrm>
            <a:off x="4625671" y="551242"/>
            <a:ext cx="7040880" cy="1259594"/>
          </a:xfrm>
        </p:spPr>
        <p:txBody>
          <a:bodyPr vert="horz" lIns="91440" tIns="45720" rIns="91440" bIns="45720" rtlCol="0" anchor="ctr">
            <a:normAutofit/>
          </a:bodyPr>
          <a:lstStyle/>
          <a:p>
            <a:pPr algn="l"/>
            <a:r>
              <a:rPr lang="en-US" sz="3200">
                <a:latin typeface="Gill Sans MT" panose="020B0502020104020203" pitchFamily="34" charset="0"/>
              </a:rPr>
              <a:t>From Idea to Research Question</a:t>
            </a:r>
          </a:p>
        </p:txBody>
      </p:sp>
      <p:pic>
        <p:nvPicPr>
          <p:cNvPr id="5" name="Picture 4">
            <a:extLst>
              <a:ext uri="{FF2B5EF4-FFF2-40B4-BE49-F238E27FC236}">
                <a16:creationId xmlns:a16="http://schemas.microsoft.com/office/drawing/2014/main" id="{AD413277-E68D-77A4-EF8F-3EDD313B6E6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p:blipFill>
        <p:spPr>
          <a:xfrm>
            <a:off x="1203711" y="551242"/>
            <a:ext cx="3098412" cy="202171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4" name="Picture 3">
            <a:extLst>
              <a:ext uri="{FF2B5EF4-FFF2-40B4-BE49-F238E27FC236}">
                <a16:creationId xmlns:a16="http://schemas.microsoft.com/office/drawing/2014/main" id="{4101571E-D31F-4DD3-1EAE-52603E5C716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808" y="2962315"/>
            <a:ext cx="2174774"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8" name="TextBox 7">
            <a:extLst>
              <a:ext uri="{FF2B5EF4-FFF2-40B4-BE49-F238E27FC236}">
                <a16:creationId xmlns:a16="http://schemas.microsoft.com/office/drawing/2014/main" id="{5C7F936C-DE8C-8AC3-667E-21EEE82DA8C1}"/>
              </a:ext>
            </a:extLst>
          </p:cNvPr>
          <p:cNvSpPr txBox="1"/>
          <p:nvPr/>
        </p:nvSpPr>
        <p:spPr>
          <a:xfrm>
            <a:off x="4625671" y="1847606"/>
            <a:ext cx="7673937" cy="2343395"/>
          </a:xfrm>
          <a:prstGeom prst="rect">
            <a:avLst/>
          </a:prstGeom>
        </p:spPr>
        <p:txBody>
          <a:bodyPr vert="horz" lIns="91440" tIns="45720" rIns="91440" bIns="45720" rtlCol="0" anchor="ctr">
            <a:normAutofit lnSpcReduction="10000"/>
          </a:bodyPr>
          <a:lstStyle/>
          <a:p>
            <a:pPr>
              <a:lnSpc>
                <a:spcPct val="90000"/>
              </a:lnSpc>
              <a:spcBef>
                <a:spcPct val="20000"/>
              </a:spcBef>
              <a:spcAft>
                <a:spcPts val="600"/>
              </a:spcAft>
              <a:buClr>
                <a:schemeClr val="accent1">
                  <a:lumMod val="75000"/>
                </a:schemeClr>
              </a:buClr>
              <a:buSzPct val="145000"/>
            </a:pPr>
            <a:r>
              <a:rPr lang="en-US" b="1">
                <a:latin typeface="Gill Sans MT" panose="020B0502020104020203" pitchFamily="34" charset="0"/>
              </a:rPr>
              <a:t>Stage				Example	</a:t>
            </a:r>
          </a:p>
          <a:p>
            <a:pPr>
              <a:lnSpc>
                <a:spcPct val="90000"/>
              </a:lnSpc>
              <a:spcBef>
                <a:spcPct val="20000"/>
              </a:spcBef>
              <a:spcAft>
                <a:spcPts val="600"/>
              </a:spcAft>
              <a:buClr>
                <a:schemeClr val="accent1">
                  <a:lumMod val="75000"/>
                </a:schemeClr>
              </a:buClr>
              <a:buSzPct val="145000"/>
            </a:pPr>
            <a:r>
              <a:rPr lang="en-US" sz="1700">
                <a:latin typeface="Gill Sans MT" panose="020B0502020104020203" pitchFamily="34" charset="0"/>
              </a:rPr>
              <a:t>Interest				Mental health</a:t>
            </a:r>
          </a:p>
          <a:p>
            <a:pPr>
              <a:lnSpc>
                <a:spcPct val="90000"/>
              </a:lnSpc>
              <a:spcBef>
                <a:spcPct val="20000"/>
              </a:spcBef>
              <a:spcAft>
                <a:spcPts val="600"/>
              </a:spcAft>
              <a:buClr>
                <a:schemeClr val="accent1">
                  <a:lumMod val="75000"/>
                </a:schemeClr>
              </a:buClr>
              <a:buSzPct val="145000"/>
            </a:pPr>
            <a:r>
              <a:rPr lang="en-US" sz="1700">
                <a:latin typeface="Gill Sans MT" panose="020B0502020104020203" pitchFamily="34" charset="0"/>
              </a:rPr>
              <a:t>Topic				Graduate student mental health </a:t>
            </a:r>
          </a:p>
          <a:p>
            <a:pPr>
              <a:lnSpc>
                <a:spcPct val="90000"/>
              </a:lnSpc>
              <a:spcBef>
                <a:spcPct val="20000"/>
              </a:spcBef>
              <a:spcAft>
                <a:spcPts val="600"/>
              </a:spcAft>
              <a:buClr>
                <a:schemeClr val="accent1">
                  <a:lumMod val="75000"/>
                </a:schemeClr>
              </a:buClr>
              <a:buSzPct val="145000"/>
            </a:pPr>
            <a:r>
              <a:rPr lang="en-US" sz="1700">
                <a:latin typeface="Gill Sans MT" panose="020B0502020104020203" pitchFamily="34" charset="0"/>
              </a:rPr>
              <a:t>Problem				Rising psychological distress </a:t>
            </a:r>
          </a:p>
          <a:p>
            <a:pPr>
              <a:lnSpc>
                <a:spcPct val="90000"/>
              </a:lnSpc>
              <a:spcBef>
                <a:spcPct val="20000"/>
              </a:spcBef>
              <a:spcAft>
                <a:spcPts val="600"/>
              </a:spcAft>
              <a:buClr>
                <a:schemeClr val="accent1">
                  <a:lumMod val="75000"/>
                </a:schemeClr>
              </a:buClr>
              <a:buSzPct val="145000"/>
            </a:pPr>
            <a:r>
              <a:rPr lang="en-US" sz="1700">
                <a:latin typeface="Gill Sans MT" panose="020B0502020104020203" pitchFamily="34" charset="0"/>
              </a:rPr>
              <a:t>Gap					Limited evidence on impact of funding uncertainty</a:t>
            </a:r>
          </a:p>
          <a:p>
            <a:pPr>
              <a:lnSpc>
                <a:spcPct val="90000"/>
              </a:lnSpc>
              <a:spcBef>
                <a:spcPct val="20000"/>
              </a:spcBef>
              <a:spcAft>
                <a:spcPts val="600"/>
              </a:spcAft>
              <a:buClr>
                <a:schemeClr val="accent1">
                  <a:lumMod val="75000"/>
                </a:schemeClr>
              </a:buClr>
              <a:buSzPct val="145000"/>
            </a:pPr>
            <a:r>
              <a:rPr lang="en-US" sz="1700">
                <a:latin typeface="Gill Sans MT" panose="020B0502020104020203" pitchFamily="34" charset="0"/>
              </a:rPr>
              <a:t>Research Question		How does doctoral funding uncertainty influence 							psychological well-being throughout graduate training?</a:t>
            </a:r>
          </a:p>
        </p:txBody>
      </p:sp>
      <p:sp>
        <p:nvSpPr>
          <p:cNvPr id="6" name="TextBox 5">
            <a:extLst>
              <a:ext uri="{FF2B5EF4-FFF2-40B4-BE49-F238E27FC236}">
                <a16:creationId xmlns:a16="http://schemas.microsoft.com/office/drawing/2014/main" id="{507F1431-594D-5ACC-9EE4-C2E136F0BB90}"/>
              </a:ext>
            </a:extLst>
          </p:cNvPr>
          <p:cNvSpPr txBox="1"/>
          <p:nvPr/>
        </p:nvSpPr>
        <p:spPr>
          <a:xfrm>
            <a:off x="4625671" y="4536244"/>
            <a:ext cx="7281838" cy="1969770"/>
          </a:xfrm>
          <a:prstGeom prst="rect">
            <a:avLst/>
          </a:prstGeom>
          <a:noFill/>
        </p:spPr>
        <p:txBody>
          <a:bodyPr wrap="square">
            <a:spAutoFit/>
          </a:bodyPr>
          <a:lstStyle/>
          <a:p>
            <a:pPr>
              <a:spcAft>
                <a:spcPts val="600"/>
              </a:spcAft>
            </a:pPr>
            <a:r>
              <a:rPr lang="en-CA" sz="1700">
                <a:latin typeface="Gill Sans MT" panose="020B0502020104020203" pitchFamily="34" charset="0"/>
              </a:rPr>
              <a:t>Interest 				Cancer </a:t>
            </a:r>
          </a:p>
          <a:p>
            <a:pPr>
              <a:spcAft>
                <a:spcPts val="600"/>
              </a:spcAft>
            </a:pPr>
            <a:r>
              <a:rPr lang="en-CA" sz="1700">
                <a:latin typeface="Gill Sans MT" panose="020B0502020104020203" pitchFamily="34" charset="0"/>
              </a:rPr>
              <a:t>Topic 				Breast cancer detection </a:t>
            </a:r>
          </a:p>
          <a:p>
            <a:pPr>
              <a:spcAft>
                <a:spcPts val="600"/>
              </a:spcAft>
            </a:pPr>
            <a:r>
              <a:rPr lang="en-CA" sz="1700">
                <a:latin typeface="Gill Sans MT" panose="020B0502020104020203" pitchFamily="34" charset="0"/>
              </a:rPr>
              <a:t>Problem 				False negatives </a:t>
            </a:r>
          </a:p>
          <a:p>
            <a:pPr>
              <a:spcAft>
                <a:spcPts val="600"/>
              </a:spcAft>
            </a:pPr>
            <a:r>
              <a:rPr lang="en-CA" sz="1700">
                <a:latin typeface="Gill Sans MT" panose="020B0502020104020203" pitchFamily="34" charset="0"/>
              </a:rPr>
              <a:t>Gap 					Limited evaluation in rural populations </a:t>
            </a:r>
          </a:p>
          <a:p>
            <a:pPr>
              <a:spcAft>
                <a:spcPts val="600"/>
              </a:spcAft>
            </a:pPr>
            <a:r>
              <a:rPr lang="en-CA" sz="1700">
                <a:latin typeface="Gill Sans MT" panose="020B0502020104020203" pitchFamily="34" charset="0"/>
              </a:rPr>
              <a:t>Question 				How does AI-assisted screening affect detection 						rates in rural healthcare systems?</a:t>
            </a:r>
          </a:p>
        </p:txBody>
      </p:sp>
    </p:spTree>
    <p:extLst>
      <p:ext uri="{BB962C8B-B14F-4D97-AF65-F5344CB8AC3E}">
        <p14:creationId xmlns:p14="http://schemas.microsoft.com/office/powerpoint/2010/main" val="1335209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DBDCE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53B6-FACD-8E0E-0240-A2B1D77CAC4C}"/>
              </a:ext>
            </a:extLst>
          </p:cNvPr>
          <p:cNvSpPr>
            <a:spLocks noGrp="1"/>
          </p:cNvSpPr>
          <p:nvPr>
            <p:ph type="title"/>
          </p:nvPr>
        </p:nvSpPr>
        <p:spPr>
          <a:xfrm>
            <a:off x="451692" y="162586"/>
            <a:ext cx="10972801" cy="716261"/>
          </a:xfrm>
        </p:spPr>
        <p:txBody>
          <a:bodyPr>
            <a:normAutofit/>
          </a:bodyPr>
          <a:lstStyle/>
          <a:p>
            <a:r>
              <a:rPr lang="en-US"/>
              <a:t>Building a Compelling Research Proposal Narrative</a:t>
            </a:r>
            <a:endParaRPr lang="en-CA"/>
          </a:p>
        </p:txBody>
      </p:sp>
      <p:graphicFrame>
        <p:nvGraphicFramePr>
          <p:cNvPr id="13" name="Content Placeholder 3" descr="Vertical infographic outlining how to establish a research gap in a proposal. Six sections with icons explain: demonstrate what is known and, more importantly, what remains unknown; move the reader from current knowledge to limitations and then to a research gap; summarize relevant research literature; highlight limitations, contradictions, or missing evidence; clearly state the specific gap the research addresses; and emphasize that the strongest proposals make reviewers think, “This research needs to be done.” The design uses light gray panels, blue icons, black text, and purple accent text.">
            <a:extLst>
              <a:ext uri="{FF2B5EF4-FFF2-40B4-BE49-F238E27FC236}">
                <a16:creationId xmlns:a16="http://schemas.microsoft.com/office/drawing/2014/main" id="{F93DF3EE-4FAB-54C4-8D3B-504C2504254E}"/>
              </a:ext>
            </a:extLst>
          </p:cNvPr>
          <p:cNvGraphicFramePr>
            <a:graphicFrameLocks noGrp="1"/>
          </p:cNvGraphicFramePr>
          <p:nvPr>
            <p:ph sz="quarter" idx="27"/>
            <p:extLst>
              <p:ext uri="{D42A27DB-BD31-4B8C-83A1-F6EECF244321}">
                <p14:modId xmlns:p14="http://schemas.microsoft.com/office/powerpoint/2010/main" val="117444778"/>
              </p:ext>
            </p:extLst>
          </p:nvPr>
        </p:nvGraphicFramePr>
        <p:xfrm>
          <a:off x="749147" y="1008960"/>
          <a:ext cx="8185533" cy="5078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611AE9E-C2BF-2856-1E29-96CF2BAE9B4D}"/>
              </a:ext>
            </a:extLst>
          </p:cNvPr>
          <p:cNvSpPr txBox="1"/>
          <p:nvPr/>
        </p:nvSpPr>
        <p:spPr>
          <a:xfrm>
            <a:off x="9515465" y="878847"/>
            <a:ext cx="2592749" cy="3693319"/>
          </a:xfrm>
          <a:prstGeom prst="rect">
            <a:avLst/>
          </a:prstGeom>
          <a:noFill/>
        </p:spPr>
        <p:txBody>
          <a:bodyPr wrap="square">
            <a:spAutoFit/>
          </a:bodyPr>
          <a:lstStyle/>
          <a:p>
            <a:endParaRPr lang="en-US" b="1"/>
          </a:p>
          <a:p>
            <a:r>
              <a:rPr lang="en-US" b="1">
                <a:solidFill>
                  <a:schemeClr val="bg2">
                    <a:lumMod val="25000"/>
                  </a:schemeClr>
                </a:solidFill>
              </a:rPr>
              <a:t>Create a memorable statement that establishes urgency, novelty, or potential impact.</a:t>
            </a:r>
          </a:p>
          <a:p>
            <a:endParaRPr lang="en-US" b="1"/>
          </a:p>
          <a:p>
            <a:r>
              <a:rPr lang="en-US" b="1">
                <a:solidFill>
                  <a:schemeClr val="accent5">
                    <a:lumMod val="50000"/>
                  </a:schemeClr>
                </a:solidFill>
              </a:rPr>
              <a:t>Capture the reviewer's attention by identifying an important challenge, unanswered question, or pressing issue in your field.</a:t>
            </a:r>
            <a:endParaRPr lang="en-CA" b="1">
              <a:solidFill>
                <a:schemeClr val="accent5">
                  <a:lumMod val="50000"/>
                </a:schemeClr>
              </a:solidFill>
            </a:endParaRPr>
          </a:p>
        </p:txBody>
      </p:sp>
      <p:sp>
        <p:nvSpPr>
          <p:cNvPr id="9" name="TextBox 8">
            <a:extLst>
              <a:ext uri="{FF2B5EF4-FFF2-40B4-BE49-F238E27FC236}">
                <a16:creationId xmlns:a16="http://schemas.microsoft.com/office/drawing/2014/main" id="{D3AF7CD6-1BF9-1E41-5A16-CCE4B201D091}"/>
              </a:ext>
            </a:extLst>
          </p:cNvPr>
          <p:cNvSpPr txBox="1"/>
          <p:nvPr/>
        </p:nvSpPr>
        <p:spPr>
          <a:xfrm>
            <a:off x="749147" y="6326082"/>
            <a:ext cx="10355313" cy="369332"/>
          </a:xfrm>
          <a:prstGeom prst="rect">
            <a:avLst/>
          </a:prstGeom>
          <a:noFill/>
        </p:spPr>
        <p:txBody>
          <a:bodyPr wrap="square">
            <a:spAutoFit/>
          </a:bodyPr>
          <a:lstStyle/>
          <a:p>
            <a:r>
              <a:rPr lang="en-CA" b="1"/>
              <a:t>Problem → Current Knowledge → Gap → Hook → Research Question → Methods → Impact</a:t>
            </a:r>
          </a:p>
        </p:txBody>
      </p:sp>
    </p:spTree>
    <p:extLst>
      <p:ext uri="{BB962C8B-B14F-4D97-AF65-F5344CB8AC3E}">
        <p14:creationId xmlns:p14="http://schemas.microsoft.com/office/powerpoint/2010/main" val="355643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C97D866-0F77-45DF-8EB7-C3D116B328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48" name="Freeform 6">
              <a:extLst>
                <a:ext uri="{FF2B5EF4-FFF2-40B4-BE49-F238E27FC236}">
                  <a16:creationId xmlns:a16="http://schemas.microsoft.com/office/drawing/2014/main" id="{4F9B1DE5-8736-46A8-986F-7D93EABD7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49" name="Freeform 7">
              <a:extLst>
                <a:ext uri="{FF2B5EF4-FFF2-40B4-BE49-F238E27FC236}">
                  <a16:creationId xmlns:a16="http://schemas.microsoft.com/office/drawing/2014/main" id="{DEF5C121-2BFC-4684-A8AE-AAC74878E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50" name="Freeform 8">
              <a:extLst>
                <a:ext uri="{FF2B5EF4-FFF2-40B4-BE49-F238E27FC236}">
                  <a16:creationId xmlns:a16="http://schemas.microsoft.com/office/drawing/2014/main" id="{8DDBAAB4-8BAF-4FAB-99AC-C59B579A0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51" name="Freeform 9">
              <a:extLst>
                <a:ext uri="{FF2B5EF4-FFF2-40B4-BE49-F238E27FC236}">
                  <a16:creationId xmlns:a16="http://schemas.microsoft.com/office/drawing/2014/main" id="{195B7BE3-689C-4566-858A-873632B1B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52" name="Freeform 10">
              <a:extLst>
                <a:ext uri="{FF2B5EF4-FFF2-40B4-BE49-F238E27FC236}">
                  <a16:creationId xmlns:a16="http://schemas.microsoft.com/office/drawing/2014/main" id="{5220C0B1-373C-427C-85C1-E40FC7A9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53" name="Freeform 11">
              <a:extLst>
                <a:ext uri="{FF2B5EF4-FFF2-40B4-BE49-F238E27FC236}">
                  <a16:creationId xmlns:a16="http://schemas.microsoft.com/office/drawing/2014/main" id="{66BCB563-408A-4114-85A8-266D3943E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grpSp>
        <p:nvGrpSpPr>
          <p:cNvPr id="55" name="Group 54">
            <a:extLst>
              <a:ext uri="{FF2B5EF4-FFF2-40B4-BE49-F238E27FC236}">
                <a16:creationId xmlns:a16="http://schemas.microsoft.com/office/drawing/2014/main" id="{DCDBEA0F-A108-4353-90A7-BF17D0B8D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56" name="Freeform 6">
              <a:extLst>
                <a:ext uri="{FF2B5EF4-FFF2-40B4-BE49-F238E27FC236}">
                  <a16:creationId xmlns:a16="http://schemas.microsoft.com/office/drawing/2014/main" id="{995CA3FF-C7B7-4925-839C-2964031A2F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57" name="Freeform 7">
              <a:extLst>
                <a:ext uri="{FF2B5EF4-FFF2-40B4-BE49-F238E27FC236}">
                  <a16:creationId xmlns:a16="http://schemas.microsoft.com/office/drawing/2014/main" id="{2F295FED-2731-4AE1-8A15-70625050D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58" name="Freeform 8">
              <a:extLst>
                <a:ext uri="{FF2B5EF4-FFF2-40B4-BE49-F238E27FC236}">
                  <a16:creationId xmlns:a16="http://schemas.microsoft.com/office/drawing/2014/main" id="{44695954-F76F-43EF-9154-7F75A1FAF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59" name="Freeform 9">
              <a:extLst>
                <a:ext uri="{FF2B5EF4-FFF2-40B4-BE49-F238E27FC236}">
                  <a16:creationId xmlns:a16="http://schemas.microsoft.com/office/drawing/2014/main" id="{D259EAC8-11A2-41BF-9DED-1E0926E4F7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60" name="Freeform 10">
              <a:extLst>
                <a:ext uri="{FF2B5EF4-FFF2-40B4-BE49-F238E27FC236}">
                  <a16:creationId xmlns:a16="http://schemas.microsoft.com/office/drawing/2014/main" id="{09E28710-F8B9-4D97-87F8-2FB672BE8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61" name="Freeform 11">
              <a:extLst>
                <a:ext uri="{FF2B5EF4-FFF2-40B4-BE49-F238E27FC236}">
                  <a16:creationId xmlns:a16="http://schemas.microsoft.com/office/drawing/2014/main" id="{BFA17A07-C153-4CAA-80DD-675249B97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63" name="Freeform: Shape 62">
            <a:extLst>
              <a:ext uri="{FF2B5EF4-FFF2-40B4-BE49-F238E27FC236}">
                <a16:creationId xmlns:a16="http://schemas.microsoft.com/office/drawing/2014/main" id="{DADCEC0B-C4E5-43D6-9C25-53BA2F56D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066" y="321734"/>
            <a:ext cx="1107420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0BF633-B853-B038-93DB-3761ED9C60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86388" y="1062990"/>
            <a:ext cx="2274645" cy="4438332"/>
          </a:xfrm>
          <a:prstGeom prst="rect">
            <a:avLst/>
          </a:prstGeom>
        </p:spPr>
      </p:pic>
      <p:sp>
        <p:nvSpPr>
          <p:cNvPr id="8" name="Title 7">
            <a:extLst>
              <a:ext uri="{FF2B5EF4-FFF2-40B4-BE49-F238E27FC236}">
                <a16:creationId xmlns:a16="http://schemas.microsoft.com/office/drawing/2014/main" id="{48AB7C7D-7144-0E43-BC55-376E45D32EEF}"/>
              </a:ext>
            </a:extLst>
          </p:cNvPr>
          <p:cNvSpPr txBox="1">
            <a:spLocks noGrp="1"/>
          </p:cNvSpPr>
          <p:nvPr>
            <p:ph type="title" idx="4294967295"/>
          </p:nvPr>
        </p:nvSpPr>
        <p:spPr>
          <a:xfrm>
            <a:off x="4467662" y="1570880"/>
            <a:ext cx="6098058" cy="4801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mn-lt"/>
                <a:ea typeface="+mn-ea"/>
                <a:cs typeface="+mn-cs"/>
              </a:rPr>
              <a:t>How to Identify a Knowledge Gap</a:t>
            </a:r>
          </a:p>
        </p:txBody>
      </p:sp>
      <p:sp>
        <p:nvSpPr>
          <p:cNvPr id="3" name="TextBox 2">
            <a:extLst>
              <a:ext uri="{FF2B5EF4-FFF2-40B4-BE49-F238E27FC236}">
                <a16:creationId xmlns:a16="http://schemas.microsoft.com/office/drawing/2014/main" id="{4358D987-9020-C110-4AB3-BE6B7ACD5948}"/>
              </a:ext>
            </a:extLst>
          </p:cNvPr>
          <p:cNvSpPr txBox="1">
            <a:spLocks/>
          </p:cNvSpPr>
          <p:nvPr/>
        </p:nvSpPr>
        <p:spPr>
          <a:xfrm>
            <a:off x="4467662" y="2051011"/>
            <a:ext cx="6097836" cy="2031325"/>
          </a:xfrm>
          <a:prstGeom prst="rect">
            <a:avLst/>
          </a:prstGeom>
          <a:noFill/>
        </p:spPr>
        <p:txBody>
          <a:bodyPr wrap="square">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A step-by-step process:</a:t>
            </a:r>
          </a:p>
          <a:p>
            <a:pPr marL="285750" marR="0" lvl="0" indent="-285750" algn="l"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Read 5-10 recent articles</a:t>
            </a:r>
          </a:p>
          <a:p>
            <a:pPr marL="285750" marR="0" lvl="0" indent="-285750" algn="l"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Note what they studied</a:t>
            </a:r>
          </a:p>
          <a:p>
            <a:pPr marL="285750" marR="0" lvl="0" indent="-285750" algn="l"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Note limitations authors mention.</a:t>
            </a:r>
          </a:p>
          <a:p>
            <a:pPr marL="285750" marR="0" lvl="0" indent="-285750" algn="l"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Identify populations, contexts, or variables not examined.</a:t>
            </a:r>
          </a:p>
          <a:p>
            <a:pPr marL="285750" marR="0" lvl="0" indent="-285750" algn="l" defTabSz="4572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Build your question from that gap.</a:t>
            </a:r>
            <a:endParaRPr kumimoji="0" lang="en-CA" sz="20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847901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3"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4"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5"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6"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7"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useBgFill="1">
        <p:nvSpPr>
          <p:cNvPr id="19" name="Rectangle 18">
            <a:extLst>
              <a:ext uri="{FF2B5EF4-FFF2-40B4-BE49-F238E27FC236}">
                <a16:creationId xmlns:a16="http://schemas.microsoft.com/office/drawing/2014/main" id="{85428F22-76B3-4107-AADE-3F9EC95FD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5346FBCF-5353-4172-96F5-4B7EB0777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90265" y="-12875"/>
            <a:ext cx="2604396" cy="6890194"/>
            <a:chOff x="2199787" y="-12875"/>
            <a:chExt cx="2679011" cy="6890194"/>
          </a:xfrm>
        </p:grpSpPr>
        <p:sp useBgFill="1">
          <p:nvSpPr>
            <p:cNvPr id="22" name="Rectangle 19">
              <a:extLst>
                <a:ext uri="{FF2B5EF4-FFF2-40B4-BE49-F238E27FC236}">
                  <a16:creationId xmlns:a16="http://schemas.microsoft.com/office/drawing/2014/main" id="{343F3E6D-808D-43AD-9485-AD0014BEA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3" cstate="screen">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0">
              <a:extLst>
                <a:ext uri="{FF2B5EF4-FFF2-40B4-BE49-F238E27FC236}">
                  <a16:creationId xmlns:a16="http://schemas.microsoft.com/office/drawing/2014/main" id="{03DB1AC6-5430-4CD3-BD83-86E675A11A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4" cstate="screen">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78326E10-C8CB-487F-A110-F861268DE6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60612" y="0"/>
            <a:ext cx="2436813" cy="6858001"/>
            <a:chOff x="1320800" y="0"/>
            <a:chExt cx="2436813" cy="6858001"/>
          </a:xfrm>
        </p:grpSpPr>
        <p:sp>
          <p:nvSpPr>
            <p:cNvPr id="26" name="Freeform 6">
              <a:extLst>
                <a:ext uri="{FF2B5EF4-FFF2-40B4-BE49-F238E27FC236}">
                  <a16:creationId xmlns:a16="http://schemas.microsoft.com/office/drawing/2014/main" id="{3279962B-46D2-4E19-B632-39B80D1E8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27" name="Freeform 7">
              <a:extLst>
                <a:ext uri="{FF2B5EF4-FFF2-40B4-BE49-F238E27FC236}">
                  <a16:creationId xmlns:a16="http://schemas.microsoft.com/office/drawing/2014/main" id="{321A335A-53CB-4C17-AB51-5D9C2DCB4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8" name="Freeform 8">
              <a:extLst>
                <a:ext uri="{FF2B5EF4-FFF2-40B4-BE49-F238E27FC236}">
                  <a16:creationId xmlns:a16="http://schemas.microsoft.com/office/drawing/2014/main" id="{A0E0D557-405B-469F-AEDE-4E3404AA4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9" name="Freeform 9">
              <a:extLst>
                <a:ext uri="{FF2B5EF4-FFF2-40B4-BE49-F238E27FC236}">
                  <a16:creationId xmlns:a16="http://schemas.microsoft.com/office/drawing/2014/main" id="{D8D4E62F-9393-40A6-9E85-9F3B59C46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30" name="Freeform 10">
              <a:extLst>
                <a:ext uri="{FF2B5EF4-FFF2-40B4-BE49-F238E27FC236}">
                  <a16:creationId xmlns:a16="http://schemas.microsoft.com/office/drawing/2014/main" id="{FABD11B1-DE89-45BC-8204-968C88AAD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31" name="Freeform 11">
              <a:extLst>
                <a:ext uri="{FF2B5EF4-FFF2-40B4-BE49-F238E27FC236}">
                  <a16:creationId xmlns:a16="http://schemas.microsoft.com/office/drawing/2014/main" id="{AFA4965A-1FBC-44B8-B96A-3F5275C3A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F50299B6-04CE-F5CB-FDAE-8E11C5D0FA3C}"/>
              </a:ext>
            </a:extLst>
          </p:cNvPr>
          <p:cNvSpPr>
            <a:spLocks noGrp="1"/>
          </p:cNvSpPr>
          <p:nvPr>
            <p:ph type="title"/>
          </p:nvPr>
        </p:nvSpPr>
        <p:spPr>
          <a:xfrm>
            <a:off x="3949088" y="594355"/>
            <a:ext cx="7345891" cy="1413933"/>
          </a:xfrm>
        </p:spPr>
        <p:txBody>
          <a:bodyPr vert="horz" lIns="91440" tIns="45720" rIns="91440" bIns="45720" rtlCol="0" anchor="ctr">
            <a:normAutofit/>
          </a:bodyPr>
          <a:lstStyle/>
          <a:p>
            <a:pPr algn="l">
              <a:lnSpc>
                <a:spcPct val="90000"/>
              </a:lnSpc>
            </a:pPr>
            <a:r>
              <a:rPr lang="en-US" sz="3100"/>
              <a:t>How much detail is necessary to explain the gap in one page Outline of Proposed Research?</a:t>
            </a:r>
          </a:p>
        </p:txBody>
      </p:sp>
      <p:pic>
        <p:nvPicPr>
          <p:cNvPr id="6" name="Picture 5">
            <a:extLst>
              <a:ext uri="{FF2B5EF4-FFF2-40B4-BE49-F238E27FC236}">
                <a16:creationId xmlns:a16="http://schemas.microsoft.com/office/drawing/2014/main" id="{ED27598B-3A25-6EDB-DAC9-E44443843D9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b="-1"/>
          <a:stretch>
            <a:fillRect/>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id="{39C1C2A5-2AB7-F9F1-AE6C-C27D1D514995}"/>
              </a:ext>
            </a:extLst>
          </p:cNvPr>
          <p:cNvSpPr>
            <a:spLocks noGrp="1"/>
          </p:cNvSpPr>
          <p:nvPr>
            <p:ph idx="1"/>
          </p:nvPr>
        </p:nvSpPr>
        <p:spPr>
          <a:xfrm>
            <a:off x="3843867" y="2048933"/>
            <a:ext cx="7659156" cy="4296783"/>
          </a:xfrm>
        </p:spPr>
        <p:txBody>
          <a:bodyPr vert="horz" lIns="91440" tIns="45720" rIns="91440" bIns="45720" rtlCol="0" anchor="ctr">
            <a:normAutofit/>
          </a:bodyPr>
          <a:lstStyle/>
          <a:p>
            <a:pPr marL="0" indent="0">
              <a:lnSpc>
                <a:spcPct val="90000"/>
              </a:lnSpc>
              <a:buNone/>
            </a:pPr>
            <a:r>
              <a:rPr lang="en-US" sz="1700" b="1"/>
              <a:t>Too Vague</a:t>
            </a:r>
          </a:p>
          <a:p>
            <a:pPr marL="0" indent="0">
              <a:lnSpc>
                <a:spcPct val="90000"/>
              </a:lnSpc>
              <a:buNone/>
            </a:pPr>
            <a:r>
              <a:rPr lang="en-US" sz="1700"/>
              <a:t>This study examines student well-being.</a:t>
            </a:r>
          </a:p>
          <a:p>
            <a:pPr marL="0" indent="0">
              <a:lnSpc>
                <a:spcPct val="90000"/>
              </a:lnSpc>
              <a:buNone/>
            </a:pPr>
            <a:endParaRPr lang="en-US" sz="1700"/>
          </a:p>
          <a:p>
            <a:pPr marL="0" indent="0">
              <a:lnSpc>
                <a:spcPct val="90000"/>
              </a:lnSpc>
              <a:buNone/>
            </a:pPr>
            <a:r>
              <a:rPr lang="en-US" sz="1700" b="1"/>
              <a:t>Better</a:t>
            </a:r>
          </a:p>
          <a:p>
            <a:pPr marL="0" indent="0">
              <a:lnSpc>
                <a:spcPct val="90000"/>
              </a:lnSpc>
              <a:buNone/>
            </a:pPr>
            <a:r>
              <a:rPr lang="en-US" sz="1700"/>
              <a:t>This study examines how doctoral funding uncertainty influences psychological well-being among Canadian doctoral students.</a:t>
            </a:r>
          </a:p>
          <a:p>
            <a:pPr marL="0" indent="0">
              <a:lnSpc>
                <a:spcPct val="90000"/>
              </a:lnSpc>
              <a:buNone/>
            </a:pPr>
            <a:endParaRPr lang="en-US" sz="1700"/>
          </a:p>
          <a:p>
            <a:pPr marL="0" indent="0">
              <a:lnSpc>
                <a:spcPct val="90000"/>
              </a:lnSpc>
              <a:buNone/>
            </a:pPr>
            <a:r>
              <a:rPr lang="en-US" sz="1700" b="1"/>
              <a:t>Strong</a:t>
            </a:r>
          </a:p>
          <a:p>
            <a:pPr marL="0" indent="0">
              <a:lnSpc>
                <a:spcPct val="90000"/>
              </a:lnSpc>
              <a:buNone/>
            </a:pPr>
            <a:r>
              <a:rPr lang="en-US" sz="1700"/>
              <a:t>This mixed-methods study will investigate how funding uncertainty influences psychological well-being and persistence among doctoral students across Canadian universities through surveys and interviews.</a:t>
            </a:r>
          </a:p>
        </p:txBody>
      </p:sp>
    </p:spTree>
    <p:extLst>
      <p:ext uri="{BB962C8B-B14F-4D97-AF65-F5344CB8AC3E}">
        <p14:creationId xmlns:p14="http://schemas.microsoft.com/office/powerpoint/2010/main" val="2190832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E7D71494-30CF-18DC-E124-1C69620A18C6}"/>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3"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24"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5"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6"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7"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8"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useBgFill="1">
        <p:nvSpPr>
          <p:cNvPr id="30" name="Rectangle 29">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a:extLst>
              <a:ext uri="{FF2B5EF4-FFF2-40B4-BE49-F238E27FC236}">
                <a16:creationId xmlns:a16="http://schemas.microsoft.com/office/drawing/2014/main" id="{053BFC9B-93B4-8E2E-044F-592CE2606962}"/>
              </a:ext>
              <a:ext uri="{C183D7F6-B498-43B3-948B-1728B52AA6E4}">
                <adec:decorative xmlns:adec="http://schemas.microsoft.com/office/drawing/2017/decorative" val="1"/>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32" name="Group 31">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33"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34"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35"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36"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37"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38"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3821EF58-30FD-0EDE-AE26-996ACDF805FD}"/>
              </a:ext>
            </a:extLst>
          </p:cNvPr>
          <p:cNvSpPr>
            <a:spLocks noGrp="1"/>
          </p:cNvSpPr>
          <p:nvPr>
            <p:ph type="title"/>
          </p:nvPr>
        </p:nvSpPr>
        <p:spPr>
          <a:xfrm>
            <a:off x="346074" y="257979"/>
            <a:ext cx="5775561" cy="673119"/>
          </a:xfrm>
        </p:spPr>
        <p:txBody>
          <a:bodyPr vert="horz" lIns="91440" tIns="45720" rIns="91440" bIns="45720" rtlCol="0" anchor="ctr">
            <a:normAutofit/>
          </a:bodyPr>
          <a:lstStyle/>
          <a:p>
            <a:pPr algn="l"/>
            <a:r>
              <a:rPr lang="en-US" sz="2400" b="1"/>
              <a:t>Common Reviewer Critiques</a:t>
            </a:r>
          </a:p>
        </p:txBody>
      </p:sp>
      <p:sp>
        <p:nvSpPr>
          <p:cNvPr id="4" name="TextBox 3">
            <a:extLst>
              <a:ext uri="{FF2B5EF4-FFF2-40B4-BE49-F238E27FC236}">
                <a16:creationId xmlns:a16="http://schemas.microsoft.com/office/drawing/2014/main" id="{A66E156E-260A-BB8A-6BB7-8F4D6837EE9C}"/>
              </a:ext>
            </a:extLst>
          </p:cNvPr>
          <p:cNvSpPr txBox="1"/>
          <p:nvPr/>
        </p:nvSpPr>
        <p:spPr>
          <a:xfrm>
            <a:off x="472017" y="806470"/>
            <a:ext cx="5494043" cy="5895525"/>
          </a:xfrm>
          <a:prstGeom prst="rect">
            <a:avLst/>
          </a:prstGeom>
          <a:noFill/>
        </p:spPr>
        <p:txBody>
          <a:bodyPr wrap="square">
            <a:spAutoFit/>
          </a:bodyPr>
          <a:lstStyle/>
          <a:p>
            <a:endParaRPr lang="en-US" b="1"/>
          </a:p>
          <a:p>
            <a:r>
              <a:rPr lang="en-US" b="1"/>
              <a:t>Weak</a:t>
            </a:r>
          </a:p>
          <a:p>
            <a:r>
              <a:rPr lang="en-US"/>
              <a:t>Topic too broad</a:t>
            </a:r>
          </a:p>
          <a:p>
            <a:r>
              <a:rPr lang="en-US"/>
              <a:t>No identifiable gap</a:t>
            </a:r>
          </a:p>
          <a:p>
            <a:r>
              <a:rPr lang="en-US"/>
              <a:t>Method does not answer research question</a:t>
            </a:r>
          </a:p>
          <a:p>
            <a:r>
              <a:rPr lang="en-US"/>
              <a:t>Significance overstated</a:t>
            </a:r>
          </a:p>
          <a:p>
            <a:r>
              <a:rPr lang="en-US"/>
              <a:t>Objectives unclear</a:t>
            </a:r>
          </a:p>
          <a:p>
            <a:endParaRPr lang="en-US"/>
          </a:p>
          <a:p>
            <a:r>
              <a:rPr lang="en-US" b="1"/>
              <a:t>Strong</a:t>
            </a:r>
          </a:p>
          <a:p>
            <a:r>
              <a:rPr lang="en-US"/>
              <a:t>Specific gap</a:t>
            </a:r>
          </a:p>
          <a:p>
            <a:r>
              <a:rPr lang="en-US"/>
              <a:t>Feasible project</a:t>
            </a:r>
          </a:p>
          <a:p>
            <a:r>
              <a:rPr lang="en-US"/>
              <a:t>Appropriate methods</a:t>
            </a:r>
          </a:p>
          <a:p>
            <a:r>
              <a:rPr lang="en-US"/>
              <a:t>Clear contribution</a:t>
            </a:r>
          </a:p>
          <a:p>
            <a:endParaRPr lang="en-US"/>
          </a:p>
          <a:p>
            <a:pPr fontAlgn="t">
              <a:lnSpc>
                <a:spcPct val="119048"/>
              </a:lnSpc>
              <a:buNone/>
            </a:pPr>
            <a:r>
              <a:rPr lang="en-CA" b="1"/>
              <a:t>Reviewer Comment Examples</a:t>
            </a:r>
            <a:endParaRPr lang="en-CA"/>
          </a:p>
          <a:p>
            <a:pPr lvl="0" fontAlgn="t">
              <a:lnSpc>
                <a:spcPct val="119048"/>
              </a:lnSpc>
            </a:pPr>
            <a:r>
              <a:rPr lang="en-CA"/>
              <a:t>"Objectives are insufficiently defined."</a:t>
            </a:r>
          </a:p>
          <a:p>
            <a:pPr lvl="0" fontAlgn="t">
              <a:lnSpc>
                <a:spcPct val="119048"/>
              </a:lnSpc>
            </a:pPr>
            <a:r>
              <a:rPr lang="en-CA"/>
              <a:t>"Methodology lacks justification."</a:t>
            </a:r>
          </a:p>
          <a:p>
            <a:pPr lvl="0" fontAlgn="t">
              <a:lnSpc>
                <a:spcPct val="119048"/>
              </a:lnSpc>
            </a:pPr>
            <a:r>
              <a:rPr lang="en-CA"/>
              <a:t>“Project is too far reaching, and not feasible.”</a:t>
            </a:r>
          </a:p>
          <a:p>
            <a:pPr lvl="0" fontAlgn="t">
              <a:lnSpc>
                <a:spcPct val="119048"/>
              </a:lnSpc>
            </a:pPr>
            <a:r>
              <a:rPr lang="en-CA"/>
              <a:t>“Research question is unclear.”</a:t>
            </a:r>
            <a:endParaRPr lang="en-US" sz="1600"/>
          </a:p>
          <a:p>
            <a:endParaRPr lang="en-CA"/>
          </a:p>
        </p:txBody>
      </p:sp>
    </p:spTree>
    <p:extLst>
      <p:ext uri="{BB962C8B-B14F-4D97-AF65-F5344CB8AC3E}">
        <p14:creationId xmlns:p14="http://schemas.microsoft.com/office/powerpoint/2010/main" val="2124915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94F64E6A-449E-E818-C8F4-FD50947010DA}"/>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6"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17"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18"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19"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20"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21"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sp>
        <p:nvSpPr>
          <p:cNvPr id="10" name="Title 9">
            <a:extLst>
              <a:ext uri="{FF2B5EF4-FFF2-40B4-BE49-F238E27FC236}">
                <a16:creationId xmlns:a16="http://schemas.microsoft.com/office/drawing/2014/main" id="{C1843FD2-D318-0CA3-8D73-62985DE50292}"/>
              </a:ext>
            </a:extLst>
          </p:cNvPr>
          <p:cNvSpPr>
            <a:spLocks noGrp="1"/>
          </p:cNvSpPr>
          <p:nvPr>
            <p:ph type="title"/>
          </p:nvPr>
        </p:nvSpPr>
        <p:spPr>
          <a:xfrm>
            <a:off x="3133124" y="1230683"/>
            <a:ext cx="4509700" cy="1963632"/>
          </a:xfrm>
        </p:spPr>
        <p:txBody>
          <a:bodyPr vert="horz" lIns="91440" tIns="45720" rIns="91440" bIns="45720" rtlCol="0" anchor="b" anchorCtr="1">
            <a:normAutofit/>
          </a:bodyPr>
          <a:lstStyle/>
          <a:p>
            <a:pPr algn="l">
              <a:lnSpc>
                <a:spcPct val="90000"/>
              </a:lnSpc>
            </a:pPr>
            <a:r>
              <a:rPr lang="en-US"/>
              <a:t>Various Frameworks </a:t>
            </a:r>
            <a:br>
              <a:rPr lang="en-US"/>
            </a:br>
            <a:r>
              <a:rPr lang="en-US"/>
              <a:t>of an Outline of Proposed Research</a:t>
            </a:r>
          </a:p>
        </p:txBody>
      </p:sp>
      <p:sp>
        <p:nvSpPr>
          <p:cNvPr id="6" name="TextBox 5">
            <a:extLst>
              <a:ext uri="{FF2B5EF4-FFF2-40B4-BE49-F238E27FC236}">
                <a16:creationId xmlns:a16="http://schemas.microsoft.com/office/drawing/2014/main" id="{C355DB38-A4CD-882E-0454-135B0114789A}"/>
              </a:ext>
            </a:extLst>
          </p:cNvPr>
          <p:cNvSpPr txBox="1"/>
          <p:nvPr/>
        </p:nvSpPr>
        <p:spPr>
          <a:xfrm>
            <a:off x="3272631" y="3700992"/>
            <a:ext cx="4310367" cy="1524423"/>
          </a:xfrm>
          <a:prstGeom prst="rect">
            <a:avLst/>
          </a:prstGeom>
        </p:spPr>
        <p:txBody>
          <a:bodyPr vert="horz" lIns="91440" tIns="45720" rIns="91440" bIns="45720" rtlCol="0">
            <a:normAutofit/>
          </a:bodyPr>
          <a:lstStyle/>
          <a:p>
            <a:pPr>
              <a:spcBef>
                <a:spcPct val="20000"/>
              </a:spcBef>
              <a:spcAft>
                <a:spcPts val="600"/>
              </a:spcAft>
              <a:buClr>
                <a:schemeClr val="accent1">
                  <a:lumMod val="75000"/>
                </a:schemeClr>
              </a:buClr>
              <a:buSzPct val="145000"/>
            </a:pPr>
            <a:r>
              <a:rPr lang="en-US" sz="2100" b="1"/>
              <a:t>There is no single correct structure, but successful proposals all tell a coherent research story.</a:t>
            </a:r>
          </a:p>
        </p:txBody>
      </p:sp>
      <p:pic>
        <p:nvPicPr>
          <p:cNvPr id="3" name="Picture 2">
            <a:extLst>
              <a:ext uri="{FF2B5EF4-FFF2-40B4-BE49-F238E27FC236}">
                <a16:creationId xmlns:a16="http://schemas.microsoft.com/office/drawing/2014/main" id="{6C2469F7-D8E7-53F2-D1A7-5A7C1729ED5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127998" y="10"/>
            <a:ext cx="4064001" cy="6857990"/>
          </a:xfrm>
          <a:prstGeom prst="rect">
            <a:avLst/>
          </a:prstGeom>
        </p:spPr>
      </p:pic>
    </p:spTree>
    <p:extLst>
      <p:ext uri="{BB962C8B-B14F-4D97-AF65-F5344CB8AC3E}">
        <p14:creationId xmlns:p14="http://schemas.microsoft.com/office/powerpoint/2010/main" val="110239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EF280-C744-D1E9-5B47-D43FFD232F7A}"/>
              </a:ext>
            </a:extLst>
          </p:cNvPr>
          <p:cNvSpPr>
            <a:spLocks noGrp="1"/>
          </p:cNvSpPr>
          <p:nvPr>
            <p:ph type="title"/>
          </p:nvPr>
        </p:nvSpPr>
        <p:spPr>
          <a:xfrm>
            <a:off x="1295810" y="378758"/>
            <a:ext cx="9600379" cy="1188720"/>
          </a:xfrm>
        </p:spPr>
        <p:txBody>
          <a:bodyPr/>
          <a:lstStyle/>
          <a:p>
            <a:r>
              <a:rPr lang="en-US"/>
              <a:t>Various Proposal Frameworks</a:t>
            </a:r>
          </a:p>
        </p:txBody>
      </p:sp>
      <p:sp>
        <p:nvSpPr>
          <p:cNvPr id="5" name="Text Placeholder 4">
            <a:extLst>
              <a:ext uri="{FF2B5EF4-FFF2-40B4-BE49-F238E27FC236}">
                <a16:creationId xmlns:a16="http://schemas.microsoft.com/office/drawing/2014/main" id="{F0824037-FAB6-A76D-8B81-D311DB472EEE}"/>
              </a:ext>
            </a:extLst>
          </p:cNvPr>
          <p:cNvSpPr>
            <a:spLocks noGrp="1"/>
          </p:cNvSpPr>
          <p:nvPr>
            <p:ph type="body" idx="1"/>
          </p:nvPr>
        </p:nvSpPr>
        <p:spPr>
          <a:xfrm>
            <a:off x="1583436" y="1828802"/>
            <a:ext cx="3773655" cy="484632"/>
          </a:xfrm>
        </p:spPr>
        <p:txBody>
          <a:bodyPr/>
          <a:lstStyle/>
          <a:p>
            <a:pPr algn="l"/>
            <a:r>
              <a:rPr lang="en-US" b="1">
                <a:solidFill>
                  <a:schemeClr val="tx1"/>
                </a:solidFill>
              </a:rPr>
              <a:t>Hour-Glass Style </a:t>
            </a:r>
          </a:p>
        </p:txBody>
      </p:sp>
      <p:sp>
        <p:nvSpPr>
          <p:cNvPr id="6" name="Content Placeholder 5">
            <a:extLst>
              <a:ext uri="{FF2B5EF4-FFF2-40B4-BE49-F238E27FC236}">
                <a16:creationId xmlns:a16="http://schemas.microsoft.com/office/drawing/2014/main" id="{A2287B0D-690F-4794-91E4-59E40144BD56}"/>
              </a:ext>
            </a:extLst>
          </p:cNvPr>
          <p:cNvSpPr>
            <a:spLocks noGrp="1"/>
          </p:cNvSpPr>
          <p:nvPr>
            <p:ph sz="half" idx="2"/>
          </p:nvPr>
        </p:nvSpPr>
        <p:spPr>
          <a:xfrm>
            <a:off x="1135464" y="2429902"/>
            <a:ext cx="4960536" cy="3729738"/>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Background of research, broad overview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Introduce important concepts, what is known and what is unknown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Methodology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Contribution to knowledge in field and broader impact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8" name="Text Placeholder 7">
            <a:extLst>
              <a:ext uri="{FF2B5EF4-FFF2-40B4-BE49-F238E27FC236}">
                <a16:creationId xmlns:a16="http://schemas.microsoft.com/office/drawing/2014/main" id="{49789B04-15CB-446F-52A6-A8DB3B077EA1}"/>
              </a:ext>
            </a:extLst>
          </p:cNvPr>
          <p:cNvSpPr>
            <a:spLocks noGrp="1"/>
          </p:cNvSpPr>
          <p:nvPr>
            <p:ph type="body" sz="quarter" idx="13"/>
          </p:nvPr>
        </p:nvSpPr>
        <p:spPr>
          <a:xfrm>
            <a:off x="6834908" y="1828801"/>
            <a:ext cx="3773655" cy="484632"/>
          </a:xfrm>
        </p:spPr>
        <p:txBody>
          <a:bodyPr>
            <a:normAutofit/>
          </a:bodyPr>
          <a:lstStyle/>
          <a:p>
            <a:r>
              <a:rPr lang="en-US" b="1">
                <a:solidFill>
                  <a:schemeClr val="tx1"/>
                </a:solidFill>
              </a:rPr>
              <a:t>Inverted Triangle </a:t>
            </a:r>
          </a:p>
        </p:txBody>
      </p:sp>
      <p:sp>
        <p:nvSpPr>
          <p:cNvPr id="7" name="Content Placeholder 6">
            <a:extLst>
              <a:ext uri="{FF2B5EF4-FFF2-40B4-BE49-F238E27FC236}">
                <a16:creationId xmlns:a16="http://schemas.microsoft.com/office/drawing/2014/main" id="{CB33D612-E4E2-ABEC-2674-7B81BC31983B}"/>
              </a:ext>
            </a:extLst>
          </p:cNvPr>
          <p:cNvSpPr>
            <a:spLocks noGrp="1"/>
          </p:cNvSpPr>
          <p:nvPr>
            <p:ph sz="quarter" idx="4"/>
          </p:nvPr>
        </p:nvSpPr>
        <p:spPr>
          <a:xfrm>
            <a:off x="6338316" y="2429903"/>
            <a:ext cx="5465757" cy="3729737"/>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Big picture, relevance/importance of problem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Theoretical Frame: Situate study in body of theory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Methodology: Underlying approach to the research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Method: How will you do it?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Dissemination of research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3" name="Flowchart: Collate 2">
            <a:extLst>
              <a:ext uri="{FF2B5EF4-FFF2-40B4-BE49-F238E27FC236}">
                <a16:creationId xmlns:a16="http://schemas.microsoft.com/office/drawing/2014/main" id="{AD6E2D01-CCB9-9D46-33F1-FDAB4331F900}"/>
              </a:ext>
              <a:ext uri="{C183D7F6-B498-43B3-948B-1728B52AA6E4}">
                <adec:decorative xmlns:adec="http://schemas.microsoft.com/office/drawing/2017/decorative" val="1"/>
              </a:ext>
            </a:extLst>
          </p:cNvPr>
          <p:cNvSpPr/>
          <p:nvPr/>
        </p:nvSpPr>
        <p:spPr>
          <a:xfrm>
            <a:off x="4005072" y="3602736"/>
            <a:ext cx="694944" cy="804672"/>
          </a:xfrm>
          <a:prstGeom prst="flowChartCollate">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 name="Flowchart: Merge 3">
            <a:extLst>
              <a:ext uri="{FF2B5EF4-FFF2-40B4-BE49-F238E27FC236}">
                <a16:creationId xmlns:a16="http://schemas.microsoft.com/office/drawing/2014/main" id="{0D819268-1112-137D-E30C-6579B1888C32}"/>
              </a:ext>
              <a:ext uri="{C183D7F6-B498-43B3-948B-1728B52AA6E4}">
                <adec:decorative xmlns:adec="http://schemas.microsoft.com/office/drawing/2017/decorative" val="1"/>
              </a:ext>
            </a:extLst>
          </p:cNvPr>
          <p:cNvSpPr/>
          <p:nvPr/>
        </p:nvSpPr>
        <p:spPr>
          <a:xfrm>
            <a:off x="10387584" y="4727448"/>
            <a:ext cx="960120" cy="886968"/>
          </a:xfrm>
          <a:prstGeom prst="flowChartMerge">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14046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1A87-5870-5CAC-F162-FE79B5184C9F}"/>
              </a:ext>
            </a:extLst>
          </p:cNvPr>
          <p:cNvSpPr>
            <a:spLocks noGrp="1"/>
          </p:cNvSpPr>
          <p:nvPr>
            <p:ph type="title"/>
          </p:nvPr>
        </p:nvSpPr>
        <p:spPr>
          <a:xfrm>
            <a:off x="1697585" y="536303"/>
            <a:ext cx="3461281" cy="1549399"/>
          </a:xfrm>
        </p:spPr>
        <p:txBody>
          <a:bodyPr vert="horz" lIns="91440" tIns="45720" rIns="91440" bIns="45720" rtlCol="0" anchor="b">
            <a:normAutofit/>
          </a:bodyPr>
          <a:lstStyle/>
          <a:p>
            <a:r>
              <a:rPr lang="en-US"/>
              <a:t>Sample Structure of an Outline of Proposed Research </a:t>
            </a:r>
          </a:p>
        </p:txBody>
      </p:sp>
      <p:pic>
        <p:nvPicPr>
          <p:cNvPr id="5" name="Picture 4">
            <a:extLst>
              <a:ext uri="{FF2B5EF4-FFF2-40B4-BE49-F238E27FC236}">
                <a16:creationId xmlns:a16="http://schemas.microsoft.com/office/drawing/2014/main" id="{C542A460-3846-B7A7-4F4F-2FAD797F337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949671" y="2800895"/>
            <a:ext cx="2957107" cy="1971404"/>
          </a:xfrm>
          <a:prstGeom prst="rect">
            <a:avLst/>
          </a:prstGeom>
        </p:spPr>
      </p:pic>
      <p:sp>
        <p:nvSpPr>
          <p:cNvPr id="8" name="TextBox 7">
            <a:extLst>
              <a:ext uri="{FF2B5EF4-FFF2-40B4-BE49-F238E27FC236}">
                <a16:creationId xmlns:a16="http://schemas.microsoft.com/office/drawing/2014/main" id="{667A917F-96E4-897D-3B39-1BE245F99BBF}"/>
              </a:ext>
            </a:extLst>
          </p:cNvPr>
          <p:cNvSpPr txBox="1"/>
          <p:nvPr/>
        </p:nvSpPr>
        <p:spPr>
          <a:xfrm>
            <a:off x="5412254" y="797510"/>
            <a:ext cx="7148946" cy="5262979"/>
          </a:xfrm>
          <a:prstGeom prst="rect">
            <a:avLst/>
          </a:prstGeom>
          <a:noFill/>
        </p:spPr>
        <p:txBody>
          <a:bodyPr wrap="square">
            <a:spAutoFit/>
          </a:bodyPr>
          <a:lstStyle/>
          <a:p>
            <a:r>
              <a:rPr lang="en-US" sz="1600" b="1"/>
              <a:t>Introduction / Background</a:t>
            </a:r>
          </a:p>
          <a:p>
            <a:pPr marL="285750" indent="-285750">
              <a:buFont typeface="Arial" panose="020B0604020202020204" pitchFamily="34" charset="0"/>
              <a:buChar char="•"/>
            </a:pPr>
            <a:r>
              <a:rPr lang="en-US" sz="1600"/>
              <a:t>Brief context of the research area.</a:t>
            </a:r>
          </a:p>
          <a:p>
            <a:pPr marL="285750" indent="-285750">
              <a:buFont typeface="Arial" panose="020B0604020202020204" pitchFamily="34" charset="0"/>
              <a:buChar char="•"/>
            </a:pPr>
            <a:r>
              <a:rPr lang="en-US" sz="1600"/>
              <a:t>Why this topic is important (significance and relevance).</a:t>
            </a:r>
          </a:p>
          <a:p>
            <a:pPr marL="285750" indent="-285750">
              <a:buFont typeface="Arial" panose="020B0604020202020204" pitchFamily="34" charset="0"/>
              <a:buChar char="•"/>
            </a:pPr>
            <a:r>
              <a:rPr lang="en-US" sz="1600" b="1"/>
              <a:t>Identify the gap </a:t>
            </a:r>
            <a:r>
              <a:rPr lang="en-US" sz="1600"/>
              <a:t>your research addresses.</a:t>
            </a:r>
          </a:p>
          <a:p>
            <a:endParaRPr lang="en-US" sz="1600" b="1"/>
          </a:p>
          <a:p>
            <a:r>
              <a:rPr lang="en-US" sz="1600" b="1"/>
              <a:t>Research Objectives</a:t>
            </a:r>
          </a:p>
          <a:p>
            <a:pPr marL="285750" indent="-285750">
              <a:buFont typeface="Arial" panose="020B0604020202020204" pitchFamily="34" charset="0"/>
              <a:buChar char="•"/>
            </a:pPr>
            <a:r>
              <a:rPr lang="en-US" sz="1600"/>
              <a:t>State the main goal(s) of your research.</a:t>
            </a:r>
          </a:p>
          <a:p>
            <a:pPr marL="285750" indent="-285750">
              <a:buFont typeface="Arial" panose="020B0604020202020204" pitchFamily="34" charset="0"/>
              <a:buChar char="•"/>
            </a:pPr>
            <a:r>
              <a:rPr lang="en-US" sz="1600"/>
              <a:t>Include 2–3 specific objectives or research questions.</a:t>
            </a:r>
          </a:p>
          <a:p>
            <a:endParaRPr lang="en-US" sz="1600"/>
          </a:p>
          <a:p>
            <a:r>
              <a:rPr lang="en-US" sz="1600" b="1"/>
              <a:t>Methodology</a:t>
            </a:r>
          </a:p>
          <a:p>
            <a:pPr marL="285750" indent="-285750">
              <a:buFont typeface="Arial" panose="020B0604020202020204" pitchFamily="34" charset="0"/>
              <a:buChar char="•"/>
            </a:pPr>
            <a:r>
              <a:rPr lang="en-US" sz="1600"/>
              <a:t>Summarize your approach (qualitative, quantitative, mixed methods).</a:t>
            </a:r>
          </a:p>
          <a:p>
            <a:pPr marL="285750" indent="-285750">
              <a:buFont typeface="Arial" panose="020B0604020202020204" pitchFamily="34" charset="0"/>
              <a:buChar char="•"/>
            </a:pPr>
            <a:r>
              <a:rPr lang="en-US" sz="1600"/>
              <a:t>Key techniques, tools, or data sources.</a:t>
            </a:r>
          </a:p>
          <a:p>
            <a:pPr marL="285750" indent="-285750">
              <a:buFont typeface="Arial" panose="020B0604020202020204" pitchFamily="34" charset="0"/>
              <a:buChar char="•"/>
            </a:pPr>
            <a:r>
              <a:rPr lang="en-US" sz="1600"/>
              <a:t>Why this method is appropriate.</a:t>
            </a:r>
          </a:p>
          <a:p>
            <a:endParaRPr lang="en-US" sz="1600"/>
          </a:p>
          <a:p>
            <a:r>
              <a:rPr lang="en-US" sz="1600" b="1"/>
              <a:t>Expected Outcomes</a:t>
            </a:r>
          </a:p>
          <a:p>
            <a:pPr marL="285750" indent="-285750">
              <a:buFont typeface="Arial" panose="020B0604020202020204" pitchFamily="34" charset="0"/>
              <a:buChar char="•"/>
            </a:pPr>
            <a:r>
              <a:rPr lang="en-US" sz="1600"/>
              <a:t>What you aim to discover or achieve.</a:t>
            </a:r>
          </a:p>
          <a:p>
            <a:pPr marL="285750" indent="-285750">
              <a:buFont typeface="Arial" panose="020B0604020202020204" pitchFamily="34" charset="0"/>
              <a:buChar char="•"/>
            </a:pPr>
            <a:r>
              <a:rPr lang="en-US" sz="1600"/>
              <a:t>Potential impact on the field or society.</a:t>
            </a:r>
          </a:p>
          <a:p>
            <a:endParaRPr lang="en-US" sz="1600"/>
          </a:p>
          <a:p>
            <a:r>
              <a:rPr lang="en-US" sz="1600" b="1"/>
              <a:t>Significance</a:t>
            </a:r>
          </a:p>
          <a:p>
            <a:pPr marL="285750" indent="-285750">
              <a:buFont typeface="Arial" panose="020B0604020202020204" pitchFamily="34" charset="0"/>
              <a:buChar char="•"/>
            </a:pPr>
            <a:r>
              <a:rPr lang="en-US" sz="1600"/>
              <a:t>How your research contributes to knowledge, policy, or practice.</a:t>
            </a:r>
          </a:p>
          <a:p>
            <a:pPr marL="285750" indent="-285750">
              <a:buFont typeface="Arial" panose="020B0604020202020204" pitchFamily="34" charset="0"/>
              <a:buChar char="•"/>
            </a:pPr>
            <a:r>
              <a:rPr lang="en-US" sz="1600"/>
              <a:t>Any innovative aspects.</a:t>
            </a:r>
            <a:endParaRPr lang="en-CA" sz="1600"/>
          </a:p>
        </p:txBody>
      </p:sp>
    </p:spTree>
    <p:extLst>
      <p:ext uri="{BB962C8B-B14F-4D97-AF65-F5344CB8AC3E}">
        <p14:creationId xmlns:p14="http://schemas.microsoft.com/office/powerpoint/2010/main" val="3472380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58"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59"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60"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61"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62"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63"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8686C08C-6345-995D-0038-87D813FF592F}"/>
              </a:ext>
            </a:extLst>
          </p:cNvPr>
          <p:cNvSpPr>
            <a:spLocks noGrp="1"/>
          </p:cNvSpPr>
          <p:nvPr>
            <p:ph type="title"/>
          </p:nvPr>
        </p:nvSpPr>
        <p:spPr>
          <a:xfrm>
            <a:off x="1522412" y="410379"/>
            <a:ext cx="10018713" cy="656420"/>
          </a:xfrm>
        </p:spPr>
        <p:txBody>
          <a:bodyPr vert="horz" lIns="91440" tIns="45720" rIns="91440" bIns="45720" rtlCol="0" anchor="ctr">
            <a:normAutofit/>
          </a:bodyPr>
          <a:lstStyle/>
          <a:p>
            <a:r>
              <a:rPr lang="en-US" sz="2800" b="1"/>
              <a:t>Anatomy of a Strong Opening Paragraph</a:t>
            </a:r>
          </a:p>
        </p:txBody>
      </p:sp>
      <p:sp>
        <p:nvSpPr>
          <p:cNvPr id="5" name="Content Placeholder 4">
            <a:extLst>
              <a:ext uri="{FF2B5EF4-FFF2-40B4-BE49-F238E27FC236}">
                <a16:creationId xmlns:a16="http://schemas.microsoft.com/office/drawing/2014/main" id="{84CAAA53-0F45-4220-2954-BF3493A83758}"/>
              </a:ext>
            </a:extLst>
          </p:cNvPr>
          <p:cNvSpPr>
            <a:spLocks noGrp="1"/>
          </p:cNvSpPr>
          <p:nvPr>
            <p:ph sz="quarter" idx="26"/>
          </p:nvPr>
        </p:nvSpPr>
        <p:spPr>
          <a:xfrm>
            <a:off x="1952626" y="1300967"/>
            <a:ext cx="9550398" cy="4350686"/>
          </a:xfrm>
        </p:spPr>
        <p:txBody>
          <a:bodyPr vert="horz" lIns="91440" tIns="45720" rIns="91440" bIns="45720" rtlCol="0" anchor="t">
            <a:noAutofit/>
          </a:bodyPr>
          <a:lstStyle/>
          <a:p>
            <a:pPr>
              <a:spcBef>
                <a:spcPts val="0"/>
              </a:spcBef>
              <a:spcAft>
                <a:spcPts val="0"/>
              </a:spcAft>
            </a:pPr>
            <a:r>
              <a:rPr lang="en-US" sz="1600" b="1"/>
              <a:t>Problem</a:t>
            </a:r>
            <a:r>
              <a:rPr lang="en-US" sz="1600"/>
              <a:t> What is the issue?	</a:t>
            </a:r>
          </a:p>
          <a:p>
            <a:pPr>
              <a:spcBef>
                <a:spcPts val="0"/>
              </a:spcBef>
              <a:spcAft>
                <a:spcPts val="0"/>
              </a:spcAft>
            </a:pPr>
            <a:r>
              <a:rPr lang="en-US" sz="1600" b="1">
                <a:solidFill>
                  <a:srgbClr val="00B050"/>
                </a:solidFill>
              </a:rPr>
              <a:t>Graduate student mental health has become a growing concern across Canadian universities.</a:t>
            </a:r>
          </a:p>
          <a:p>
            <a:pPr>
              <a:lnSpc>
                <a:spcPct val="90000"/>
              </a:lnSpc>
              <a:spcBef>
                <a:spcPct val="20000"/>
              </a:spcBef>
            </a:pPr>
            <a:endParaRPr lang="en-US" sz="1600" b="1"/>
          </a:p>
          <a:p>
            <a:pPr>
              <a:spcBef>
                <a:spcPts val="0"/>
              </a:spcBef>
              <a:spcAft>
                <a:spcPts val="0"/>
              </a:spcAft>
            </a:pPr>
            <a:r>
              <a:rPr lang="en-US" sz="1600" b="1"/>
              <a:t>Current Knowledge </a:t>
            </a:r>
            <a:r>
              <a:rPr lang="en-US" sz="1600"/>
              <a:t>What do we know?</a:t>
            </a:r>
          </a:p>
          <a:p>
            <a:pPr>
              <a:spcBef>
                <a:spcPts val="0"/>
              </a:spcBef>
              <a:spcAft>
                <a:spcPts val="0"/>
              </a:spcAft>
            </a:pPr>
            <a:r>
              <a:rPr lang="en-US" sz="1600" b="1">
                <a:solidFill>
                  <a:srgbClr val="FF0066"/>
                </a:solidFill>
              </a:rPr>
              <a:t>Existing research has identified workload, isolation, and supervisory relationships as important contributing factors.</a:t>
            </a:r>
          </a:p>
          <a:p>
            <a:pPr>
              <a:spcBef>
                <a:spcPct val="20000"/>
              </a:spcBef>
              <a:spcAft>
                <a:spcPts val="0"/>
              </a:spcAft>
            </a:pPr>
            <a:endParaRPr lang="en-US" sz="1600" b="1">
              <a:solidFill>
                <a:srgbClr val="0033CC"/>
              </a:solidFill>
            </a:endParaRPr>
          </a:p>
          <a:p>
            <a:pPr>
              <a:spcBef>
                <a:spcPts val="0"/>
              </a:spcBef>
              <a:spcAft>
                <a:spcPts val="0"/>
              </a:spcAft>
            </a:pPr>
            <a:r>
              <a:rPr lang="en-US" sz="1600" b="1"/>
              <a:t>Gap</a:t>
            </a:r>
            <a:r>
              <a:rPr lang="en-US" sz="1600"/>
              <a:t> What remains unknown?</a:t>
            </a:r>
          </a:p>
          <a:p>
            <a:pPr>
              <a:spcBef>
                <a:spcPts val="0"/>
              </a:spcBef>
              <a:spcAft>
                <a:spcPts val="0"/>
              </a:spcAft>
            </a:pPr>
            <a:r>
              <a:rPr lang="en-US" sz="1600" b="1">
                <a:solidFill>
                  <a:schemeClr val="bg2">
                    <a:lumMod val="50000"/>
                  </a:schemeClr>
                </a:solidFill>
              </a:rPr>
              <a:t>However, little is known about how doctoral funding uncertainty influences psychological well-being throughout graduate training.</a:t>
            </a:r>
          </a:p>
          <a:p>
            <a:pPr>
              <a:spcBef>
                <a:spcPts val="0"/>
              </a:spcBef>
              <a:spcAft>
                <a:spcPts val="0"/>
              </a:spcAft>
            </a:pPr>
            <a:endParaRPr lang="en-US" sz="1600" b="1">
              <a:solidFill>
                <a:srgbClr val="FF0000"/>
              </a:solidFill>
            </a:endParaRPr>
          </a:p>
          <a:p>
            <a:pPr>
              <a:spcBef>
                <a:spcPts val="0"/>
              </a:spcBef>
              <a:spcAft>
                <a:spcPts val="0"/>
              </a:spcAft>
            </a:pPr>
            <a:r>
              <a:rPr lang="en-US" sz="1600" b="1"/>
              <a:t>Importance</a:t>
            </a:r>
            <a:r>
              <a:rPr lang="en-US" sz="1600"/>
              <a:t> Why does that matter?</a:t>
            </a:r>
          </a:p>
          <a:p>
            <a:pPr>
              <a:spcBef>
                <a:spcPts val="0"/>
              </a:spcBef>
              <a:spcAft>
                <a:spcPts val="0"/>
              </a:spcAft>
            </a:pPr>
            <a:r>
              <a:rPr lang="en-US" sz="1600" b="1">
                <a:solidFill>
                  <a:srgbClr val="FF0000"/>
                </a:solidFill>
              </a:rPr>
              <a:t>Addressing this gap may help institutions better support student retention and success.</a:t>
            </a:r>
          </a:p>
          <a:p>
            <a:pPr>
              <a:spcBef>
                <a:spcPts val="0"/>
              </a:spcBef>
              <a:spcAft>
                <a:spcPts val="0"/>
              </a:spcAft>
            </a:pPr>
            <a:endParaRPr lang="en-US" sz="1600" b="1">
              <a:solidFill>
                <a:srgbClr val="7030A0"/>
              </a:solidFill>
            </a:endParaRPr>
          </a:p>
          <a:p>
            <a:pPr>
              <a:spcBef>
                <a:spcPts val="0"/>
              </a:spcBef>
              <a:spcAft>
                <a:spcPts val="0"/>
              </a:spcAft>
            </a:pPr>
            <a:r>
              <a:rPr lang="en-US" sz="1600" b="1"/>
              <a:t>Research Question </a:t>
            </a:r>
            <a:r>
              <a:rPr lang="en-US" sz="1600"/>
              <a:t>What will your study address?</a:t>
            </a:r>
          </a:p>
          <a:p>
            <a:pPr>
              <a:spcBef>
                <a:spcPts val="0"/>
              </a:spcBef>
              <a:spcAft>
                <a:spcPts val="0"/>
              </a:spcAft>
            </a:pPr>
            <a:r>
              <a:rPr lang="en-US" sz="1600" b="1">
                <a:solidFill>
                  <a:srgbClr val="7030A0"/>
                </a:solidFill>
              </a:rPr>
              <a:t>This study will investigate how doctoral funding uncertainty affects graduate student well-being.</a:t>
            </a:r>
          </a:p>
        </p:txBody>
      </p:sp>
      <p:sp>
        <p:nvSpPr>
          <p:cNvPr id="7" name="TextBox 6">
            <a:extLst>
              <a:ext uri="{FF2B5EF4-FFF2-40B4-BE49-F238E27FC236}">
                <a16:creationId xmlns:a16="http://schemas.microsoft.com/office/drawing/2014/main" id="{C81E599B-6D57-FCCE-5DC4-7B89EDAD4119}"/>
              </a:ext>
            </a:extLst>
          </p:cNvPr>
          <p:cNvSpPr txBox="1"/>
          <p:nvPr/>
        </p:nvSpPr>
        <p:spPr>
          <a:xfrm>
            <a:off x="2259013" y="5699278"/>
            <a:ext cx="9107085" cy="400110"/>
          </a:xfrm>
          <a:prstGeom prst="rect">
            <a:avLst/>
          </a:prstGeom>
          <a:noFill/>
        </p:spPr>
        <p:txBody>
          <a:bodyPr wrap="square">
            <a:spAutoFit/>
          </a:bodyPr>
          <a:lstStyle/>
          <a:p>
            <a:r>
              <a:rPr lang="en-US" sz="2000" b="1"/>
              <a:t>Problem → Current Knowledge → Gap → Importance → Research Question</a:t>
            </a:r>
            <a:endParaRPr lang="en-CA" sz="2000" b="1"/>
          </a:p>
        </p:txBody>
      </p:sp>
    </p:spTree>
    <p:extLst>
      <p:ext uri="{BB962C8B-B14F-4D97-AF65-F5344CB8AC3E}">
        <p14:creationId xmlns:p14="http://schemas.microsoft.com/office/powerpoint/2010/main" val="2589836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CB08-32ED-5C25-841E-84AE0DFC76D5}"/>
              </a:ext>
            </a:extLst>
          </p:cNvPr>
          <p:cNvSpPr>
            <a:spLocks noGrp="1"/>
          </p:cNvSpPr>
          <p:nvPr>
            <p:ph type="title"/>
          </p:nvPr>
        </p:nvSpPr>
        <p:spPr>
          <a:xfrm>
            <a:off x="569209" y="1600200"/>
            <a:ext cx="3723696" cy="3657600"/>
          </a:xfrm>
          <a:prstGeom prst="ellipse">
            <a:avLst/>
          </a:prstGeom>
          <a:noFill/>
          <a:ln>
            <a:noFill/>
          </a:ln>
        </p:spPr>
        <p:txBody>
          <a:bodyPr>
            <a:noAutofit/>
          </a:bodyPr>
          <a:lstStyle/>
          <a:p>
            <a:r>
              <a:rPr lang="en-US" sz="3200" b="1" cap="none">
                <a:solidFill>
                  <a:schemeClr val="tx2"/>
                </a:solidFill>
                <a:latin typeface="+mn-lt"/>
              </a:rPr>
              <a:t>Simplified Example of a CGRS M Research Proposal </a:t>
            </a:r>
            <a:endParaRPr lang="en-CA" sz="3200" b="1" cap="none">
              <a:solidFill>
                <a:schemeClr val="tx2"/>
              </a:solidFill>
              <a:latin typeface="+mn-lt"/>
            </a:endParaRPr>
          </a:p>
        </p:txBody>
      </p:sp>
      <p:sp>
        <p:nvSpPr>
          <p:cNvPr id="4" name="TextBox 3">
            <a:extLst>
              <a:ext uri="{FF2B5EF4-FFF2-40B4-BE49-F238E27FC236}">
                <a16:creationId xmlns:a16="http://schemas.microsoft.com/office/drawing/2014/main" id="{9A744567-6835-92FA-9126-53B5800345F3}"/>
              </a:ext>
            </a:extLst>
          </p:cNvPr>
          <p:cNvSpPr txBox="1"/>
          <p:nvPr/>
        </p:nvSpPr>
        <p:spPr>
          <a:xfrm>
            <a:off x="3999119" y="139760"/>
            <a:ext cx="7623672" cy="2123658"/>
          </a:xfrm>
          <a:prstGeom prst="rect">
            <a:avLst/>
          </a:prstGeom>
          <a:noFill/>
        </p:spPr>
        <p:txBody>
          <a:bodyPr wrap="square" rtlCol="0">
            <a:spAutoFit/>
          </a:bodyPr>
          <a:lstStyle/>
          <a:p>
            <a:pPr marL="228600" marR="0" lvl="0" indent="-228600" algn="l" defTabSz="914400" rtl="0" eaLnBrk="1" fontAlgn="auto" latinLnBrk="0" hangingPunct="1">
              <a:spcBef>
                <a:spcPts val="975"/>
              </a:spcBef>
              <a:spcAft>
                <a:spcPts val="225"/>
              </a:spcAft>
              <a:buClr>
                <a:srgbClr val="418AB3"/>
              </a:buClr>
              <a:buSzTx/>
              <a:buFont typeface="Arial" panose="020B0604020202020204" pitchFamily="34" charset="0"/>
              <a:buNone/>
              <a:tabLst/>
              <a:defRPr/>
            </a:pPr>
            <a:r>
              <a:rPr lang="en-US" sz="1600" b="1">
                <a:solidFill>
                  <a:srgbClr val="000000"/>
                </a:solidFill>
                <a:latin typeface="Gill Sans MT" panose="020B0502020104020203"/>
              </a:rPr>
              <a:t>BACKGROUND &amp; CONTEXT</a:t>
            </a:r>
          </a:p>
          <a:p>
            <a:pPr marR="0" lvl="0" algn="l" defTabSz="914400" rtl="0" eaLnBrk="1" fontAlgn="auto" latinLnBrk="0" hangingPunct="1">
              <a:spcBef>
                <a:spcPts val="975"/>
              </a:spcBef>
              <a:spcAft>
                <a:spcPts val="225"/>
              </a:spcAft>
              <a:buClr>
                <a:srgbClr val="418AB3"/>
              </a:buClr>
              <a:buSzTx/>
              <a:tabLst/>
              <a:defRPr/>
            </a:pPr>
            <a:r>
              <a:rPr lang="en-US" sz="1600" b="1">
                <a:solidFill>
                  <a:srgbClr val="00B050"/>
                </a:solidFill>
                <a:latin typeface="Gill Sans MT" panose="020B0502020104020203"/>
              </a:rPr>
              <a:t>Graduate student mental health has become an increasing concern across Canadian universities. Studies have identified academic workload, isolation, and supervisory relationships as factors contributing to student stress and burnout.</a:t>
            </a:r>
          </a:p>
          <a:p>
            <a:pPr marL="228600" marR="0" lvl="0" indent="-228600" algn="l" defTabSz="914400" rtl="0" eaLnBrk="1" fontAlgn="auto" latinLnBrk="0" hangingPunct="1">
              <a:spcBef>
                <a:spcPts val="975"/>
              </a:spcBef>
              <a:spcAft>
                <a:spcPts val="225"/>
              </a:spcAft>
              <a:buClr>
                <a:srgbClr val="418AB3"/>
              </a:buClr>
              <a:buSzTx/>
              <a:buFont typeface="Arial" panose="020B0604020202020204" pitchFamily="34" charset="0"/>
              <a:buNone/>
              <a:tabLst/>
              <a:defRPr/>
            </a:pPr>
            <a:r>
              <a:rPr lang="en-US" sz="1600" b="1">
                <a:solidFill>
                  <a:srgbClr val="000000"/>
                </a:solidFill>
                <a:latin typeface="Gill Sans MT" panose="020B0502020104020203"/>
              </a:rPr>
              <a:t>✅ What reviewers see: </a:t>
            </a:r>
            <a:r>
              <a:rPr lang="en-US" sz="1600">
                <a:solidFill>
                  <a:srgbClr val="000000"/>
                </a:solidFill>
                <a:latin typeface="Gill Sans MT" panose="020B0502020104020203"/>
              </a:rPr>
              <a:t>Demonstrates awareness of the literature and establishes context.</a:t>
            </a:r>
            <a:endParaRPr kumimoji="0" lang="en-US" sz="1500" i="0" u="none" strike="noStrike" kern="1200" cap="none" spc="0" normalizeH="0" baseline="0" noProof="0">
              <a:ln>
                <a:noFill/>
              </a:ln>
              <a:solidFill>
                <a:srgbClr val="000000"/>
              </a:solidFill>
              <a:effectLst/>
              <a:uLnTx/>
              <a:uFillTx/>
              <a:ea typeface="+mn-ea"/>
              <a:cs typeface="+mn-cs"/>
            </a:endParaRPr>
          </a:p>
        </p:txBody>
      </p:sp>
      <p:sp>
        <p:nvSpPr>
          <p:cNvPr id="5" name="TextBox 4">
            <a:extLst>
              <a:ext uri="{FF2B5EF4-FFF2-40B4-BE49-F238E27FC236}">
                <a16:creationId xmlns:a16="http://schemas.microsoft.com/office/drawing/2014/main" id="{B1AE9E84-2DB6-507D-12F3-CD51540B22A1}"/>
              </a:ext>
            </a:extLst>
          </p:cNvPr>
          <p:cNvSpPr txBox="1"/>
          <p:nvPr/>
        </p:nvSpPr>
        <p:spPr>
          <a:xfrm>
            <a:off x="4010139" y="2413337"/>
            <a:ext cx="7249099" cy="2062103"/>
          </a:xfrm>
          <a:prstGeom prst="rect">
            <a:avLst/>
          </a:prstGeom>
          <a:noFill/>
        </p:spPr>
        <p:txBody>
          <a:bodyPr wrap="square">
            <a:spAutoFit/>
          </a:bodyPr>
          <a:lstStyle/>
          <a:p>
            <a:r>
              <a:rPr lang="en-US" sz="1600" b="1">
                <a:latin typeface="Gill Sans MT" panose="020B0502020104020203" pitchFamily="34" charset="0"/>
              </a:rPr>
              <a:t>KNOWLEDGE GAP</a:t>
            </a:r>
          </a:p>
          <a:p>
            <a:endParaRPr lang="en-US" sz="1600">
              <a:latin typeface="Gill Sans MT" panose="020B0502020104020203" pitchFamily="34" charset="0"/>
            </a:endParaRPr>
          </a:p>
          <a:p>
            <a:r>
              <a:rPr lang="en-US" sz="1600">
                <a:solidFill>
                  <a:srgbClr val="FF0066"/>
                </a:solidFill>
                <a:latin typeface="Gill Sans MT" panose="020B0502020104020203" pitchFamily="34" charset="0"/>
              </a:rPr>
              <a:t>However, relatively little research has examined how uncertainty regarding doctoral funding influences psychological well-being throughout graduate training. Existing studies have focused primarily on workload and academic performance outcomes.</a:t>
            </a:r>
          </a:p>
          <a:p>
            <a:endParaRPr lang="en-US" sz="1600">
              <a:latin typeface="Gill Sans MT" panose="020B0502020104020203" pitchFamily="34" charset="0"/>
            </a:endParaRPr>
          </a:p>
          <a:p>
            <a:r>
              <a:rPr lang="en-US" sz="1600">
                <a:latin typeface="Gill Sans MT" panose="020B0502020104020203" pitchFamily="34" charset="0"/>
              </a:rPr>
              <a:t>✅ </a:t>
            </a:r>
            <a:r>
              <a:rPr lang="en-US" sz="1600" b="1">
                <a:latin typeface="Gill Sans MT" panose="020B0502020104020203" pitchFamily="34" charset="0"/>
              </a:rPr>
              <a:t>What reviewers see: </a:t>
            </a:r>
            <a:r>
              <a:rPr lang="en-US" sz="1600">
                <a:latin typeface="Gill Sans MT" panose="020B0502020104020203" pitchFamily="34" charset="0"/>
              </a:rPr>
              <a:t>A clear gap in knowledge.⭐ Most important sentence in the proposal.</a:t>
            </a:r>
            <a:endParaRPr lang="en-CA" sz="1600">
              <a:latin typeface="Gill Sans MT" panose="020B0502020104020203" pitchFamily="34" charset="0"/>
            </a:endParaRPr>
          </a:p>
        </p:txBody>
      </p:sp>
      <p:sp>
        <p:nvSpPr>
          <p:cNvPr id="7" name="TextBox 6">
            <a:extLst>
              <a:ext uri="{FF2B5EF4-FFF2-40B4-BE49-F238E27FC236}">
                <a16:creationId xmlns:a16="http://schemas.microsoft.com/office/drawing/2014/main" id="{8E1CAAA5-D49F-0514-20D1-6AFAB3F252FD}"/>
              </a:ext>
            </a:extLst>
          </p:cNvPr>
          <p:cNvSpPr txBox="1"/>
          <p:nvPr/>
        </p:nvSpPr>
        <p:spPr>
          <a:xfrm>
            <a:off x="4010139" y="4625359"/>
            <a:ext cx="7249099" cy="1815882"/>
          </a:xfrm>
          <a:prstGeom prst="rect">
            <a:avLst/>
          </a:prstGeom>
          <a:noFill/>
        </p:spPr>
        <p:txBody>
          <a:bodyPr wrap="square">
            <a:spAutoFit/>
          </a:bodyPr>
          <a:lstStyle/>
          <a:p>
            <a:r>
              <a:rPr lang="en-US" sz="1600" b="1">
                <a:latin typeface="Gill Sans MT" panose="020B0502020104020203" pitchFamily="34" charset="0"/>
              </a:rPr>
              <a:t>RESEARCH QUESTION</a:t>
            </a:r>
          </a:p>
          <a:p>
            <a:endParaRPr lang="en-US" sz="1600">
              <a:latin typeface="Gill Sans MT" panose="020B0502020104020203" pitchFamily="34" charset="0"/>
            </a:endParaRPr>
          </a:p>
          <a:p>
            <a:r>
              <a:rPr lang="en-US" sz="1600" b="1">
                <a:solidFill>
                  <a:srgbClr val="0033CC"/>
                </a:solidFill>
                <a:latin typeface="Gill Sans MT" panose="020B0502020104020203" pitchFamily="34" charset="0"/>
              </a:rPr>
              <a:t>This study will investigate how doctoral funding uncertainty affects student well-being, academic persistence, and perceptions of future career success.</a:t>
            </a:r>
          </a:p>
          <a:p>
            <a:endParaRPr lang="en-US" sz="1600">
              <a:latin typeface="Gill Sans MT" panose="020B0502020104020203" pitchFamily="34" charset="0"/>
            </a:endParaRPr>
          </a:p>
          <a:p>
            <a:r>
              <a:rPr lang="en-US" sz="1600">
                <a:latin typeface="Gill Sans MT" panose="020B0502020104020203" pitchFamily="34" charset="0"/>
              </a:rPr>
              <a:t>✅ </a:t>
            </a:r>
            <a:r>
              <a:rPr lang="en-US" sz="1600" b="1">
                <a:latin typeface="Gill Sans MT" panose="020B0502020104020203" pitchFamily="34" charset="0"/>
              </a:rPr>
              <a:t>What reviewers see</a:t>
            </a:r>
            <a:r>
              <a:rPr lang="en-US" sz="1600">
                <a:latin typeface="Gill Sans MT" panose="020B0502020104020203" pitchFamily="34" charset="0"/>
              </a:rPr>
              <a:t>: A focused and answerable question.</a:t>
            </a:r>
            <a:endParaRPr lang="en-CA" sz="1600">
              <a:latin typeface="Gill Sans MT" panose="020B0502020104020203" pitchFamily="34" charset="0"/>
            </a:endParaRPr>
          </a:p>
        </p:txBody>
      </p:sp>
    </p:spTree>
    <p:extLst>
      <p:ext uri="{BB962C8B-B14F-4D97-AF65-F5344CB8AC3E}">
        <p14:creationId xmlns:p14="http://schemas.microsoft.com/office/powerpoint/2010/main" val="2308253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07A19-DDB3-74FB-B3EE-B42C7892B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D5C81-CBFB-E564-3578-72ECBC5D1DDC}"/>
              </a:ext>
            </a:extLst>
          </p:cNvPr>
          <p:cNvSpPr>
            <a:spLocks noGrp="1"/>
          </p:cNvSpPr>
          <p:nvPr>
            <p:ph type="title"/>
          </p:nvPr>
        </p:nvSpPr>
        <p:spPr>
          <a:xfrm>
            <a:off x="1484311" y="-1752599"/>
            <a:ext cx="10018713" cy="1752599"/>
          </a:xfrm>
        </p:spPr>
        <p:txBody>
          <a:bodyPr vert="horz" lIns="91440" tIns="45720" rIns="91440" bIns="45720" rtlCol="0" anchor="b">
            <a:normAutofit/>
          </a:bodyPr>
          <a:lstStyle/>
          <a:p>
            <a:r>
              <a:rPr lang="en-US"/>
              <a:t>Simplified Example of a CGRS M Research Proposal</a:t>
            </a:r>
            <a:endParaRPr lang="en-CA"/>
          </a:p>
        </p:txBody>
      </p:sp>
      <p:sp>
        <p:nvSpPr>
          <p:cNvPr id="7" name="TextBox 6">
            <a:extLst>
              <a:ext uri="{FF2B5EF4-FFF2-40B4-BE49-F238E27FC236}">
                <a16:creationId xmlns:a16="http://schemas.microsoft.com/office/drawing/2014/main" id="{1DCBD586-EACD-59DD-1968-F15625CB92F8}"/>
              </a:ext>
            </a:extLst>
          </p:cNvPr>
          <p:cNvSpPr txBox="1"/>
          <p:nvPr/>
        </p:nvSpPr>
        <p:spPr>
          <a:xfrm>
            <a:off x="1575411" y="544768"/>
            <a:ext cx="10157551" cy="2062103"/>
          </a:xfrm>
          <a:prstGeom prst="rect">
            <a:avLst/>
          </a:prstGeom>
          <a:noFill/>
        </p:spPr>
        <p:txBody>
          <a:bodyPr wrap="square">
            <a:spAutoFit/>
          </a:bodyPr>
          <a:lstStyle/>
          <a:p>
            <a:r>
              <a:rPr lang="en-US" sz="1600" b="1">
                <a:latin typeface="Gill Sans MT" panose="020B0502020104020203" pitchFamily="34" charset="0"/>
              </a:rPr>
              <a:t>METHODS</a:t>
            </a:r>
          </a:p>
          <a:p>
            <a:endParaRPr lang="en-US" sz="1600">
              <a:latin typeface="Gill Sans MT" panose="020B0502020104020203" pitchFamily="34" charset="0"/>
            </a:endParaRPr>
          </a:p>
          <a:p>
            <a:r>
              <a:rPr lang="en-US" sz="1600" b="1">
                <a:solidFill>
                  <a:srgbClr val="CC3300"/>
                </a:solidFill>
                <a:latin typeface="Gill Sans MT" panose="020B0502020104020203" pitchFamily="34" charset="0"/>
              </a:rPr>
              <a:t>Using a mixed-methods approach, doctoral students from Canadian universities will be surveyed regarding funding security and mental health indicators. Semi-structured interviews will provide additional insight into student experiences. Quantitative data will be analyzed using regression analysis, while interview data will be coded thematically.</a:t>
            </a:r>
          </a:p>
          <a:p>
            <a:endParaRPr lang="en-US" sz="1600">
              <a:latin typeface="Gill Sans MT" panose="020B0502020104020203" pitchFamily="34" charset="0"/>
            </a:endParaRPr>
          </a:p>
          <a:p>
            <a:r>
              <a:rPr lang="en-US" sz="1600">
                <a:latin typeface="Gill Sans MT" panose="020B0502020104020203" pitchFamily="34" charset="0"/>
              </a:rPr>
              <a:t>✅ </a:t>
            </a:r>
            <a:r>
              <a:rPr lang="en-US" sz="1600" b="1">
                <a:latin typeface="Gill Sans MT" panose="020B0502020104020203" pitchFamily="34" charset="0"/>
              </a:rPr>
              <a:t>What reviewers see:  </a:t>
            </a:r>
            <a:r>
              <a:rPr lang="en-US" sz="1600">
                <a:latin typeface="Gill Sans MT" panose="020B0502020104020203" pitchFamily="34" charset="0"/>
              </a:rPr>
              <a:t>Appropriate methodology ~ Feasible project ~ Methods align with question</a:t>
            </a:r>
            <a:endParaRPr lang="en-CA" sz="1600">
              <a:latin typeface="Gill Sans MT" panose="020B0502020104020203" pitchFamily="34" charset="0"/>
            </a:endParaRPr>
          </a:p>
        </p:txBody>
      </p:sp>
      <p:sp>
        <p:nvSpPr>
          <p:cNvPr id="11" name="TextBox 10">
            <a:extLst>
              <a:ext uri="{FF2B5EF4-FFF2-40B4-BE49-F238E27FC236}">
                <a16:creationId xmlns:a16="http://schemas.microsoft.com/office/drawing/2014/main" id="{87C6131B-8E24-ECEF-E454-42A12D232CF5}"/>
              </a:ext>
            </a:extLst>
          </p:cNvPr>
          <p:cNvSpPr txBox="1"/>
          <p:nvPr/>
        </p:nvSpPr>
        <p:spPr>
          <a:xfrm>
            <a:off x="1575411" y="2974554"/>
            <a:ext cx="10201619" cy="1815882"/>
          </a:xfrm>
          <a:prstGeom prst="rect">
            <a:avLst/>
          </a:prstGeom>
          <a:noFill/>
        </p:spPr>
        <p:txBody>
          <a:bodyPr wrap="square">
            <a:spAutoFit/>
          </a:bodyPr>
          <a:lstStyle/>
          <a:p>
            <a:r>
              <a:rPr lang="en-US" sz="1600" b="1">
                <a:latin typeface="Gill Sans MT" panose="020B0502020104020203" pitchFamily="34" charset="0"/>
              </a:rPr>
              <a:t>SIGNIFICANCE &amp; IMPACT</a:t>
            </a:r>
          </a:p>
          <a:p>
            <a:endParaRPr lang="en-US" sz="1600">
              <a:latin typeface="Gill Sans MT" panose="020B0502020104020203" pitchFamily="34" charset="0"/>
            </a:endParaRPr>
          </a:p>
          <a:p>
            <a:r>
              <a:rPr lang="en-US" sz="1600" b="1">
                <a:solidFill>
                  <a:srgbClr val="CC00FF"/>
                </a:solidFill>
                <a:latin typeface="Gill Sans MT" panose="020B0502020104020203" pitchFamily="34" charset="0"/>
              </a:rPr>
              <a:t>Findings will improve understanding of factors affecting doctoral student success and may inform institutional funding policies and student support initiatives. The project will contribute to the growing literature on graduate student well-being and retention.</a:t>
            </a:r>
          </a:p>
          <a:p>
            <a:endParaRPr lang="en-US" sz="1600">
              <a:latin typeface="Gill Sans MT" panose="020B0502020104020203" pitchFamily="34" charset="0"/>
            </a:endParaRPr>
          </a:p>
          <a:p>
            <a:r>
              <a:rPr lang="en-US" sz="1600">
                <a:latin typeface="Gill Sans MT" panose="020B0502020104020203" pitchFamily="34" charset="0"/>
              </a:rPr>
              <a:t>✅ </a:t>
            </a:r>
            <a:r>
              <a:rPr lang="en-US" sz="1600" b="1">
                <a:latin typeface="Gill Sans MT" panose="020B0502020104020203" pitchFamily="34" charset="0"/>
              </a:rPr>
              <a:t>What reviewers see:</a:t>
            </a:r>
            <a:r>
              <a:rPr lang="en-US" sz="1600">
                <a:latin typeface="Gill Sans MT" panose="020B0502020104020203" pitchFamily="34" charset="0"/>
              </a:rPr>
              <a:t> Clear contribution and broader impact.</a:t>
            </a:r>
            <a:endParaRPr lang="en-CA" sz="1600">
              <a:latin typeface="Gill Sans MT" panose="020B0502020104020203" pitchFamily="34" charset="0"/>
            </a:endParaRPr>
          </a:p>
        </p:txBody>
      </p:sp>
      <p:sp>
        <p:nvSpPr>
          <p:cNvPr id="13" name="TextBox 12">
            <a:extLst>
              <a:ext uri="{FF2B5EF4-FFF2-40B4-BE49-F238E27FC236}">
                <a16:creationId xmlns:a16="http://schemas.microsoft.com/office/drawing/2014/main" id="{EE409004-11B6-B8D0-9925-2FE979096048}"/>
              </a:ext>
            </a:extLst>
          </p:cNvPr>
          <p:cNvSpPr txBox="1"/>
          <p:nvPr/>
        </p:nvSpPr>
        <p:spPr>
          <a:xfrm>
            <a:off x="1575411" y="5076873"/>
            <a:ext cx="9959247" cy="751616"/>
          </a:xfrm>
          <a:prstGeom prst="rect">
            <a:avLst/>
          </a:prstGeom>
          <a:noFill/>
        </p:spPr>
        <p:txBody>
          <a:bodyPr wrap="square">
            <a:spAutoFit/>
          </a:bodyPr>
          <a:lstStyle/>
          <a:p>
            <a:pPr fontAlgn="t">
              <a:lnSpc>
                <a:spcPct val="119048"/>
              </a:lnSpc>
              <a:buNone/>
            </a:pPr>
            <a:r>
              <a:rPr lang="en-CA" b="0" i="0">
                <a:effectLst/>
                <a:latin typeface="Gill Sans MT" panose="020B0502020104020203" pitchFamily="34" charset="0"/>
              </a:rPr>
              <a:t>Notice how the proposal moves logically from: </a:t>
            </a:r>
            <a:r>
              <a:rPr lang="en-CA" b="1" i="0">
                <a:solidFill>
                  <a:srgbClr val="00B050"/>
                </a:solidFill>
                <a:effectLst/>
                <a:latin typeface="Gill Sans MT" panose="020B0502020104020203" pitchFamily="34" charset="0"/>
              </a:rPr>
              <a:t>Background</a:t>
            </a:r>
            <a:r>
              <a:rPr lang="en-CA" b="0" i="0">
                <a:effectLst/>
                <a:latin typeface="Gill Sans MT" panose="020B0502020104020203" pitchFamily="34" charset="0"/>
              </a:rPr>
              <a:t> → </a:t>
            </a:r>
            <a:r>
              <a:rPr lang="en-CA" b="0" i="0">
                <a:solidFill>
                  <a:srgbClr val="FF0066"/>
                </a:solidFill>
                <a:effectLst/>
                <a:latin typeface="Gill Sans MT" panose="020B0502020104020203" pitchFamily="34" charset="0"/>
              </a:rPr>
              <a:t>Gap</a:t>
            </a:r>
            <a:r>
              <a:rPr lang="en-CA" b="0" i="0">
                <a:effectLst/>
                <a:latin typeface="Gill Sans MT" panose="020B0502020104020203" pitchFamily="34" charset="0"/>
              </a:rPr>
              <a:t> → </a:t>
            </a:r>
            <a:r>
              <a:rPr lang="en-CA" b="0" i="0">
                <a:solidFill>
                  <a:srgbClr val="0033CC"/>
                </a:solidFill>
                <a:effectLst/>
                <a:latin typeface="Gill Sans MT" panose="020B0502020104020203" pitchFamily="34" charset="0"/>
              </a:rPr>
              <a:t>Question </a:t>
            </a:r>
            <a:r>
              <a:rPr lang="en-CA" b="0" i="0">
                <a:effectLst/>
                <a:latin typeface="Gill Sans MT" panose="020B0502020104020203" pitchFamily="34" charset="0"/>
              </a:rPr>
              <a:t>→ </a:t>
            </a:r>
            <a:r>
              <a:rPr lang="en-CA" b="0" i="0">
                <a:solidFill>
                  <a:srgbClr val="C00000"/>
                </a:solidFill>
                <a:effectLst/>
                <a:latin typeface="Gill Sans MT" panose="020B0502020104020203" pitchFamily="34" charset="0"/>
              </a:rPr>
              <a:t>Methods</a:t>
            </a:r>
            <a:r>
              <a:rPr lang="en-CA" b="0" i="0">
                <a:effectLst/>
                <a:latin typeface="Gill Sans MT" panose="020B0502020104020203" pitchFamily="34" charset="0"/>
              </a:rPr>
              <a:t> → </a:t>
            </a:r>
            <a:r>
              <a:rPr lang="en-CA" b="0" i="0">
                <a:solidFill>
                  <a:srgbClr val="CC00FF"/>
                </a:solidFill>
                <a:effectLst/>
                <a:latin typeface="Gill Sans MT" panose="020B0502020104020203" pitchFamily="34" charset="0"/>
              </a:rPr>
              <a:t>Impact. </a:t>
            </a:r>
          </a:p>
          <a:p>
            <a:pPr fontAlgn="t">
              <a:lnSpc>
                <a:spcPct val="119048"/>
              </a:lnSpc>
              <a:buNone/>
            </a:pPr>
            <a:r>
              <a:rPr lang="en-CA" b="0" i="0">
                <a:effectLst/>
                <a:latin typeface="Gill Sans MT" panose="020B0502020104020203" pitchFamily="34" charset="0"/>
              </a:rPr>
              <a:t>This structure is more important than the specific framework chosen.</a:t>
            </a:r>
          </a:p>
        </p:txBody>
      </p:sp>
    </p:spTree>
    <p:extLst>
      <p:ext uri="{BB962C8B-B14F-4D97-AF65-F5344CB8AC3E}">
        <p14:creationId xmlns:p14="http://schemas.microsoft.com/office/powerpoint/2010/main" val="1853592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FE8D-7C71-CF2B-EEA4-52AB2CAFB31D}"/>
              </a:ext>
            </a:extLst>
          </p:cNvPr>
          <p:cNvSpPr>
            <a:spLocks noGrp="1"/>
          </p:cNvSpPr>
          <p:nvPr>
            <p:ph type="title"/>
          </p:nvPr>
        </p:nvSpPr>
        <p:spPr>
          <a:xfrm>
            <a:off x="1828801" y="-1534299"/>
            <a:ext cx="5426158" cy="1371600"/>
          </a:xfrm>
        </p:spPr>
        <p:txBody>
          <a:bodyPr/>
          <a:lstStyle/>
          <a:p>
            <a:r>
              <a:rPr lang="en-CA"/>
              <a:t>Research Proposal Checklist</a:t>
            </a:r>
          </a:p>
        </p:txBody>
      </p:sp>
      <p:sp>
        <p:nvSpPr>
          <p:cNvPr id="4" name="TextBox 3">
            <a:extLst>
              <a:ext uri="{FF2B5EF4-FFF2-40B4-BE49-F238E27FC236}">
                <a16:creationId xmlns:a16="http://schemas.microsoft.com/office/drawing/2014/main" id="{3F00B3F6-C431-6552-88FE-67CB1CDBE7F7}"/>
              </a:ext>
            </a:extLst>
          </p:cNvPr>
          <p:cNvSpPr txBox="1"/>
          <p:nvPr/>
        </p:nvSpPr>
        <p:spPr>
          <a:xfrm>
            <a:off x="1828801" y="1465243"/>
            <a:ext cx="9893146" cy="3693319"/>
          </a:xfrm>
          <a:prstGeom prst="rect">
            <a:avLst/>
          </a:prstGeom>
          <a:noFill/>
        </p:spPr>
        <p:txBody>
          <a:bodyPr wrap="square">
            <a:spAutoFit/>
          </a:bodyPr>
          <a:lstStyle/>
          <a:p>
            <a:r>
              <a:rPr lang="en-US" b="1"/>
              <a:t>Proposal Component		Reviewer Question							Answered?</a:t>
            </a:r>
          </a:p>
          <a:p>
            <a:endParaRPr lang="en-US"/>
          </a:p>
          <a:p>
            <a:r>
              <a:rPr lang="en-US"/>
              <a:t>Background				Is the applicant familiar with the field?				✅</a:t>
            </a:r>
          </a:p>
          <a:p>
            <a:endParaRPr lang="en-US"/>
          </a:p>
          <a:p>
            <a:r>
              <a:rPr lang="en-US"/>
              <a:t>Gap						What is currently unknown?						✅</a:t>
            </a:r>
          </a:p>
          <a:p>
            <a:endParaRPr lang="en-US"/>
          </a:p>
          <a:p>
            <a:r>
              <a:rPr lang="en-US"/>
              <a:t>Research Question			What will be studied?							✅</a:t>
            </a:r>
          </a:p>
          <a:p>
            <a:endParaRPr lang="en-US"/>
          </a:p>
          <a:p>
            <a:r>
              <a:rPr lang="en-US"/>
              <a:t>Methodology				How will the question be answered?				✅</a:t>
            </a:r>
          </a:p>
          <a:p>
            <a:endParaRPr lang="en-US"/>
          </a:p>
          <a:p>
            <a:r>
              <a:rPr lang="en-US"/>
              <a:t>Feasibility				Can this be completed during the award period?		✅</a:t>
            </a:r>
          </a:p>
          <a:p>
            <a:endParaRPr lang="en-US"/>
          </a:p>
          <a:p>
            <a:r>
              <a:rPr lang="en-US"/>
              <a:t>Significance				Why does it matter?							✅</a:t>
            </a:r>
            <a:endParaRPr lang="en-CA"/>
          </a:p>
        </p:txBody>
      </p:sp>
    </p:spTree>
    <p:extLst>
      <p:ext uri="{BB962C8B-B14F-4D97-AF65-F5344CB8AC3E}">
        <p14:creationId xmlns:p14="http://schemas.microsoft.com/office/powerpoint/2010/main" val="2040059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3"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4"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5"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6"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7"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4E7E2910-B4A3-14AE-7A6D-FCBFF945868A}"/>
              </a:ext>
            </a:extLst>
          </p:cNvPr>
          <p:cNvSpPr>
            <a:spLocks noGrp="1"/>
          </p:cNvSpPr>
          <p:nvPr>
            <p:ph type="title"/>
          </p:nvPr>
        </p:nvSpPr>
        <p:spPr>
          <a:xfrm>
            <a:off x="3979158" y="654861"/>
            <a:ext cx="6530934" cy="648159"/>
          </a:xfrm>
        </p:spPr>
        <p:txBody>
          <a:bodyPr vert="horz" lIns="91440" tIns="45720" rIns="91440" bIns="45720" rtlCol="0" anchor="ctr">
            <a:normAutofit fontScale="90000"/>
          </a:bodyPr>
          <a:lstStyle/>
          <a:p>
            <a:pPr algn="l"/>
            <a:r>
              <a:rPr lang="en-US" sz="4000"/>
              <a:t>Tri Agency Tips</a:t>
            </a:r>
          </a:p>
        </p:txBody>
      </p:sp>
      <p:sp>
        <p:nvSpPr>
          <p:cNvPr id="6" name="TextBox 5">
            <a:extLst>
              <a:ext uri="{FF2B5EF4-FFF2-40B4-BE49-F238E27FC236}">
                <a16:creationId xmlns:a16="http://schemas.microsoft.com/office/drawing/2014/main" id="{76394D80-B35D-8FA7-07D1-A33DBC25F9D3}"/>
              </a:ext>
            </a:extLst>
          </p:cNvPr>
          <p:cNvSpPr txBox="1"/>
          <p:nvPr/>
        </p:nvSpPr>
        <p:spPr>
          <a:xfrm>
            <a:off x="3979158" y="1386584"/>
            <a:ext cx="7980777" cy="4084831"/>
          </a:xfrm>
          <a:prstGeom prst="rect">
            <a:avLst/>
          </a:prstGeom>
        </p:spPr>
        <p:txBody>
          <a:bodyPr vert="horz" lIns="91440" tIns="45720" rIns="91440" bIns="45720" rtlCol="0" anchor="ctr">
            <a:noAutofit/>
          </a:bodyPr>
          <a:lstStyle/>
          <a:p>
            <a:pPr>
              <a:buClr>
                <a:schemeClr val="accent1">
                  <a:lumMod val="75000"/>
                </a:schemeClr>
              </a:buClr>
              <a:buSzPct val="145000"/>
            </a:pPr>
            <a:r>
              <a:rPr lang="en-US" sz="1600"/>
              <a:t>Make sure your application is complete, clear, concise, consistent and free of errors. </a:t>
            </a:r>
          </a:p>
          <a:p>
            <a:pPr>
              <a:buClr>
                <a:schemeClr val="accent1">
                  <a:lumMod val="75000"/>
                </a:schemeClr>
              </a:buClr>
              <a:buSzPct val="145000"/>
              <a:buFont typeface="Arial"/>
              <a:buChar char="•"/>
            </a:pPr>
            <a:endParaRPr lang="en-US" sz="1600"/>
          </a:p>
          <a:p>
            <a:pPr marL="285750" indent="-285750">
              <a:buClr>
                <a:schemeClr val="accent1">
                  <a:lumMod val="75000"/>
                </a:schemeClr>
              </a:buClr>
              <a:buSzPct val="145000"/>
              <a:buFont typeface="Arial"/>
              <a:buChar char="•"/>
            </a:pPr>
            <a:r>
              <a:rPr lang="en-US" sz="1600"/>
              <a:t>Check spelling and grammar;</a:t>
            </a:r>
          </a:p>
          <a:p>
            <a:pPr marL="285750" indent="-285750">
              <a:buClr>
                <a:schemeClr val="accent1">
                  <a:lumMod val="75000"/>
                </a:schemeClr>
              </a:buClr>
              <a:buSzPct val="145000"/>
              <a:buFont typeface="Arial"/>
              <a:buChar char="•"/>
            </a:pPr>
            <a:r>
              <a:rPr lang="en-US" sz="1600"/>
              <a:t>Use concise and complete sentences;</a:t>
            </a:r>
          </a:p>
          <a:p>
            <a:pPr marL="285750" indent="-285750">
              <a:buClr>
                <a:schemeClr val="accent1">
                  <a:lumMod val="75000"/>
                </a:schemeClr>
              </a:buClr>
              <a:buSzPct val="145000"/>
              <a:buFont typeface="Arial"/>
              <a:buChar char="•"/>
            </a:pPr>
            <a:r>
              <a:rPr lang="en-US" sz="1600"/>
              <a:t>Avoid jargon and excessive use of acronyms.</a:t>
            </a:r>
          </a:p>
          <a:p>
            <a:pPr marL="285750" indent="-285750">
              <a:buClr>
                <a:schemeClr val="accent1">
                  <a:lumMod val="75000"/>
                </a:schemeClr>
              </a:buClr>
              <a:buSzPct val="145000"/>
              <a:buFont typeface="Arial"/>
              <a:buChar char="•"/>
            </a:pPr>
            <a:r>
              <a:rPr lang="en-US" sz="1600"/>
              <a:t>Clearly articulate </a:t>
            </a:r>
            <a:r>
              <a:rPr lang="en-US" sz="1600" b="1"/>
              <a:t>the gap</a:t>
            </a:r>
            <a:r>
              <a:rPr lang="en-US" sz="1600"/>
              <a:t>; </a:t>
            </a:r>
          </a:p>
          <a:p>
            <a:pPr>
              <a:buClr>
                <a:schemeClr val="accent1">
                  <a:lumMod val="75000"/>
                </a:schemeClr>
              </a:buClr>
              <a:buSzPct val="145000"/>
            </a:pPr>
            <a:endParaRPr lang="en-US" sz="1600"/>
          </a:p>
          <a:p>
            <a:pPr>
              <a:buClr>
                <a:schemeClr val="accent1">
                  <a:lumMod val="75000"/>
                </a:schemeClr>
              </a:buClr>
              <a:buSzPct val="145000"/>
              <a:buFont typeface="Arial"/>
              <a:buChar char="•"/>
            </a:pPr>
            <a:r>
              <a:rPr lang="en-US" sz="1600"/>
              <a:t>Demonstrate strong communication skills as you clearly state your objectives, your research question and the expected results.</a:t>
            </a:r>
          </a:p>
          <a:p>
            <a:pPr>
              <a:buClr>
                <a:schemeClr val="accent1">
                  <a:lumMod val="75000"/>
                </a:schemeClr>
              </a:buClr>
              <a:buSzPct val="145000"/>
              <a:buFont typeface="Arial"/>
              <a:buChar char="•"/>
            </a:pPr>
            <a:endParaRPr lang="en-US" sz="1600"/>
          </a:p>
          <a:p>
            <a:pPr>
              <a:buClr>
                <a:schemeClr val="accent1">
                  <a:lumMod val="75000"/>
                </a:schemeClr>
              </a:buClr>
              <a:buSzPct val="145000"/>
              <a:buFont typeface="Arial"/>
              <a:buChar char="•"/>
            </a:pPr>
            <a:r>
              <a:rPr lang="en-US" sz="1600"/>
              <a:t>Present a clearly defined methodology and demonstrate how you expect to achieve your results.</a:t>
            </a:r>
          </a:p>
          <a:p>
            <a:pPr>
              <a:buClr>
                <a:schemeClr val="accent1">
                  <a:lumMod val="75000"/>
                </a:schemeClr>
              </a:buClr>
              <a:buSzPct val="145000"/>
              <a:buFont typeface="Arial"/>
              <a:buChar char="•"/>
            </a:pPr>
            <a:endParaRPr lang="en-US" sz="1600"/>
          </a:p>
          <a:p>
            <a:pPr>
              <a:buClr>
                <a:schemeClr val="accent1">
                  <a:lumMod val="75000"/>
                </a:schemeClr>
              </a:buClr>
              <a:buSzPct val="145000"/>
              <a:buFont typeface="Arial"/>
              <a:buChar char="•"/>
            </a:pPr>
            <a:r>
              <a:rPr lang="en-US" sz="1600"/>
              <a:t>Your research proposal/program of work should highlight your </a:t>
            </a:r>
            <a:r>
              <a:rPr lang="en-US" sz="1600" b="1"/>
              <a:t>potential contribution </a:t>
            </a:r>
            <a:r>
              <a:rPr lang="en-US" sz="1600"/>
              <a:t>to the advancement of knowledge. </a:t>
            </a:r>
          </a:p>
        </p:txBody>
      </p:sp>
      <p:pic>
        <p:nvPicPr>
          <p:cNvPr id="8" name="Picture 7">
            <a:extLst>
              <a:ext uri="{FF2B5EF4-FFF2-40B4-BE49-F238E27FC236}">
                <a16:creationId xmlns:a16="http://schemas.microsoft.com/office/drawing/2014/main" id="{F335EDD9-E3DE-5B1B-7D19-B6F9CE31B55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74800" y="1303020"/>
            <a:ext cx="2097970" cy="4084831"/>
          </a:xfrm>
          <a:prstGeom prst="rect">
            <a:avLst/>
          </a:prstGeom>
        </p:spPr>
      </p:pic>
    </p:spTree>
    <p:extLst>
      <p:ext uri="{BB962C8B-B14F-4D97-AF65-F5344CB8AC3E}">
        <p14:creationId xmlns:p14="http://schemas.microsoft.com/office/powerpoint/2010/main" val="3961437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1092D16-14DA-4606-831F-0DB3EEECB9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 name="Freeform 6">
              <a:extLst>
                <a:ext uri="{FF2B5EF4-FFF2-40B4-BE49-F238E27FC236}">
                  <a16:creationId xmlns:a16="http://schemas.microsoft.com/office/drawing/2014/main" id="{81806E72-5EFD-4407-B492-2EBC71FF5E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3" name="Freeform 7">
              <a:extLst>
                <a:ext uri="{FF2B5EF4-FFF2-40B4-BE49-F238E27FC236}">
                  <a16:creationId xmlns:a16="http://schemas.microsoft.com/office/drawing/2014/main" id="{BA81CA3B-9A2E-4F71-BF99-2C58BA76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4" name="Freeform 8">
              <a:extLst>
                <a:ext uri="{FF2B5EF4-FFF2-40B4-BE49-F238E27FC236}">
                  <a16:creationId xmlns:a16="http://schemas.microsoft.com/office/drawing/2014/main" id="{D00EF4F3-D70F-44D5-A71C-69C3FA0D28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5" name="Freeform 9">
              <a:extLst>
                <a:ext uri="{FF2B5EF4-FFF2-40B4-BE49-F238E27FC236}">
                  <a16:creationId xmlns:a16="http://schemas.microsoft.com/office/drawing/2014/main" id="{2CC930FA-FD42-4EF1-A9AB-0F9C30238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6" name="Freeform 10">
              <a:extLst>
                <a:ext uri="{FF2B5EF4-FFF2-40B4-BE49-F238E27FC236}">
                  <a16:creationId xmlns:a16="http://schemas.microsoft.com/office/drawing/2014/main" id="{F18F276C-D13F-46CF-9880-2050C2DBF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7" name="Freeform 11">
              <a:extLst>
                <a:ext uri="{FF2B5EF4-FFF2-40B4-BE49-F238E27FC236}">
                  <a16:creationId xmlns:a16="http://schemas.microsoft.com/office/drawing/2014/main" id="{EAB50995-FA10-4035-B16D-7D3989B2B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useBgFill="1">
        <p:nvSpPr>
          <p:cNvPr id="19" name="Rectangle 18">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64F8912-000C-E5F0-63B7-5EE308648F96}"/>
              </a:ext>
            </a:extLst>
          </p:cNvPr>
          <p:cNvSpPr>
            <a:spLocks noGrp="1"/>
          </p:cNvSpPr>
          <p:nvPr>
            <p:ph type="title"/>
          </p:nvPr>
        </p:nvSpPr>
        <p:spPr>
          <a:xfrm>
            <a:off x="150811" y="685800"/>
            <a:ext cx="3024172" cy="5105400"/>
          </a:xfrm>
          <a:prstGeom prst="ellipse">
            <a:avLst/>
          </a:prstGeom>
        </p:spPr>
        <p:txBody>
          <a:bodyPr vert="horz" lIns="91440" tIns="45720" rIns="91440" bIns="45720" rtlCol="0" anchor="ctr">
            <a:normAutofit/>
          </a:bodyPr>
          <a:lstStyle/>
          <a:p>
            <a:pPr>
              <a:lnSpc>
                <a:spcPct val="90000"/>
              </a:lnSpc>
            </a:pPr>
            <a:r>
              <a:rPr kumimoji="0" lang="en-US" b="0" i="0" u="none" strike="noStrike" normalizeH="0" noProof="0">
                <a:solidFill>
                  <a:srgbClr val="FFFFFF"/>
                </a:solidFill>
                <a:uLnTx/>
                <a:uFillTx/>
              </a:rPr>
              <a:t>Presentation Standards </a:t>
            </a:r>
            <a:br>
              <a:rPr kumimoji="0" lang="en-US" b="0" i="0" u="none" strike="noStrike" normalizeH="0" noProof="0">
                <a:solidFill>
                  <a:srgbClr val="FFFFFF"/>
                </a:solidFill>
                <a:uLnTx/>
                <a:uFillTx/>
              </a:rPr>
            </a:br>
            <a:r>
              <a:rPr kumimoji="0" lang="en-US" b="0" i="0" u="none" strike="noStrike" normalizeH="0" noProof="0">
                <a:solidFill>
                  <a:srgbClr val="FFFFFF"/>
                </a:solidFill>
                <a:uLnTx/>
                <a:uFillTx/>
              </a:rPr>
              <a:t>Tri Council standards </a:t>
            </a:r>
            <a:br>
              <a:rPr kumimoji="0" lang="en-US" b="0" i="0" u="none" strike="noStrike" normalizeH="0" noProof="0">
                <a:solidFill>
                  <a:srgbClr val="FFFFFF"/>
                </a:solidFill>
                <a:uLnTx/>
                <a:uFillTx/>
              </a:rPr>
            </a:br>
            <a:r>
              <a:rPr kumimoji="0" lang="en-US" b="0" i="0" u="none" strike="noStrike" normalizeH="0" noProof="0">
                <a:solidFill>
                  <a:srgbClr val="FFFFFF"/>
                </a:solidFill>
                <a:uLnTx/>
                <a:uFillTx/>
              </a:rPr>
              <a:t>(NSERC Example)</a:t>
            </a:r>
            <a:endParaRPr lang="en-US">
              <a:solidFill>
                <a:srgbClr val="FFFFFF"/>
              </a:solidFill>
            </a:endParaRPr>
          </a:p>
        </p:txBody>
      </p:sp>
      <p:grpSp>
        <p:nvGrpSpPr>
          <p:cNvPr id="23" name="Group 2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2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2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2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2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2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4" name="TextBox 3">
            <a:extLst>
              <a:ext uri="{FF2B5EF4-FFF2-40B4-BE49-F238E27FC236}">
                <a16:creationId xmlns:a16="http://schemas.microsoft.com/office/drawing/2014/main" id="{5C11ADAA-BBF7-3553-FB53-0708CE16EFE3}"/>
              </a:ext>
            </a:extLst>
          </p:cNvPr>
          <p:cNvSpPr txBox="1"/>
          <p:nvPr/>
        </p:nvSpPr>
        <p:spPr>
          <a:xfrm flipH="1">
            <a:off x="5646326" y="6001434"/>
            <a:ext cx="5760813" cy="369332"/>
          </a:xfrm>
          <a:prstGeom prst="rect">
            <a:avLst/>
          </a:prstGeom>
          <a:noFill/>
        </p:spPr>
        <p:txBody>
          <a:bodyPr wrap="square">
            <a:spAutoFit/>
          </a:bodyPr>
          <a:lstStyle/>
          <a:p>
            <a:pPr>
              <a:spcAft>
                <a:spcPts val="600"/>
              </a:spcAft>
            </a:pPr>
            <a:r>
              <a:rPr lang="en-US" b="1"/>
              <a:t>Review </a:t>
            </a:r>
            <a:r>
              <a:rPr lang="en-CA" b="1"/>
              <a:t>the </a:t>
            </a:r>
            <a:r>
              <a:rPr lang="en-CA" b="1">
                <a:hlinkClick r:id="rId3"/>
              </a:rPr>
              <a:t>instructions</a:t>
            </a:r>
            <a:r>
              <a:rPr lang="en-CA" b="1"/>
              <a:t> and ensure you follow. </a:t>
            </a:r>
          </a:p>
        </p:txBody>
      </p:sp>
      <p:graphicFrame>
        <p:nvGraphicFramePr>
          <p:cNvPr id="7" name="TextBox 4" descr="Presentation Standards Checklist displayed on a black background. Five blue rounded checklist items, each marked with a green checkmark: &quot;File name requirements, max 15 characters,&quot; &quot;Page limits,&quot; &quot;No password protection,&quot; &quot;Follow agency standards&quot; (with &quot;agency standards&quot; underlined), and &quot;Submit complete attachments.&quot; The title &quot;Presentation Standards Checklist&quot; appears in a larger blue banner at the top.">
            <a:extLst>
              <a:ext uri="{FF2B5EF4-FFF2-40B4-BE49-F238E27FC236}">
                <a16:creationId xmlns:a16="http://schemas.microsoft.com/office/drawing/2014/main" id="{4194DF51-B845-3CBE-8628-355ADE80B250}"/>
              </a:ext>
            </a:extLst>
          </p:cNvPr>
          <p:cNvGraphicFramePr/>
          <p:nvPr>
            <p:extLst>
              <p:ext uri="{D42A27DB-BD31-4B8C-83A1-F6EECF244321}">
                <p14:modId xmlns:p14="http://schemas.microsoft.com/office/powerpoint/2010/main" val="277808386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30606880"/>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DB1070E-6F0B-E6E4-8871-6ABF79B25EE9}"/>
              </a:ext>
              <a:ext uri="{C183D7F6-B498-43B3-948B-1728B52AA6E4}">
                <adec:decorative xmlns:adec="http://schemas.microsoft.com/office/drawing/2017/decorative" val="0"/>
              </a:ext>
            </a:extLst>
          </p:cNvPr>
          <p:cNvSpPr>
            <a:spLocks noGrp="1"/>
          </p:cNvSpPr>
          <p:nvPr>
            <p:ph type="title"/>
          </p:nvPr>
        </p:nvSpPr>
        <p:spPr>
          <a:xfrm>
            <a:off x="1411692" y="685095"/>
            <a:ext cx="5299077" cy="851794"/>
          </a:xfrm>
        </p:spPr>
        <p:txBody>
          <a:bodyPr vert="horz" lIns="91440" tIns="45720" rIns="91440" bIns="45720" rtlCol="0" anchor="ctr">
            <a:normAutofit/>
          </a:bodyPr>
          <a:lstStyle/>
          <a:p>
            <a:pPr algn="l"/>
            <a:r>
              <a:rPr lang="en-US" sz="3000"/>
              <a:t>Equity, Diversity &amp; Inclusion</a:t>
            </a:r>
          </a:p>
        </p:txBody>
      </p:sp>
      <p:sp>
        <p:nvSpPr>
          <p:cNvPr id="3" name="Content Placeholder 2">
            <a:extLst>
              <a:ext uri="{FF2B5EF4-FFF2-40B4-BE49-F238E27FC236}">
                <a16:creationId xmlns:a16="http://schemas.microsoft.com/office/drawing/2014/main" id="{66DDB181-1291-6AD7-B5C4-554E0C774364}"/>
              </a:ext>
            </a:extLst>
          </p:cNvPr>
          <p:cNvSpPr>
            <a:spLocks/>
          </p:cNvSpPr>
          <p:nvPr/>
        </p:nvSpPr>
        <p:spPr>
          <a:xfrm>
            <a:off x="1411692" y="1100593"/>
            <a:ext cx="5663381" cy="4375355"/>
          </a:xfrm>
          <a:prstGeom prst="rect">
            <a:avLst/>
          </a:prstGeom>
        </p:spPr>
        <p:txBody>
          <a:bodyPr vert="horz" lIns="91440" tIns="45720" rIns="91440" bIns="45720" rtlCol="0" anchor="ctr">
            <a:normAutofit/>
          </a:bodyPr>
          <a:lstStyle/>
          <a:p>
            <a:pPr marL="0" marR="0" lvl="0" indent="0" fontAlgn="auto">
              <a:lnSpc>
                <a:spcPct val="90000"/>
              </a:lnSpc>
              <a:spcBef>
                <a:spcPct val="20000"/>
              </a:spcBef>
              <a:spcAft>
                <a:spcPts val="600"/>
              </a:spcAft>
              <a:buClr>
                <a:schemeClr val="accent1">
                  <a:lumMod val="75000"/>
                </a:schemeClr>
              </a:buClr>
              <a:buSzPct val="145000"/>
              <a:tabLst/>
              <a:defRPr/>
            </a:pPr>
            <a:r>
              <a:rPr kumimoji="0" lang="en-US" sz="1600" b="0" i="0" u="none" strike="noStrike" spc="0" normalizeH="0" baseline="0" noProof="0">
                <a:ln>
                  <a:noFill/>
                </a:ln>
                <a:uLnTx/>
                <a:uFillTx/>
              </a:rPr>
              <a:t>The academic research funding ecosystem must create a culture where embedding equity, diversity and inclusion (EDI) considerations into all aspects of research is second nature. </a:t>
            </a:r>
          </a:p>
          <a:p>
            <a:pPr marL="0" marR="0" lvl="0" indent="0" fontAlgn="auto">
              <a:lnSpc>
                <a:spcPct val="90000"/>
              </a:lnSpc>
              <a:spcBef>
                <a:spcPct val="20000"/>
              </a:spcBef>
              <a:spcAft>
                <a:spcPts val="600"/>
              </a:spcAft>
              <a:buClr>
                <a:schemeClr val="accent1">
                  <a:lumMod val="75000"/>
                </a:schemeClr>
              </a:buClr>
              <a:buSzPct val="145000"/>
              <a:tabLst/>
              <a:defRPr/>
            </a:pPr>
            <a:r>
              <a:rPr kumimoji="0" lang="en-US" sz="1600" b="0" i="0" u="none" strike="noStrike" spc="0" normalizeH="0" baseline="0" noProof="0">
                <a:ln>
                  <a:noFill/>
                </a:ln>
                <a:uLnTx/>
                <a:uFillTx/>
              </a:rPr>
              <a:t>Incorporating EDI considerations in your proposal and throughout your application, where relevant, can strengthen your application. This will be taken into consideration by the selection committee members during the adjudication process. </a:t>
            </a:r>
          </a:p>
          <a:p>
            <a:pPr marL="0" marR="0" lvl="0" indent="0" fontAlgn="auto">
              <a:lnSpc>
                <a:spcPct val="90000"/>
              </a:lnSpc>
              <a:spcBef>
                <a:spcPct val="20000"/>
              </a:spcBef>
              <a:spcAft>
                <a:spcPts val="600"/>
              </a:spcAft>
              <a:buClr>
                <a:schemeClr val="accent1">
                  <a:lumMod val="75000"/>
                </a:schemeClr>
              </a:buClr>
              <a:buSzPct val="145000"/>
              <a:buFont typeface="Arial"/>
              <a:buChar char="•"/>
              <a:tabLst/>
              <a:defRPr/>
            </a:pPr>
            <a:endParaRPr kumimoji="0" lang="en-US" sz="1600" b="1" i="0" u="none" strike="noStrike" spc="0" normalizeH="0" baseline="0" noProof="0">
              <a:ln>
                <a:noFill/>
              </a:ln>
              <a:uLnTx/>
              <a:uFillTx/>
            </a:endParaRPr>
          </a:p>
          <a:p>
            <a:pPr marL="0" marR="0" lvl="0" indent="0" fontAlgn="auto">
              <a:lnSpc>
                <a:spcPct val="90000"/>
              </a:lnSpc>
              <a:spcBef>
                <a:spcPct val="20000"/>
              </a:spcBef>
              <a:spcAft>
                <a:spcPts val="600"/>
              </a:spcAft>
              <a:buClr>
                <a:schemeClr val="accent1">
                  <a:lumMod val="75000"/>
                </a:schemeClr>
              </a:buClr>
              <a:buSzPct val="145000"/>
              <a:tabLst/>
              <a:defRPr/>
            </a:pPr>
            <a:r>
              <a:rPr kumimoji="0" lang="en-US" sz="1600" b="1" i="0" u="none" strike="noStrike" spc="0" normalizeH="0" baseline="0" noProof="0">
                <a:ln>
                  <a:noFill/>
                </a:ln>
                <a:uLnTx/>
                <a:uFillTx/>
              </a:rPr>
              <a:t>Tri-Agency Resources:</a:t>
            </a:r>
          </a:p>
          <a:p>
            <a:pPr marL="285750" marR="0" lvl="0" indent="-285750" fontAlgn="auto">
              <a:lnSpc>
                <a:spcPct val="90000"/>
              </a:lnSpc>
              <a:spcBef>
                <a:spcPct val="20000"/>
              </a:spcBef>
              <a:spcAft>
                <a:spcPts val="600"/>
              </a:spcAft>
              <a:buClr>
                <a:schemeClr val="accent1">
                  <a:lumMod val="75000"/>
                </a:schemeClr>
              </a:buClr>
              <a:buSzPct val="145000"/>
              <a:buFont typeface="Arial" panose="020B0604020202020204" pitchFamily="34" charset="0"/>
              <a:buChar char="•"/>
              <a:tabLst/>
              <a:defRPr/>
            </a:pPr>
            <a:r>
              <a:rPr kumimoji="0" lang="en-US" sz="1600" b="0" i="0" u="none" strike="noStrike" spc="0" normalizeH="0" baseline="0" noProof="0">
                <a:ln>
                  <a:noFill/>
                </a:ln>
                <a:uLnTx/>
                <a:uFillTx/>
                <a:hlinkClick r:id="rId4">
                  <a:extLst>
                    <a:ext uri="{A12FA001-AC4F-418D-AE19-62706E023703}">
                      <ahyp:hlinkClr xmlns:ahyp="http://schemas.microsoft.com/office/drawing/2018/hyperlinkcolor" val="tx"/>
                    </a:ext>
                  </a:extLst>
                </a:hlinkClick>
              </a:rPr>
              <a:t>Guide for Applicants: Considering Equity, Diversity and Inclusion in your Application</a:t>
            </a:r>
            <a:endParaRPr kumimoji="0" lang="en-US" sz="1600" b="0" i="0" u="none" strike="noStrike" spc="0" normalizeH="0" baseline="0" noProof="0">
              <a:ln>
                <a:noFill/>
              </a:ln>
              <a:uLnTx/>
              <a:uFillTx/>
            </a:endParaRPr>
          </a:p>
          <a:p>
            <a:pPr marL="285750" marR="0" lvl="0" indent="-285750" fontAlgn="auto">
              <a:lnSpc>
                <a:spcPct val="90000"/>
              </a:lnSpc>
              <a:spcBef>
                <a:spcPct val="20000"/>
              </a:spcBef>
              <a:spcAft>
                <a:spcPts val="600"/>
              </a:spcAft>
              <a:buClr>
                <a:schemeClr val="accent1">
                  <a:lumMod val="75000"/>
                </a:schemeClr>
              </a:buClr>
              <a:buSzPct val="145000"/>
              <a:buFont typeface="Arial" panose="020B0604020202020204" pitchFamily="34" charset="0"/>
              <a:buChar char="•"/>
              <a:tabLst/>
              <a:defRPr/>
            </a:pPr>
            <a:r>
              <a:rPr kumimoji="0" lang="en-US" sz="1600" b="0" i="0" u="none" strike="noStrike" spc="0" normalizeH="0" baseline="0" noProof="0">
                <a:ln>
                  <a:noFill/>
                </a:ln>
                <a:uLnTx/>
                <a:uFillTx/>
                <a:hlinkClick r:id="rId5">
                  <a:extLst>
                    <a:ext uri="{A12FA001-AC4F-418D-AE19-62706E023703}">
                      <ahyp:hlinkClr xmlns:ahyp="http://schemas.microsoft.com/office/drawing/2018/hyperlinkcolor" val="tx"/>
                    </a:ext>
                  </a:extLst>
                </a:hlinkClick>
              </a:rPr>
              <a:t>Equity, Diversity and Inclusion </a:t>
            </a:r>
            <a:r>
              <a:rPr kumimoji="0" lang="en-US" sz="1600" b="0" i="0" u="none" strike="noStrike" spc="0" normalizeH="0" baseline="0" noProof="0">
                <a:ln>
                  <a:noFill/>
                </a:ln>
                <a:uLnTx/>
                <a:uFillTx/>
              </a:rPr>
              <a:t>(multiple)</a:t>
            </a:r>
          </a:p>
          <a:p>
            <a:pPr marR="0" lvl="0" fontAlgn="auto">
              <a:lnSpc>
                <a:spcPct val="90000"/>
              </a:lnSpc>
              <a:spcBef>
                <a:spcPct val="20000"/>
              </a:spcBef>
              <a:spcAft>
                <a:spcPts val="600"/>
              </a:spcAft>
              <a:buClr>
                <a:schemeClr val="accent1">
                  <a:lumMod val="75000"/>
                </a:schemeClr>
              </a:buClr>
              <a:buSzPct val="145000"/>
              <a:tabLst/>
              <a:defRPr/>
            </a:pPr>
            <a:endParaRPr kumimoji="0" lang="en-US" sz="1400" b="0" i="0" u="none" strike="noStrike" spc="0" normalizeH="0" baseline="0" noProof="0">
              <a:ln>
                <a:noFill/>
              </a:ln>
              <a:uLnTx/>
              <a:uFillTx/>
            </a:endParaRPr>
          </a:p>
        </p:txBody>
      </p:sp>
      <p:pic>
        <p:nvPicPr>
          <p:cNvPr id="5" name="Picture 2">
            <a:extLst>
              <a:ext uri="{FF2B5EF4-FFF2-40B4-BE49-F238E27FC236}">
                <a16:creationId xmlns:a16="http://schemas.microsoft.com/office/drawing/2014/main" id="{3EF2F75D-855A-49EE-62EF-4F1392F54F14}"/>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4CFD0A7-93CC-5888-6D1B-3C951BDA1DCC}"/>
              </a:ext>
            </a:extLst>
          </p:cNvPr>
          <p:cNvSpPr txBox="1"/>
          <p:nvPr/>
        </p:nvSpPr>
        <p:spPr>
          <a:xfrm>
            <a:off x="1411692" y="5060449"/>
            <a:ext cx="4953615" cy="830997"/>
          </a:xfrm>
          <a:prstGeom prst="rect">
            <a:avLst/>
          </a:prstGeom>
          <a:noFill/>
        </p:spPr>
        <p:txBody>
          <a:bodyPr wrap="square">
            <a:spAutoFit/>
          </a:bodyPr>
          <a:lstStyle/>
          <a:p>
            <a:r>
              <a:rPr lang="en-US" sz="2400"/>
              <a:t>Only discuss EDI where it is relevant and meaningful.</a:t>
            </a:r>
            <a:endParaRPr lang="en-CA" sz="2400"/>
          </a:p>
        </p:txBody>
      </p:sp>
    </p:spTree>
    <p:extLst>
      <p:ext uri="{BB962C8B-B14F-4D97-AF65-F5344CB8AC3E}">
        <p14:creationId xmlns:p14="http://schemas.microsoft.com/office/powerpoint/2010/main" val="37579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467FE-20C5-5F3A-B31E-A8C711AE1E90}"/>
              </a:ext>
            </a:extLst>
          </p:cNvPr>
          <p:cNvSpPr>
            <a:spLocks noGrp="1"/>
          </p:cNvSpPr>
          <p:nvPr>
            <p:ph type="title"/>
          </p:nvPr>
        </p:nvSpPr>
        <p:spPr>
          <a:xfrm>
            <a:off x="4056061" y="869607"/>
            <a:ext cx="7446961" cy="1752599"/>
          </a:xfrm>
        </p:spPr>
        <p:txBody>
          <a:bodyPr vert="horz" lIns="91440" tIns="45720" rIns="91440" bIns="45720" rtlCol="0" anchor="ctr">
            <a:normAutofit/>
          </a:bodyPr>
          <a:lstStyle/>
          <a:p>
            <a:r>
              <a:rPr lang="en-US" sz="3200" b="1">
                <a:solidFill>
                  <a:srgbClr val="002060"/>
                </a:solidFill>
              </a:rPr>
              <a:t>Research Involving and Engaging </a:t>
            </a:r>
            <a:r>
              <a:rPr lang="en-US" sz="3200" b="1">
                <a:solidFill>
                  <a:srgbClr val="002060"/>
                </a:solidFill>
                <a:hlinkClick r:id="rId4">
                  <a:extLst>
                    <a:ext uri="{A12FA001-AC4F-418D-AE19-62706E023703}">
                      <ahyp:hlinkClr xmlns:ahyp="http://schemas.microsoft.com/office/drawing/2018/hyperlinkcolor" val="tx"/>
                    </a:ext>
                  </a:extLst>
                </a:hlinkClick>
              </a:rPr>
              <a:t>Indigenous</a:t>
            </a:r>
            <a:r>
              <a:rPr lang="en-US" sz="3200" b="1">
                <a:solidFill>
                  <a:srgbClr val="002060"/>
                </a:solidFill>
              </a:rPr>
              <a:t> Peoples </a:t>
            </a:r>
          </a:p>
        </p:txBody>
      </p:sp>
      <p:pic>
        <p:nvPicPr>
          <p:cNvPr id="3076" name="Picture 4" descr="Fire">
            <a:extLst>
              <a:ext uri="{FF2B5EF4-FFF2-40B4-BE49-F238E27FC236}">
                <a16:creationId xmlns:a16="http://schemas.microsoft.com/office/drawing/2014/main" id="{FE943836-6A24-6AE3-1486-ED4C2CD5445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t="8711" r="3" b="8714"/>
          <a:stretch>
            <a:fillRect/>
          </a:stretch>
        </p:blipFill>
        <p:spPr bwMode="auto">
          <a:xfrm>
            <a:off x="20" y="1"/>
            <a:ext cx="3175466" cy="2622205"/>
          </a:xfrm>
          <a:custGeom>
            <a:avLst/>
            <a:gdLst/>
            <a:ahLst/>
            <a:cxnLst/>
            <a:rect l="l" t="t" r="r" b="b"/>
            <a:pathLst>
              <a:path w="3175486" h="2622205">
                <a:moveTo>
                  <a:pt x="0" y="0"/>
                </a:moveTo>
                <a:lnTo>
                  <a:pt x="3175486" y="0"/>
                </a:lnTo>
                <a:lnTo>
                  <a:pt x="2733426" y="2622205"/>
                </a:lnTo>
                <a:lnTo>
                  <a:pt x="0" y="2160761"/>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3074" name="Picture 2" descr="A fire lit within the Peterborough campus tipi">
            <a:extLst>
              <a:ext uri="{FF2B5EF4-FFF2-40B4-BE49-F238E27FC236}">
                <a16:creationId xmlns:a16="http://schemas.microsoft.com/office/drawing/2014/main" id="{44FD16D9-E24A-E165-1BC0-FD95AFE1092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 y="2160794"/>
            <a:ext cx="2733421" cy="3085156"/>
          </a:xfrm>
          <a:custGeom>
            <a:avLst/>
            <a:gdLst/>
            <a:ahLst/>
            <a:cxnLst/>
            <a:rect l="l" t="t" r="r" b="b"/>
            <a:pathLst>
              <a:path w="2733421" h="3085156">
                <a:moveTo>
                  <a:pt x="0" y="0"/>
                </a:moveTo>
                <a:lnTo>
                  <a:pt x="2733421" y="461444"/>
                </a:lnTo>
                <a:lnTo>
                  <a:pt x="2294818" y="3063138"/>
                </a:lnTo>
                <a:lnTo>
                  <a:pt x="2310547" y="3085156"/>
                </a:lnTo>
                <a:lnTo>
                  <a:pt x="0" y="2741169"/>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32DB3A9-2A4B-FECD-6F85-26DE03DF965C}"/>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r="-3"/>
          <a:stretch>
            <a:fillRect/>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6" name="TextBox 5">
            <a:extLst>
              <a:ext uri="{FF2B5EF4-FFF2-40B4-BE49-F238E27FC236}">
                <a16:creationId xmlns:a16="http://schemas.microsoft.com/office/drawing/2014/main" id="{4560653B-C8DB-9E43-7474-1E3B8A34581F}"/>
              </a:ext>
            </a:extLst>
          </p:cNvPr>
          <p:cNvSpPr txBox="1"/>
          <p:nvPr/>
        </p:nvSpPr>
        <p:spPr>
          <a:xfrm>
            <a:off x="4056062" y="2438591"/>
            <a:ext cx="7446961" cy="3124201"/>
          </a:xfrm>
          <a:prstGeom prst="rect">
            <a:avLst/>
          </a:prstGeom>
        </p:spPr>
        <p:txBody>
          <a:bodyPr vert="horz" lIns="91440" tIns="45720" rIns="91440" bIns="45720" rtlCol="0" anchor="ctr">
            <a:normAutofit/>
          </a:bodyPr>
          <a:lstStyle/>
          <a:p>
            <a:pPr marR="0" lvl="0" fontAlgn="auto">
              <a:lnSpc>
                <a:spcPct val="90000"/>
              </a:lnSpc>
              <a:spcBef>
                <a:spcPct val="20000"/>
              </a:spcBef>
              <a:spcAft>
                <a:spcPts val="600"/>
              </a:spcAft>
              <a:buClr>
                <a:schemeClr val="accent1">
                  <a:lumMod val="75000"/>
                </a:schemeClr>
              </a:buClr>
              <a:buSzPct val="145000"/>
              <a:tabLst/>
              <a:defRPr/>
            </a:pPr>
            <a:r>
              <a:rPr kumimoji="0" lang="en-US" sz="1700" b="0" i="0" u="none" strike="noStrike" spc="0" normalizeH="0" baseline="0" noProof="0">
                <a:ln>
                  <a:noFill/>
                </a:ln>
                <a:solidFill>
                  <a:srgbClr val="002060"/>
                </a:solidFill>
                <a:uLnTx/>
                <a:uFillTx/>
              </a:rPr>
              <a:t>Below are SSHRC resources to support applicants working in Indigenous research; merit reviewers assessing applications related to Indigenous research; and communities and other research partners engaged in Indigenous research:</a:t>
            </a: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a:ln>
                  <a:noFill/>
                </a:ln>
                <a:solidFill>
                  <a:srgbClr val="002060"/>
                </a:solidFill>
                <a:uLnTx/>
                <a:uFillTx/>
                <a:hlinkClick r:id="rId8">
                  <a:extLst>
                    <a:ext uri="{A12FA001-AC4F-418D-AE19-62706E023703}">
                      <ahyp:hlinkClr xmlns:ahyp="http://schemas.microsoft.com/office/drawing/2018/hyperlinkcolor" val="tx"/>
                    </a:ext>
                  </a:extLst>
                </a:hlinkClick>
              </a:rPr>
              <a:t>Definition of Indigenous research</a:t>
            </a:r>
            <a:endParaRPr kumimoji="0" lang="en-US" sz="1700" b="0" i="0" u="none" strike="noStrike" spc="0" normalizeH="0" baseline="0" noProof="0">
              <a:ln>
                <a:noFill/>
              </a:ln>
              <a:solidFill>
                <a:srgbClr val="002060"/>
              </a:solidFill>
              <a:uLnTx/>
              <a:uFillTx/>
            </a:endParaRP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a:ln>
                  <a:noFill/>
                </a:ln>
                <a:solidFill>
                  <a:srgbClr val="002060"/>
                </a:solidFill>
                <a:uLnTx/>
                <a:uFillTx/>
                <a:hlinkClick r:id="rId9">
                  <a:extLst>
                    <a:ext uri="{A12FA001-AC4F-418D-AE19-62706E023703}">
                      <ahyp:hlinkClr xmlns:ahyp="http://schemas.microsoft.com/office/drawing/2018/hyperlinkcolor" val="tx"/>
                    </a:ext>
                  </a:extLst>
                </a:hlinkClick>
              </a:rPr>
              <a:t>Indigenous Leadership Circle in Research </a:t>
            </a:r>
            <a:endParaRPr kumimoji="0" lang="en-US" sz="1700" b="0" i="0" u="none" strike="noStrike" spc="0" normalizeH="0" baseline="0" noProof="0">
              <a:ln>
                <a:noFill/>
              </a:ln>
              <a:solidFill>
                <a:srgbClr val="002060"/>
              </a:solidFill>
              <a:uLnTx/>
              <a:uFillTx/>
            </a:endParaRP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a:ln>
                  <a:noFill/>
                </a:ln>
                <a:solidFill>
                  <a:srgbClr val="002060"/>
                </a:solidFill>
                <a:uLnTx/>
                <a:uFillTx/>
                <a:hlinkClick r:id="rId10">
                  <a:extLst>
                    <a:ext uri="{A12FA001-AC4F-418D-AE19-62706E023703}">
                      <ahyp:hlinkClr xmlns:ahyp="http://schemas.microsoft.com/office/drawing/2018/hyperlinkcolor" val="tx"/>
                    </a:ext>
                  </a:extLst>
                </a:hlinkClick>
              </a:rPr>
              <a:t>Indigenous Research Statement of Principles</a:t>
            </a:r>
            <a:r>
              <a:rPr kumimoji="0" lang="en-US" sz="1700" b="0" i="0" u="none" strike="noStrike" spc="0" normalizeH="0" baseline="0" noProof="0">
                <a:ln>
                  <a:noFill/>
                </a:ln>
                <a:solidFill>
                  <a:srgbClr val="002060"/>
                </a:solidFill>
                <a:uLnTx/>
                <a:uFillTx/>
              </a:rPr>
              <a:t> </a:t>
            </a: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a:ln>
                  <a:noFill/>
                </a:ln>
                <a:solidFill>
                  <a:srgbClr val="002060"/>
                </a:solidFill>
                <a:uLnTx/>
                <a:uFillTx/>
                <a:hlinkClick r:id="rId11">
                  <a:extLst>
                    <a:ext uri="{A12FA001-AC4F-418D-AE19-62706E023703}">
                      <ahyp:hlinkClr xmlns:ahyp="http://schemas.microsoft.com/office/drawing/2018/hyperlinkcolor" val="tx"/>
                    </a:ext>
                  </a:extLst>
                </a:hlinkClick>
              </a:rPr>
              <a:t>Tri-Council Policy Statement: Ethical Conduct for Research Involving Humans Chapter 9: Research Involving the First Nations, Inuit and Métis Peoples of Canada</a:t>
            </a:r>
            <a:endParaRPr kumimoji="0" lang="en-US" sz="1700" b="0" i="0" u="sng" strike="noStrike" spc="0" normalizeH="0" baseline="0" noProof="0">
              <a:ln>
                <a:noFill/>
              </a:ln>
              <a:solidFill>
                <a:srgbClr val="002060"/>
              </a:solidFill>
              <a:uLnTx/>
              <a:uFillTx/>
            </a:endParaRPr>
          </a:p>
        </p:txBody>
      </p:sp>
    </p:spTree>
    <p:extLst>
      <p:ext uri="{BB962C8B-B14F-4D97-AF65-F5344CB8AC3E}">
        <p14:creationId xmlns:p14="http://schemas.microsoft.com/office/powerpoint/2010/main" val="3003461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D1C1-1A4C-9F0C-0782-AA708ECCDD8A}"/>
              </a:ext>
            </a:extLst>
          </p:cNvPr>
          <p:cNvSpPr>
            <a:spLocks noGrp="1"/>
          </p:cNvSpPr>
          <p:nvPr>
            <p:ph type="title"/>
          </p:nvPr>
        </p:nvSpPr>
        <p:spPr>
          <a:xfrm>
            <a:off x="1484311" y="259772"/>
            <a:ext cx="5747778" cy="976745"/>
          </a:xfrm>
        </p:spPr>
        <p:txBody>
          <a:bodyPr vert="horz" lIns="91440" tIns="45720" rIns="91440" bIns="45720" rtlCol="0" anchor="ctr">
            <a:normAutofit fontScale="90000"/>
          </a:bodyPr>
          <a:lstStyle/>
          <a:p>
            <a:r>
              <a:rPr lang="en-US"/>
              <a:t>Resources for Scholarship Applications</a:t>
            </a:r>
          </a:p>
        </p:txBody>
      </p:sp>
      <p:sp>
        <p:nvSpPr>
          <p:cNvPr id="3" name="TextBox 2">
            <a:extLst>
              <a:ext uri="{FF2B5EF4-FFF2-40B4-BE49-F238E27FC236}">
                <a16:creationId xmlns:a16="http://schemas.microsoft.com/office/drawing/2014/main" id="{037A28EF-FB28-D8EC-0D92-5AC08ABC12CF}"/>
              </a:ext>
            </a:extLst>
          </p:cNvPr>
          <p:cNvSpPr txBox="1"/>
          <p:nvPr/>
        </p:nvSpPr>
        <p:spPr>
          <a:xfrm>
            <a:off x="1484311" y="1630496"/>
            <a:ext cx="6370716" cy="4160704"/>
          </a:xfrm>
          <a:prstGeom prst="rect">
            <a:avLst/>
          </a:prstGeom>
        </p:spPr>
        <p:txBody>
          <a:bodyPr vert="horz" lIns="91440" tIns="45720" rIns="91440" bIns="45720" rtlCol="0" anchor="t">
            <a:normAutofit/>
          </a:bodyPr>
          <a:lstStyle/>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u="sng">
                <a:hlinkClick r:id="rId4">
                  <a:extLst>
                    <a:ext uri="{A12FA001-AC4F-418D-AE19-62706E023703}">
                      <ahyp:hlinkClr xmlns:ahyp="http://schemas.microsoft.com/office/drawing/2018/hyperlinkcolor" val="tx"/>
                    </a:ext>
                  </a:extLst>
                </a:hlinkClick>
              </a:rPr>
              <a:t>Guidelines on the Assessment of Contributions to Research, Training and Mentoring</a:t>
            </a:r>
            <a:endParaRPr lang="en-US" u="sng"/>
          </a:p>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u="sng">
                <a:hlinkClick r:id="rId5">
                  <a:extLst>
                    <a:ext uri="{A12FA001-AC4F-418D-AE19-62706E023703}">
                      <ahyp:hlinkClr xmlns:ahyp="http://schemas.microsoft.com/office/drawing/2018/hyperlinkcolor" val="tx"/>
                    </a:ext>
                  </a:extLst>
                </a:hlinkClick>
              </a:rPr>
              <a:t>Health Research Training at CIHR</a:t>
            </a:r>
            <a:r>
              <a:rPr lang="en-US" u="sng"/>
              <a:t>: Training Tools</a:t>
            </a:r>
          </a:p>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b="0" i="0" u="sng">
                <a:hlinkClick r:id="rId6">
                  <a:extLst>
                    <a:ext uri="{A12FA001-AC4F-418D-AE19-62706E023703}">
                      <ahyp:hlinkClr xmlns:ahyp="http://schemas.microsoft.com/office/drawing/2018/hyperlinkcolor" val="tx"/>
                    </a:ext>
                  </a:extLst>
                </a:hlinkClick>
              </a:rPr>
              <a:t>Guidelines for effective research training</a:t>
            </a:r>
            <a:endParaRPr lang="en-US" b="0" i="0"/>
          </a:p>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u="sng">
                <a:hlinkClick r:id="rId7">
                  <a:extLst>
                    <a:ext uri="{A12FA001-AC4F-418D-AE19-62706E023703}">
                      <ahyp:hlinkClr xmlns:ahyp="http://schemas.microsoft.com/office/drawing/2018/hyperlinkcolor" val="tx"/>
                    </a:ext>
                  </a:extLst>
                </a:hlinkClick>
              </a:rPr>
              <a:t>Training Resources (“Career Hub”)</a:t>
            </a:r>
            <a:endParaRPr lang="en-US"/>
          </a:p>
          <a:p>
            <a:pPr lvl="0">
              <a:spcBef>
                <a:spcPct val="20000"/>
              </a:spcBef>
              <a:spcAft>
                <a:spcPts val="600"/>
              </a:spcAft>
              <a:buClr>
                <a:schemeClr val="accent1">
                  <a:lumMod val="75000"/>
                </a:schemeClr>
              </a:buClr>
              <a:buSzPct val="145000"/>
            </a:pPr>
            <a:endParaRPr lang="en-US"/>
          </a:p>
          <a:p>
            <a:pPr lvl="0">
              <a:spcBef>
                <a:spcPct val="20000"/>
              </a:spcBef>
              <a:spcAft>
                <a:spcPts val="600"/>
              </a:spcAft>
              <a:buClr>
                <a:schemeClr val="accent1">
                  <a:lumMod val="75000"/>
                </a:schemeClr>
              </a:buClr>
              <a:buSzPct val="145000"/>
            </a:pPr>
            <a:r>
              <a:rPr lang="en-US"/>
              <a:t>OTHER RESOURCES</a:t>
            </a:r>
          </a:p>
          <a:p>
            <a:pPr marL="285750" lvl="0" indent="-285750">
              <a:spcBef>
                <a:spcPct val="20000"/>
              </a:spcBef>
              <a:spcAft>
                <a:spcPts val="600"/>
              </a:spcAft>
              <a:buClr>
                <a:schemeClr val="accent1">
                  <a:lumMod val="75000"/>
                </a:schemeClr>
              </a:buClr>
              <a:buSzPct val="145000"/>
              <a:buFont typeface="Wingdings" panose="05000000000000000000" pitchFamily="2" charset="2"/>
              <a:buChar char="q"/>
            </a:pPr>
            <a:r>
              <a:rPr lang="en-US"/>
              <a:t> Academic Skills</a:t>
            </a:r>
          </a:p>
          <a:p>
            <a:pPr marL="285750" lvl="0" indent="-285750">
              <a:spcBef>
                <a:spcPct val="20000"/>
              </a:spcBef>
              <a:spcAft>
                <a:spcPts val="600"/>
              </a:spcAft>
              <a:buClr>
                <a:schemeClr val="accent1">
                  <a:lumMod val="75000"/>
                </a:schemeClr>
              </a:buClr>
              <a:buSzPct val="145000"/>
              <a:buFont typeface="Wingdings" panose="05000000000000000000" pitchFamily="2" charset="2"/>
              <a:buChar char="q"/>
            </a:pPr>
            <a:r>
              <a:rPr lang="en-US"/>
              <a:t> Faculty feedback recommendations</a:t>
            </a:r>
          </a:p>
          <a:p>
            <a:pPr marL="285750" lvl="0" indent="-285750">
              <a:spcBef>
                <a:spcPct val="20000"/>
              </a:spcBef>
              <a:spcAft>
                <a:spcPts val="600"/>
              </a:spcAft>
              <a:buClr>
                <a:schemeClr val="accent1">
                  <a:lumMod val="75000"/>
                </a:schemeClr>
              </a:buClr>
              <a:buSzPct val="145000"/>
              <a:buFont typeface="Wingdings" panose="05000000000000000000" pitchFamily="2" charset="2"/>
              <a:buChar char="q"/>
            </a:pPr>
            <a:r>
              <a:rPr lang="en-US"/>
              <a:t> Samples of successful proposals</a:t>
            </a:r>
          </a:p>
          <a:p>
            <a:pPr lvl="0" indent="-228600">
              <a:spcBef>
                <a:spcPct val="20000"/>
              </a:spcBef>
              <a:spcAft>
                <a:spcPts val="600"/>
              </a:spcAft>
              <a:buClr>
                <a:schemeClr val="accent1">
                  <a:lumMod val="75000"/>
                </a:schemeClr>
              </a:buClr>
              <a:buSzPct val="145000"/>
              <a:buFont typeface="Arial"/>
              <a:buChar char="•"/>
            </a:pPr>
            <a:endParaRPr lang="en-US"/>
          </a:p>
        </p:txBody>
      </p:sp>
      <p:pic>
        <p:nvPicPr>
          <p:cNvPr id="5" name="Picture 4">
            <a:extLst>
              <a:ext uri="{FF2B5EF4-FFF2-40B4-BE49-F238E27FC236}">
                <a16:creationId xmlns:a16="http://schemas.microsoft.com/office/drawing/2014/main" id="{2B2AAD53-6A4B-24A6-A9F3-3EA3A74981EC}"/>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289437" y="748144"/>
            <a:ext cx="3341190" cy="2191058"/>
          </a:xfrm>
          <a:prstGeom prst="rect">
            <a:avLst/>
          </a:prstGeom>
        </p:spPr>
      </p:pic>
      <p:pic>
        <p:nvPicPr>
          <p:cNvPr id="2052" name="Picture 4" descr="Aerial shot of Bata library">
            <a:extLst>
              <a:ext uri="{FF2B5EF4-FFF2-40B4-BE49-F238E27FC236}">
                <a16:creationId xmlns:a16="http://schemas.microsoft.com/office/drawing/2014/main" id="{8A486BE9-03D1-DBFE-87D0-536CE0363DBE}"/>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r="-2" b="-2"/>
          <a:stretch>
            <a:fillRect/>
          </a:stretch>
        </p:blipFill>
        <p:spPr bwMode="auto">
          <a:xfrm>
            <a:off x="8372564" y="3133570"/>
            <a:ext cx="3341190" cy="2191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93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0"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91"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92"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93"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94"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95"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sp useBgFill="1">
        <p:nvSpPr>
          <p:cNvPr id="97" name="Rectangle 96">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98">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100"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101"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102"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103"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104"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105"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5351366" y="432617"/>
            <a:ext cx="6197601" cy="2616199"/>
          </a:xfrm>
        </p:spPr>
        <p:txBody>
          <a:bodyPr vert="horz" lIns="91440" tIns="45720" rIns="91440" bIns="45720" rtlCol="0" anchor="b" anchorCtr="1">
            <a:normAutofit/>
          </a:bodyPr>
          <a:lstStyle/>
          <a:p>
            <a:pPr algn="l">
              <a:lnSpc>
                <a:spcPct val="90000"/>
              </a:lnSpc>
            </a:pPr>
            <a:r>
              <a:rPr lang="en-US" sz="2900" b="1"/>
              <a:t>School of Graduate Studies</a:t>
            </a:r>
            <a:br>
              <a:rPr lang="en-US" sz="2900" b="1"/>
            </a:br>
            <a:r>
              <a:rPr lang="en-US" sz="2900" b="1"/>
              <a:t>Blackburn Hall, Suite 115</a:t>
            </a:r>
            <a:br>
              <a:rPr lang="en-US" sz="2900" b="1"/>
            </a:br>
            <a:r>
              <a:rPr lang="en-US" sz="2900" b="1"/>
              <a:t>Scholarship inquires: </a:t>
            </a:r>
            <a:r>
              <a:rPr lang="en-US" sz="2900" b="1">
                <a:hlinkClick r:id="rId4">
                  <a:extLst>
                    <a:ext uri="{A12FA001-AC4F-418D-AE19-62706E023703}">
                      <ahyp:hlinkClr xmlns:ahyp="http://schemas.microsoft.com/office/drawing/2018/hyperlinkcolor" val="tx"/>
                    </a:ext>
                  </a:extLst>
                </a:hlinkClick>
              </a:rPr>
              <a:t>graduatefinance@trentu.ca</a:t>
            </a:r>
            <a:br>
              <a:rPr lang="en-US" sz="2900" b="1"/>
            </a:br>
            <a:endParaRPr lang="en-US" sz="2900" b="1"/>
          </a:p>
        </p:txBody>
      </p:sp>
      <p:pic>
        <p:nvPicPr>
          <p:cNvPr id="2" name="Picture 1">
            <a:extLst>
              <a:ext uri="{FF2B5EF4-FFF2-40B4-BE49-F238E27FC236}">
                <a16:creationId xmlns:a16="http://schemas.microsoft.com/office/drawing/2014/main" id="{F8609D2B-3C2E-16DE-633B-F2F5D1EBD0C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0" y="10"/>
            <a:ext cx="5448280"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sp>
        <p:nvSpPr>
          <p:cNvPr id="4" name="TextBox 3">
            <a:extLst>
              <a:ext uri="{FF2B5EF4-FFF2-40B4-BE49-F238E27FC236}">
                <a16:creationId xmlns:a16="http://schemas.microsoft.com/office/drawing/2014/main" id="{75141156-13A1-19EB-B05A-CB8360BBF5EC}"/>
              </a:ext>
            </a:extLst>
          </p:cNvPr>
          <p:cNvSpPr txBox="1"/>
          <p:nvPr/>
        </p:nvSpPr>
        <p:spPr>
          <a:xfrm>
            <a:off x="6096000" y="3067866"/>
            <a:ext cx="5056742" cy="1815882"/>
          </a:xfrm>
          <a:prstGeom prst="rect">
            <a:avLst/>
          </a:prstGeom>
          <a:noFill/>
        </p:spPr>
        <p:txBody>
          <a:bodyPr wrap="square">
            <a:spAutoFit/>
          </a:bodyPr>
          <a:lstStyle/>
          <a:p>
            <a:r>
              <a:rPr lang="en-US" sz="1600"/>
              <a:t>Important: This resource  is intended to support planning and self-assessment. It highlights common requirements and best practices but may not capture all program requirements, evaluation criteria, or individual circumstances. Applicants should consult official program guidelines and requirements when preparing their submission.</a:t>
            </a:r>
            <a:endParaRPr lang="en-CA" sz="1600"/>
          </a:p>
        </p:txBody>
      </p:sp>
    </p:spTree>
    <p:extLst>
      <p:ext uri="{BB962C8B-B14F-4D97-AF65-F5344CB8AC3E}">
        <p14:creationId xmlns:p14="http://schemas.microsoft.com/office/powerpoint/2010/main" val="378450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7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7176DCD9ABE34296B2EE81AF38CE70" ma:contentTypeVersion="17" ma:contentTypeDescription="Create a new document." ma:contentTypeScope="" ma:versionID="b24a886d23229a3cc0324b4fe3e5fac9">
  <xsd:schema xmlns:xsd="http://www.w3.org/2001/XMLSchema" xmlns:xs="http://www.w3.org/2001/XMLSchema" xmlns:p="http://schemas.microsoft.com/office/2006/metadata/properties" xmlns:ns2="32eabe5a-4174-4217-af00-6e4d9bb260f7" xmlns:ns3="cc324212-d63e-4aea-8f78-7f7aebadcf24" targetNamespace="http://schemas.microsoft.com/office/2006/metadata/properties" ma:root="true" ma:fieldsID="3f446b14c841dd6e0ff021ef30ad4194" ns2:_="" ns3:_="">
    <xsd:import namespace="32eabe5a-4174-4217-af00-6e4d9bb260f7"/>
    <xsd:import namespace="cc324212-d63e-4aea-8f78-7f7aebadcf2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abe5a-4174-4217-af00-6e4d9bb260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b3b263f-decc-4103-be06-e60edd914aa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324212-d63e-4aea-8f78-7f7aebadcf2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3ae2ca8-c732-49b9-9e84-a148a7170205}" ma:internalName="TaxCatchAll" ma:showField="CatchAllData" ma:web="cc324212-d63e-4aea-8f78-7f7aebadcf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c324212-d63e-4aea-8f78-7f7aebadcf24" xsi:nil="true"/>
    <_Flow_SignoffStatus xmlns="32eabe5a-4174-4217-af00-6e4d9bb260f7" xsi:nil="true"/>
    <lcf76f155ced4ddcb4097134ff3c332f xmlns="32eabe5a-4174-4217-af00-6e4d9bb260f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8DE35B-14A5-4065-8FE9-1141F7EC2116}">
  <ds:schemaRefs>
    <ds:schemaRef ds:uri="32eabe5a-4174-4217-af00-6e4d9bb260f7"/>
    <ds:schemaRef ds:uri="cc324212-d63e-4aea-8f78-7f7aebadcf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7C52C5-6F65-4D42-B855-A3283C55581A}">
  <ds:schemaRefs>
    <ds:schemaRef ds:uri="32eabe5a-4174-4217-af00-6e4d9bb260f7"/>
    <ds:schemaRef ds:uri="cc324212-d63e-4aea-8f78-7f7aebadcf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5B6D968-3BA5-45CA-AFA4-01F84FB04FA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Parcel</Template>
  <TotalTime>0</TotalTime>
  <Words>2692</Words>
  <Application>Microsoft Office PowerPoint</Application>
  <PresentationFormat>Widescreen</PresentationFormat>
  <Paragraphs>349</Paragraphs>
  <Slides>24</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Corbel</vt:lpstr>
      <vt:lpstr>Gill Sans MT</vt:lpstr>
      <vt:lpstr>Noto Sans</vt:lpstr>
      <vt:lpstr>Segoe UI</vt:lpstr>
      <vt:lpstr>Symbol</vt:lpstr>
      <vt:lpstr>Wingdings</vt:lpstr>
      <vt:lpstr>Parallax</vt:lpstr>
      <vt:lpstr>Scholarship Applications  Outline of Proposed Research (CGRS-M) 2026-27  Developing a competitive CGRS-M Research Proposal – for first time applicants, new to drafting a proposal</vt:lpstr>
      <vt:lpstr>Outline of Proposed Research</vt:lpstr>
      <vt:lpstr>CGRS M Selection Criteria 50 %</vt:lpstr>
      <vt:lpstr>What Reviewers Want to See</vt:lpstr>
      <vt:lpstr>From instructions Step 4. Outline of proposed research (attachment)</vt:lpstr>
      <vt:lpstr>Bibliography and Citations </vt:lpstr>
      <vt:lpstr>From Idea to Research Question</vt:lpstr>
      <vt:lpstr>Building a Compelling Research Proposal Narrative</vt:lpstr>
      <vt:lpstr>How to Identify a Knowledge Gap</vt:lpstr>
      <vt:lpstr>How much detail is necessary to explain the gap in one page Outline of Proposed Research?</vt:lpstr>
      <vt:lpstr>Common Reviewer Critiques</vt:lpstr>
      <vt:lpstr>Various Frameworks  of an Outline of Proposed Research</vt:lpstr>
      <vt:lpstr>Various Proposal Frameworks</vt:lpstr>
      <vt:lpstr>Sample Structure of an Outline of Proposed Research </vt:lpstr>
      <vt:lpstr>Anatomy of a Strong Opening Paragraph</vt:lpstr>
      <vt:lpstr>Simplified Example of a CGRS M Research Proposal </vt:lpstr>
      <vt:lpstr>Simplified Example of a CGRS M Research Proposal</vt:lpstr>
      <vt:lpstr>Research Proposal Checklist</vt:lpstr>
      <vt:lpstr>Tri Agency Tips</vt:lpstr>
      <vt:lpstr>Presentation Standards  Tri Council standards  (NSERC Example)</vt:lpstr>
      <vt:lpstr>Equity, Diversity &amp; Inclusion</vt:lpstr>
      <vt:lpstr>Research Involving and Engaging Indigenous Peoples </vt:lpstr>
      <vt:lpstr>Resources for Scholarship Applications</vt:lpstr>
      <vt:lpstr>School of Graduate Studies Blackburn Hall, Suite 115 Scholarship inquires: graduatefinance@trentu.ca </vt:lpstr>
    </vt:vector>
  </TitlesOfParts>
  <Company>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Rennie</dc:creator>
  <cp:lastModifiedBy>Haley McCormick</cp:lastModifiedBy>
  <cp:revision>1</cp:revision>
  <dcterms:created xsi:type="dcterms:W3CDTF">2024-07-08T15:53:07Z</dcterms:created>
  <dcterms:modified xsi:type="dcterms:W3CDTF">2026-11-06T16:29:57Z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0x010100197176DCD9ABE34296B2EE81AF38CE70</vt:lpwstr>
  </property>
  <property fmtid="{D5CDD505-2E9C-101B-9397-08002B2CF9AE}" pid="3" name="MediaServiceImageTags">
    <vt:lpwstr/>
  </property>
</Properties>
</file>