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4"/>
  </p:sldMasterIdLst>
  <p:notesMasterIdLst>
    <p:notesMasterId r:id="rId40"/>
  </p:notesMasterIdLst>
  <p:handoutMasterIdLst>
    <p:handoutMasterId r:id="rId41"/>
  </p:handoutMasterIdLst>
  <p:sldIdLst>
    <p:sldId id="314" r:id="rId5"/>
    <p:sldId id="373" r:id="rId6"/>
    <p:sldId id="400" r:id="rId7"/>
    <p:sldId id="410" r:id="rId8"/>
    <p:sldId id="344" r:id="rId9"/>
    <p:sldId id="427" r:id="rId10"/>
    <p:sldId id="412" r:id="rId11"/>
    <p:sldId id="377" r:id="rId12"/>
    <p:sldId id="413" r:id="rId13"/>
    <p:sldId id="382" r:id="rId14"/>
    <p:sldId id="411" r:id="rId15"/>
    <p:sldId id="352" r:id="rId16"/>
    <p:sldId id="414" r:id="rId17"/>
    <p:sldId id="415" r:id="rId18"/>
    <p:sldId id="416" r:id="rId19"/>
    <p:sldId id="417" r:id="rId20"/>
    <p:sldId id="360" r:id="rId21"/>
    <p:sldId id="418" r:id="rId22"/>
    <p:sldId id="393" r:id="rId23"/>
    <p:sldId id="419" r:id="rId24"/>
    <p:sldId id="391" r:id="rId25"/>
    <p:sldId id="362" r:id="rId26"/>
    <p:sldId id="353" r:id="rId27"/>
    <p:sldId id="378" r:id="rId28"/>
    <p:sldId id="397" r:id="rId29"/>
    <p:sldId id="423" r:id="rId30"/>
    <p:sldId id="366" r:id="rId31"/>
    <p:sldId id="356" r:id="rId32"/>
    <p:sldId id="405" r:id="rId33"/>
    <p:sldId id="386" r:id="rId34"/>
    <p:sldId id="370" r:id="rId35"/>
    <p:sldId id="368" r:id="rId36"/>
    <p:sldId id="426" r:id="rId37"/>
    <p:sldId id="328" r:id="rId38"/>
    <p:sldId id="42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155"/>
    <a:srgbClr val="F6F7FF"/>
    <a:srgbClr val="4C6F7C"/>
    <a:srgbClr val="D3DDFE"/>
    <a:srgbClr val="D4DDFE"/>
    <a:srgbClr val="D5DEFF"/>
    <a:srgbClr val="DBDCE5"/>
    <a:srgbClr val="F0F1FB"/>
    <a:srgbClr val="DFE1F6"/>
    <a:srgbClr val="EEEFF5"/>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A55608-528F-4180-AA78-342FB63524E1}" v="72" dt="2025-10-30T14:24:41.338"/>
    <p1510:client id="{E9EB6F65-908F-4988-A05F-BE69843CCBEA}" v="7" dt="2025-10-30T19:15:13.991"/>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2099" autoAdjust="0"/>
  </p:normalViewPr>
  <p:slideViewPr>
    <p:cSldViewPr snapToGrid="0">
      <p:cViewPr varScale="1">
        <p:scale>
          <a:sx n="102" d="100"/>
          <a:sy n="102" d="100"/>
        </p:scale>
        <p:origin x="1140" y="102"/>
      </p:cViewPr>
      <p:guideLst>
        <p:guide orient="horz" pos="1416"/>
        <p:guide orient="horz" pos="1008"/>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 Rennie" userId="9556b1d2-0322-4965-aac5-dd2b6afe6306" providerId="ADAL" clId="{4AA07F10-9BE0-4DD4-A9B3-6089DD90F688}"/>
    <pc:docChg chg="undo custSel addSld delSld modSld sldOrd">
      <pc:chgData name="Jane Rennie" userId="9556b1d2-0322-4965-aac5-dd2b6afe6306" providerId="ADAL" clId="{4AA07F10-9BE0-4DD4-A9B3-6089DD90F688}" dt="2025-10-30T14:24:41.338" v="346" actId="20577"/>
      <pc:docMkLst>
        <pc:docMk/>
      </pc:docMkLst>
      <pc:sldChg chg="del">
        <pc:chgData name="Jane Rennie" userId="9556b1d2-0322-4965-aac5-dd2b6afe6306" providerId="ADAL" clId="{4AA07F10-9BE0-4DD4-A9B3-6089DD90F688}" dt="2025-10-27T14:41:09.875" v="0" actId="2696"/>
        <pc:sldMkLst>
          <pc:docMk/>
          <pc:sldMk cId="4103794086" sldId="343"/>
        </pc:sldMkLst>
      </pc:sldChg>
      <pc:sldChg chg="addSp delSp modSp mod setBg setClrOvrMap">
        <pc:chgData name="Jane Rennie" userId="9556b1d2-0322-4965-aac5-dd2b6afe6306" providerId="ADAL" clId="{4AA07F10-9BE0-4DD4-A9B3-6089DD90F688}" dt="2025-10-27T14:49:18.735" v="83" actId="14100"/>
        <pc:sldMkLst>
          <pc:docMk/>
          <pc:sldMk cId="3574231377" sldId="352"/>
        </pc:sldMkLst>
        <pc:spChg chg="mod">
          <ac:chgData name="Jane Rennie" userId="9556b1d2-0322-4965-aac5-dd2b6afe6306" providerId="ADAL" clId="{4AA07F10-9BE0-4DD4-A9B3-6089DD90F688}" dt="2025-10-27T14:49:03.419" v="79" actId="26606"/>
          <ac:spMkLst>
            <pc:docMk/>
            <pc:sldMk cId="3574231377" sldId="352"/>
            <ac:spMk id="2" creationId="{08AAD8E9-D880-3AAD-1547-8126D7A98FED}"/>
          </ac:spMkLst>
        </pc:spChg>
        <pc:spChg chg="mod">
          <ac:chgData name="Jane Rennie" userId="9556b1d2-0322-4965-aac5-dd2b6afe6306" providerId="ADAL" clId="{4AA07F10-9BE0-4DD4-A9B3-6089DD90F688}" dt="2025-10-27T14:49:18.735" v="83" actId="14100"/>
          <ac:spMkLst>
            <pc:docMk/>
            <pc:sldMk cId="3574231377" sldId="352"/>
            <ac:spMk id="6" creationId="{C69AC66C-F816-9E87-2314-D6F73038F444}"/>
          </ac:spMkLst>
        </pc:spChg>
        <pc:spChg chg="add">
          <ac:chgData name="Jane Rennie" userId="9556b1d2-0322-4965-aac5-dd2b6afe6306" providerId="ADAL" clId="{4AA07F10-9BE0-4DD4-A9B3-6089DD90F688}" dt="2025-10-27T14:49:03.419" v="79" actId="26606"/>
          <ac:spMkLst>
            <pc:docMk/>
            <pc:sldMk cId="3574231377" sldId="352"/>
            <ac:spMk id="16" creationId="{C33976D1-3430-450C-A978-87A9A6E8E71F}"/>
          </ac:spMkLst>
        </pc:spChg>
        <pc:spChg chg="add">
          <ac:chgData name="Jane Rennie" userId="9556b1d2-0322-4965-aac5-dd2b6afe6306" providerId="ADAL" clId="{4AA07F10-9BE0-4DD4-A9B3-6089DD90F688}" dt="2025-10-27T14:49:03.419" v="79" actId="26606"/>
          <ac:spMkLst>
            <pc:docMk/>
            <pc:sldMk cId="3574231377" sldId="352"/>
            <ac:spMk id="18" creationId="{7D6AAC78-7D86-415A-ADC1-2B474807960C}"/>
          </ac:spMkLst>
        </pc:spChg>
        <pc:spChg chg="add">
          <ac:chgData name="Jane Rennie" userId="9556b1d2-0322-4965-aac5-dd2b6afe6306" providerId="ADAL" clId="{4AA07F10-9BE0-4DD4-A9B3-6089DD90F688}" dt="2025-10-27T14:49:03.419" v="79" actId="26606"/>
          <ac:spMkLst>
            <pc:docMk/>
            <pc:sldMk cId="3574231377" sldId="352"/>
            <ac:spMk id="20" creationId="{F2A658D9-F185-44F1-BA33-D50320D1D078}"/>
          </ac:spMkLst>
        </pc:spChg>
      </pc:sldChg>
      <pc:sldChg chg="modSp">
        <pc:chgData name="Jane Rennie" userId="9556b1d2-0322-4965-aac5-dd2b6afe6306" providerId="ADAL" clId="{4AA07F10-9BE0-4DD4-A9B3-6089DD90F688}" dt="2025-10-30T14:24:41.338" v="346" actId="20577"/>
        <pc:sldMkLst>
          <pc:docMk/>
          <pc:sldMk cId="3226487500" sldId="353"/>
        </pc:sldMkLst>
        <pc:spChg chg="mod">
          <ac:chgData name="Jane Rennie" userId="9556b1d2-0322-4965-aac5-dd2b6afe6306" providerId="ADAL" clId="{4AA07F10-9BE0-4DD4-A9B3-6089DD90F688}" dt="2025-10-30T14:24:41.338" v="346" actId="20577"/>
          <ac:spMkLst>
            <pc:docMk/>
            <pc:sldMk cId="3226487500" sldId="353"/>
            <ac:spMk id="10" creationId="{3B8F2456-0AEC-7AC0-C3D7-72BC6385A15A}"/>
          </ac:spMkLst>
        </pc:spChg>
      </pc:sldChg>
      <pc:sldChg chg="modSp mod">
        <pc:chgData name="Jane Rennie" userId="9556b1d2-0322-4965-aac5-dd2b6afe6306" providerId="ADAL" clId="{4AA07F10-9BE0-4DD4-A9B3-6089DD90F688}" dt="2025-10-30T14:23:51.134" v="313" actId="207"/>
        <pc:sldMkLst>
          <pc:docMk/>
          <pc:sldMk cId="1621109477" sldId="362"/>
        </pc:sldMkLst>
        <pc:spChg chg="mod">
          <ac:chgData name="Jane Rennie" userId="9556b1d2-0322-4965-aac5-dd2b6afe6306" providerId="ADAL" clId="{4AA07F10-9BE0-4DD4-A9B3-6089DD90F688}" dt="2025-10-30T14:23:51.134" v="313" actId="207"/>
          <ac:spMkLst>
            <pc:docMk/>
            <pc:sldMk cId="1621109477" sldId="362"/>
            <ac:spMk id="3" creationId="{583E7511-7F4C-4780-2F0A-E425E2FF6A56}"/>
          </ac:spMkLst>
        </pc:spChg>
      </pc:sldChg>
      <pc:sldChg chg="del">
        <pc:chgData name="Jane Rennie" userId="9556b1d2-0322-4965-aac5-dd2b6afe6306" providerId="ADAL" clId="{4AA07F10-9BE0-4DD4-A9B3-6089DD90F688}" dt="2025-10-27T14:51:12.980" v="90" actId="2696"/>
        <pc:sldMkLst>
          <pc:docMk/>
          <pc:sldMk cId="3761464557" sldId="367"/>
        </pc:sldMkLst>
      </pc:sldChg>
      <pc:sldChg chg="del">
        <pc:chgData name="Jane Rennie" userId="9556b1d2-0322-4965-aac5-dd2b6afe6306" providerId="ADAL" clId="{4AA07F10-9BE0-4DD4-A9B3-6089DD90F688}" dt="2025-10-27T14:51:52.212" v="93" actId="2696"/>
        <pc:sldMkLst>
          <pc:docMk/>
          <pc:sldMk cId="3181427647" sldId="372"/>
        </pc:sldMkLst>
      </pc:sldChg>
      <pc:sldChg chg="addSp delSp modSp del mod setBg">
        <pc:chgData name="Jane Rennie" userId="9556b1d2-0322-4965-aac5-dd2b6afe6306" providerId="ADAL" clId="{4AA07F10-9BE0-4DD4-A9B3-6089DD90F688}" dt="2025-10-30T13:48:34.757" v="162" actId="2696"/>
        <pc:sldMkLst>
          <pc:docMk/>
          <pc:sldMk cId="1481023470" sldId="374"/>
        </pc:sldMkLst>
      </pc:sldChg>
      <pc:sldChg chg="modSp mod">
        <pc:chgData name="Jane Rennie" userId="9556b1d2-0322-4965-aac5-dd2b6afe6306" providerId="ADAL" clId="{4AA07F10-9BE0-4DD4-A9B3-6089DD90F688}" dt="2025-10-30T14:10:55.808" v="279" actId="20577"/>
        <pc:sldMkLst>
          <pc:docMk/>
          <pc:sldMk cId="1322228030" sldId="377"/>
        </pc:sldMkLst>
        <pc:spChg chg="mod">
          <ac:chgData name="Jane Rennie" userId="9556b1d2-0322-4965-aac5-dd2b6afe6306" providerId="ADAL" clId="{4AA07F10-9BE0-4DD4-A9B3-6089DD90F688}" dt="2025-10-30T14:10:55.808" v="279" actId="20577"/>
          <ac:spMkLst>
            <pc:docMk/>
            <pc:sldMk cId="1322228030" sldId="377"/>
            <ac:spMk id="2" creationId="{E45B1078-7BB6-0C61-7E49-05080D266CF8}"/>
          </ac:spMkLst>
        </pc:spChg>
      </pc:sldChg>
      <pc:sldChg chg="modSp mod">
        <pc:chgData name="Jane Rennie" userId="9556b1d2-0322-4965-aac5-dd2b6afe6306" providerId="ADAL" clId="{4AA07F10-9BE0-4DD4-A9B3-6089DD90F688}" dt="2025-10-30T14:11:27.502" v="285" actId="113"/>
        <pc:sldMkLst>
          <pc:docMk/>
          <pc:sldMk cId="3944795818" sldId="382"/>
        </pc:sldMkLst>
        <pc:spChg chg="mod">
          <ac:chgData name="Jane Rennie" userId="9556b1d2-0322-4965-aac5-dd2b6afe6306" providerId="ADAL" clId="{4AA07F10-9BE0-4DD4-A9B3-6089DD90F688}" dt="2025-10-30T14:11:10.632" v="282" actId="27636"/>
          <ac:spMkLst>
            <pc:docMk/>
            <pc:sldMk cId="3944795818" sldId="382"/>
            <ac:spMk id="2" creationId="{81BB1052-7D1D-1E6D-5D47-37EC0EF48609}"/>
          </ac:spMkLst>
        </pc:spChg>
        <pc:spChg chg="mod">
          <ac:chgData name="Jane Rennie" userId="9556b1d2-0322-4965-aac5-dd2b6afe6306" providerId="ADAL" clId="{4AA07F10-9BE0-4DD4-A9B3-6089DD90F688}" dt="2025-10-30T14:11:27.502" v="285" actId="113"/>
          <ac:spMkLst>
            <pc:docMk/>
            <pc:sldMk cId="3944795818" sldId="382"/>
            <ac:spMk id="3" creationId="{F3E7DCD7-C4D5-B187-7C96-5B502CADF2B3}"/>
          </ac:spMkLst>
        </pc:spChg>
      </pc:sldChg>
      <pc:sldChg chg="ord">
        <pc:chgData name="Jane Rennie" userId="9556b1d2-0322-4965-aac5-dd2b6afe6306" providerId="ADAL" clId="{4AA07F10-9BE0-4DD4-A9B3-6089DD90F688}" dt="2025-10-27T15:22:23.599" v="161"/>
        <pc:sldMkLst>
          <pc:docMk/>
          <pc:sldMk cId="2489571020" sldId="386"/>
        </pc:sldMkLst>
      </pc:sldChg>
      <pc:sldChg chg="modSp mod">
        <pc:chgData name="Jane Rennie" userId="9556b1d2-0322-4965-aac5-dd2b6afe6306" providerId="ADAL" clId="{4AA07F10-9BE0-4DD4-A9B3-6089DD90F688}" dt="2025-10-30T14:22:41.514" v="303" actId="14100"/>
        <pc:sldMkLst>
          <pc:docMk/>
          <pc:sldMk cId="3951023017" sldId="393"/>
        </pc:sldMkLst>
        <pc:spChg chg="mod">
          <ac:chgData name="Jane Rennie" userId="9556b1d2-0322-4965-aac5-dd2b6afe6306" providerId="ADAL" clId="{4AA07F10-9BE0-4DD4-A9B3-6089DD90F688}" dt="2025-10-30T14:22:41.514" v="303" actId="14100"/>
          <ac:spMkLst>
            <pc:docMk/>
            <pc:sldMk cId="3951023017" sldId="393"/>
            <ac:spMk id="3" creationId="{9899BC7E-D7DA-0199-C343-4A2BE0FEAE3A}"/>
          </ac:spMkLst>
        </pc:spChg>
        <pc:spChg chg="mod">
          <ac:chgData name="Jane Rennie" userId="9556b1d2-0322-4965-aac5-dd2b6afe6306" providerId="ADAL" clId="{4AA07F10-9BE0-4DD4-A9B3-6089DD90F688}" dt="2025-10-30T14:22:37.242" v="302" actId="14100"/>
          <ac:spMkLst>
            <pc:docMk/>
            <pc:sldMk cId="3951023017" sldId="393"/>
            <ac:spMk id="6" creationId="{CCD84685-53FC-5697-6338-2353F4EBC808}"/>
          </ac:spMkLst>
        </pc:spChg>
      </pc:sldChg>
      <pc:sldChg chg="modNotesTx">
        <pc:chgData name="Jane Rennie" userId="9556b1d2-0322-4965-aac5-dd2b6afe6306" providerId="ADAL" clId="{4AA07F10-9BE0-4DD4-A9B3-6089DD90F688}" dt="2025-10-30T13:49:03.770" v="242" actId="20577"/>
        <pc:sldMkLst>
          <pc:docMk/>
          <pc:sldMk cId="2342091996" sldId="400"/>
        </pc:sldMkLst>
      </pc:sldChg>
      <pc:sldChg chg="del">
        <pc:chgData name="Jane Rennie" userId="9556b1d2-0322-4965-aac5-dd2b6afe6306" providerId="ADAL" clId="{4AA07F10-9BE0-4DD4-A9B3-6089DD90F688}" dt="2025-10-30T13:48:43.244" v="163" actId="2696"/>
        <pc:sldMkLst>
          <pc:docMk/>
          <pc:sldMk cId="300683653" sldId="401"/>
        </pc:sldMkLst>
      </pc:sldChg>
      <pc:sldChg chg="del">
        <pc:chgData name="Jane Rennie" userId="9556b1d2-0322-4965-aac5-dd2b6afe6306" providerId="ADAL" clId="{4AA07F10-9BE0-4DD4-A9B3-6089DD90F688}" dt="2025-10-27T14:41:14.725" v="1" actId="2696"/>
        <pc:sldMkLst>
          <pc:docMk/>
          <pc:sldMk cId="731621437" sldId="402"/>
        </pc:sldMkLst>
      </pc:sldChg>
      <pc:sldChg chg="modNotesTx">
        <pc:chgData name="Jane Rennie" userId="9556b1d2-0322-4965-aac5-dd2b6afe6306" providerId="ADAL" clId="{4AA07F10-9BE0-4DD4-A9B3-6089DD90F688}" dt="2025-10-30T13:49:27.450" v="246" actId="6549"/>
        <pc:sldMkLst>
          <pc:docMk/>
          <pc:sldMk cId="450709803" sldId="410"/>
        </pc:sldMkLst>
      </pc:sldChg>
      <pc:sldChg chg="modSp mod setBg">
        <pc:chgData name="Jane Rennie" userId="9556b1d2-0322-4965-aac5-dd2b6afe6306" providerId="ADAL" clId="{4AA07F10-9BE0-4DD4-A9B3-6089DD90F688}" dt="2025-10-30T14:12:07.505" v="291" actId="1076"/>
        <pc:sldMkLst>
          <pc:docMk/>
          <pc:sldMk cId="2633111596" sldId="411"/>
        </pc:sldMkLst>
        <pc:spChg chg="mod">
          <ac:chgData name="Jane Rennie" userId="9556b1d2-0322-4965-aac5-dd2b6afe6306" providerId="ADAL" clId="{4AA07F10-9BE0-4DD4-A9B3-6089DD90F688}" dt="2025-10-27T14:48:45.085" v="78" actId="14100"/>
          <ac:spMkLst>
            <pc:docMk/>
            <pc:sldMk cId="2633111596" sldId="411"/>
            <ac:spMk id="2" creationId="{0C428E5B-47A0-EF94-A53D-6FDB74C9D848}"/>
          </ac:spMkLst>
        </pc:spChg>
        <pc:spChg chg="mod ord">
          <ac:chgData name="Jane Rennie" userId="9556b1d2-0322-4965-aac5-dd2b6afe6306" providerId="ADAL" clId="{4AA07F10-9BE0-4DD4-A9B3-6089DD90F688}" dt="2025-10-27T14:48:37.459" v="76" actId="27636"/>
          <ac:spMkLst>
            <pc:docMk/>
            <pc:sldMk cId="2633111596" sldId="411"/>
            <ac:spMk id="3" creationId="{C6EA201F-56F9-BFD9-8E95-AD5BD7D54FD0}"/>
          </ac:spMkLst>
        </pc:spChg>
        <pc:picChg chg="mod">
          <ac:chgData name="Jane Rennie" userId="9556b1d2-0322-4965-aac5-dd2b6afe6306" providerId="ADAL" clId="{4AA07F10-9BE0-4DD4-A9B3-6089DD90F688}" dt="2025-10-30T14:12:07.505" v="291" actId="1076"/>
          <ac:picMkLst>
            <pc:docMk/>
            <pc:sldMk cId="2633111596" sldId="411"/>
            <ac:picMk id="1028" creationId="{3AB9E1C6-0D88-632D-1296-617E5889AC02}"/>
          </ac:picMkLst>
        </pc:picChg>
      </pc:sldChg>
      <pc:sldChg chg="ord">
        <pc:chgData name="Jane Rennie" userId="9556b1d2-0322-4965-aac5-dd2b6afe6306" providerId="ADAL" clId="{4AA07F10-9BE0-4DD4-A9B3-6089DD90F688}" dt="2025-10-27T14:42:50.095" v="5"/>
        <pc:sldMkLst>
          <pc:docMk/>
          <pc:sldMk cId="3327189355" sldId="412"/>
        </pc:sldMkLst>
      </pc:sldChg>
      <pc:sldChg chg="modSp mod">
        <pc:chgData name="Jane Rennie" userId="9556b1d2-0322-4965-aac5-dd2b6afe6306" providerId="ADAL" clId="{4AA07F10-9BE0-4DD4-A9B3-6089DD90F688}" dt="2025-10-30T14:11:04.828" v="280" actId="14100"/>
        <pc:sldMkLst>
          <pc:docMk/>
          <pc:sldMk cId="2365270552" sldId="413"/>
        </pc:sldMkLst>
        <pc:spChg chg="mod">
          <ac:chgData name="Jane Rennie" userId="9556b1d2-0322-4965-aac5-dd2b6afe6306" providerId="ADAL" clId="{4AA07F10-9BE0-4DD4-A9B3-6089DD90F688}" dt="2025-10-30T14:11:04.828" v="280" actId="14100"/>
          <ac:spMkLst>
            <pc:docMk/>
            <pc:sldMk cId="2365270552" sldId="413"/>
            <ac:spMk id="2" creationId="{B1F72330-1F02-0AAE-915F-60F6E82B0C93}"/>
          </ac:spMkLst>
        </pc:spChg>
      </pc:sldChg>
      <pc:sldChg chg="addSp delSp modSp mod">
        <pc:chgData name="Jane Rennie" userId="9556b1d2-0322-4965-aac5-dd2b6afe6306" providerId="ADAL" clId="{4AA07F10-9BE0-4DD4-A9B3-6089DD90F688}" dt="2025-10-30T14:12:31.653" v="292" actId="255"/>
        <pc:sldMkLst>
          <pc:docMk/>
          <pc:sldMk cId="2552638316" sldId="415"/>
        </pc:sldMkLst>
        <pc:spChg chg="mod">
          <ac:chgData name="Jane Rennie" userId="9556b1d2-0322-4965-aac5-dd2b6afe6306" providerId="ADAL" clId="{4AA07F10-9BE0-4DD4-A9B3-6089DD90F688}" dt="2025-10-27T14:50:02.781" v="88" actId="14100"/>
          <ac:spMkLst>
            <pc:docMk/>
            <pc:sldMk cId="2552638316" sldId="415"/>
            <ac:spMk id="3" creationId="{FF2FB133-78E9-1390-8C0E-B79BEA4F714B}"/>
          </ac:spMkLst>
        </pc:spChg>
        <pc:spChg chg="mod">
          <ac:chgData name="Jane Rennie" userId="9556b1d2-0322-4965-aac5-dd2b6afe6306" providerId="ADAL" clId="{4AA07F10-9BE0-4DD4-A9B3-6089DD90F688}" dt="2025-10-30T14:12:31.653" v="292" actId="255"/>
          <ac:spMkLst>
            <pc:docMk/>
            <pc:sldMk cId="2552638316" sldId="415"/>
            <ac:spMk id="7" creationId="{4CDDCDA4-B196-559E-CA37-A14A961287BE}"/>
          </ac:spMkLst>
        </pc:spChg>
        <pc:picChg chg="mod">
          <ac:chgData name="Jane Rennie" userId="9556b1d2-0322-4965-aac5-dd2b6afe6306" providerId="ADAL" clId="{4AA07F10-9BE0-4DD4-A9B3-6089DD90F688}" dt="2025-10-27T14:49:55.684" v="87" actId="14100"/>
          <ac:picMkLst>
            <pc:docMk/>
            <pc:sldMk cId="2552638316" sldId="415"/>
            <ac:picMk id="2" creationId="{3E95BC35-D8AB-53E0-EFE4-65DADDBE93E4}"/>
          </ac:picMkLst>
        </pc:picChg>
      </pc:sldChg>
      <pc:sldChg chg="modSp mod">
        <pc:chgData name="Jane Rennie" userId="9556b1d2-0322-4965-aac5-dd2b6afe6306" providerId="ADAL" clId="{4AA07F10-9BE0-4DD4-A9B3-6089DD90F688}" dt="2025-10-30T14:12:45.975" v="293" actId="14100"/>
        <pc:sldMkLst>
          <pc:docMk/>
          <pc:sldMk cId="3706122951" sldId="416"/>
        </pc:sldMkLst>
        <pc:spChg chg="mod">
          <ac:chgData name="Jane Rennie" userId="9556b1d2-0322-4965-aac5-dd2b6afe6306" providerId="ADAL" clId="{4AA07F10-9BE0-4DD4-A9B3-6089DD90F688}" dt="2025-10-30T14:12:45.975" v="293" actId="14100"/>
          <ac:spMkLst>
            <pc:docMk/>
            <pc:sldMk cId="3706122951" sldId="416"/>
            <ac:spMk id="2" creationId="{A788F980-6B6F-6420-5EEA-8F684D95E787}"/>
          </ac:spMkLst>
        </pc:spChg>
      </pc:sldChg>
      <pc:sldChg chg="modSp mod">
        <pc:chgData name="Jane Rennie" userId="9556b1d2-0322-4965-aac5-dd2b6afe6306" providerId="ADAL" clId="{4AA07F10-9BE0-4DD4-A9B3-6089DD90F688}" dt="2025-10-30T14:13:39.792" v="299" actId="1076"/>
        <pc:sldMkLst>
          <pc:docMk/>
          <pc:sldMk cId="1164367828" sldId="419"/>
        </pc:sldMkLst>
        <pc:spChg chg="mod">
          <ac:chgData name="Jane Rennie" userId="9556b1d2-0322-4965-aac5-dd2b6afe6306" providerId="ADAL" clId="{4AA07F10-9BE0-4DD4-A9B3-6089DD90F688}" dt="2025-10-30T14:13:25.622" v="295" actId="27636"/>
          <ac:spMkLst>
            <pc:docMk/>
            <pc:sldMk cId="1164367828" sldId="419"/>
            <ac:spMk id="5" creationId="{653CF142-DC0E-CB1A-DA67-2C639DEC005D}"/>
          </ac:spMkLst>
        </pc:spChg>
        <pc:picChg chg="mod">
          <ac:chgData name="Jane Rennie" userId="9556b1d2-0322-4965-aac5-dd2b6afe6306" providerId="ADAL" clId="{4AA07F10-9BE0-4DD4-A9B3-6089DD90F688}" dt="2025-10-30T14:13:39.792" v="299" actId="1076"/>
          <ac:picMkLst>
            <pc:docMk/>
            <pc:sldMk cId="1164367828" sldId="419"/>
            <ac:picMk id="8" creationId="{00AE71D3-7D0F-A833-890C-987FDF47BF88}"/>
          </ac:picMkLst>
        </pc:picChg>
      </pc:sldChg>
      <pc:sldChg chg="del">
        <pc:chgData name="Jane Rennie" userId="9556b1d2-0322-4965-aac5-dd2b6afe6306" providerId="ADAL" clId="{4AA07F10-9BE0-4DD4-A9B3-6089DD90F688}" dt="2025-10-27T14:51:39.725" v="91" actId="2696"/>
        <pc:sldMkLst>
          <pc:docMk/>
          <pc:sldMk cId="1067904622" sldId="424"/>
        </pc:sldMkLst>
      </pc:sldChg>
      <pc:sldChg chg="del">
        <pc:chgData name="Jane Rennie" userId="9556b1d2-0322-4965-aac5-dd2b6afe6306" providerId="ADAL" clId="{4AA07F10-9BE0-4DD4-A9B3-6089DD90F688}" dt="2025-10-27T14:51:46.945" v="92" actId="2696"/>
        <pc:sldMkLst>
          <pc:docMk/>
          <pc:sldMk cId="2632469811" sldId="425"/>
        </pc:sldMkLst>
      </pc:sldChg>
      <pc:sldChg chg="modSp mod">
        <pc:chgData name="Jane Rennie" userId="9556b1d2-0322-4965-aac5-dd2b6afe6306" providerId="ADAL" clId="{4AA07F10-9BE0-4DD4-A9B3-6089DD90F688}" dt="2025-10-27T14:52:58.431" v="119" actId="5793"/>
        <pc:sldMkLst>
          <pc:docMk/>
          <pc:sldMk cId="578094278" sldId="426"/>
        </pc:sldMkLst>
        <pc:spChg chg="mod">
          <ac:chgData name="Jane Rennie" userId="9556b1d2-0322-4965-aac5-dd2b6afe6306" providerId="ADAL" clId="{4AA07F10-9BE0-4DD4-A9B3-6089DD90F688}" dt="2025-10-27T14:52:22.612" v="112" actId="1076"/>
          <ac:spMkLst>
            <pc:docMk/>
            <pc:sldMk cId="578094278" sldId="426"/>
            <ac:spMk id="2" creationId="{BD0546E4-FC8F-53E6-87E8-3CEC197AA934}"/>
          </ac:spMkLst>
        </pc:spChg>
        <pc:spChg chg="mod">
          <ac:chgData name="Jane Rennie" userId="9556b1d2-0322-4965-aac5-dd2b6afe6306" providerId="ADAL" clId="{4AA07F10-9BE0-4DD4-A9B3-6089DD90F688}" dt="2025-10-27T14:52:58.431" v="119" actId="5793"/>
          <ac:spMkLst>
            <pc:docMk/>
            <pc:sldMk cId="578094278" sldId="426"/>
            <ac:spMk id="3" creationId="{BEC1D1F2-3EBD-5D10-5927-5FDE42F75039}"/>
          </ac:spMkLst>
        </pc:spChg>
      </pc:sldChg>
      <pc:sldChg chg="modSp add del mod ord">
        <pc:chgData name="Jane Rennie" userId="9556b1d2-0322-4965-aac5-dd2b6afe6306" providerId="ADAL" clId="{4AA07F10-9BE0-4DD4-A9B3-6089DD90F688}" dt="2025-10-30T13:52:05.905" v="257" actId="207"/>
        <pc:sldMkLst>
          <pc:docMk/>
          <pc:sldMk cId="1677872036" sldId="427"/>
        </pc:sldMkLst>
        <pc:spChg chg="mod ord">
          <ac:chgData name="Jane Rennie" userId="9556b1d2-0322-4965-aac5-dd2b6afe6306" providerId="ADAL" clId="{4AA07F10-9BE0-4DD4-A9B3-6089DD90F688}" dt="2025-10-27T15:05:04.345" v="124" actId="20577"/>
          <ac:spMkLst>
            <pc:docMk/>
            <pc:sldMk cId="1677872036" sldId="427"/>
            <ac:spMk id="2" creationId="{81BB1052-7D1D-1E6D-5D47-37EC0EF48609}"/>
          </ac:spMkLst>
        </pc:spChg>
        <pc:spChg chg="mod">
          <ac:chgData name="Jane Rennie" userId="9556b1d2-0322-4965-aac5-dd2b6afe6306" providerId="ADAL" clId="{4AA07F10-9BE0-4DD4-A9B3-6089DD90F688}" dt="2025-10-30T13:52:05.905" v="257" actId="207"/>
          <ac:spMkLst>
            <pc:docMk/>
            <pc:sldMk cId="1677872036" sldId="427"/>
            <ac:spMk id="4" creationId="{275F06B2-151A-3762-60FE-D22B630C3D2D}"/>
          </ac:spMkLst>
        </pc:spChg>
        <pc:picChg chg="mod">
          <ac:chgData name="Jane Rennie" userId="9556b1d2-0322-4965-aac5-dd2b6afe6306" providerId="ADAL" clId="{4AA07F10-9BE0-4DD4-A9B3-6089DD90F688}" dt="2025-10-27T14:46:17.244" v="45" actId="26606"/>
          <ac:picMkLst>
            <pc:docMk/>
            <pc:sldMk cId="1677872036" sldId="427"/>
            <ac:picMk id="10" creationId="{3D44C932-0EA4-5C35-D317-7FB894679332}"/>
          </ac:picMkLst>
        </pc:picChg>
      </pc:sldChg>
      <pc:sldChg chg="modSp add del mod ord">
        <pc:chgData name="Jane Rennie" userId="9556b1d2-0322-4965-aac5-dd2b6afe6306" providerId="ADAL" clId="{4AA07F10-9BE0-4DD4-A9B3-6089DD90F688}" dt="2025-10-30T14:09:57.403" v="258" actId="2696"/>
        <pc:sldMkLst>
          <pc:docMk/>
          <pc:sldMk cId="1303777771" sldId="428"/>
        </pc:sldMkLst>
      </pc:sldChg>
      <pc:sldChg chg="del">
        <pc:chgData name="Jane Rennie" userId="9556b1d2-0322-4965-aac5-dd2b6afe6306" providerId="ADAL" clId="{4AA07F10-9BE0-4DD4-A9B3-6089DD90F688}" dt="2025-10-27T14:52:42.811" v="115" actId="2696"/>
        <pc:sldMkLst>
          <pc:docMk/>
          <pc:sldMk cId="1801100678" sldId="428"/>
        </pc:sldMkLst>
      </pc:sldChg>
    </pc:docChg>
  </pc:docChgLst>
  <pc:docChgLst>
    <pc:chgData name="Haley McCormick" userId="48dd4a60-33cd-4ea5-88e2-107933e55186" providerId="ADAL" clId="{3B9EE92E-E6A8-4A8D-8BE9-C3D76D3EA0F5}"/>
    <pc:docChg chg="modSld">
      <pc:chgData name="Haley McCormick" userId="48dd4a60-33cd-4ea5-88e2-107933e55186" providerId="ADAL" clId="{3B9EE92E-E6A8-4A8D-8BE9-C3D76D3EA0F5}" dt="2025-10-30T19:16:07.095" v="20" actId="13244"/>
      <pc:docMkLst>
        <pc:docMk/>
      </pc:docMkLst>
      <pc:sldChg chg="modSp mod">
        <pc:chgData name="Haley McCormick" userId="48dd4a60-33cd-4ea5-88e2-107933e55186" providerId="ADAL" clId="{3B9EE92E-E6A8-4A8D-8BE9-C3D76D3EA0F5}" dt="2025-10-30T19:15:52.904" v="18" actId="962"/>
        <pc:sldMkLst>
          <pc:docMk/>
          <pc:sldMk cId="3421401082" sldId="314"/>
        </pc:sldMkLst>
        <pc:spChg chg="mod">
          <ac:chgData name="Haley McCormick" userId="48dd4a60-33cd-4ea5-88e2-107933e55186" providerId="ADAL" clId="{3B9EE92E-E6A8-4A8D-8BE9-C3D76D3EA0F5}" dt="2025-10-30T19:15:50.307" v="17" actId="1076"/>
          <ac:spMkLst>
            <pc:docMk/>
            <pc:sldMk cId="3421401082" sldId="314"/>
            <ac:spMk id="4" creationId="{8175CEBA-07CB-8FEE-C1F0-73CB2C09E2BF}"/>
          </ac:spMkLst>
        </pc:spChg>
        <pc:picChg chg="mod">
          <ac:chgData name="Haley McCormick" userId="48dd4a60-33cd-4ea5-88e2-107933e55186" providerId="ADAL" clId="{3B9EE92E-E6A8-4A8D-8BE9-C3D76D3EA0F5}" dt="2025-10-30T19:15:52.904" v="18" actId="962"/>
          <ac:picMkLst>
            <pc:docMk/>
            <pc:sldMk cId="3421401082" sldId="314"/>
            <ac:picMk id="10" creationId="{3AD9D945-7758-62E1-92BC-29FFA5B286BF}"/>
          </ac:picMkLst>
        </pc:picChg>
      </pc:sldChg>
      <pc:sldChg chg="modSp mod">
        <pc:chgData name="Haley McCormick" userId="48dd4a60-33cd-4ea5-88e2-107933e55186" providerId="ADAL" clId="{3B9EE92E-E6A8-4A8D-8BE9-C3D76D3EA0F5}" dt="2025-10-30T19:14:08.902" v="11" actId="962"/>
        <pc:sldMkLst>
          <pc:docMk/>
          <pc:sldMk cId="907566179" sldId="356"/>
        </pc:sldMkLst>
        <pc:picChg chg="mod">
          <ac:chgData name="Haley McCormick" userId="48dd4a60-33cd-4ea5-88e2-107933e55186" providerId="ADAL" clId="{3B9EE92E-E6A8-4A8D-8BE9-C3D76D3EA0F5}" dt="2025-10-30T19:14:08.902" v="11" actId="962"/>
          <ac:picMkLst>
            <pc:docMk/>
            <pc:sldMk cId="907566179" sldId="356"/>
            <ac:picMk id="4" creationId="{A1BA56BE-AF32-86EC-9AFD-6B46AEE3FBD3}"/>
          </ac:picMkLst>
        </pc:picChg>
        <pc:picChg chg="mod">
          <ac:chgData name="Haley McCormick" userId="48dd4a60-33cd-4ea5-88e2-107933e55186" providerId="ADAL" clId="{3B9EE92E-E6A8-4A8D-8BE9-C3D76D3EA0F5}" dt="2025-10-30T19:14:07.752" v="9" actId="962"/>
          <ac:picMkLst>
            <pc:docMk/>
            <pc:sldMk cId="907566179" sldId="356"/>
            <ac:picMk id="4098" creationId="{A01F123A-6B3E-85AB-76B9-DE2736FE6FED}"/>
          </ac:picMkLst>
        </pc:picChg>
        <pc:picChg chg="mod">
          <ac:chgData name="Haley McCormick" userId="48dd4a60-33cd-4ea5-88e2-107933e55186" providerId="ADAL" clId="{3B9EE92E-E6A8-4A8D-8BE9-C3D76D3EA0F5}" dt="2025-10-30T19:14:08.351" v="10" actId="962"/>
          <ac:picMkLst>
            <pc:docMk/>
            <pc:sldMk cId="907566179" sldId="356"/>
            <ac:picMk id="4100" creationId="{A24F8A40-6844-418F-6130-B5330D1886C7}"/>
          </ac:picMkLst>
        </pc:picChg>
      </pc:sldChg>
      <pc:sldChg chg="modSp mod">
        <pc:chgData name="Haley McCormick" userId="48dd4a60-33cd-4ea5-88e2-107933e55186" providerId="ADAL" clId="{3B9EE92E-E6A8-4A8D-8BE9-C3D76D3EA0F5}" dt="2025-10-30T19:14:05.217" v="7" actId="962"/>
        <pc:sldMkLst>
          <pc:docMk/>
          <pc:sldMk cId="1621109477" sldId="362"/>
        </pc:sldMkLst>
        <pc:picChg chg="mod">
          <ac:chgData name="Haley McCormick" userId="48dd4a60-33cd-4ea5-88e2-107933e55186" providerId="ADAL" clId="{3B9EE92E-E6A8-4A8D-8BE9-C3D76D3EA0F5}" dt="2025-10-30T19:14:04.697" v="6" actId="962"/>
          <ac:picMkLst>
            <pc:docMk/>
            <pc:sldMk cId="1621109477" sldId="362"/>
            <ac:picMk id="5" creationId="{2641378E-3E7C-5645-4A27-2584DCF0732E}"/>
          </ac:picMkLst>
        </pc:picChg>
        <pc:picChg chg="mod">
          <ac:chgData name="Haley McCormick" userId="48dd4a60-33cd-4ea5-88e2-107933e55186" providerId="ADAL" clId="{3B9EE92E-E6A8-4A8D-8BE9-C3D76D3EA0F5}" dt="2025-10-30T19:14:05.217" v="7" actId="962"/>
          <ac:picMkLst>
            <pc:docMk/>
            <pc:sldMk cId="1621109477" sldId="362"/>
            <ac:picMk id="7" creationId="{0B57D62E-4BB1-DABF-B4B6-6B652D0EECFD}"/>
          </ac:picMkLst>
        </pc:picChg>
      </pc:sldChg>
      <pc:sldChg chg="modSp mod">
        <pc:chgData name="Haley McCormick" userId="48dd4a60-33cd-4ea5-88e2-107933e55186" providerId="ADAL" clId="{3B9EE92E-E6A8-4A8D-8BE9-C3D76D3EA0F5}" dt="2025-10-30T19:16:07.095" v="20" actId="13244"/>
        <pc:sldMkLst>
          <pc:docMk/>
          <pc:sldMk cId="4214046360" sldId="366"/>
        </pc:sldMkLst>
        <pc:spChg chg="ord">
          <ac:chgData name="Haley McCormick" userId="48dd4a60-33cd-4ea5-88e2-107933e55186" providerId="ADAL" clId="{3B9EE92E-E6A8-4A8D-8BE9-C3D76D3EA0F5}" dt="2025-10-30T19:16:02.397" v="19" actId="13244"/>
          <ac:spMkLst>
            <pc:docMk/>
            <pc:sldMk cId="4214046360" sldId="366"/>
            <ac:spMk id="2" creationId="{9B1EF280-C744-D1E9-5B47-D43FFD232F7A}"/>
          </ac:spMkLst>
        </pc:spChg>
        <pc:spChg chg="ord">
          <ac:chgData name="Haley McCormick" userId="48dd4a60-33cd-4ea5-88e2-107933e55186" providerId="ADAL" clId="{3B9EE92E-E6A8-4A8D-8BE9-C3D76D3EA0F5}" dt="2025-10-30T19:16:07.095" v="20" actId="13244"/>
          <ac:spMkLst>
            <pc:docMk/>
            <pc:sldMk cId="4214046360" sldId="366"/>
            <ac:spMk id="8" creationId="{49789B04-15CB-446F-52A6-A8DB3B077EA1}"/>
          </ac:spMkLst>
        </pc:spChg>
      </pc:sldChg>
      <pc:sldChg chg="modSp">
        <pc:chgData name="Haley McCormick" userId="48dd4a60-33cd-4ea5-88e2-107933e55186" providerId="ADAL" clId="{3B9EE92E-E6A8-4A8D-8BE9-C3D76D3EA0F5}" dt="2025-10-30T19:14:03.053" v="5" actId="962"/>
        <pc:sldMkLst>
          <pc:docMk/>
          <pc:sldMk cId="3951023017" sldId="393"/>
        </pc:sldMkLst>
        <pc:picChg chg="mod">
          <ac:chgData name="Haley McCormick" userId="48dd4a60-33cd-4ea5-88e2-107933e55186" providerId="ADAL" clId="{3B9EE92E-E6A8-4A8D-8BE9-C3D76D3EA0F5}" dt="2025-10-30T19:14:03.053" v="5" actId="962"/>
          <ac:picMkLst>
            <pc:docMk/>
            <pc:sldMk cId="3951023017" sldId="393"/>
            <ac:picMk id="2050" creationId="{CC05365A-51F3-0ECA-EE88-6C0513D4D298}"/>
          </ac:picMkLst>
        </pc:picChg>
      </pc:sldChg>
      <pc:sldChg chg="modSp mod">
        <pc:chgData name="Haley McCormick" userId="48dd4a60-33cd-4ea5-88e2-107933e55186" providerId="ADAL" clId="{3B9EE92E-E6A8-4A8D-8BE9-C3D76D3EA0F5}" dt="2025-10-30T19:13:49.964" v="0" actId="962"/>
        <pc:sldMkLst>
          <pc:docMk/>
          <pc:sldMk cId="450709803" sldId="410"/>
        </pc:sldMkLst>
        <pc:picChg chg="mod">
          <ac:chgData name="Haley McCormick" userId="48dd4a60-33cd-4ea5-88e2-107933e55186" providerId="ADAL" clId="{3B9EE92E-E6A8-4A8D-8BE9-C3D76D3EA0F5}" dt="2025-10-30T19:13:49.964" v="0" actId="962"/>
          <ac:picMkLst>
            <pc:docMk/>
            <pc:sldMk cId="450709803" sldId="410"/>
            <ac:picMk id="3" creationId="{FE151054-FC57-A13D-029F-713D28845140}"/>
          </ac:picMkLst>
        </pc:picChg>
      </pc:sldChg>
      <pc:sldChg chg="modSp">
        <pc:chgData name="Haley McCormick" userId="48dd4a60-33cd-4ea5-88e2-107933e55186" providerId="ADAL" clId="{3B9EE92E-E6A8-4A8D-8BE9-C3D76D3EA0F5}" dt="2025-10-30T19:13:59.542" v="3" actId="962"/>
        <pc:sldMkLst>
          <pc:docMk/>
          <pc:sldMk cId="2633111596" sldId="411"/>
        </pc:sldMkLst>
        <pc:picChg chg="mod">
          <ac:chgData name="Haley McCormick" userId="48dd4a60-33cd-4ea5-88e2-107933e55186" providerId="ADAL" clId="{3B9EE92E-E6A8-4A8D-8BE9-C3D76D3EA0F5}" dt="2025-10-30T19:13:59.542" v="3" actId="962"/>
          <ac:picMkLst>
            <pc:docMk/>
            <pc:sldMk cId="2633111596" sldId="411"/>
            <ac:picMk id="1028" creationId="{3AB9E1C6-0D88-632D-1296-617E5889AC02}"/>
          </ac:picMkLst>
        </pc:picChg>
      </pc:sldChg>
      <pc:sldChg chg="modSp mod">
        <pc:chgData name="Haley McCormick" userId="48dd4a60-33cd-4ea5-88e2-107933e55186" providerId="ADAL" clId="{3B9EE92E-E6A8-4A8D-8BE9-C3D76D3EA0F5}" dt="2025-10-30T19:15:21.724" v="16" actId="14734"/>
        <pc:sldMkLst>
          <pc:docMk/>
          <pc:sldMk cId="3327189355" sldId="412"/>
        </pc:sldMkLst>
        <pc:graphicFrameChg chg="mod modGraphic">
          <ac:chgData name="Haley McCormick" userId="48dd4a60-33cd-4ea5-88e2-107933e55186" providerId="ADAL" clId="{3B9EE92E-E6A8-4A8D-8BE9-C3D76D3EA0F5}" dt="2025-10-30T19:15:21.724" v="16" actId="14734"/>
          <ac:graphicFrameMkLst>
            <pc:docMk/>
            <pc:sldMk cId="3327189355" sldId="412"/>
            <ac:graphicFrameMk id="4" creationId="{3A6450A4-B17C-F8B1-8161-26A3162C67E5}"/>
          </ac:graphicFrameMkLst>
        </pc:graphicFrameChg>
      </pc:sldChg>
      <pc:sldChg chg="modSp mod">
        <pc:chgData name="Haley McCormick" userId="48dd4a60-33cd-4ea5-88e2-107933e55186" providerId="ADAL" clId="{3B9EE92E-E6A8-4A8D-8BE9-C3D76D3EA0F5}" dt="2025-10-30T19:14:00.912" v="4" actId="962"/>
        <pc:sldMkLst>
          <pc:docMk/>
          <pc:sldMk cId="2552638316" sldId="415"/>
        </pc:sldMkLst>
        <pc:picChg chg="mod">
          <ac:chgData name="Haley McCormick" userId="48dd4a60-33cd-4ea5-88e2-107933e55186" providerId="ADAL" clId="{3B9EE92E-E6A8-4A8D-8BE9-C3D76D3EA0F5}" dt="2025-10-30T19:14:00.912" v="4" actId="962"/>
          <ac:picMkLst>
            <pc:docMk/>
            <pc:sldMk cId="2552638316" sldId="415"/>
            <ac:picMk id="2" creationId="{3E95BC35-D8AB-53E0-EFE4-65DADDBE93E4}"/>
          </ac:picMkLst>
        </pc:picChg>
      </pc:sldChg>
      <pc:sldChg chg="modSp mod">
        <pc:chgData name="Haley McCormick" userId="48dd4a60-33cd-4ea5-88e2-107933e55186" providerId="ADAL" clId="{3B9EE92E-E6A8-4A8D-8BE9-C3D76D3EA0F5}" dt="2025-10-30T19:14:06.736" v="8" actId="962"/>
        <pc:sldMkLst>
          <pc:docMk/>
          <pc:sldMk cId="4101864320" sldId="423"/>
        </pc:sldMkLst>
        <pc:picChg chg="mod">
          <ac:chgData name="Haley McCormick" userId="48dd4a60-33cd-4ea5-88e2-107933e55186" providerId="ADAL" clId="{3B9EE92E-E6A8-4A8D-8BE9-C3D76D3EA0F5}" dt="2025-10-30T19:14:06.736" v="8" actId="962"/>
          <ac:picMkLst>
            <pc:docMk/>
            <pc:sldMk cId="4101864320" sldId="423"/>
            <ac:picMk id="7" creationId="{C38364DE-DC6B-A7BB-30A0-8D292F31E160}"/>
          </ac:picMkLst>
        </pc:picChg>
      </pc:sldChg>
      <pc:sldChg chg="modSp mod">
        <pc:chgData name="Haley McCormick" userId="48dd4a60-33cd-4ea5-88e2-107933e55186" providerId="ADAL" clId="{3B9EE92E-E6A8-4A8D-8BE9-C3D76D3EA0F5}" dt="2025-10-30T19:13:57.420" v="2" actId="962"/>
        <pc:sldMkLst>
          <pc:docMk/>
          <pc:sldMk cId="1677872036" sldId="427"/>
        </pc:sldMkLst>
        <pc:picChg chg="mod">
          <ac:chgData name="Haley McCormick" userId="48dd4a60-33cd-4ea5-88e2-107933e55186" providerId="ADAL" clId="{3B9EE92E-E6A8-4A8D-8BE9-C3D76D3EA0F5}" dt="2025-10-30T19:13:57.420" v="2" actId="962"/>
          <ac:picMkLst>
            <pc:docMk/>
            <pc:sldMk cId="1677872036" sldId="427"/>
            <ac:picMk id="10" creationId="{3D44C932-0EA4-5C35-D317-7FB89467933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10/30/2025</a:t>
            </a:fld>
            <a:endParaRPr lang="en-US" dirty="0"/>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10/30/2025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dirty="0"/>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dirty="0"/>
          </a:p>
        </p:txBody>
      </p:sp>
    </p:spTree>
    <p:extLst>
      <p:ext uri="{BB962C8B-B14F-4D97-AF65-F5344CB8AC3E}">
        <p14:creationId xmlns:p14="http://schemas.microsoft.com/office/powerpoint/2010/main" val="26520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106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63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CAE51-784F-D353-6CF9-ED6E129A83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2442C-0CA5-035E-A13D-248F4E5ED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4E5C0-F749-DBDD-1E5B-3E42BAE863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973B3C-2CFF-DF4E-00F5-4602DE0F19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94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724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34</a:t>
            </a:fld>
            <a:endParaRPr lang="en-US" dirty="0"/>
          </a:p>
        </p:txBody>
      </p:sp>
    </p:spTree>
    <p:extLst>
      <p:ext uri="{BB962C8B-B14F-4D97-AF65-F5344CB8AC3E}">
        <p14:creationId xmlns:p14="http://schemas.microsoft.com/office/powerpoint/2010/main" val="460106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765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59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the overview, when you go through the application and you may get confused, or incorrect information. The hope is by providing these slides you will have a reference to review.  </a:t>
            </a:r>
          </a:p>
          <a:p>
            <a:r>
              <a:rPr lang="en-US" dirty="0"/>
              <a:t>Instructions walk you through the process step by step…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23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October 15</a:t>
            </a:r>
            <a:r>
              <a:rPr lang="en-US" baseline="30000" dirty="0"/>
              <a:t>th</a:t>
            </a:r>
            <a:endParaRPr lang="en-US" dirty="0"/>
          </a:p>
          <a:p>
            <a:r>
              <a:rPr lang="en-US" dirty="0"/>
              <a:t>Feb 12, 2025 – changes to OGS </a:t>
            </a:r>
          </a:p>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5</a:t>
            </a:fld>
            <a:endParaRPr lang="en-US" dirty="0"/>
          </a:p>
        </p:txBody>
      </p:sp>
    </p:spTree>
    <p:extLst>
      <p:ext uri="{BB962C8B-B14F-4D97-AF65-F5344CB8AC3E}">
        <p14:creationId xmlns:p14="http://schemas.microsoft.com/office/powerpoint/2010/main" val="646292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6E09883-B744-4FDD-8623-D69A66650022}" type="slidenum">
              <a:rPr lang="en-US" smtClean="0"/>
              <a:t>6</a:t>
            </a:fld>
            <a:endParaRPr lang="en-US" dirty="0"/>
          </a:p>
        </p:txBody>
      </p:sp>
    </p:spTree>
    <p:extLst>
      <p:ext uri="{BB962C8B-B14F-4D97-AF65-F5344CB8AC3E}">
        <p14:creationId xmlns:p14="http://schemas.microsoft.com/office/powerpoint/2010/main" val="2642813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13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998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384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55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smtClean="0"/>
              <a:t>10/30/2025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66775503"/>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smtClean="0"/>
              <a:t>10/30/2025</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2282503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smtClean="0"/>
              <a:t>10/30/2025</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2289740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9065717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3358002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590758194"/>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6373001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4470275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67239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4257672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dirty="0"/>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36764359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smtClean="0"/>
              <a:t>10/30/2025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22273334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79151264"/>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dirty="0"/>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5268633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dirty="0"/>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dirty="0"/>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56695363"/>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229E2-8757-94D8-A1B6-702189DCCBF2}"/>
              </a:ext>
              <a:ext uri="{C183D7F6-B498-43B3-948B-1728B52AA6E4}">
                <adec:decorative xmlns:adec="http://schemas.microsoft.com/office/drawing/2017/decorative" val="1"/>
              </a:ext>
            </a:extLst>
          </p:cNvPr>
          <p:cNvSpPr/>
          <p:nvPr userDrawn="1"/>
        </p:nvSpPr>
        <p:spPr>
          <a:xfrm>
            <a:off x="6096000" y="3249"/>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77143C8-CDFF-B937-C00C-5E7B5093991E}"/>
              </a:ext>
            </a:extLst>
          </p:cNvPr>
          <p:cNvSpPr>
            <a:spLocks noGrp="1"/>
          </p:cNvSpPr>
          <p:nvPr>
            <p:ph type="title" hasCustomPrompt="1"/>
          </p:nvPr>
        </p:nvSpPr>
        <p:spPr>
          <a:xfrm>
            <a:off x="914400" y="883920"/>
            <a:ext cx="4114800" cy="5059680"/>
          </a:xfrm>
        </p:spPr>
        <p:txBody>
          <a:bodyPr>
            <a:normAutofit/>
          </a:bodyPr>
          <a:lstStyle>
            <a:lvl1pPr>
              <a:defRPr sz="3600">
                <a:solidFill>
                  <a:schemeClr val="tx1">
                    <a:lumMod val="75000"/>
                    <a:lumOff val="25000"/>
                  </a:schemeClr>
                </a:solidFill>
              </a:defRPr>
            </a:lvl1pPr>
          </a:lstStyle>
          <a:p>
            <a:r>
              <a:rPr lang="en-US" dirty="0"/>
              <a:t>Click to add title</a:t>
            </a:r>
          </a:p>
        </p:txBody>
      </p:sp>
      <p:sp>
        <p:nvSpPr>
          <p:cNvPr id="10" name="Content Placeholder 9">
            <a:extLst>
              <a:ext uri="{FF2B5EF4-FFF2-40B4-BE49-F238E27FC236}">
                <a16:creationId xmlns:a16="http://schemas.microsoft.com/office/drawing/2014/main" id="{F82637A1-1BB4-AF51-24C3-6FE78DD45D99}"/>
              </a:ext>
            </a:extLst>
          </p:cNvPr>
          <p:cNvSpPr>
            <a:spLocks noGrp="1"/>
          </p:cNvSpPr>
          <p:nvPr>
            <p:ph sz="quarter" idx="10" hasCustomPrompt="1"/>
          </p:nvPr>
        </p:nvSpPr>
        <p:spPr>
          <a:xfrm>
            <a:off x="6475413" y="2438400"/>
            <a:ext cx="4799012" cy="3505200"/>
          </a:xfrm>
        </p:spPr>
        <p:txBody>
          <a:bodyPr>
            <a:normAutofit/>
          </a:bodyPr>
          <a:lstStyle>
            <a:lvl1pPr marL="0" indent="0">
              <a:lnSpc>
                <a:spcPct val="125000"/>
              </a:lnSpc>
              <a:buNone/>
              <a:defRPr sz="1800"/>
            </a:lvl1pPr>
            <a:lvl2pPr marL="457200" indent="0">
              <a:lnSpc>
                <a:spcPct val="125000"/>
              </a:lnSpc>
              <a:buNone/>
              <a:defRPr sz="1600"/>
            </a:lvl2pPr>
            <a:lvl3pPr marL="914400" indent="0">
              <a:lnSpc>
                <a:spcPct val="125000"/>
              </a:lnSpc>
              <a:buNone/>
              <a:defRPr sz="1400"/>
            </a:lvl3pPr>
            <a:lvl4pPr marL="1371600" indent="0">
              <a:lnSpc>
                <a:spcPct val="125000"/>
              </a:lnSpc>
              <a:buNone/>
              <a:defRPr sz="1200"/>
            </a:lvl4pPr>
            <a:lvl5pPr marL="1828800" indent="0">
              <a:lnSpc>
                <a:spcPct val="125000"/>
              </a:lnSpc>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3" name="Frame 2">
            <a:extLst>
              <a:ext uri="{FF2B5EF4-FFF2-40B4-BE49-F238E27FC236}">
                <a16:creationId xmlns:a16="http://schemas.microsoft.com/office/drawing/2014/main" id="{56F59DF2-AB3C-B7B3-826A-636B8CC5AB3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08476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37016-0B2B-9F81-7A77-63223C4864D8}"/>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134E572-08FE-0439-A460-8DFE1183A605}"/>
              </a:ext>
            </a:extLst>
          </p:cNvPr>
          <p:cNvSpPr>
            <a:spLocks noGrp="1"/>
          </p:cNvSpPr>
          <p:nvPr>
            <p:ph type="title" hasCustomPrompt="1"/>
          </p:nvPr>
        </p:nvSpPr>
        <p:spPr>
          <a:xfrm>
            <a:off x="6478742" y="914399"/>
            <a:ext cx="4798858" cy="5029199"/>
          </a:xfrm>
        </p:spPr>
        <p:txBody>
          <a:bodyPr>
            <a:normAutofit/>
          </a:bodyPr>
          <a:lstStyle>
            <a:lvl1pPr>
              <a:defRPr sz="4800"/>
            </a:lvl1pPr>
          </a:lstStyle>
          <a:p>
            <a:r>
              <a:rPr lang="en-US" dirty="0"/>
              <a:t>Click to add title</a:t>
            </a:r>
          </a:p>
        </p:txBody>
      </p:sp>
      <p:sp>
        <p:nvSpPr>
          <p:cNvPr id="9" name="Picture Placeholder 8">
            <a:extLst>
              <a:ext uri="{FF2B5EF4-FFF2-40B4-BE49-F238E27FC236}">
                <a16:creationId xmlns:a16="http://schemas.microsoft.com/office/drawing/2014/main" id="{01EB46EC-087C-B8FF-2363-B99FAE983B02}"/>
              </a:ext>
            </a:extLst>
          </p:cNvPr>
          <p:cNvSpPr>
            <a:spLocks noGrp="1"/>
          </p:cNvSpPr>
          <p:nvPr>
            <p:ph type="pic" sz="quarter" idx="10"/>
          </p:nvPr>
        </p:nvSpPr>
        <p:spPr>
          <a:xfrm>
            <a:off x="0" y="914400"/>
            <a:ext cx="5713413" cy="5029200"/>
          </a:xfrm>
        </p:spPr>
        <p:txBody>
          <a:bodyPr>
            <a:normAutofit/>
          </a:bodyPr>
          <a:lstStyle>
            <a:lvl1pPr marL="0" indent="0" algn="ctr">
              <a:buNone/>
              <a:defRPr sz="2000"/>
            </a:lvl1pPr>
          </a:lstStyle>
          <a:p>
            <a:r>
              <a:rPr lang="en-US" dirty="0"/>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25612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1D49246-C641-C3BA-F07B-89FFC6CDAEB8}"/>
              </a:ext>
            </a:extLst>
          </p:cNvPr>
          <p:cNvSpPr>
            <a:spLocks noGrp="1"/>
          </p:cNvSpPr>
          <p:nvPr>
            <p:ph type="title" hasCustomPrompt="1"/>
          </p:nvPr>
        </p:nvSpPr>
        <p:spPr>
          <a:xfrm>
            <a:off x="914399" y="853439"/>
            <a:ext cx="4802373" cy="2833689"/>
          </a:xfrm>
        </p:spPr>
        <p:txBody>
          <a:bodyPr rIns="914400" anchor="b"/>
          <a:lstStyle>
            <a:lvl1pPr>
              <a:defRPr sz="4800"/>
            </a:lvl1pPr>
          </a:lstStyle>
          <a:p>
            <a:r>
              <a:rPr lang="en-US" dirty="0"/>
              <a:t>Click to add title</a:t>
            </a:r>
          </a:p>
        </p:txBody>
      </p:sp>
      <p:sp>
        <p:nvSpPr>
          <p:cNvPr id="11" name="Content Placeholder 10">
            <a:extLst>
              <a:ext uri="{FF2B5EF4-FFF2-40B4-BE49-F238E27FC236}">
                <a16:creationId xmlns:a16="http://schemas.microsoft.com/office/drawing/2014/main" id="{5BE7E1DF-A70C-8F79-9B76-72B2A7B4DC71}"/>
              </a:ext>
            </a:extLst>
          </p:cNvPr>
          <p:cNvSpPr>
            <a:spLocks noGrp="1"/>
          </p:cNvSpPr>
          <p:nvPr>
            <p:ph sz="quarter" idx="11" hasCustomPrompt="1"/>
          </p:nvPr>
        </p:nvSpPr>
        <p:spPr>
          <a:xfrm>
            <a:off x="914400" y="393191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1CD5F637-DFBF-7FED-7CD5-F46A26E5CD15}"/>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dirty="0"/>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13" name="Frame 12">
            <a:extLst>
              <a:ext uri="{FF2B5EF4-FFF2-40B4-BE49-F238E27FC236}">
                <a16:creationId xmlns:a16="http://schemas.microsoft.com/office/drawing/2014/main" id="{33E3B934-3E16-21AF-8F5A-9EFD93255705}"/>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46438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872928-B479-F7C5-9C83-C448FBA36175}"/>
              </a:ext>
            </a:extLst>
          </p:cNvPr>
          <p:cNvSpPr>
            <a:spLocks noGrp="1"/>
          </p:cNvSpPr>
          <p:nvPr>
            <p:ph type="title" hasCustomPrompt="1"/>
          </p:nvPr>
        </p:nvSpPr>
        <p:spPr>
          <a:xfrm>
            <a:off x="914400" y="1020445"/>
            <a:ext cx="4114800" cy="5029200"/>
          </a:xfrm>
        </p:spPr>
        <p:txBody>
          <a:bodyPr>
            <a:normAutofit/>
          </a:bodyPr>
          <a:lstStyle>
            <a:lvl1pPr>
              <a:defRPr sz="3600"/>
            </a:lvl1pPr>
          </a:lstStyle>
          <a:p>
            <a:r>
              <a:rPr lang="en-US" dirty="0"/>
              <a:t>Click to add title</a:t>
            </a:r>
          </a:p>
        </p:txBody>
      </p:sp>
      <p:sp>
        <p:nvSpPr>
          <p:cNvPr id="9" name="Content Placeholder 10">
            <a:extLst>
              <a:ext uri="{FF2B5EF4-FFF2-40B4-BE49-F238E27FC236}">
                <a16:creationId xmlns:a16="http://schemas.microsoft.com/office/drawing/2014/main" id="{61E3771A-E1EB-0CBE-828C-2C5E1F2AE6CF}"/>
              </a:ext>
            </a:extLst>
          </p:cNvPr>
          <p:cNvSpPr>
            <a:spLocks noGrp="1"/>
          </p:cNvSpPr>
          <p:nvPr>
            <p:ph sz="quarter" idx="11" hasCustomPrompt="1"/>
          </p:nvPr>
        </p:nvSpPr>
        <p:spPr>
          <a:xfrm>
            <a:off x="6475227" y="1020445"/>
            <a:ext cx="4802735" cy="5029200"/>
          </a:xfrm>
        </p:spPr>
        <p:txBody>
          <a:bodyPr anchor="ctr">
            <a:normAutofit/>
          </a:bodyPr>
          <a:lstStyle>
            <a:lvl1pPr marL="228600" indent="-228600">
              <a:lnSpc>
                <a:spcPct val="125000"/>
              </a:lnSpc>
              <a:spcBef>
                <a:spcPts val="0"/>
              </a:spcBef>
              <a:spcAft>
                <a:spcPts val="1200"/>
              </a:spcAft>
              <a:buFont typeface="Arial" panose="020B0604020202020204" pitchFamily="34" charset="0"/>
              <a:buChar char="•"/>
              <a:defRPr sz="1800"/>
            </a:lvl1pPr>
            <a:lvl2pPr marL="411480" indent="-228600">
              <a:lnSpc>
                <a:spcPct val="125000"/>
              </a:lnSpc>
              <a:spcBef>
                <a:spcPts val="0"/>
              </a:spcBef>
              <a:spcAft>
                <a:spcPts val="1200"/>
              </a:spcAft>
              <a:buFont typeface="Arial" panose="020B0604020202020204" pitchFamily="34" charset="0"/>
              <a:buChar char="•"/>
              <a:defRPr sz="1600"/>
            </a:lvl2pPr>
            <a:lvl3pPr marL="594360" indent="-228600">
              <a:lnSpc>
                <a:spcPct val="125000"/>
              </a:lnSpc>
              <a:spcBef>
                <a:spcPts val="0"/>
              </a:spcBef>
              <a:spcAft>
                <a:spcPts val="1200"/>
              </a:spcAft>
              <a:buFont typeface="Arial" panose="020B0604020202020204" pitchFamily="34" charset="0"/>
              <a:buChar char="•"/>
              <a:defRPr sz="1400"/>
            </a:lvl3pPr>
            <a:lvl4pPr marL="777240" indent="-228600">
              <a:lnSpc>
                <a:spcPct val="125000"/>
              </a:lnSpc>
              <a:spcBef>
                <a:spcPts val="0"/>
              </a:spcBef>
              <a:spcAft>
                <a:spcPts val="1200"/>
              </a:spcAft>
              <a:buFont typeface="Arial" panose="020B0604020202020204" pitchFamily="34" charset="0"/>
              <a:buChar char="•"/>
              <a:defRPr sz="1200"/>
            </a:lvl4pPr>
            <a:lvl5pPr marL="960120" indent="-228600">
              <a:lnSpc>
                <a:spcPct val="125000"/>
              </a:lnSpc>
              <a:spcBef>
                <a:spcPts val="0"/>
              </a:spcBef>
              <a:spcAft>
                <a:spcPts val="1200"/>
              </a:spcAft>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Rectangle 1">
            <a:extLst>
              <a:ext uri="{FF2B5EF4-FFF2-40B4-BE49-F238E27FC236}">
                <a16:creationId xmlns:a16="http://schemas.microsoft.com/office/drawing/2014/main" id="{62A1635D-96F0-769B-4ECB-70502770ABBC}"/>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ame 5">
            <a:extLst>
              <a:ext uri="{FF2B5EF4-FFF2-40B4-BE49-F238E27FC236}">
                <a16:creationId xmlns:a16="http://schemas.microsoft.com/office/drawing/2014/main" id="{4F877767-0342-A344-0462-A0D877FF68F8}"/>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51366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1F215D-0D9E-64B3-1F66-E90B87932A89}"/>
              </a:ext>
            </a:extLst>
          </p:cNvPr>
          <p:cNvSpPr>
            <a:spLocks noGrp="1"/>
          </p:cNvSpPr>
          <p:nvPr>
            <p:ph type="title" hasCustomPrompt="1"/>
          </p:nvPr>
        </p:nvSpPr>
        <p:spPr>
          <a:xfrm>
            <a:off x="914400" y="900741"/>
            <a:ext cx="4802372" cy="2788919"/>
          </a:xfrm>
        </p:spPr>
        <p:txBody>
          <a:bodyPr anchor="b">
            <a:normAutofit/>
          </a:bodyPr>
          <a:lstStyle>
            <a:lvl1pPr>
              <a:defRPr sz="4800"/>
            </a:lvl1pPr>
          </a:lstStyle>
          <a:p>
            <a:r>
              <a:rPr lang="en-US" dirty="0"/>
              <a:t>Click to add title</a:t>
            </a:r>
          </a:p>
        </p:txBody>
      </p:sp>
      <p:sp>
        <p:nvSpPr>
          <p:cNvPr id="9" name="Content Placeholder 10">
            <a:extLst>
              <a:ext uri="{FF2B5EF4-FFF2-40B4-BE49-F238E27FC236}">
                <a16:creationId xmlns:a16="http://schemas.microsoft.com/office/drawing/2014/main" id="{E86A4459-11C2-44C6-0173-C666D5AADC1E}"/>
              </a:ext>
            </a:extLst>
          </p:cNvPr>
          <p:cNvSpPr>
            <a:spLocks noGrp="1"/>
          </p:cNvSpPr>
          <p:nvPr>
            <p:ph sz="quarter" idx="11" hasCustomPrompt="1"/>
          </p:nvPr>
        </p:nvSpPr>
        <p:spPr>
          <a:xfrm>
            <a:off x="914400" y="382523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9284EF14-0982-D931-9DD6-ECFE61D5B0F6}"/>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dirty="0"/>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6" name="Frame 5">
            <a:extLst>
              <a:ext uri="{FF2B5EF4-FFF2-40B4-BE49-F238E27FC236}">
                <a16:creationId xmlns:a16="http://schemas.microsoft.com/office/drawing/2014/main" id="{7D7E927E-4F73-5579-4F1D-E13899DEEA0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699959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2 column layout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0" y="2153285"/>
            <a:ext cx="4953001"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6309360" y="2153285"/>
            <a:ext cx="51358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5D7E8F5-692D-24DD-0F8C-9563BA74AAF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691502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2 column layou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1" y="2153285"/>
            <a:ext cx="3261359"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4480560" y="2153285"/>
            <a:ext cx="69646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C0F1533-3810-C210-9B67-D2F4A1846C23}"/>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59809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10/30/2025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99049911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C70371-D147-2B29-EAEB-B10A799D09DF}"/>
              </a:ext>
            </a:extLst>
          </p:cNvPr>
          <p:cNvSpPr>
            <a:spLocks noGrp="1"/>
          </p:cNvSpPr>
          <p:nvPr>
            <p:ph type="title" hasCustomPrompt="1"/>
          </p:nvPr>
        </p:nvSpPr>
        <p:spPr>
          <a:xfrm>
            <a:off x="916169" y="614812"/>
            <a:ext cx="10359659" cy="1325563"/>
          </a:xfrm>
        </p:spPr>
        <p:txBody>
          <a:bodyPr>
            <a:normAutofit/>
          </a:bodyPr>
          <a:lstStyle>
            <a:lvl1pPr>
              <a:defRPr sz="3600"/>
            </a:lvl1pPr>
          </a:lstStyle>
          <a:p>
            <a:r>
              <a:rPr lang="en-US" dirty="0"/>
              <a:t>Click to add title</a:t>
            </a:r>
          </a:p>
        </p:txBody>
      </p:sp>
      <p:sp>
        <p:nvSpPr>
          <p:cNvPr id="3" name="Picture Placeholder 2">
            <a:extLst>
              <a:ext uri="{FF2B5EF4-FFF2-40B4-BE49-F238E27FC236}">
                <a16:creationId xmlns:a16="http://schemas.microsoft.com/office/drawing/2014/main" id="{1C5AE226-98C6-70F4-8DED-59E8FE30401C}"/>
              </a:ext>
            </a:extLst>
          </p:cNvPr>
          <p:cNvSpPr>
            <a:spLocks noGrp="1"/>
          </p:cNvSpPr>
          <p:nvPr>
            <p:ph type="pic" sz="quarter" idx="11"/>
          </p:nvPr>
        </p:nvSpPr>
        <p:spPr>
          <a:xfrm>
            <a:off x="-367" y="2177378"/>
            <a:ext cx="5713413" cy="4669987"/>
          </a:xfrm>
          <a:custGeom>
            <a:avLst/>
            <a:gdLst>
              <a:gd name="connsiteX0" fmla="*/ 400038 w 5713413"/>
              <a:gd name="connsiteY0" fmla="*/ 0 h 4669987"/>
              <a:gd name="connsiteX1" fmla="*/ 5713413 w 5713413"/>
              <a:gd name="connsiteY1" fmla="*/ 0 h 4669987"/>
              <a:gd name="connsiteX2" fmla="*/ 5713413 w 5713413"/>
              <a:gd name="connsiteY2" fmla="*/ 4315224 h 4669987"/>
              <a:gd name="connsiteX3" fmla="*/ 400038 w 5713413"/>
              <a:gd name="connsiteY3" fmla="*/ 4315224 h 4669987"/>
              <a:gd name="connsiteX4" fmla="*/ 0 w 5713413"/>
              <a:gd name="connsiteY4" fmla="*/ 0 h 4669987"/>
              <a:gd name="connsiteX5" fmla="*/ 386684 w 5713413"/>
              <a:gd name="connsiteY5" fmla="*/ 0 h 4669987"/>
              <a:gd name="connsiteX6" fmla="*/ 386684 w 5713413"/>
              <a:gd name="connsiteY6" fmla="*/ 4328578 h 4669987"/>
              <a:gd name="connsiteX7" fmla="*/ 5713413 w 5713413"/>
              <a:gd name="connsiteY7" fmla="*/ 4328578 h 4669987"/>
              <a:gd name="connsiteX8" fmla="*/ 5713413 w 5713413"/>
              <a:gd name="connsiteY8" fmla="*/ 4669987 h 4669987"/>
              <a:gd name="connsiteX9" fmla="*/ 0 w 5713413"/>
              <a:gd name="connsiteY9" fmla="*/ 4669987 h 46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3413" h="4669987">
                <a:moveTo>
                  <a:pt x="400038" y="0"/>
                </a:moveTo>
                <a:lnTo>
                  <a:pt x="5713413" y="0"/>
                </a:lnTo>
                <a:lnTo>
                  <a:pt x="5713413" y="4315224"/>
                </a:lnTo>
                <a:lnTo>
                  <a:pt x="400038" y="4315224"/>
                </a:lnTo>
                <a:close/>
                <a:moveTo>
                  <a:pt x="0" y="0"/>
                </a:moveTo>
                <a:lnTo>
                  <a:pt x="386684" y="0"/>
                </a:lnTo>
                <a:lnTo>
                  <a:pt x="386684" y="4328578"/>
                </a:lnTo>
                <a:lnTo>
                  <a:pt x="5713413" y="4328578"/>
                </a:lnTo>
                <a:lnTo>
                  <a:pt x="5713413" y="4669987"/>
                </a:lnTo>
                <a:lnTo>
                  <a:pt x="0" y="4669987"/>
                </a:lnTo>
                <a:close/>
              </a:path>
            </a:pathLst>
          </a:custGeom>
        </p:spPr>
        <p:txBody>
          <a:bodyPr wrap="square">
            <a:noAutofit/>
          </a:bodyPr>
          <a:lstStyle>
            <a:lvl1pPr marL="0" indent="0" algn="ctr">
              <a:buNone/>
              <a:defRPr sz="2000"/>
            </a:lvl1pPr>
          </a:lstStyle>
          <a:p>
            <a:r>
              <a:rPr lang="en-US" dirty="0"/>
              <a:t>Click icon to add picture</a:t>
            </a:r>
          </a:p>
        </p:txBody>
      </p:sp>
      <p:sp>
        <p:nvSpPr>
          <p:cNvPr id="12" name="Content Placeholder 11">
            <a:extLst>
              <a:ext uri="{FF2B5EF4-FFF2-40B4-BE49-F238E27FC236}">
                <a16:creationId xmlns:a16="http://schemas.microsoft.com/office/drawing/2014/main" id="{8EEA9034-22FD-3C2F-6A27-63638969802D}"/>
              </a:ext>
            </a:extLst>
          </p:cNvPr>
          <p:cNvSpPr>
            <a:spLocks noGrp="1"/>
          </p:cNvSpPr>
          <p:nvPr>
            <p:ph sz="quarter" idx="10" hasCustomPrompt="1"/>
          </p:nvPr>
        </p:nvSpPr>
        <p:spPr>
          <a:xfrm>
            <a:off x="6475413" y="2153285"/>
            <a:ext cx="4799012" cy="3790315"/>
          </a:xfrm>
        </p:spPr>
        <p:txBody>
          <a:bodyPr>
            <a:normAutofit/>
          </a:bodyPr>
          <a:lstStyle>
            <a:lvl1pPr>
              <a:lnSpc>
                <a:spcPct val="95000"/>
              </a:lnSpc>
              <a:spcBef>
                <a:spcPts val="1000"/>
              </a:spcBef>
              <a:spcAft>
                <a:spcPts val="1200"/>
              </a:spcAft>
              <a:defRPr sz="2000"/>
            </a:lvl1pPr>
            <a:lvl2pPr>
              <a:lnSpc>
                <a:spcPct val="95000"/>
              </a:lnSpc>
              <a:spcBef>
                <a:spcPts val="1000"/>
              </a:spcBef>
              <a:spcAft>
                <a:spcPts val="1200"/>
              </a:spcAft>
              <a:defRPr sz="1800"/>
            </a:lvl2pPr>
            <a:lvl3pPr>
              <a:lnSpc>
                <a:spcPct val="95000"/>
              </a:lnSpc>
              <a:spcBef>
                <a:spcPts val="1000"/>
              </a:spcBef>
              <a:spcAft>
                <a:spcPts val="1200"/>
              </a:spcAft>
              <a:defRPr sz="1600"/>
            </a:lvl3pPr>
            <a:lvl4pPr>
              <a:lnSpc>
                <a:spcPct val="95000"/>
              </a:lnSpc>
              <a:spcBef>
                <a:spcPts val="1000"/>
              </a:spcBef>
              <a:spcAft>
                <a:spcPts val="1200"/>
              </a:spcAft>
              <a:defRPr sz="1400"/>
            </a:lvl4pPr>
            <a:lvl5pPr>
              <a:lnSpc>
                <a:spcPct val="95000"/>
              </a:lnSpc>
              <a:spcBef>
                <a:spcPts val="1000"/>
              </a:spcBef>
              <a:spcAft>
                <a:spcPts val="120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0C72AFED-AF5A-A2E9-0D36-388733BBE998}"/>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7" name="Frame 6">
            <a:extLst>
              <a:ext uri="{FF2B5EF4-FFF2-40B4-BE49-F238E27FC236}">
                <a16:creationId xmlns:a16="http://schemas.microsoft.com/office/drawing/2014/main" id="{7A42E613-3DCC-07A2-BA9B-74B13F28E59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54278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0338E2-B50A-8F3E-2CA7-A75753E7ED96}"/>
              </a:ext>
            </a:extLst>
          </p:cNvPr>
          <p:cNvSpPr>
            <a:spLocks noGrp="1"/>
          </p:cNvSpPr>
          <p:nvPr>
            <p:ph type="title" hasCustomPrompt="1"/>
          </p:nvPr>
        </p:nvSpPr>
        <p:spPr>
          <a:xfrm>
            <a:off x="912629" y="598947"/>
            <a:ext cx="10515600" cy="1325563"/>
          </a:xfrm>
        </p:spPr>
        <p:txBody>
          <a:bodyPr>
            <a:normAutofit/>
          </a:bodyPr>
          <a:lstStyle>
            <a:lvl1pPr>
              <a:defRPr sz="3600"/>
            </a:lvl1pPr>
          </a:lstStyle>
          <a:p>
            <a:r>
              <a:rPr lang="en-US" dirty="0"/>
              <a:t>Click to add title</a:t>
            </a:r>
          </a:p>
        </p:txBody>
      </p:sp>
      <p:sp>
        <p:nvSpPr>
          <p:cNvPr id="12" name="Content Placeholder 11">
            <a:extLst>
              <a:ext uri="{FF2B5EF4-FFF2-40B4-BE49-F238E27FC236}">
                <a16:creationId xmlns:a16="http://schemas.microsoft.com/office/drawing/2014/main" id="{CC8DD029-A673-92B9-0343-3B35BE46D2F3}"/>
              </a:ext>
            </a:extLst>
          </p:cNvPr>
          <p:cNvSpPr>
            <a:spLocks noGrp="1"/>
          </p:cNvSpPr>
          <p:nvPr>
            <p:ph sz="quarter" idx="11" hasCustomPrompt="1"/>
          </p:nvPr>
        </p:nvSpPr>
        <p:spPr>
          <a:xfrm>
            <a:off x="929641" y="2153285"/>
            <a:ext cx="3032759" cy="3790310"/>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able Placeholder 10">
            <a:extLst>
              <a:ext uri="{FF2B5EF4-FFF2-40B4-BE49-F238E27FC236}">
                <a16:creationId xmlns:a16="http://schemas.microsoft.com/office/drawing/2014/main" id="{6E658BA3-0202-C705-7A02-8B70B7884420}"/>
              </a:ext>
            </a:extLst>
          </p:cNvPr>
          <p:cNvSpPr>
            <a:spLocks noGrp="1"/>
          </p:cNvSpPr>
          <p:nvPr>
            <p:ph type="tbl" sz="quarter" idx="10"/>
          </p:nvPr>
        </p:nvSpPr>
        <p:spPr>
          <a:xfrm>
            <a:off x="4724400" y="2170621"/>
            <a:ext cx="6553200" cy="3772974"/>
          </a:xfrm>
        </p:spPr>
        <p:txBody>
          <a:bodyPr>
            <a:normAutofit/>
          </a:bodyPr>
          <a:lstStyle>
            <a:lvl1pPr>
              <a:defRPr sz="2000"/>
            </a:lvl1pPr>
          </a:lstStyle>
          <a:p>
            <a:r>
              <a:rPr lang="en-US" dirty="0"/>
              <a:t>Click icon to add table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BD761E53-47C7-492A-D5B5-A8C2740B5157}"/>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80912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2 column layout 3">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2" y="2153285"/>
            <a:ext cx="6925660" cy="3500438"/>
          </a:xfrm>
        </p:spPr>
        <p:txBody>
          <a:bodyPr lIns="91440">
            <a:normAutofit/>
          </a:bodyPr>
          <a:lstStyle>
            <a:lvl1pPr marL="0" indent="0">
              <a:spcBef>
                <a:spcPts val="1000"/>
              </a:spcBef>
              <a:spcAft>
                <a:spcPts val="1200"/>
              </a:spcAft>
              <a:buNone/>
              <a:defRPr sz="1800" b="0"/>
            </a:lvl1pPr>
            <a:lvl2pPr marL="228600">
              <a:spcBef>
                <a:spcPts val="1000"/>
              </a:spcBef>
              <a:spcAft>
                <a:spcPts val="1200"/>
              </a:spcAft>
              <a:defRPr sz="1800" b="0"/>
            </a:lvl2pPr>
            <a:lvl3pPr marL="685800">
              <a:spcBef>
                <a:spcPts val="1000"/>
              </a:spcBef>
              <a:spcAft>
                <a:spcPts val="1200"/>
              </a:spcAft>
              <a:defRPr sz="1800" b="0"/>
            </a:lvl3pPr>
            <a:lvl4pPr marL="868680">
              <a:spcBef>
                <a:spcPts val="1000"/>
              </a:spcBef>
              <a:spcAft>
                <a:spcPts val="1200"/>
              </a:spcAft>
              <a:defRPr sz="1800" b="0"/>
            </a:lvl4pPr>
            <a:lvl5pPr marL="1143000">
              <a:spcBef>
                <a:spcPts val="1000"/>
              </a:spcBef>
              <a:spcAft>
                <a:spcPts val="1200"/>
              </a:spcAft>
              <a:defRPr sz="18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8215745" y="2153285"/>
            <a:ext cx="3229495"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C9F70CF1-DCAD-AE71-6B34-7BFB25EE530B}"/>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83541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331450" cy="1531525"/>
          </a:xfrm>
        </p:spPr>
        <p:txBody>
          <a:bodyPr>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0CF90928-AB48-3554-E2B9-417A00F286AD}"/>
              </a:ext>
            </a:extLst>
          </p:cNvPr>
          <p:cNvSpPr>
            <a:spLocks noGrp="1"/>
          </p:cNvSpPr>
          <p:nvPr>
            <p:ph type="tbl" sz="quarter" idx="10" hasCustomPrompt="1"/>
          </p:nvPr>
        </p:nvSpPr>
        <p:spPr>
          <a:xfrm>
            <a:off x="930275" y="2168526"/>
            <a:ext cx="10331450" cy="3939068"/>
          </a:xfrm>
        </p:spPr>
        <p:txBody>
          <a:bodyPr>
            <a:normAutofit/>
          </a:bodyPr>
          <a:lstStyle>
            <a:lvl1pPr>
              <a:defRPr sz="2400"/>
            </a:lvl1pPr>
          </a:lstStyle>
          <a:p>
            <a:r>
              <a:rPr lang="en-US" dirty="0"/>
              <a:t>Click icon to insert table</a:t>
            </a:r>
          </a:p>
        </p:txBody>
      </p:sp>
      <p:sp>
        <p:nvSpPr>
          <p:cNvPr id="8" name="Rectangle 7">
            <a:extLst>
              <a:ext uri="{FF2B5EF4-FFF2-40B4-BE49-F238E27FC236}">
                <a16:creationId xmlns:a16="http://schemas.microsoft.com/office/drawing/2014/main" id="{67D6C0A7-887A-66E2-A954-5E0592B9FD71}"/>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720650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B1E76-5845-01C9-1D0D-03CFFE6F06CA}"/>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96C21AF-4286-DECE-37A1-E8980687A168}"/>
              </a:ext>
            </a:extLst>
          </p:cNvPr>
          <p:cNvSpPr>
            <a:spLocks noGrp="1"/>
          </p:cNvSpPr>
          <p:nvPr>
            <p:ph type="title" hasCustomPrompt="1"/>
          </p:nvPr>
        </p:nvSpPr>
        <p:spPr>
          <a:xfrm>
            <a:off x="899160" y="655320"/>
            <a:ext cx="4572000" cy="5486400"/>
          </a:xfrm>
        </p:spPr>
        <p:txBody>
          <a:bodyPr>
            <a:normAutofit/>
          </a:bodyPr>
          <a:lstStyle>
            <a:lvl1pPr>
              <a:defRPr sz="4800"/>
            </a:lvl1pPr>
          </a:lstStyle>
          <a:p>
            <a:r>
              <a:rPr lang="en-US" dirty="0"/>
              <a:t>Click to add title</a:t>
            </a:r>
          </a:p>
        </p:txBody>
      </p:sp>
      <p:sp>
        <p:nvSpPr>
          <p:cNvPr id="9" name="Content Placeholder 8">
            <a:extLst>
              <a:ext uri="{FF2B5EF4-FFF2-40B4-BE49-F238E27FC236}">
                <a16:creationId xmlns:a16="http://schemas.microsoft.com/office/drawing/2014/main" id="{B8E1D6B3-3EC8-6AC4-BE2B-5C732C856791}"/>
              </a:ext>
            </a:extLst>
          </p:cNvPr>
          <p:cNvSpPr>
            <a:spLocks noGrp="1"/>
          </p:cNvSpPr>
          <p:nvPr>
            <p:ph sz="quarter" idx="10" hasCustomPrompt="1"/>
          </p:nvPr>
        </p:nvSpPr>
        <p:spPr>
          <a:xfrm>
            <a:off x="6475413" y="2773680"/>
            <a:ext cx="4572000" cy="3368040"/>
          </a:xfrm>
        </p:spPr>
        <p:txBody>
          <a:bodyPr>
            <a:normAutofit/>
          </a:bodyPr>
          <a:lstStyle>
            <a:lvl1pPr marL="0" indent="0">
              <a:spcBef>
                <a:spcPts val="1000"/>
              </a:spcBef>
              <a:buNone/>
              <a:defRPr sz="1800"/>
            </a:lvl1pPr>
            <a:lvl2pPr marL="457200" indent="0">
              <a:spcBef>
                <a:spcPts val="1000"/>
              </a:spcBef>
              <a:buNone/>
              <a:defRPr sz="1600"/>
            </a:lvl2pPr>
            <a:lvl3pPr marL="914400" indent="0">
              <a:spcBef>
                <a:spcPts val="1000"/>
              </a:spcBef>
              <a:buNone/>
              <a:defRPr sz="1400"/>
            </a:lvl3pPr>
            <a:lvl4pPr marL="1371600" indent="0">
              <a:spcBef>
                <a:spcPts val="1000"/>
              </a:spcBef>
              <a:buNone/>
              <a:defRPr sz="1200"/>
            </a:lvl4pPr>
            <a:lvl5pPr marL="1828800" indent="0">
              <a:spcBef>
                <a:spcPts val="100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6139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dirty="0"/>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98207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dirty="0"/>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smtClean="0"/>
              <a:t>10/30/2025</a:t>
            </a:fld>
            <a:endParaRPr lang="en-US" dirty="0"/>
          </a:p>
        </p:txBody>
      </p:sp>
      <p:sp>
        <p:nvSpPr>
          <p:cNvPr id="9" name="Footer Placeholder 8"/>
          <p:cNvSpPr>
            <a:spLocks noGrp="1"/>
          </p:cNvSpPr>
          <p:nvPr>
            <p:ph type="ftr" sz="quarter" idx="11"/>
          </p:nvPr>
        </p:nvSpPr>
        <p:spPr/>
        <p:txBody>
          <a:body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9447641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10/30/2025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044532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smtClean="0"/>
              <a:t>10/30/2025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
        <p:nvSpPr>
          <p:cNvPr id="6" name="Freeform 5">
            <a:extLst>
              <a:ext uri="{FF2B5EF4-FFF2-40B4-BE49-F238E27FC236}">
                <a16:creationId xmlns:a16="http://schemas.microsoft.com/office/drawing/2014/main" id="{C4EA0094-0B26-E8F8-D706-E2EEF5E99A2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Object 1">
            <a:extLst>
              <a:ext uri="{FF2B5EF4-FFF2-40B4-BE49-F238E27FC236}">
                <a16:creationId xmlns:a16="http://schemas.microsoft.com/office/drawing/2014/main" id="{6663AC4D-77B8-A8A8-ECE4-143549F3DFB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60781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10/30/2025</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3830418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10/30/2025</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dirty="0"/>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8984603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10/30/2025</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dirty="0"/>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66512300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10/30/2025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dirty="0"/>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86106735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9" r:id="rId14"/>
    <p:sldLayoutId id="2147483830" r:id="rId15"/>
    <p:sldLayoutId id="2147483831" r:id="rId16"/>
    <p:sldLayoutId id="2147483832" r:id="rId17"/>
    <p:sldLayoutId id="2147483833" r:id="rId18"/>
    <p:sldLayoutId id="2147483808" r:id="rId19"/>
    <p:sldLayoutId id="2147483809" r:id="rId20"/>
    <p:sldLayoutId id="2147483811" r:id="rId21"/>
    <p:sldLayoutId id="2147483813"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03" r:id="rId35"/>
    <p:sldLayoutId id="2147483705" r:id="rId36"/>
    <p:sldLayoutId id="2147483709" r:id="rId37"/>
    <p:sldLayoutId id="2147483649" r:id="rId38"/>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hyperlink" Target="https://www.sshrc-crsh.gc.ca/funding-financement/apply-demande/background-renseignements/selecting_agency-choisir_organisme_subventionnaire-eng.aspx"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nserc-crsng.gc.ca/NSERC-CRSNG/policies-politiques/Addendum-Addenda_eng.asp" TargetMode="External"/><Relationship Id="rId5" Type="http://schemas.openxmlformats.org/officeDocument/2006/relationships/hyperlink" Target="https://cihr-irsc.gc.ca/e/7263.html" TargetMode="External"/><Relationship Id="rId4" Type="http://schemas.openxmlformats.org/officeDocument/2006/relationships/hyperlink" Target="http://science.gc.ca/eic/site/063.nsf/eng/h_FEE7261A.html?OpenDocumen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nserc-crsng.gc.ca/NSERC-CRSNG/EDI-EDI/Action-Plan_Plan-dAction_eng.asp" TargetMode="External"/><Relationship Id="rId2" Type="http://schemas.openxmlformats.org/officeDocument/2006/relationships/hyperlink" Target="https://www.nserc-crsng.gc.ca/InterAgency-Interorganismes/EDI-EDI/index_eng.as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nada.ca/en/research-coordinating-committee/programs/policies-directives/tri-agency-policy-indigenous-citizenship-membership-affirmation.html"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hyperlink" Target="https://sshrc-crsh.canada.ca/en/funding/opportunities/supplements/2025/indigenous-scholars-awards-and-supplements.aspx" TargetMode="External"/><Relationship Id="rId4" Type="http://schemas.openxmlformats.org/officeDocument/2006/relationships/hyperlink" Target="https://www.canada.ca/en/research-coordinating-committee/programs/policies-directives/directive-tri-agency-policy-indigenous-citizenship-membership-affirmation.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nserc-crsng.gc.ca/Students-Etudiants/CGSAllocations-QuotasBESC_eng.asp" TargetMode="External"/><Relationship Id="rId2" Type="http://schemas.openxmlformats.org/officeDocument/2006/relationships/hyperlink" Target="https://www.nserc-crsng.gc.ca/ResearchPortal-PortailDeRecherche/Instructions-Instructions/CGS_M-BESC_M_eng.asp" TargetMode="External"/><Relationship Id="rId1" Type="http://schemas.openxmlformats.org/officeDocument/2006/relationships/slideLayout" Target="../slideLayouts/slideLayout15.xml"/><Relationship Id="rId4" Type="http://schemas.openxmlformats.org/officeDocument/2006/relationships/hyperlink" Target="https://portal-portail.nserc-crsng.gc.c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hyperlink" Target="https://www.nserc-crsng.gc.ca/ResearchPortal-PortailDeRecherche/Instructions-Instructions/CGS_M-BESC_M_eng.asp" TargetMode="External"/><Relationship Id="rId4" Type="http://schemas.openxmlformats.org/officeDocument/2006/relationships/hyperlink" Target="https://portal-portail.nserc-crsng.gc.ca/"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trentu.ca/graduatestudies/financial-matters/how-win-scholarships" TargetMode="External"/><Relationship Id="rId2" Type="http://schemas.openxmlformats.org/officeDocument/2006/relationships/hyperlink" Target="https://www.trentu.ca/graduatestudies/financial-matters" TargetMode="External"/><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hyperlink" Target="https://www.nserc-crsng.gc.ca/ResearchPortal-PortailDeRecherche/Instructions-Instructions/CGS_M-BESC_M_eng.asp#a4" TargetMode="External"/><Relationship Id="rId3" Type="http://schemas.openxmlformats.org/officeDocument/2006/relationships/hyperlink" Target="https://www.nserc-crsng.gc.ca/Students-Etudiants/CGSHarmonization-HarmonizationBESC_eng.asp" TargetMode="External"/><Relationship Id="rId7" Type="http://schemas.openxmlformats.org/officeDocument/2006/relationships/hyperlink" Target="https://www.nserc-crsng.gc.ca/ResearchPortal-PortailDeRecherche/Instructions-Instructions/CGS_M-BESC_M_eng.asp#a3" TargetMode="External"/><Relationship Id="rId12" Type="http://schemas.openxmlformats.org/officeDocument/2006/relationships/hyperlink" Target="https://www.youtube.com/playlist?list=PL6ox0GB7vXYlhaAY7mEqwmMqYK9TGCp1E"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www.nserc-crsng.gc.ca/ResearchPortal-PortailDeRecherche/Instructions-Instructions/CGS_M-BESC_M_eng.asp#a2" TargetMode="External"/><Relationship Id="rId11" Type="http://schemas.openxmlformats.org/officeDocument/2006/relationships/hyperlink" Target="https://www.nserc-crsng.gc.ca/ResearchPortal-PortailDeRecherche/Instructions-Instructions/CGSM_REF-BESCM_REF_eng.asp" TargetMode="External"/><Relationship Id="rId5" Type="http://schemas.openxmlformats.org/officeDocument/2006/relationships/hyperlink" Target="https://www.nserc-crsng.gc.ca/ResearchPortal-PortailDeRecherche/Instructions-Instructions/CGS_M-BESC_M_eng.asp#a1" TargetMode="External"/><Relationship Id="rId10" Type="http://schemas.openxmlformats.org/officeDocument/2006/relationships/hyperlink" Target="https://www.nserc-crsng.gc.ca/Students-Etudiants/CCV_CGSM-CVC_BESCM_eng.asp" TargetMode="External"/><Relationship Id="rId4" Type="http://schemas.openxmlformats.org/officeDocument/2006/relationships/image" Target="../media/image39.jfif"/><Relationship Id="rId9" Type="http://schemas.openxmlformats.org/officeDocument/2006/relationships/hyperlink" Target="https://www.nserc-crsng.gc.ca/Students-Etudiants/PG-CS/cgrsm-besrm_eng.asp"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nserc-crsng.gc.ca/ResearchPortal-PortailDeRecherche/standards_eng.asp" TargetMode="External"/><Relationship Id="rId7" Type="http://schemas.openxmlformats.org/officeDocument/2006/relationships/hyperlink" Target="https://www.nserc-crsng.gc.ca/ResearchPortal-PortailDeRecherche/standards_eng.asp#a4" TargetMode="External"/><Relationship Id="rId2" Type="http://schemas.openxmlformats.org/officeDocument/2006/relationships/image" Target="../media/image40.jpeg"/><Relationship Id="rId1" Type="http://schemas.openxmlformats.org/officeDocument/2006/relationships/slideLayout" Target="../slideLayouts/slideLayout8.xml"/><Relationship Id="rId6" Type="http://schemas.openxmlformats.org/officeDocument/2006/relationships/hyperlink" Target="https://www.nserc-crsng.gc.ca/ResearchPortal-PortailDeRecherche/standards_eng.asp#a3" TargetMode="External"/><Relationship Id="rId5" Type="http://schemas.openxmlformats.org/officeDocument/2006/relationships/hyperlink" Target="https://www.nserc-crsng.gc.ca/ResearchPortal-PortailDeRecherche/standards_eng.asp#a2" TargetMode="External"/><Relationship Id="rId4" Type="http://schemas.openxmlformats.org/officeDocument/2006/relationships/hyperlink" Target="https://www.nserc-crsng.gc.ca/ResearchPortal-PortailDeRecherche/standards_eng.asp#a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www.nserc-crsng.gc.ca/ResearchPortal-PortailDeRecherche/Instructions-Instructions/CGS_M-BESC_M_eng.asp#a2"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hyperlink" Target="https://www.nserc-crsng.gc.ca/Students-Etudiants/CCV-FAQ_FAQ-CVC_eng.asp" TargetMode="External"/><Relationship Id="rId2" Type="http://schemas.openxmlformats.org/officeDocument/2006/relationships/hyperlink" Target="https://www.nserc-crsng.gc.ca/students-etudiants/ccv_cgsm-cvc_bescm_eng.as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trentu.ca/graduatestudies/financial-matters/how-win-scholarships"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hyperlink" Target="https://www.nserc-crsng.gc.ca/Media-Media/NewsDetail-DetailNouvelles_eng.asp?ID=1103"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hyperlink" Target="https://teams.microsoft.com/l/meetup-join/19%3ameeting_YTc2MWRkZGEtYzY2YS00OWZlLWE1NDMtMGU3OWQyZTY1Y2U5%40thread.v2/0?context=%7b%22Tid%22%3a%22fbef0798-20e3-4be7-bdc8-372032610f65%22%2c%22Oid%22%3a%22c42bec6f-e941-4b0d-b526-726aeb04a110%22%7d" TargetMode="External"/><Relationship Id="rId7" Type="http://schemas.openxmlformats.org/officeDocument/2006/relationships/image" Target="../media/image58.jpeg"/><Relationship Id="rId2" Type="http://schemas.openxmlformats.org/officeDocument/2006/relationships/hyperlink" Target="https://teams.microsoft.com/l/meetup-join/19%3ameeting_ZjJmZWI4ODEtMDcwNi00MzM4LTkyYWQtNWMxODA1Njk0MTk0%40thread.v2/0?context=%7b%22Tid%22%3a%22fbef0798-20e3-4be7-bdc8-372032610f65%22%2c%22Oid%22%3a%22c42bec6f-e941-4b0d-b526-726aeb04a110%22%7d" TargetMode="External"/><Relationship Id="rId1" Type="http://schemas.openxmlformats.org/officeDocument/2006/relationships/slideLayout" Target="../slideLayouts/slideLayout12.xml"/><Relationship Id="rId6" Type="http://schemas.openxmlformats.org/officeDocument/2006/relationships/hyperlink" Target="https://www.youtube.com/playlist?list=PL6ox0GB7vXYlhaAY7mEqwmMqYK9TGCp1E" TargetMode="External"/><Relationship Id="rId5" Type="http://schemas.openxmlformats.org/officeDocument/2006/relationships/hyperlink" Target="https://www.nserc-crsng.gc.ca/Students-Etudiants/PG-CS/cgrsm-besrm_eng.asp" TargetMode="External"/><Relationship Id="rId4" Type="http://schemas.openxmlformats.org/officeDocument/2006/relationships/hyperlink" Target="https://teams.microsoft.com/l/meetup-join/19%3ameeting_YjAxYmU4NWUtODgyOS00NmYyLWFjMzgtMTRiNGQ3ODk5NzVj%40thread.v2/0?context=%7b%22Tid%22%3a%22fbef0798-20e3-4be7-bdc8-372032610f65%22%2c%22Oid%22%3a%22c42bec6f-e941-4b0d-b526-726aeb04a110%22%7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hyperlink" Target="mailto:graduatefinance@trentu.c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portal-portail.nserc-crsng.gc.c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portal-portail.nserc-crsng.gc.ca/" TargetMode="External"/><Relationship Id="rId2" Type="http://schemas.openxmlformats.org/officeDocument/2006/relationships/hyperlink" Target="https://www.nserc-crsng.gc.ca/Students-Etudiants/PG-CS/cgrsm-besrm_eng.asp#a6" TargetMode="External"/><Relationship Id="rId1" Type="http://schemas.openxmlformats.org/officeDocument/2006/relationships/slideLayout" Target="../slideLayouts/slideLayout8.xml"/><Relationship Id="rId6" Type="http://schemas.openxmlformats.org/officeDocument/2006/relationships/hyperlink" Target="https://www.nserc-crsng.gc.ca/Students-Etudiants/PG-CS/cgrsm-besrm_eng.asp#a16" TargetMode="External"/><Relationship Id="rId5" Type="http://schemas.openxmlformats.org/officeDocument/2006/relationships/hyperlink" Target="https://ccv-cvc.ca/" TargetMode="External"/><Relationship Id="rId4" Type="http://schemas.openxmlformats.org/officeDocument/2006/relationships/hyperlink" Target="https://www.nserc-crsng.gc.ca/Students-Etudiants/CGSHarmonization-HarmonizationBESC_eng.asp"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nserc-crsng.gc.ca/students-etudiants/pg-cs/cgsm-bescm_eng.asp#a3" TargetMode="External"/><Relationship Id="rId7" Type="http://schemas.openxmlformats.org/officeDocument/2006/relationships/image" Target="../media/image25.jpeg"/><Relationship Id="rId2" Type="http://schemas.openxmlformats.org/officeDocument/2006/relationships/hyperlink" Target="https://www.nserc-crsng.gc.ca/Students-Etudiants/PG-CS/cgrsm-besrm_eng.asp#a3" TargetMode="Externa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4875157" y="2262433"/>
            <a:ext cx="5495827" cy="2823607"/>
          </a:xfrm>
        </p:spPr>
        <p:txBody>
          <a:bodyPr vert="horz" lIns="91440" tIns="45720" rIns="91440" bIns="45720" rtlCol="0" anchor="t" anchorCtr="1">
            <a:noAutofit/>
          </a:bodyPr>
          <a:lstStyle/>
          <a:p>
            <a:pPr>
              <a:lnSpc>
                <a:spcPct val="90000"/>
              </a:lnSpc>
            </a:pPr>
            <a:br>
              <a:rPr lang="en-US" sz="2800" cap="all" spc="200" dirty="0"/>
            </a:br>
            <a:r>
              <a:rPr lang="en-US" sz="2800" cap="all" spc="200" dirty="0"/>
              <a:t>Tri-Council </a:t>
            </a:r>
            <a:br>
              <a:rPr lang="en-US" sz="2800" cap="all" spc="200" dirty="0"/>
            </a:br>
            <a:r>
              <a:rPr lang="en-US" sz="2800" cap="all" spc="200" dirty="0"/>
              <a:t>Canada Graduate Research scholarships – Master’s program</a:t>
            </a:r>
            <a:br>
              <a:rPr lang="en-US" sz="2800" dirty="0"/>
            </a:br>
            <a:r>
              <a:rPr lang="en-US" sz="2800" dirty="0"/>
              <a:t>2025-26</a:t>
            </a:r>
            <a:endParaRPr lang="en-US" sz="2800" cap="all" spc="200" baseline="0" dirty="0"/>
          </a:p>
        </p:txBody>
      </p:sp>
      <p:sp>
        <p:nvSpPr>
          <p:cNvPr id="4" name="TextBox 3">
            <a:extLst>
              <a:ext uri="{FF2B5EF4-FFF2-40B4-BE49-F238E27FC236}">
                <a16:creationId xmlns:a16="http://schemas.microsoft.com/office/drawing/2014/main" id="{8175CEBA-07CB-8FEE-C1F0-73CB2C09E2BF}"/>
              </a:ext>
            </a:extLst>
          </p:cNvPr>
          <p:cNvSpPr txBox="1"/>
          <p:nvPr/>
        </p:nvSpPr>
        <p:spPr>
          <a:xfrm>
            <a:off x="4875157" y="5535385"/>
            <a:ext cx="4064439" cy="873270"/>
          </a:xfrm>
          <a:prstGeom prst="rect">
            <a:avLst/>
          </a:prstGeom>
        </p:spPr>
        <p:txBody>
          <a:bodyPr vert="horz" lIns="91440" tIns="45720" rIns="91440" bIns="45720" rtlCol="0">
            <a:normAutofit/>
          </a:bodyPr>
          <a:lstStyle/>
          <a:p>
            <a:pPr>
              <a:buClr>
                <a:schemeClr val="accent1"/>
              </a:buClr>
              <a:buSzPct val="80000"/>
            </a:pPr>
            <a:r>
              <a:rPr lang="en-US" sz="1400" b="1" dirty="0">
                <a:solidFill>
                  <a:schemeClr val="tx1">
                    <a:lumMod val="75000"/>
                    <a:lumOff val="25000"/>
                  </a:schemeClr>
                </a:solidFill>
              </a:rPr>
              <a:t>Jane Rennie</a:t>
            </a:r>
          </a:p>
          <a:p>
            <a:pPr>
              <a:buClr>
                <a:schemeClr val="accent1"/>
              </a:buClr>
              <a:buSzPct val="80000"/>
            </a:pPr>
            <a:r>
              <a:rPr lang="en-US" sz="1400" b="1" dirty="0">
                <a:solidFill>
                  <a:schemeClr val="tx1">
                    <a:lumMod val="75000"/>
                    <a:lumOff val="25000"/>
                  </a:schemeClr>
                </a:solidFill>
              </a:rPr>
              <a:t>Graduate Finance Officer</a:t>
            </a:r>
          </a:p>
          <a:p>
            <a:pPr>
              <a:buClr>
                <a:schemeClr val="accent1"/>
              </a:buClr>
              <a:buSzPct val="80000"/>
            </a:pPr>
            <a:r>
              <a:rPr lang="en-US" sz="1400" b="1" dirty="0">
                <a:solidFill>
                  <a:schemeClr val="tx1">
                    <a:lumMod val="75000"/>
                    <a:lumOff val="25000"/>
                  </a:schemeClr>
                </a:solidFill>
              </a:rPr>
              <a:t>School of Graduate Studies</a:t>
            </a:r>
          </a:p>
        </p:txBody>
      </p:sp>
      <p:pic>
        <p:nvPicPr>
          <p:cNvPr id="10" name="Picture 9">
            <a:extLst>
              <a:ext uri="{FF2B5EF4-FFF2-40B4-BE49-F238E27FC236}">
                <a16:creationId xmlns:a16="http://schemas.microsoft.com/office/drawing/2014/main" id="{3AD9D945-7758-62E1-92BC-29FFA5B286B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1"/>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34214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1052-7D1D-1E6D-5D47-37EC0EF48609}"/>
              </a:ext>
            </a:extLst>
          </p:cNvPr>
          <p:cNvSpPr>
            <a:spLocks noGrp="1"/>
          </p:cNvSpPr>
          <p:nvPr>
            <p:ph type="title"/>
          </p:nvPr>
        </p:nvSpPr>
        <p:spPr>
          <a:xfrm>
            <a:off x="5352288" y="532638"/>
            <a:ext cx="6623580" cy="739982"/>
          </a:xfrm>
        </p:spPr>
        <p:txBody>
          <a:bodyPr vert="horz" lIns="182880" tIns="182880" rIns="182880" bIns="182880" rtlCol="0" anchor="ctr">
            <a:normAutofit fontScale="90000"/>
          </a:bodyPr>
          <a:lstStyle/>
          <a:p>
            <a:r>
              <a:rPr lang="en-US" sz="2800" dirty="0">
                <a:solidFill>
                  <a:schemeClr val="tx1">
                    <a:lumMod val="85000"/>
                    <a:lumOff val="15000"/>
                  </a:schemeClr>
                </a:solidFill>
              </a:rPr>
              <a:t>Program of study eligibility</a:t>
            </a:r>
          </a:p>
        </p:txBody>
      </p:sp>
      <p:sp>
        <p:nvSpPr>
          <p:cNvPr id="3090" name="Rectangle 3089">
            <a:extLst>
              <a:ext uri="{FF2B5EF4-FFF2-40B4-BE49-F238E27FC236}">
                <a16:creationId xmlns:a16="http://schemas.microsoft.com/office/drawing/2014/main" id="{AC11C557-11C7-4F0E-A4D3-130D9C096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1" y="964692"/>
            <a:ext cx="1275079" cy="2212617"/>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9">
            <a:extLst>
              <a:ext uri="{FF2B5EF4-FFF2-40B4-BE49-F238E27FC236}">
                <a16:creationId xmlns:a16="http://schemas.microsoft.com/office/drawing/2014/main" id="{79BAC0B3-FD64-1EE7-5BA2-5D244DF5390F}"/>
              </a:ext>
              <a:ext uri="{C183D7F6-B498-43B3-948B-1728B52AA6E4}">
                <adec:decorative xmlns:adec="http://schemas.microsoft.com/office/drawing/2017/decorative" val="1"/>
              </a:ext>
            </a:extLst>
          </p:cNvPr>
          <p:cNvPicPr>
            <a:picLocks noGrp="1" noChangeAspect="1"/>
          </p:cNvPicPr>
          <p:nvPr>
            <p:ph type="pic" idx="1"/>
          </p:nvPr>
        </p:nvPicPr>
        <p:blipFill>
          <a:blip r:embed="rId3"/>
          <a:srcRect l="41527" r="20150" b="-1"/>
          <a:stretch>
            <a:fillRect/>
          </a:stretch>
        </p:blipFill>
        <p:spPr>
          <a:xfrm>
            <a:off x="1033407" y="946634"/>
            <a:ext cx="1275079" cy="2212617"/>
          </a:xfrm>
          <a:prstGeom prst="rect">
            <a:avLst/>
          </a:prstGeom>
          <a:ln w="28575">
            <a:solidFill>
              <a:schemeClr val="bg1"/>
            </a:solidFill>
          </a:ln>
        </p:spPr>
      </p:pic>
      <p:pic>
        <p:nvPicPr>
          <p:cNvPr id="3074" name="Picture 2">
            <a:extLst>
              <a:ext uri="{FF2B5EF4-FFF2-40B4-BE49-F238E27FC236}">
                <a16:creationId xmlns:a16="http://schemas.microsoft.com/office/drawing/2014/main" id="{ED206C2E-0078-F92A-72AB-B3AB70C7EC2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 b="-3"/>
          <a:stretch>
            <a:fillRect/>
          </a:stretch>
        </p:blipFill>
        <p:spPr bwMode="auto">
          <a:xfrm>
            <a:off x="2707640" y="964691"/>
            <a:ext cx="2286000" cy="2194560"/>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BB53395-5824-C0FC-AB2D-63C3210AD8CC}"/>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 b="-1"/>
          <a:stretch>
            <a:fillRect/>
          </a:stretch>
        </p:blipFill>
        <p:spPr bwMode="auto">
          <a:xfrm>
            <a:off x="1173481" y="3450248"/>
            <a:ext cx="3707652" cy="2461118"/>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E7DCD7-C4D5-B187-7C96-5B502CADF2B3}"/>
              </a:ext>
            </a:extLst>
          </p:cNvPr>
          <p:cNvSpPr txBox="1"/>
          <p:nvPr/>
        </p:nvSpPr>
        <p:spPr>
          <a:xfrm>
            <a:off x="6096000" y="1773716"/>
            <a:ext cx="6096000" cy="4802334"/>
          </a:xfrm>
          <a:prstGeom prst="rect">
            <a:avLst/>
          </a:prstGeom>
        </p:spPr>
        <p:txBody>
          <a:bodyPr vert="horz" lIns="91440" tIns="45720" rIns="91440" bIns="45720" rtlCol="0">
            <a:normAutofit/>
          </a:bodyPr>
          <a:lstStyle/>
          <a:p>
            <a:pPr marL="114300" indent="-285750">
              <a:lnSpc>
                <a:spcPct val="90000"/>
              </a:lnSpc>
              <a:spcBef>
                <a:spcPts val="1000"/>
              </a:spcBef>
              <a:spcAft>
                <a:spcPts val="600"/>
              </a:spcAft>
              <a:buClr>
                <a:schemeClr val="accent2"/>
              </a:buClr>
              <a:buFont typeface="Wingdings" panose="05000000000000000000" pitchFamily="2" charset="2"/>
              <a:buChar char="Ø"/>
            </a:pPr>
            <a:r>
              <a:rPr lang="en-US" sz="1600" b="1" i="0" dirty="0">
                <a:solidFill>
                  <a:schemeClr val="tx1">
                    <a:lumMod val="85000"/>
                    <a:lumOff val="15000"/>
                  </a:schemeClr>
                </a:solidFill>
                <a:effectLst/>
              </a:rPr>
              <a:t>Program must be predominantly research-oriented</a:t>
            </a:r>
          </a:p>
          <a:p>
            <a:pPr marL="114300" indent="-285750">
              <a:lnSpc>
                <a:spcPct val="90000"/>
              </a:lnSpc>
              <a:spcBef>
                <a:spcPts val="1000"/>
              </a:spcBef>
              <a:spcAft>
                <a:spcPts val="600"/>
              </a:spcAft>
              <a:buClr>
                <a:schemeClr val="accent2"/>
              </a:buClr>
              <a:buFont typeface="Wingdings" panose="05000000000000000000" pitchFamily="2" charset="2"/>
              <a:buChar char="Ø"/>
            </a:pPr>
            <a:r>
              <a:rPr lang="en-US" sz="1600" i="0" dirty="0">
                <a:solidFill>
                  <a:schemeClr val="tx1">
                    <a:lumMod val="85000"/>
                    <a:lumOff val="15000"/>
                  </a:schemeClr>
                </a:solidFill>
                <a:effectLst/>
              </a:rPr>
              <a:t>Must lead to a </a:t>
            </a:r>
            <a:r>
              <a:rPr lang="en-US" sz="1600" b="1" i="0" dirty="0">
                <a:solidFill>
                  <a:schemeClr val="tx1">
                    <a:lumMod val="85000"/>
                    <a:lumOff val="15000"/>
                  </a:schemeClr>
                </a:solidFill>
                <a:effectLst/>
              </a:rPr>
              <a:t>thesis, major research project, dissertation</a:t>
            </a:r>
            <a:r>
              <a:rPr lang="en-US" sz="1600" i="0" dirty="0">
                <a:solidFill>
                  <a:schemeClr val="tx1">
                    <a:lumMod val="85000"/>
                    <a:lumOff val="15000"/>
                  </a:schemeClr>
                </a:solidFill>
                <a:effectLst/>
              </a:rPr>
              <a:t>, scholarly publication, performance, recital, or exhibit</a:t>
            </a:r>
          </a:p>
          <a:p>
            <a:pPr marL="114300" indent="-285750">
              <a:lnSpc>
                <a:spcPct val="90000"/>
              </a:lnSpc>
              <a:spcBef>
                <a:spcPts val="1000"/>
              </a:spcBef>
              <a:spcAft>
                <a:spcPts val="600"/>
              </a:spcAft>
              <a:buClr>
                <a:schemeClr val="accent2"/>
              </a:buClr>
              <a:buFont typeface="Wingdings" panose="05000000000000000000" pitchFamily="2" charset="2"/>
              <a:buChar char="Ø"/>
            </a:pPr>
            <a:r>
              <a:rPr lang="en-US" sz="1600" i="0" dirty="0">
                <a:solidFill>
                  <a:schemeClr val="tx1">
                    <a:lumMod val="85000"/>
                    <a:lumOff val="15000"/>
                  </a:schemeClr>
                </a:solidFill>
                <a:effectLst/>
              </a:rPr>
              <a:t>Research component must be </a:t>
            </a:r>
            <a:r>
              <a:rPr lang="en-US" sz="1600" b="1" i="0" dirty="0">
                <a:solidFill>
                  <a:schemeClr val="tx1">
                    <a:lumMod val="85000"/>
                    <a:lumOff val="15000"/>
                  </a:schemeClr>
                </a:solidFill>
                <a:effectLst/>
              </a:rPr>
              <a:t>merit/expert-reviewed </a:t>
            </a:r>
            <a:r>
              <a:rPr lang="en-US" sz="1600" i="0" dirty="0">
                <a:solidFill>
                  <a:schemeClr val="tx1">
                    <a:lumMod val="85000"/>
                    <a:lumOff val="15000"/>
                  </a:schemeClr>
                </a:solidFill>
                <a:effectLst/>
              </a:rPr>
              <a:t>at the institutional level</a:t>
            </a:r>
          </a:p>
          <a:p>
            <a:pPr marL="114300" indent="-285750">
              <a:lnSpc>
                <a:spcPct val="90000"/>
              </a:lnSpc>
              <a:spcBef>
                <a:spcPts val="1000"/>
              </a:spcBef>
              <a:spcAft>
                <a:spcPts val="600"/>
              </a:spcAft>
              <a:buClr>
                <a:schemeClr val="accent2"/>
              </a:buClr>
              <a:buFont typeface="Wingdings" panose="05000000000000000000" pitchFamily="2" charset="2"/>
              <a:buChar char="Ø"/>
            </a:pPr>
            <a:r>
              <a:rPr lang="en-US" sz="1600" i="0" dirty="0">
                <a:solidFill>
                  <a:schemeClr val="tx1">
                    <a:lumMod val="85000"/>
                    <a:lumOff val="15000"/>
                  </a:schemeClr>
                </a:solidFill>
                <a:effectLst/>
              </a:rPr>
              <a:t> If additional admission is required for the research stream, it must be confirmed before holding the award</a:t>
            </a:r>
          </a:p>
          <a:p>
            <a:pPr marL="114300" indent="-285750">
              <a:lnSpc>
                <a:spcPct val="90000"/>
              </a:lnSpc>
              <a:spcBef>
                <a:spcPts val="1000"/>
              </a:spcBef>
              <a:spcAft>
                <a:spcPts val="600"/>
              </a:spcAft>
              <a:buClr>
                <a:schemeClr val="accent2"/>
              </a:buClr>
              <a:buFont typeface="Wingdings" panose="05000000000000000000" pitchFamily="2" charset="2"/>
              <a:buChar char="Ø"/>
            </a:pPr>
            <a:r>
              <a:rPr lang="en-US" sz="1600" i="0" dirty="0">
                <a:solidFill>
                  <a:schemeClr val="tx1">
                    <a:lumMod val="85000"/>
                    <a:lumOff val="15000"/>
                  </a:schemeClr>
                </a:solidFill>
                <a:effectLst/>
              </a:rPr>
              <a:t>Joint professional programs (e.g., MD/PhD, JD/MA, MBA/PhD) are eligible if they include a significant autonomous research component</a:t>
            </a:r>
          </a:p>
          <a:p>
            <a:pPr marL="114300" indent="-285750">
              <a:lnSpc>
                <a:spcPct val="90000"/>
              </a:lnSpc>
              <a:spcBef>
                <a:spcPts val="1000"/>
              </a:spcBef>
              <a:spcAft>
                <a:spcPts val="600"/>
              </a:spcAft>
              <a:buClr>
                <a:schemeClr val="accent2"/>
              </a:buClr>
              <a:buFont typeface="Wingdings" panose="05000000000000000000" pitchFamily="2" charset="2"/>
              <a:buChar char="Ø"/>
            </a:pPr>
            <a:r>
              <a:rPr lang="en-US" sz="1600" i="0" dirty="0">
                <a:solidFill>
                  <a:schemeClr val="tx1">
                    <a:lumMod val="85000"/>
                    <a:lumOff val="15000"/>
                  </a:schemeClr>
                </a:solidFill>
                <a:effectLst/>
              </a:rPr>
              <a:t>Clinically oriented programs (e.g., clinical psychology) are eligible if they include significant research</a:t>
            </a:r>
          </a:p>
          <a:p>
            <a:pPr marL="114300" indent="-285750">
              <a:lnSpc>
                <a:spcPct val="90000"/>
              </a:lnSpc>
              <a:spcBef>
                <a:spcPts val="1000"/>
              </a:spcBef>
              <a:spcAft>
                <a:spcPts val="600"/>
              </a:spcAft>
              <a:buClr>
                <a:schemeClr val="accent2"/>
              </a:buClr>
              <a:buFont typeface="Wingdings" panose="05000000000000000000" pitchFamily="2" charset="2"/>
              <a:buChar char="Ø"/>
            </a:pPr>
            <a:r>
              <a:rPr lang="en-US" sz="1600" i="0" dirty="0">
                <a:solidFill>
                  <a:schemeClr val="tx1">
                    <a:lumMod val="85000"/>
                    <a:lumOff val="15000"/>
                  </a:schemeClr>
                </a:solidFill>
                <a:effectLst/>
              </a:rPr>
              <a:t>Coursework-only master’s programs are typically not eligible</a:t>
            </a:r>
          </a:p>
          <a:p>
            <a:pPr indent="-228600">
              <a:lnSpc>
                <a:spcPct val="90000"/>
              </a:lnSpc>
              <a:spcBef>
                <a:spcPts val="1000"/>
              </a:spcBef>
              <a:spcAft>
                <a:spcPts val="300"/>
              </a:spcAft>
              <a:buClr>
                <a:schemeClr val="accent2"/>
              </a:buClr>
              <a:buFont typeface="Arial" panose="020B0604020202020204" pitchFamily="34" charset="0"/>
              <a:buChar char="•"/>
            </a:pPr>
            <a:endParaRPr lang="en-US" sz="1100" b="0" i="0" dirty="0">
              <a:solidFill>
                <a:schemeClr val="tx1">
                  <a:lumMod val="85000"/>
                  <a:lumOff val="15000"/>
                </a:schemeClr>
              </a:solidFill>
              <a:effectLst/>
            </a:endParaRPr>
          </a:p>
        </p:txBody>
      </p:sp>
    </p:spTree>
    <p:extLst>
      <p:ext uri="{BB962C8B-B14F-4D97-AF65-F5344CB8AC3E}">
        <p14:creationId xmlns:p14="http://schemas.microsoft.com/office/powerpoint/2010/main" val="394479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E5B-47A0-EF94-A53D-6FDB74C9D848}"/>
              </a:ext>
            </a:extLst>
          </p:cNvPr>
          <p:cNvSpPr>
            <a:spLocks noGrp="1"/>
          </p:cNvSpPr>
          <p:nvPr>
            <p:ph type="title"/>
          </p:nvPr>
        </p:nvSpPr>
        <p:spPr>
          <a:xfrm>
            <a:off x="4924540" y="374560"/>
            <a:ext cx="6951643" cy="1174991"/>
          </a:xfrm>
        </p:spPr>
        <p:txBody>
          <a:bodyPr vert="horz" lIns="182880" tIns="182880" rIns="182880" bIns="182880" rtlCol="0" anchor="ctr">
            <a:normAutofit/>
          </a:bodyPr>
          <a:lstStyle/>
          <a:p>
            <a:r>
              <a:rPr lang="en-US" sz="2400" dirty="0"/>
              <a:t>Selecting the Appropriate Agency</a:t>
            </a:r>
          </a:p>
        </p:txBody>
      </p:sp>
      <p:pic>
        <p:nvPicPr>
          <p:cNvPr id="1028" name="Picture 4">
            <a:extLst>
              <a:ext uri="{FF2B5EF4-FFF2-40B4-BE49-F238E27FC236}">
                <a16:creationId xmlns:a16="http://schemas.microsoft.com/office/drawing/2014/main" id="{3AB9E1C6-0D88-632D-1296-617E5889AC0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107" r="26693"/>
          <a:stretch>
            <a:fillRect/>
          </a:stretch>
        </p:blipFill>
        <p:spPr bwMode="auto">
          <a:xfrm>
            <a:off x="211655" y="2697081"/>
            <a:ext cx="4068618" cy="273628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C6EA201F-56F9-BFD9-8E95-AD5BD7D54FD0}"/>
              </a:ext>
            </a:extLst>
          </p:cNvPr>
          <p:cNvSpPr>
            <a:spLocks noGrp="1"/>
          </p:cNvSpPr>
          <p:nvPr>
            <p:ph sz="quarter" idx="26"/>
          </p:nvPr>
        </p:nvSpPr>
        <p:spPr>
          <a:xfrm>
            <a:off x="4657345" y="1762699"/>
            <a:ext cx="7534655" cy="4605050"/>
          </a:xfrm>
        </p:spPr>
        <p:txBody>
          <a:bodyPr vert="horz" lIns="91440" tIns="45720" rIns="91440" bIns="45720" rtlCol="0">
            <a:normAutofit lnSpcReduction="10000"/>
          </a:bodyPr>
          <a:lstStyle/>
          <a:p>
            <a:pPr>
              <a:lnSpc>
                <a:spcPct val="90000"/>
              </a:lnSpc>
              <a:spcAft>
                <a:spcPts val="2550"/>
              </a:spcAft>
            </a:pPr>
            <a:r>
              <a:rPr lang="en-US" sz="1600" b="0" i="0" dirty="0">
                <a:effectLst/>
              </a:rPr>
              <a:t>Apply to the agency best aligned with your research subject matter to ensure your application will be reviewed by experts in disciplines closest to your field(s) of study. For more information, see </a:t>
            </a:r>
            <a:r>
              <a:rPr lang="en-US" sz="1600" b="0" i="0" u="sng" dirty="0">
                <a:effectLst/>
                <a:hlinkClick r:id="rId4" tooltip="This link will take you to another Web site">
                  <a:extLst>
                    <a:ext uri="{A12FA001-AC4F-418D-AE19-62706E023703}">
                      <ahyp:hlinkClr xmlns:ahyp="http://schemas.microsoft.com/office/drawing/2018/hyperlinkcolor" val="tx"/>
                    </a:ext>
                  </a:extLst>
                </a:hlinkClick>
              </a:rPr>
              <a:t>Selecting the Appropriate Federal Granting Agency</a:t>
            </a:r>
            <a:r>
              <a:rPr lang="en-US" sz="1600" b="0" i="0" dirty="0">
                <a:effectLst/>
              </a:rPr>
              <a:t>.</a:t>
            </a:r>
          </a:p>
          <a:p>
            <a:pPr>
              <a:lnSpc>
                <a:spcPct val="90000"/>
              </a:lnSpc>
              <a:spcAft>
                <a:spcPts val="1500"/>
              </a:spcAft>
            </a:pPr>
            <a:r>
              <a:rPr lang="en-US" sz="1600" b="0" i="0" dirty="0">
                <a:effectLst/>
              </a:rPr>
              <a:t>If you are applying to CIHR, consider the information on </a:t>
            </a:r>
            <a:r>
              <a:rPr lang="en-US" sz="1600" b="0" i="0" u="sng" dirty="0">
                <a:effectLst/>
                <a:hlinkClick r:id="rId5" tooltip="This link will take you to another Web site">
                  <a:extLst>
                    <a:ext uri="{A12FA001-AC4F-418D-AE19-62706E023703}">
                      <ahyp:hlinkClr xmlns:ahyp="http://schemas.microsoft.com/office/drawing/2018/hyperlinkcolor" val="tx"/>
                    </a:ext>
                  </a:extLst>
                </a:hlinkClick>
              </a:rPr>
              <a:t>CIHR’s website</a:t>
            </a:r>
            <a:r>
              <a:rPr lang="en-US" sz="1600" b="0" i="0" dirty="0">
                <a:effectLst/>
              </a:rPr>
              <a:t>.</a:t>
            </a:r>
          </a:p>
          <a:p>
            <a:pPr>
              <a:lnSpc>
                <a:spcPct val="90000"/>
              </a:lnSpc>
              <a:spcAft>
                <a:spcPts val="1500"/>
              </a:spcAft>
            </a:pPr>
            <a:r>
              <a:rPr lang="en-US" sz="1600" b="0" i="0" dirty="0">
                <a:effectLst/>
              </a:rPr>
              <a:t>If you are applying to NSERC, see the </a:t>
            </a:r>
            <a:r>
              <a:rPr lang="en-US" sz="1600" b="0" i="0" u="sng" dirty="0">
                <a:effectLst/>
                <a:hlinkClick r:id="rId6">
                  <a:extLst>
                    <a:ext uri="{A12FA001-AC4F-418D-AE19-62706E023703}">
                      <ahyp:hlinkClr xmlns:ahyp="http://schemas.microsoft.com/office/drawing/2018/hyperlinkcolor" val="tx"/>
                    </a:ext>
                  </a:extLst>
                </a:hlinkClick>
              </a:rPr>
              <a:t>Addendum to the guidelines for the eligibility of applications related to health</a:t>
            </a:r>
            <a:r>
              <a:rPr lang="en-US" sz="1600" b="0" i="0" dirty="0">
                <a:effectLst/>
              </a:rPr>
              <a:t>, which has additional information and specific examples relating to subject matter.</a:t>
            </a:r>
          </a:p>
          <a:p>
            <a:pPr>
              <a:lnSpc>
                <a:spcPct val="90000"/>
              </a:lnSpc>
              <a:spcAft>
                <a:spcPts val="1500"/>
              </a:spcAft>
            </a:pPr>
            <a:r>
              <a:rPr lang="en-US" sz="1600" b="0" i="0" dirty="0">
                <a:effectLst/>
              </a:rPr>
              <a:t>If you are applying to SSHRC, see the information on SSHRC's </a:t>
            </a:r>
            <a:r>
              <a:rPr lang="en-US" sz="1600" b="0" i="0" u="sng" dirty="0">
                <a:effectLst/>
                <a:hlinkClick r:id="rId7" tooltip="This link will take you to another Web site">
                  <a:extLst>
                    <a:ext uri="{A12FA001-AC4F-418D-AE19-62706E023703}">
                      <ahyp:hlinkClr xmlns:ahyp="http://schemas.microsoft.com/office/drawing/2018/hyperlinkcolor" val="tx"/>
                    </a:ext>
                  </a:extLst>
                </a:hlinkClick>
              </a:rPr>
              <a:t>Subject Matter Eligibility</a:t>
            </a:r>
            <a:r>
              <a:rPr lang="en-US" sz="1600" b="0" i="0" dirty="0">
                <a:effectLst/>
              </a:rPr>
              <a:t> web page.</a:t>
            </a:r>
          </a:p>
          <a:p>
            <a:pPr>
              <a:lnSpc>
                <a:spcPct val="90000"/>
              </a:lnSpc>
              <a:spcAft>
                <a:spcPts val="1500"/>
              </a:spcAft>
            </a:pPr>
            <a:r>
              <a:rPr lang="en-US" sz="1600" b="1" i="0" dirty="0">
                <a:effectLst/>
              </a:rPr>
              <a:t>It is your responsibility to select the funding agency that best suits your application</a:t>
            </a:r>
            <a:r>
              <a:rPr lang="en-US" sz="1600" b="0" i="0" dirty="0">
                <a:effectLst/>
              </a:rPr>
              <a:t>. </a:t>
            </a:r>
          </a:p>
          <a:p>
            <a:pPr>
              <a:lnSpc>
                <a:spcPct val="90000"/>
              </a:lnSpc>
              <a:spcAft>
                <a:spcPts val="1500"/>
              </a:spcAft>
            </a:pPr>
            <a:r>
              <a:rPr lang="en-US" sz="1600" b="0" i="0" dirty="0">
                <a:effectLst/>
              </a:rPr>
              <a:t>Applications submitted to the incorrect agency may be removed from the competition.</a:t>
            </a:r>
          </a:p>
          <a:p>
            <a:pPr indent="-228600">
              <a:lnSpc>
                <a:spcPct val="90000"/>
              </a:lnSpc>
              <a:buFont typeface="Arial" panose="020B0604020202020204" pitchFamily="34" charset="0"/>
              <a:buChar char="•"/>
            </a:pPr>
            <a:endParaRPr lang="en-US" sz="1000" dirty="0"/>
          </a:p>
          <a:p>
            <a:pPr marL="114300" indent="-228600">
              <a:lnSpc>
                <a:spcPct val="90000"/>
              </a:lnSpc>
              <a:buFont typeface="Arial" panose="020B0604020202020204" pitchFamily="34" charset="0"/>
              <a:buChar char="•"/>
            </a:pPr>
            <a:endParaRPr lang="en-US" sz="1000" dirty="0"/>
          </a:p>
          <a:p>
            <a:pPr marL="114300" indent="-228600">
              <a:lnSpc>
                <a:spcPct val="90000"/>
              </a:lnSpc>
              <a:buFont typeface="Arial" panose="020B0604020202020204" pitchFamily="34" charset="0"/>
              <a:buChar char="•"/>
            </a:pPr>
            <a:endParaRPr lang="en-US" sz="1000" dirty="0"/>
          </a:p>
          <a:p>
            <a:pPr indent="-228600">
              <a:lnSpc>
                <a:spcPct val="90000"/>
              </a:lnSpc>
              <a:buFont typeface="Arial" panose="020B0604020202020204" pitchFamily="34" charset="0"/>
              <a:buChar char="•"/>
            </a:pPr>
            <a:endParaRPr lang="en-US" sz="1000" b="1" dirty="0"/>
          </a:p>
          <a:p>
            <a:pPr indent="-228600">
              <a:lnSpc>
                <a:spcPct val="90000"/>
              </a:lnSpc>
              <a:buFont typeface="Arial" panose="020B0604020202020204" pitchFamily="34" charset="0"/>
              <a:buChar char="•"/>
            </a:pPr>
            <a:endParaRPr lang="en-US" sz="1000" dirty="0"/>
          </a:p>
        </p:txBody>
      </p:sp>
    </p:spTree>
    <p:extLst>
      <p:ext uri="{BB962C8B-B14F-4D97-AF65-F5344CB8AC3E}">
        <p14:creationId xmlns:p14="http://schemas.microsoft.com/office/powerpoint/2010/main" val="2633111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2231136" y="467418"/>
            <a:ext cx="7729728" cy="1188720"/>
          </a:xfrm>
          <a:prstGeom prst="ellipse">
            <a:avLst/>
          </a:prstGeom>
          <a:solidFill>
            <a:schemeClr val="bg1"/>
          </a:solidFill>
        </p:spPr>
        <p:txBody>
          <a:bodyPr vert="horz" lIns="182880" tIns="182880" rIns="182880" bIns="182880" rtlCol="0" anchor="ctr">
            <a:normAutofit/>
          </a:bodyPr>
          <a:lstStyle/>
          <a:p>
            <a:r>
              <a:rPr lang="en-US" sz="2000" dirty="0"/>
              <a:t>Equity, Diversity and Inclusion</a:t>
            </a:r>
          </a:p>
        </p:txBody>
      </p:sp>
      <p:sp>
        <p:nvSpPr>
          <p:cNvPr id="6" name="TextBox 5">
            <a:extLst>
              <a:ext uri="{FF2B5EF4-FFF2-40B4-BE49-F238E27FC236}">
                <a16:creationId xmlns:a16="http://schemas.microsoft.com/office/drawing/2014/main" id="{C69AC66C-F816-9E87-2314-D6F73038F444}"/>
              </a:ext>
            </a:extLst>
          </p:cNvPr>
          <p:cNvSpPr txBox="1"/>
          <p:nvPr/>
        </p:nvSpPr>
        <p:spPr>
          <a:xfrm>
            <a:off x="1355075" y="2291262"/>
            <a:ext cx="9397387" cy="2879256"/>
          </a:xfrm>
          <a:prstGeom prst="rect">
            <a:avLst/>
          </a:prstGeom>
        </p:spPr>
        <p:txBody>
          <a:bodyPr vert="horz" lIns="91440" tIns="45720" rIns="91440" bIns="45720" rtlCol="0">
            <a:noAutofit/>
          </a:bodyPr>
          <a:lstStyle/>
          <a:p>
            <a:pPr>
              <a:lnSpc>
                <a:spcPct val="90000"/>
              </a:lnSpc>
              <a:spcBef>
                <a:spcPts val="1000"/>
              </a:spcBef>
              <a:spcAft>
                <a:spcPts val="1500"/>
              </a:spcAft>
              <a:buClr>
                <a:schemeClr val="accent2"/>
              </a:buClr>
            </a:pPr>
            <a:r>
              <a:rPr lang="en-US" sz="1600" dirty="0">
                <a:solidFill>
                  <a:srgbClr val="404040"/>
                </a:solidFill>
                <a:effectLst/>
              </a:rPr>
              <a:t>The three agencies are acting on evidence that achieving a more equitable, diverse and inclusive Canadian research enterprise is essential to creating the excellent, innovative and impactful research necessary to advance knowledge and understanding and to respond to local, national and global challenges. </a:t>
            </a:r>
          </a:p>
          <a:p>
            <a:pPr>
              <a:lnSpc>
                <a:spcPct val="90000"/>
              </a:lnSpc>
              <a:spcBef>
                <a:spcPts val="1000"/>
              </a:spcBef>
              <a:spcAft>
                <a:spcPts val="1500"/>
              </a:spcAft>
              <a:buClr>
                <a:schemeClr val="accent2"/>
              </a:buClr>
            </a:pPr>
            <a:r>
              <a:rPr lang="en-US" sz="1600" dirty="0">
                <a:solidFill>
                  <a:srgbClr val="404040"/>
                </a:solidFill>
                <a:effectLst/>
              </a:rPr>
              <a:t>This principle informs the commitments described in the </a:t>
            </a:r>
            <a:r>
              <a:rPr lang="en-US" sz="1600" u="sng" dirty="0">
                <a:solidFill>
                  <a:srgbClr val="404040"/>
                </a:solidFill>
                <a:effectLst/>
                <a:hlinkClick r:id="rId2">
                  <a:extLst>
                    <a:ext uri="{A12FA001-AC4F-418D-AE19-62706E023703}">
                      <ahyp:hlinkClr xmlns:ahyp="http://schemas.microsoft.com/office/drawing/2018/hyperlinkcolor" val="tx"/>
                    </a:ext>
                  </a:extLst>
                </a:hlinkClick>
              </a:rPr>
              <a:t>Tri-agency statement on equity, diversity and inclusion (EDI)</a:t>
            </a:r>
            <a:r>
              <a:rPr lang="en-US" sz="1600" dirty="0">
                <a:solidFill>
                  <a:srgbClr val="404040"/>
                </a:solidFill>
                <a:effectLst/>
              </a:rPr>
              <a:t>, and is aligned with the objectives of the </a:t>
            </a:r>
            <a:r>
              <a:rPr lang="en-US" sz="1600" u="sng" dirty="0">
                <a:solidFill>
                  <a:srgbClr val="404040"/>
                </a:solidFill>
                <a:effectLst/>
                <a:hlinkClick r:id="rId3">
                  <a:extLst>
                    <a:ext uri="{A12FA001-AC4F-418D-AE19-62706E023703}">
                      <ahyp:hlinkClr xmlns:ahyp="http://schemas.microsoft.com/office/drawing/2018/hyperlinkcolor" val="tx"/>
                    </a:ext>
                  </a:extLst>
                </a:hlinkClick>
              </a:rPr>
              <a:t>Tri-Agency EDI Action Plan</a:t>
            </a:r>
            <a:r>
              <a:rPr lang="en-US" sz="1600" dirty="0">
                <a:solidFill>
                  <a:srgbClr val="404040"/>
                </a:solidFill>
                <a:effectLst/>
              </a:rPr>
              <a:t>.</a:t>
            </a:r>
          </a:p>
          <a:p>
            <a:pPr>
              <a:lnSpc>
                <a:spcPct val="90000"/>
              </a:lnSpc>
              <a:spcBef>
                <a:spcPts val="1000"/>
              </a:spcBef>
              <a:spcAft>
                <a:spcPts val="1500"/>
              </a:spcAft>
              <a:buClr>
                <a:schemeClr val="accent2"/>
              </a:buClr>
            </a:pPr>
            <a:r>
              <a:rPr lang="en-US" sz="1600" dirty="0">
                <a:solidFill>
                  <a:srgbClr val="404040"/>
                </a:solidFill>
                <a:effectLst/>
              </a:rPr>
              <a:t>Self-identification data and consent provided with applications may be used to determine eligibility for </a:t>
            </a:r>
            <a:r>
              <a:rPr lang="en-US" sz="1600" u="sng" dirty="0">
                <a:solidFill>
                  <a:srgbClr val="404040"/>
                </a:solidFill>
                <a:effectLst/>
              </a:rPr>
              <a:t>additional awards </a:t>
            </a:r>
            <a:r>
              <a:rPr lang="en-US" sz="1600" dirty="0">
                <a:solidFill>
                  <a:srgbClr val="404040"/>
                </a:solidFill>
                <a:effectLst/>
              </a:rPr>
              <a:t>or priority funding opportunities designated for specific underrepresented groups.</a:t>
            </a:r>
          </a:p>
          <a:p>
            <a:pPr>
              <a:lnSpc>
                <a:spcPct val="90000"/>
              </a:lnSpc>
              <a:spcBef>
                <a:spcPts val="1000"/>
              </a:spcBef>
              <a:buClr>
                <a:schemeClr val="accent2"/>
              </a:buClr>
            </a:pPr>
            <a:br>
              <a:rPr lang="en-US" sz="1600" dirty="0">
                <a:solidFill>
                  <a:srgbClr val="404040"/>
                </a:solidFill>
              </a:rPr>
            </a:br>
            <a:endParaRPr lang="en-US" sz="1600" dirty="0">
              <a:solidFill>
                <a:srgbClr val="404040"/>
              </a:solidFill>
            </a:endParaRPr>
          </a:p>
        </p:txBody>
      </p:sp>
    </p:spTree>
    <p:extLst>
      <p:ext uri="{BB962C8B-B14F-4D97-AF65-F5344CB8AC3E}">
        <p14:creationId xmlns:p14="http://schemas.microsoft.com/office/powerpoint/2010/main" val="357423137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useBgFill="1">
        <p:nvSpPr>
          <p:cNvPr id="11" name="Rectangle 1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3" name="Oval 1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03462D7-27D2-94DC-1264-B79226686001}"/>
              </a:ext>
            </a:extLst>
          </p:cNvPr>
          <p:cNvSpPr>
            <a:spLocks noGrp="1"/>
          </p:cNvSpPr>
          <p:nvPr>
            <p:ph type="title"/>
          </p:nvPr>
        </p:nvSpPr>
        <p:spPr>
          <a:xfrm>
            <a:off x="1219201" y="1584960"/>
            <a:ext cx="3789680" cy="3718560"/>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2400" dirty="0">
                <a:solidFill>
                  <a:srgbClr val="FFFFFF"/>
                </a:solidFill>
              </a:rPr>
              <a:t>Indigenous Student Researchers</a:t>
            </a:r>
          </a:p>
        </p:txBody>
      </p:sp>
      <p:sp>
        <p:nvSpPr>
          <p:cNvPr id="4" name="TextBox 3">
            <a:extLst>
              <a:ext uri="{FF2B5EF4-FFF2-40B4-BE49-F238E27FC236}">
                <a16:creationId xmlns:a16="http://schemas.microsoft.com/office/drawing/2014/main" id="{A6A50252-D099-D5B9-9BD7-C064579F1D58}"/>
              </a:ext>
            </a:extLst>
          </p:cNvPr>
          <p:cNvSpPr txBox="1"/>
          <p:nvPr/>
        </p:nvSpPr>
        <p:spPr>
          <a:xfrm>
            <a:off x="5232804" y="741680"/>
            <a:ext cx="6160619" cy="5414023"/>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1000"/>
              </a:spcBef>
              <a:spcAft>
                <a:spcPts val="600"/>
              </a:spcAft>
              <a:buClr>
                <a:srgbClr val="418AB3"/>
              </a:buClr>
              <a:buSzTx/>
              <a:buFont typeface="Arial" panose="020B0604020202020204" pitchFamily="34" charset="0"/>
              <a:buChar char="•"/>
              <a:tabLst/>
              <a:defRPr/>
            </a:pPr>
            <a:endParaRPr kumimoji="0" lang="en-US" sz="7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600"/>
              </a:spcAft>
              <a:buClr>
                <a:srgbClr val="418AB3"/>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The </a:t>
            </a:r>
            <a:r>
              <a:rPr kumimoji="0" lang="en-US" sz="1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Indigenous Scholars Awards and Supplements Pilot Initiative </a:t>
            </a: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provides financial support to meritorious Indigenous students who have applied to the CGRS M program. </a:t>
            </a:r>
          </a:p>
          <a:p>
            <a:pPr marL="0" marR="0" lvl="0" indent="0" algn="l" defTabSz="914400" rtl="0" eaLnBrk="1" fontAlgn="auto" latinLnBrk="0" hangingPunct="1">
              <a:lnSpc>
                <a:spcPct val="90000"/>
              </a:lnSpc>
              <a:spcBef>
                <a:spcPts val="1000"/>
              </a:spcBef>
              <a:spcAft>
                <a:spcPts val="600"/>
              </a:spcAft>
              <a:buClr>
                <a:srgbClr val="418AB3"/>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To the limit of available funding, Indigenous students who are successful in the CGRS M competition will be offered the </a:t>
            </a:r>
            <a:r>
              <a:rPr kumimoji="0" lang="en-US" sz="1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Indigenous Scholars Supplement</a:t>
            </a: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 valued at $5,000. </a:t>
            </a:r>
          </a:p>
          <a:p>
            <a:pPr marL="0" marR="0" lvl="0" indent="0" algn="l" defTabSz="914400" rtl="0" eaLnBrk="1" fontAlgn="auto" latinLnBrk="0" hangingPunct="1">
              <a:lnSpc>
                <a:spcPct val="90000"/>
              </a:lnSpc>
              <a:spcBef>
                <a:spcPts val="1000"/>
              </a:spcBef>
              <a:spcAft>
                <a:spcPts val="600"/>
              </a:spcAft>
              <a:buClr>
                <a:srgbClr val="418AB3"/>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To the limit of available funding, Indigenous Students on the </a:t>
            </a:r>
            <a:r>
              <a:rPr kumimoji="0" lang="en-US" sz="1600" b="0" i="0" u="sng"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alternate list </a:t>
            </a: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will be offered an Indigenous Scholars Award valued at $27,000 and an Indigenous Scholars Supplement valued at $5,000.</a:t>
            </a:r>
          </a:p>
          <a:p>
            <a:pPr marL="0" marR="0" lvl="0" indent="0" algn="l" defTabSz="914400" rtl="0" eaLnBrk="1" fontAlgn="auto" latinLnBrk="0" hangingPunct="1">
              <a:lnSpc>
                <a:spcPct val="90000"/>
              </a:lnSpc>
              <a:spcBef>
                <a:spcPts val="1000"/>
              </a:spcBef>
              <a:spcAft>
                <a:spcPts val="600"/>
              </a:spcAft>
              <a:buClr>
                <a:srgbClr val="418AB3"/>
              </a:buClr>
              <a:buSzTx/>
              <a:buFontTx/>
              <a:buNone/>
              <a:tabLst/>
              <a:defRPr/>
            </a:pPr>
            <a:r>
              <a:rPr kumimoji="0" lang="en-US" sz="1600" b="0" i="0" u="none" strike="noStrike" kern="1200" cap="none" spc="0" normalizeH="0" baseline="0" noProof="0" dirty="0">
                <a:ln>
                  <a:noFill/>
                </a:ln>
                <a:effectLst/>
                <a:uLnTx/>
                <a:uFillTx/>
                <a:latin typeface="Gill Sans MT" panose="020B0502020104020203"/>
                <a:ea typeface="+mn-ea"/>
                <a:cs typeface="+mn-cs"/>
              </a:rPr>
              <a:t>The </a:t>
            </a:r>
            <a:r>
              <a:rPr kumimoji="0" lang="en-US" sz="1600" b="0" i="0" u="none" strike="noStrike" kern="1200" cap="none" spc="0" normalizeH="0" baseline="0" noProof="0" dirty="0">
                <a:ln>
                  <a:noFill/>
                </a:ln>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Tri-agency Policy on Indigenous Citizenship and Membership Affirmation </a:t>
            </a:r>
            <a:r>
              <a:rPr kumimoji="0" lang="en-US" sz="1600" b="0" i="0" u="none" strike="noStrike" kern="1200" cap="none" spc="0" normalizeH="0" baseline="0" noProof="0" dirty="0">
                <a:ln>
                  <a:noFill/>
                </a:ln>
                <a:effectLst/>
                <a:uLnTx/>
                <a:uFillTx/>
                <a:latin typeface="Gill Sans MT" panose="020B0502020104020203"/>
                <a:ea typeface="+mn-ea"/>
                <a:cs typeface="+mn-cs"/>
              </a:rPr>
              <a:t>and the </a:t>
            </a:r>
            <a:r>
              <a:rPr kumimoji="0" lang="en-US" sz="1600" b="0" i="0" u="none" strike="noStrike" kern="1200" cap="none" spc="0" normalizeH="0" baseline="0" noProof="0" dirty="0">
                <a:ln>
                  <a:noFill/>
                </a:ln>
                <a:effectLst/>
                <a:uLnTx/>
                <a:uFillTx/>
                <a:latin typeface="Gill Sans MT" panose="020B0502020104020203"/>
                <a:ea typeface="+mn-ea"/>
                <a:cs typeface="+mn-cs"/>
                <a:hlinkClick r:id="rId4">
                  <a:extLst>
                    <a:ext uri="{A12FA001-AC4F-418D-AE19-62706E023703}">
                      <ahyp:hlinkClr xmlns:ahyp="http://schemas.microsoft.com/office/drawing/2018/hyperlinkcolor" val="tx"/>
                    </a:ext>
                  </a:extLst>
                </a:hlinkClick>
              </a:rPr>
              <a:t>associated directive </a:t>
            </a:r>
            <a:r>
              <a:rPr kumimoji="0" lang="en-US" sz="1600" b="0" i="0" u="none" strike="noStrike" kern="1200" cap="none" spc="0" normalizeH="0" baseline="0" noProof="0" dirty="0">
                <a:ln>
                  <a:noFill/>
                </a:ln>
                <a:effectLst/>
                <a:uLnTx/>
                <a:uFillTx/>
                <a:latin typeface="Gill Sans MT" panose="020B0502020104020203"/>
                <a:ea typeface="+mn-ea"/>
                <a:cs typeface="+mn-cs"/>
              </a:rPr>
              <a:t>apply to these awards and supplements; successful applicants must provide documentation as outlined in the Policy and Directive.</a:t>
            </a:r>
          </a:p>
          <a:p>
            <a:pPr marL="0" marR="0" lvl="0" indent="0" algn="l" defTabSz="914400" rtl="0" eaLnBrk="1" fontAlgn="auto" latinLnBrk="0" hangingPunct="1">
              <a:lnSpc>
                <a:spcPct val="90000"/>
              </a:lnSpc>
              <a:spcBef>
                <a:spcPts val="1000"/>
              </a:spcBef>
              <a:spcAft>
                <a:spcPts val="600"/>
              </a:spcAft>
              <a:buClr>
                <a:srgbClr val="418AB3"/>
              </a:buClr>
              <a:buSzTx/>
              <a:buFontTx/>
              <a:buNone/>
              <a:tabLst/>
              <a:defRPr/>
            </a:pPr>
            <a:r>
              <a:rPr kumimoji="0" lang="en-US" sz="1600" b="0" i="0" u="none" strike="noStrike" kern="1200" cap="none" spc="0" normalizeH="0" baseline="0" noProof="0" dirty="0">
                <a:ln>
                  <a:noFill/>
                </a:ln>
                <a:effectLst/>
                <a:uLnTx/>
                <a:uFillTx/>
                <a:latin typeface="Gill Sans MT" panose="020B0502020104020203"/>
                <a:ea typeface="+mn-ea"/>
                <a:cs typeface="+mn-cs"/>
              </a:rPr>
              <a:t>For more information refer to the </a:t>
            </a:r>
            <a:r>
              <a:rPr kumimoji="0" lang="en-US" sz="1600" b="0" i="0" u="none" strike="noStrike" kern="1200" cap="none" spc="0" normalizeH="0" baseline="0" noProof="0" dirty="0">
                <a:ln>
                  <a:noFill/>
                </a:ln>
                <a:effectLst/>
                <a:uLnTx/>
                <a:uFillTx/>
                <a:latin typeface="Gill Sans MT" panose="020B0502020104020203"/>
                <a:ea typeface="+mn-ea"/>
                <a:cs typeface="+mn-cs"/>
                <a:hlinkClick r:id="rId5">
                  <a:extLst>
                    <a:ext uri="{A12FA001-AC4F-418D-AE19-62706E023703}">
                      <ahyp:hlinkClr xmlns:ahyp="http://schemas.microsoft.com/office/drawing/2018/hyperlinkcolor" val="tx"/>
                    </a:ext>
                  </a:extLst>
                </a:hlinkClick>
              </a:rPr>
              <a:t>Indigenous Scholars Awards and Supplements Pilot Initiative </a:t>
            </a:r>
            <a:r>
              <a:rPr kumimoji="0" lang="en-US" sz="1600" b="0" i="0" u="none" strike="noStrike" kern="1200" cap="none" spc="0" normalizeH="0" baseline="0" noProof="0" dirty="0">
                <a:ln>
                  <a:noFill/>
                </a:ln>
                <a:effectLst/>
                <a:uLnTx/>
                <a:uFillTx/>
                <a:latin typeface="Gill Sans MT" panose="020B0502020104020203"/>
                <a:ea typeface="+mn-ea"/>
                <a:cs typeface="+mn-cs"/>
              </a:rPr>
              <a:t>web page.</a:t>
            </a:r>
          </a:p>
        </p:txBody>
      </p:sp>
    </p:spTree>
    <p:extLst>
      <p:ext uri="{BB962C8B-B14F-4D97-AF65-F5344CB8AC3E}">
        <p14:creationId xmlns:p14="http://schemas.microsoft.com/office/powerpoint/2010/main" val="3312301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DDCDA4-B196-559E-CA37-A14A961287BE}"/>
              </a:ext>
            </a:extLst>
          </p:cNvPr>
          <p:cNvSpPr>
            <a:spLocks noGrp="1"/>
          </p:cNvSpPr>
          <p:nvPr>
            <p:ph type="title"/>
          </p:nvPr>
        </p:nvSpPr>
        <p:spPr>
          <a:xfrm>
            <a:off x="804670" y="460984"/>
            <a:ext cx="3425807" cy="1477985"/>
          </a:xfrm>
          <a:prstGeom prst="ellipse">
            <a:avLst/>
          </a:prstGeom>
        </p:spPr>
        <p:txBody>
          <a:bodyPr vert="horz" lIns="182880" tIns="182880" rIns="182880" bIns="182880" rtlCol="0" anchor="ctr">
            <a:normAutofit/>
          </a:bodyPr>
          <a:lstStyle/>
          <a:p>
            <a:r>
              <a:rPr lang="en-US" sz="1800" b="1" dirty="0"/>
              <a:t>Black Scholars</a:t>
            </a:r>
          </a:p>
        </p:txBody>
      </p:sp>
      <p:sp>
        <p:nvSpPr>
          <p:cNvPr id="3" name="TextBox 2">
            <a:extLst>
              <a:ext uri="{FF2B5EF4-FFF2-40B4-BE49-F238E27FC236}">
                <a16:creationId xmlns:a16="http://schemas.microsoft.com/office/drawing/2014/main" id="{FF2FB133-78E9-1390-8C0E-B79BEA4F714B}"/>
              </a:ext>
            </a:extLst>
          </p:cNvPr>
          <p:cNvSpPr txBox="1"/>
          <p:nvPr/>
        </p:nvSpPr>
        <p:spPr>
          <a:xfrm>
            <a:off x="88135" y="2379642"/>
            <a:ext cx="5089793" cy="3516301"/>
          </a:xfrm>
          <a:prstGeom prst="rect">
            <a:avLst/>
          </a:prstGeom>
        </p:spPr>
        <p:txBody>
          <a:bodyPr vert="horz" lIns="91440" tIns="45720" rIns="91440" bIns="45720" rtlCol="0">
            <a:normAutofit/>
          </a:bodyPr>
          <a:lstStyle/>
          <a:p>
            <a:pPr indent="-228600">
              <a:lnSpc>
                <a:spcPct val="90000"/>
              </a:lnSpc>
              <a:spcBef>
                <a:spcPts val="1000"/>
              </a:spcBef>
              <a:spcAft>
                <a:spcPts val="1500"/>
              </a:spcAft>
              <a:buClr>
                <a:schemeClr val="accent2"/>
              </a:buClr>
              <a:buFont typeface="Arial" panose="020B0604020202020204" pitchFamily="34" charset="0"/>
              <a:buChar char="•"/>
            </a:pPr>
            <a:r>
              <a:rPr lang="en-US" dirty="0">
                <a:solidFill>
                  <a:schemeClr val="tx1">
                    <a:lumMod val="85000"/>
                    <a:lumOff val="15000"/>
                  </a:schemeClr>
                </a:solidFill>
                <a:effectLst/>
              </a:rPr>
              <a:t>The Government of Canada has provided additional funds to increase direct support for Black student researchers. </a:t>
            </a:r>
          </a:p>
          <a:p>
            <a:pPr indent="-228600">
              <a:lnSpc>
                <a:spcPct val="90000"/>
              </a:lnSpc>
              <a:spcBef>
                <a:spcPts val="1000"/>
              </a:spcBef>
              <a:spcAft>
                <a:spcPts val="1500"/>
              </a:spcAft>
              <a:buClr>
                <a:schemeClr val="accent2"/>
              </a:buClr>
              <a:buFont typeface="Arial" panose="020B0604020202020204" pitchFamily="34" charset="0"/>
              <a:buChar char="•"/>
            </a:pPr>
            <a:r>
              <a:rPr lang="en-US" dirty="0">
                <a:solidFill>
                  <a:schemeClr val="tx1">
                    <a:lumMod val="85000"/>
                    <a:lumOff val="15000"/>
                  </a:schemeClr>
                </a:solidFill>
                <a:effectLst/>
              </a:rPr>
              <a:t>CGRS M applicants who self-identify as Black and provide consent in their application to be considered for funds designated for specific groups may be selected to receive this funding. </a:t>
            </a:r>
          </a:p>
          <a:p>
            <a:pPr indent="-228600">
              <a:lnSpc>
                <a:spcPct val="90000"/>
              </a:lnSpc>
              <a:spcBef>
                <a:spcPts val="1000"/>
              </a:spcBef>
              <a:spcAft>
                <a:spcPts val="1500"/>
              </a:spcAft>
              <a:buClr>
                <a:schemeClr val="accent2"/>
              </a:buClr>
              <a:buFont typeface="Arial" panose="020B0604020202020204" pitchFamily="34" charset="0"/>
              <a:buChar char="•"/>
            </a:pPr>
            <a:r>
              <a:rPr lang="en-US" dirty="0">
                <a:solidFill>
                  <a:schemeClr val="tx1">
                    <a:lumMod val="85000"/>
                    <a:lumOff val="15000"/>
                  </a:schemeClr>
                </a:solidFill>
                <a:effectLst/>
              </a:rPr>
              <a:t>Each agency has up to 20 additional CGRS M awards reserved for Black student researchers.</a:t>
            </a:r>
            <a:br>
              <a:rPr lang="en-US" dirty="0">
                <a:solidFill>
                  <a:schemeClr val="tx1">
                    <a:lumMod val="85000"/>
                    <a:lumOff val="15000"/>
                  </a:schemeClr>
                </a:solidFill>
              </a:rPr>
            </a:br>
            <a:endParaRPr lang="en-US" dirty="0">
              <a:solidFill>
                <a:schemeClr val="tx1">
                  <a:lumMod val="85000"/>
                  <a:lumOff val="15000"/>
                </a:schemeClr>
              </a:solidFill>
            </a:endParaRPr>
          </a:p>
        </p:txBody>
      </p:sp>
      <p:pic>
        <p:nvPicPr>
          <p:cNvPr id="2" name="Picture 1">
            <a:extLst>
              <a:ext uri="{FF2B5EF4-FFF2-40B4-BE49-F238E27FC236}">
                <a16:creationId xmlns:a16="http://schemas.microsoft.com/office/drawing/2014/main" id="{3E95BC35-D8AB-53E0-EFE4-65DADDBE93E4}"/>
              </a:ext>
              <a:ext uri="{C183D7F6-B498-43B3-948B-1728B52AA6E4}">
                <adec:decorative xmlns:adec="http://schemas.microsoft.com/office/drawing/2017/decorative" val="1"/>
              </a:ext>
            </a:extLst>
          </p:cNvPr>
          <p:cNvPicPr>
            <a:picLocks noChangeAspect="1"/>
          </p:cNvPicPr>
          <p:nvPr/>
        </p:nvPicPr>
        <p:blipFill>
          <a:blip r:embed="rId3"/>
          <a:srcRect l="22338" r="15837"/>
          <a:stretch>
            <a:fillRect/>
          </a:stretch>
        </p:blipFill>
        <p:spPr>
          <a:xfrm>
            <a:off x="5332164" y="10"/>
            <a:ext cx="6859835" cy="6857990"/>
          </a:xfrm>
          <a:prstGeom prst="rect">
            <a:avLst/>
          </a:prstGeom>
        </p:spPr>
      </p:pic>
    </p:spTree>
    <p:extLst>
      <p:ext uri="{BB962C8B-B14F-4D97-AF65-F5344CB8AC3E}">
        <p14:creationId xmlns:p14="http://schemas.microsoft.com/office/powerpoint/2010/main" val="2552638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8F980-6B6F-6420-5EEA-8F684D95E787}"/>
              </a:ext>
            </a:extLst>
          </p:cNvPr>
          <p:cNvSpPr>
            <a:spLocks noGrp="1"/>
          </p:cNvSpPr>
          <p:nvPr>
            <p:ph type="title"/>
          </p:nvPr>
        </p:nvSpPr>
        <p:spPr>
          <a:xfrm>
            <a:off x="1495025" y="621792"/>
            <a:ext cx="8550521" cy="603693"/>
          </a:xfrm>
        </p:spPr>
        <p:txBody>
          <a:bodyPr/>
          <a:lstStyle/>
          <a:p>
            <a:r>
              <a:rPr lang="en-US" dirty="0"/>
              <a:t>Application Procedures</a:t>
            </a:r>
            <a:endParaRPr lang="en-CA" dirty="0"/>
          </a:p>
        </p:txBody>
      </p:sp>
      <p:sp>
        <p:nvSpPr>
          <p:cNvPr id="3" name="Content Placeholder 2">
            <a:extLst>
              <a:ext uri="{FF2B5EF4-FFF2-40B4-BE49-F238E27FC236}">
                <a16:creationId xmlns:a16="http://schemas.microsoft.com/office/drawing/2014/main" id="{2DCE839A-CB8A-8B9B-2CDD-AECF05CEDD95}"/>
              </a:ext>
            </a:extLst>
          </p:cNvPr>
          <p:cNvSpPr>
            <a:spLocks noGrp="1"/>
          </p:cNvSpPr>
          <p:nvPr>
            <p:ph sz="quarter" idx="26"/>
          </p:nvPr>
        </p:nvSpPr>
        <p:spPr>
          <a:xfrm>
            <a:off x="484742" y="2017336"/>
            <a:ext cx="5285544" cy="4051589"/>
          </a:xfrm>
        </p:spPr>
        <p:txBody>
          <a:bodyPr>
            <a:normAutofit fontScale="92500" lnSpcReduction="20000"/>
          </a:bodyPr>
          <a:lstStyle/>
          <a:p>
            <a:r>
              <a:rPr lang="en-US" sz="1900" b="0" i="0" dirty="0">
                <a:solidFill>
                  <a:schemeClr val="tx1"/>
                </a:solidFill>
                <a:effectLst/>
              </a:rPr>
              <a:t>To apply to the CGRS M program, you must complete and submit your application using the Research Portal. </a:t>
            </a:r>
          </a:p>
          <a:p>
            <a:r>
              <a:rPr lang="en-US" sz="1900" b="0" i="0" dirty="0">
                <a:solidFill>
                  <a:schemeClr val="tx1"/>
                </a:solidFill>
                <a:effectLst/>
              </a:rPr>
              <a:t>For more information on how to apply, consult the </a:t>
            </a:r>
            <a:r>
              <a:rPr lang="en-US" sz="1900" b="0" i="0" u="sng" dirty="0">
                <a:solidFill>
                  <a:schemeClr val="tx1"/>
                </a:solidFill>
                <a:effectLst/>
                <a:hlinkClick r:id="rId2">
                  <a:extLst>
                    <a:ext uri="{A12FA001-AC4F-418D-AE19-62706E023703}">
                      <ahyp:hlinkClr xmlns:ahyp="http://schemas.microsoft.com/office/drawing/2018/hyperlinkcolor" val="tx"/>
                    </a:ext>
                  </a:extLst>
                </a:hlinkClick>
              </a:rPr>
              <a:t>Canada Graduate Research Scholarship – Master’s program: Instructions for completing an application</a:t>
            </a:r>
            <a:r>
              <a:rPr lang="en-US" sz="1900" b="0" i="0" dirty="0">
                <a:solidFill>
                  <a:schemeClr val="tx1"/>
                </a:solidFill>
                <a:effectLst/>
              </a:rPr>
              <a:t> web page.</a:t>
            </a:r>
          </a:p>
          <a:p>
            <a:pPr algn="l">
              <a:lnSpc>
                <a:spcPct val="120000"/>
              </a:lnSpc>
              <a:spcBef>
                <a:spcPts val="2475"/>
              </a:spcBef>
              <a:spcAft>
                <a:spcPts val="600"/>
              </a:spcAft>
              <a:buNone/>
            </a:pPr>
            <a:r>
              <a:rPr lang="en-US" sz="1900" b="1" i="0" dirty="0">
                <a:solidFill>
                  <a:schemeClr val="tx1"/>
                </a:solidFill>
                <a:effectLst/>
              </a:rPr>
              <a:t>Allocations</a:t>
            </a:r>
          </a:p>
          <a:p>
            <a:pPr algn="l">
              <a:lnSpc>
                <a:spcPct val="120000"/>
              </a:lnSpc>
              <a:spcAft>
                <a:spcPts val="600"/>
              </a:spcAft>
              <a:buNone/>
            </a:pPr>
            <a:r>
              <a:rPr lang="en-US" sz="1900" b="0" i="0" dirty="0">
                <a:solidFill>
                  <a:schemeClr val="tx1"/>
                </a:solidFill>
                <a:effectLst/>
              </a:rPr>
              <a:t>Eligible Canadian institutions are assigned a separate allocation of awards to offer from each agency.</a:t>
            </a:r>
          </a:p>
          <a:p>
            <a:pPr algn="l">
              <a:lnSpc>
                <a:spcPct val="120000"/>
              </a:lnSpc>
              <a:spcAft>
                <a:spcPts val="600"/>
              </a:spcAft>
              <a:buNone/>
            </a:pPr>
            <a:r>
              <a:rPr lang="en-US" sz="1900" b="0" i="0" dirty="0">
                <a:solidFill>
                  <a:schemeClr val="tx1"/>
                </a:solidFill>
                <a:effectLst/>
              </a:rPr>
              <a:t>For a list of allocations by institution and by agency, refer to the </a:t>
            </a:r>
            <a:r>
              <a:rPr lang="en-US" sz="1900" b="0" i="0" u="sng" dirty="0">
                <a:solidFill>
                  <a:schemeClr val="tx1"/>
                </a:solidFill>
                <a:effectLst/>
                <a:hlinkClick r:id="rId3">
                  <a:extLst>
                    <a:ext uri="{A12FA001-AC4F-418D-AE19-62706E023703}">
                      <ahyp:hlinkClr xmlns:ahyp="http://schemas.microsoft.com/office/drawing/2018/hyperlinkcolor" val="tx"/>
                    </a:ext>
                  </a:extLst>
                </a:hlinkClick>
              </a:rPr>
              <a:t>Canada Graduate Research Scholarship – Master’s award allocations</a:t>
            </a:r>
            <a:r>
              <a:rPr lang="en-US" sz="1900" b="0" i="0" dirty="0">
                <a:solidFill>
                  <a:schemeClr val="tx1"/>
                </a:solidFill>
                <a:effectLst/>
              </a:rPr>
              <a:t> web page.</a:t>
            </a:r>
          </a:p>
          <a:p>
            <a:endParaRPr lang="en-CA" dirty="0"/>
          </a:p>
        </p:txBody>
      </p:sp>
      <p:sp>
        <p:nvSpPr>
          <p:cNvPr id="4" name="Content Placeholder 3">
            <a:extLst>
              <a:ext uri="{FF2B5EF4-FFF2-40B4-BE49-F238E27FC236}">
                <a16:creationId xmlns:a16="http://schemas.microsoft.com/office/drawing/2014/main" id="{1B2E187C-9184-A88D-F8FE-03049AD17392}"/>
              </a:ext>
            </a:extLst>
          </p:cNvPr>
          <p:cNvSpPr>
            <a:spLocks noGrp="1"/>
          </p:cNvSpPr>
          <p:nvPr>
            <p:ph sz="quarter" idx="27"/>
          </p:nvPr>
        </p:nvSpPr>
        <p:spPr>
          <a:xfrm>
            <a:off x="6421716" y="2017336"/>
            <a:ext cx="4956470" cy="4051589"/>
          </a:xfrm>
        </p:spPr>
        <p:txBody>
          <a:bodyPr>
            <a:normAutofit/>
          </a:bodyPr>
          <a:lstStyle/>
          <a:p>
            <a:pPr algn="l">
              <a:lnSpc>
                <a:spcPts val="2550"/>
              </a:lnSpc>
              <a:spcBef>
                <a:spcPts val="1875"/>
              </a:spcBef>
              <a:spcAft>
                <a:spcPts val="863"/>
              </a:spcAft>
              <a:buNone/>
            </a:pPr>
            <a:r>
              <a:rPr lang="en-US" b="1" i="0" dirty="0">
                <a:solidFill>
                  <a:schemeClr val="tx1"/>
                </a:solidFill>
                <a:effectLst/>
              </a:rPr>
              <a:t>Application deadline</a:t>
            </a:r>
          </a:p>
          <a:p>
            <a:pPr algn="l">
              <a:lnSpc>
                <a:spcPts val="1650"/>
              </a:lnSpc>
              <a:spcAft>
                <a:spcPts val="1500"/>
              </a:spcAft>
              <a:buNone/>
            </a:pPr>
            <a:r>
              <a:rPr lang="en-US" b="0" i="0" dirty="0">
                <a:solidFill>
                  <a:schemeClr val="tx1"/>
                </a:solidFill>
                <a:effectLst/>
              </a:rPr>
              <a:t>The deadline for CGRS M applications is December 1 before 8:00 pm ET. Complete applications must be submitted by the deadline using the </a:t>
            </a:r>
            <a:r>
              <a:rPr lang="en-US" b="0" i="0" u="sng" dirty="0">
                <a:solidFill>
                  <a:schemeClr val="tx1"/>
                </a:solidFill>
                <a:effectLst/>
                <a:hlinkClick r:id="rId4" tooltip="This link will take you to another Web site">
                  <a:extLst>
                    <a:ext uri="{A12FA001-AC4F-418D-AE19-62706E023703}">
                      <ahyp:hlinkClr xmlns:ahyp="http://schemas.microsoft.com/office/drawing/2018/hyperlinkcolor" val="tx"/>
                    </a:ext>
                  </a:extLst>
                </a:hlinkClick>
              </a:rPr>
              <a:t>Research Portal</a:t>
            </a:r>
            <a:r>
              <a:rPr lang="en-US" b="0" i="0" dirty="0">
                <a:solidFill>
                  <a:schemeClr val="tx1"/>
                </a:solidFill>
                <a:effectLst/>
              </a:rPr>
              <a:t>. </a:t>
            </a:r>
          </a:p>
          <a:p>
            <a:pPr algn="l">
              <a:lnSpc>
                <a:spcPts val="1650"/>
              </a:lnSpc>
              <a:spcAft>
                <a:spcPts val="1500"/>
              </a:spcAft>
              <a:buNone/>
            </a:pPr>
            <a:r>
              <a:rPr lang="en-US" b="1" i="0" dirty="0">
                <a:solidFill>
                  <a:schemeClr val="tx1"/>
                </a:solidFill>
                <a:effectLst/>
              </a:rPr>
              <a:t>Note: </a:t>
            </a:r>
            <a:r>
              <a:rPr lang="en-US" b="0" i="0" dirty="0">
                <a:solidFill>
                  <a:schemeClr val="tx1"/>
                </a:solidFill>
                <a:effectLst/>
              </a:rPr>
              <a:t>As the application deadline approaches, delays may occur due to a high volume of users on the Research Portal, which may prevent the timely submission of your application. </a:t>
            </a:r>
          </a:p>
          <a:p>
            <a:pPr algn="l">
              <a:lnSpc>
                <a:spcPts val="1650"/>
              </a:lnSpc>
              <a:spcAft>
                <a:spcPts val="1500"/>
              </a:spcAft>
              <a:buNone/>
            </a:pPr>
            <a:r>
              <a:rPr lang="en-US" b="0" i="0" dirty="0">
                <a:solidFill>
                  <a:schemeClr val="tx1"/>
                </a:solidFill>
                <a:effectLst/>
              </a:rPr>
              <a:t>It is your responsibility to strictly follow all 11 steps in the </a:t>
            </a:r>
            <a:r>
              <a:rPr lang="en-US" b="0" i="0" u="sng" dirty="0">
                <a:solidFill>
                  <a:schemeClr val="tx1"/>
                </a:solidFill>
                <a:effectLst/>
                <a:hlinkClick r:id="rId2">
                  <a:extLst>
                    <a:ext uri="{A12FA001-AC4F-418D-AE19-62706E023703}">
                      <ahyp:hlinkClr xmlns:ahyp="http://schemas.microsoft.com/office/drawing/2018/hyperlinkcolor" val="tx"/>
                    </a:ext>
                  </a:extLst>
                </a:hlinkClick>
              </a:rPr>
              <a:t>instructions for completing an application</a:t>
            </a:r>
            <a:r>
              <a:rPr lang="en-US" b="0" i="0" dirty="0">
                <a:solidFill>
                  <a:schemeClr val="tx1"/>
                </a:solidFill>
                <a:effectLst/>
              </a:rPr>
              <a:t> before the portal closes. Late applications will not be accepted.</a:t>
            </a:r>
          </a:p>
          <a:p>
            <a:endParaRPr lang="en-CA" dirty="0"/>
          </a:p>
        </p:txBody>
      </p:sp>
    </p:spTree>
    <p:extLst>
      <p:ext uri="{BB962C8B-B14F-4D97-AF65-F5344CB8AC3E}">
        <p14:creationId xmlns:p14="http://schemas.microsoft.com/office/powerpoint/2010/main" val="370612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3DD6F-21A2-FAC5-A660-2DC5F52AF78E}"/>
              </a:ext>
            </a:extLst>
          </p:cNvPr>
          <p:cNvSpPr>
            <a:spLocks noGrp="1"/>
          </p:cNvSpPr>
          <p:nvPr>
            <p:ph type="title"/>
          </p:nvPr>
        </p:nvSpPr>
        <p:spPr>
          <a:xfrm>
            <a:off x="5697728" y="973596"/>
            <a:ext cx="6092952" cy="1188720"/>
          </a:xfrm>
        </p:spPr>
        <p:txBody>
          <a:bodyPr vert="horz" lIns="182880" tIns="182880" rIns="182880" bIns="182880" rtlCol="0" anchor="ctr">
            <a:normAutofit/>
          </a:bodyPr>
          <a:lstStyle/>
          <a:p>
            <a:r>
              <a:rPr lang="en-US" sz="2600" dirty="0"/>
              <a:t>Understanding Selection Process</a:t>
            </a:r>
          </a:p>
        </p:txBody>
      </p:sp>
      <p:sp>
        <p:nvSpPr>
          <p:cNvPr id="3" name="Content Placeholder 2">
            <a:extLst>
              <a:ext uri="{FF2B5EF4-FFF2-40B4-BE49-F238E27FC236}">
                <a16:creationId xmlns:a16="http://schemas.microsoft.com/office/drawing/2014/main" id="{53035EE6-2B81-14BD-E061-BAB232C2D192}"/>
              </a:ext>
            </a:extLst>
          </p:cNvPr>
          <p:cNvSpPr>
            <a:spLocks noGrp="1"/>
          </p:cNvSpPr>
          <p:nvPr>
            <p:ph sz="half" idx="1"/>
          </p:nvPr>
        </p:nvSpPr>
        <p:spPr>
          <a:xfrm>
            <a:off x="5648447" y="2475145"/>
            <a:ext cx="6142233" cy="3854751"/>
          </a:xfrm>
        </p:spPr>
        <p:txBody>
          <a:bodyPr vert="horz" lIns="91440" tIns="45720" rIns="91440" bIns="45720" rtlCol="0">
            <a:normAutofit/>
          </a:bodyPr>
          <a:lstStyle/>
          <a:p>
            <a:pPr marL="0" indent="0">
              <a:buNone/>
            </a:pPr>
            <a:r>
              <a:rPr lang="en-US" sz="1600" b="1" dirty="0"/>
              <a:t>Institutional review</a:t>
            </a:r>
          </a:p>
          <a:p>
            <a:pPr marL="0" indent="0">
              <a:buNone/>
            </a:pPr>
            <a:r>
              <a:rPr lang="en-US" sz="1600" dirty="0"/>
              <a:t>The School of Graduate Studies is responsible for coordinating the institutional evaluation and the selection process for the CGRS M applications. </a:t>
            </a:r>
          </a:p>
          <a:p>
            <a:pPr marL="0" marR="0" lvl="0" indent="0" algn="l" defTabSz="914400" rtl="0" eaLnBrk="1" fontAlgn="base" latinLnBrk="0" hangingPunct="1">
              <a:lnSpc>
                <a:spcPct val="100000"/>
              </a:lnSpc>
              <a:spcBef>
                <a:spcPts val="1000"/>
              </a:spcBef>
              <a:spcAft>
                <a:spcPts val="0"/>
              </a:spcAft>
              <a:buClr>
                <a:srgbClr val="418AB3"/>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00">
                    <a:lumMod val="85000"/>
                    <a:lumOff val="15000"/>
                  </a:srgbClr>
                </a:solidFill>
                <a:effectLst/>
                <a:uLnTx/>
                <a:uFillTx/>
                <a:ea typeface="+mn-ea"/>
                <a:cs typeface="+mn-cs"/>
              </a:rPr>
              <a:t>The review aims to identify candidates for the CGRS M award and create a ranked list of alternate meritorious applicants. </a:t>
            </a:r>
          </a:p>
          <a:p>
            <a:pPr marL="285750" marR="0" lvl="0" indent="-285750" algn="l" defTabSz="914400" rtl="0" eaLnBrk="1" fontAlgn="base" latinLnBrk="0" hangingPunct="1">
              <a:lnSpc>
                <a:spcPct val="100000"/>
              </a:lnSpc>
              <a:spcBef>
                <a:spcPts val="1000"/>
              </a:spcBef>
              <a:spcAft>
                <a:spcPts val="0"/>
              </a:spcAft>
              <a:buClr>
                <a:srgbClr val="418AB3"/>
              </a:buClr>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lumMod val="85000"/>
                    <a:lumOff val="15000"/>
                  </a:srgbClr>
                </a:solidFill>
                <a:effectLst/>
                <a:uLnTx/>
                <a:uFillTx/>
                <a:ea typeface="+mn-ea"/>
                <a:cs typeface="+mn-cs"/>
              </a:rPr>
              <a:t>Only materials submitted through the Research Portal will be considered. </a:t>
            </a:r>
          </a:p>
          <a:p>
            <a:pPr marL="285750" marR="0" lvl="0" indent="-285750" algn="l" defTabSz="914400" rtl="0" eaLnBrk="1" fontAlgn="base" latinLnBrk="0" hangingPunct="1">
              <a:lnSpc>
                <a:spcPct val="100000"/>
              </a:lnSpc>
              <a:spcBef>
                <a:spcPts val="1000"/>
              </a:spcBef>
              <a:spcAft>
                <a:spcPts val="0"/>
              </a:spcAft>
              <a:buClr>
                <a:srgbClr val="418AB3"/>
              </a:buClr>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lumMod val="85000"/>
                    <a:lumOff val="15000"/>
                  </a:srgbClr>
                </a:solidFill>
                <a:effectLst/>
                <a:uLnTx/>
                <a:uFillTx/>
                <a:ea typeface="+mn-ea"/>
                <a:cs typeface="+mn-cs"/>
              </a:rPr>
              <a:t>Any excess pages must be removed before the review begins. </a:t>
            </a:r>
          </a:p>
          <a:p>
            <a:pPr marL="285750" marR="0" lvl="0" indent="-285750" algn="l" defTabSz="914400" rtl="0" eaLnBrk="1" fontAlgn="base" latinLnBrk="0" hangingPunct="1">
              <a:lnSpc>
                <a:spcPct val="100000"/>
              </a:lnSpc>
              <a:spcBef>
                <a:spcPts val="1000"/>
              </a:spcBef>
              <a:spcAft>
                <a:spcPts val="0"/>
              </a:spcAft>
              <a:buClr>
                <a:srgbClr val="418AB3"/>
              </a:buClr>
              <a:buSzTx/>
              <a:buFont typeface="Wingdings" panose="05000000000000000000" pitchFamily="2" charset="2"/>
              <a:buChar char="ü"/>
              <a:tabLst/>
              <a:defRPr/>
            </a:pPr>
            <a:r>
              <a:rPr kumimoji="0" lang="en-US" sz="1600" b="0" i="0" u="none" strike="noStrike" kern="1200" cap="none" spc="0" normalizeH="0" baseline="0" noProof="0" dirty="0">
                <a:ln>
                  <a:noFill/>
                </a:ln>
                <a:solidFill>
                  <a:srgbClr val="000000">
                    <a:lumMod val="85000"/>
                    <a:lumOff val="15000"/>
                  </a:srgbClr>
                </a:solidFill>
                <a:effectLst/>
                <a:uLnTx/>
                <a:uFillTx/>
                <a:ea typeface="+mn-ea"/>
                <a:cs typeface="+mn-cs"/>
              </a:rPr>
              <a:t>Committee members will not refer to external URLs or publications for additional information. </a:t>
            </a:r>
          </a:p>
          <a:p>
            <a:pPr marL="0" indent="0">
              <a:buNone/>
            </a:pPr>
            <a:endParaRPr lang="en-US" dirty="0"/>
          </a:p>
          <a:p>
            <a:pPr marL="0" indent="0">
              <a:buNone/>
            </a:pPr>
            <a:endParaRPr lang="en-US" dirty="0"/>
          </a:p>
          <a:p>
            <a:pPr marL="0"/>
            <a:endParaRPr lang="en-US" dirty="0"/>
          </a:p>
        </p:txBody>
      </p:sp>
      <p:pic>
        <p:nvPicPr>
          <p:cNvPr id="10" name="Picture 9">
            <a:extLst>
              <a:ext uri="{FF2B5EF4-FFF2-40B4-BE49-F238E27FC236}">
                <a16:creationId xmlns:a16="http://schemas.microsoft.com/office/drawing/2014/main" id="{6C83B766-9329-0E7C-EEF4-1C68C70B243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249721" y="376137"/>
            <a:ext cx="1984587" cy="2976880"/>
          </a:xfrm>
          <a:prstGeom prst="rect">
            <a:avLst/>
          </a:prstGeom>
        </p:spPr>
      </p:pic>
      <p:pic>
        <p:nvPicPr>
          <p:cNvPr id="12" name="Picture 11">
            <a:extLst>
              <a:ext uri="{FF2B5EF4-FFF2-40B4-BE49-F238E27FC236}">
                <a16:creationId xmlns:a16="http://schemas.microsoft.com/office/drawing/2014/main" id="{4A6450E5-A685-5E6D-7ACD-BA24411983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4933" y="455633"/>
            <a:ext cx="2509520" cy="1671340"/>
          </a:xfrm>
          <a:prstGeom prst="rect">
            <a:avLst/>
          </a:prstGeom>
        </p:spPr>
      </p:pic>
      <p:pic>
        <p:nvPicPr>
          <p:cNvPr id="14" name="Picture 13">
            <a:extLst>
              <a:ext uri="{FF2B5EF4-FFF2-40B4-BE49-F238E27FC236}">
                <a16:creationId xmlns:a16="http://schemas.microsoft.com/office/drawing/2014/main" id="{D4FBA500-EB6E-280E-8158-C9A41950D0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4116" y="2357208"/>
            <a:ext cx="2351464" cy="3527196"/>
          </a:xfrm>
          <a:prstGeom prst="rect">
            <a:avLst/>
          </a:prstGeom>
        </p:spPr>
      </p:pic>
      <p:pic>
        <p:nvPicPr>
          <p:cNvPr id="16" name="Picture 15">
            <a:extLst>
              <a:ext uri="{FF2B5EF4-FFF2-40B4-BE49-F238E27FC236}">
                <a16:creationId xmlns:a16="http://schemas.microsoft.com/office/drawing/2014/main" id="{E0D153F8-69F5-E30C-CD32-0DEA3ABDF9B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34453" y="3586479"/>
            <a:ext cx="1828945" cy="2743417"/>
          </a:xfrm>
          <a:prstGeom prst="rect">
            <a:avLst/>
          </a:prstGeom>
        </p:spPr>
      </p:pic>
    </p:spTree>
    <p:extLst>
      <p:ext uri="{BB962C8B-B14F-4D97-AF65-F5344CB8AC3E}">
        <p14:creationId xmlns:p14="http://schemas.microsoft.com/office/powerpoint/2010/main" val="229003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8CB7B-7F9D-9FA9-FDEE-A8716793D2ED}"/>
              </a:ext>
            </a:extLst>
          </p:cNvPr>
          <p:cNvSpPr>
            <a:spLocks noGrp="1"/>
          </p:cNvSpPr>
          <p:nvPr>
            <p:ph type="title"/>
          </p:nvPr>
        </p:nvSpPr>
        <p:spPr>
          <a:xfrm>
            <a:off x="1065929" y="976129"/>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dirty="0">
                <a:solidFill>
                  <a:schemeClr val="bg1"/>
                </a:solidFill>
              </a:rPr>
              <a:t>Selection Review Process</a:t>
            </a:r>
          </a:p>
        </p:txBody>
      </p:sp>
      <p:pic>
        <p:nvPicPr>
          <p:cNvPr id="8" name="Picture Placeholder 7">
            <a:extLst>
              <a:ext uri="{FF2B5EF4-FFF2-40B4-BE49-F238E27FC236}">
                <a16:creationId xmlns:a16="http://schemas.microsoft.com/office/drawing/2014/main" id="{EB7C04D4-9A6D-DDD5-969D-1039BF679382}"/>
              </a:ext>
              <a:ext uri="{C183D7F6-B498-43B3-948B-1728B52AA6E4}">
                <adec:decorative xmlns:adec="http://schemas.microsoft.com/office/drawing/2017/decorative" val="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a:stretch/>
        </p:blipFill>
        <p:spPr>
          <a:xfrm>
            <a:off x="642" y="10"/>
            <a:ext cx="6096000" cy="6857990"/>
          </a:xfrm>
          <a:prstGeom prst="rect">
            <a:avLst/>
          </a:prstGeom>
        </p:spPr>
      </p:pic>
      <p:sp>
        <p:nvSpPr>
          <p:cNvPr id="4" name="Text Placeholder 3">
            <a:extLst>
              <a:ext uri="{FF2B5EF4-FFF2-40B4-BE49-F238E27FC236}">
                <a16:creationId xmlns:a16="http://schemas.microsoft.com/office/drawing/2014/main" id="{F6968E8F-16ED-EDFF-4126-E7A9B77CB765}"/>
              </a:ext>
            </a:extLst>
          </p:cNvPr>
          <p:cNvSpPr>
            <a:spLocks noGrp="1"/>
          </p:cNvSpPr>
          <p:nvPr>
            <p:ph type="body" sz="half" idx="2"/>
          </p:nvPr>
        </p:nvSpPr>
        <p:spPr>
          <a:xfrm>
            <a:off x="6410229" y="791852"/>
            <a:ext cx="5195206" cy="4001046"/>
          </a:xfrm>
        </p:spPr>
        <p:txBody>
          <a:bodyPr vert="horz" lIns="91440" tIns="45720" rIns="91440" bIns="45720" rtlCol="0" anchor="ctr">
            <a:normAutofit/>
          </a:bodyPr>
          <a:lstStyle/>
          <a:p>
            <a:pPr algn="l" fontAlgn="base"/>
            <a:r>
              <a:rPr lang="en-US" b="1" i="0" dirty="0">
                <a:solidFill>
                  <a:schemeClr val="tx1">
                    <a:lumMod val="85000"/>
                    <a:lumOff val="15000"/>
                  </a:schemeClr>
                </a:solidFill>
                <a:effectLst/>
              </a:rPr>
              <a:t>REVIEW PROCESS</a:t>
            </a:r>
          </a:p>
          <a:p>
            <a:pPr algn="l" fontAlgn="base"/>
            <a:r>
              <a:rPr lang="en-US" b="0" i="0" dirty="0">
                <a:solidFill>
                  <a:schemeClr val="tx1">
                    <a:lumMod val="85000"/>
                    <a:lumOff val="15000"/>
                  </a:schemeClr>
                </a:solidFill>
                <a:effectLst/>
              </a:rPr>
              <a:t>The merit review must adhere to the specified selection criteria, which are weighted. </a:t>
            </a:r>
          </a:p>
          <a:p>
            <a:pPr algn="l" fontAlgn="base"/>
            <a:r>
              <a:rPr lang="en-US" b="0" i="0" dirty="0">
                <a:solidFill>
                  <a:schemeClr val="tx1">
                    <a:lumMod val="85000"/>
                    <a:lumOff val="15000"/>
                  </a:schemeClr>
                </a:solidFill>
                <a:effectLst/>
              </a:rPr>
              <a:t>Committee members must consider each criterion when assigning a global score to an application. No additional criteria may be added. </a:t>
            </a:r>
          </a:p>
          <a:p>
            <a:pPr algn="l" fontAlgn="base"/>
            <a:r>
              <a:rPr lang="en-US" b="0" i="0" dirty="0">
                <a:solidFill>
                  <a:schemeClr val="tx1">
                    <a:lumMod val="85000"/>
                    <a:lumOff val="15000"/>
                  </a:schemeClr>
                </a:solidFill>
                <a:effectLst/>
              </a:rPr>
              <a:t>Committee members must also consider special circumstances that may have impacted the applicant’s research, career, academic or research achievements, or degree completion.</a:t>
            </a:r>
          </a:p>
          <a:p>
            <a:pPr algn="l" fontAlgn="base"/>
            <a:r>
              <a:rPr lang="en-US" b="0" i="0" dirty="0">
                <a:solidFill>
                  <a:schemeClr val="tx1">
                    <a:lumMod val="85000"/>
                    <a:lumOff val="15000"/>
                  </a:schemeClr>
                </a:solidFill>
                <a:effectLst/>
              </a:rPr>
              <a:t> Applicants should explain these circumstances in the Special Circumstances section of the application. </a:t>
            </a:r>
          </a:p>
          <a:p>
            <a:pPr indent="-228600" algn="l">
              <a:buFont typeface="Arial" panose="020B0604020202020204" pitchFamily="34" charset="0"/>
              <a:buChar char="•"/>
            </a:pPr>
            <a:endParaRPr lang="en-US" dirty="0">
              <a:solidFill>
                <a:schemeClr val="tx1">
                  <a:lumMod val="85000"/>
                  <a:lumOff val="15000"/>
                </a:schemeClr>
              </a:solidFill>
            </a:endParaRPr>
          </a:p>
        </p:txBody>
      </p:sp>
    </p:spTree>
    <p:extLst>
      <p:ext uri="{BB962C8B-B14F-4D97-AF65-F5344CB8AC3E}">
        <p14:creationId xmlns:p14="http://schemas.microsoft.com/office/powerpoint/2010/main" val="38527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E594-4C3D-EB7B-C1A0-16EB9A35621D}"/>
              </a:ext>
            </a:extLst>
          </p:cNvPr>
          <p:cNvSpPr>
            <a:spLocks noGrp="1"/>
          </p:cNvSpPr>
          <p:nvPr>
            <p:ph type="title"/>
          </p:nvPr>
        </p:nvSpPr>
        <p:spPr>
          <a:xfrm>
            <a:off x="2231136" y="172970"/>
            <a:ext cx="7729728" cy="694426"/>
          </a:xfrm>
        </p:spPr>
        <p:txBody>
          <a:bodyPr>
            <a:normAutofit fontScale="90000"/>
          </a:bodyPr>
          <a:lstStyle/>
          <a:p>
            <a:r>
              <a:rPr lang="en-US" dirty="0"/>
              <a:t>Selection Criteria</a:t>
            </a:r>
            <a:endParaRPr lang="en-CA" dirty="0"/>
          </a:p>
        </p:txBody>
      </p:sp>
      <p:sp>
        <p:nvSpPr>
          <p:cNvPr id="3" name="Content Placeholder 2">
            <a:extLst>
              <a:ext uri="{FF2B5EF4-FFF2-40B4-BE49-F238E27FC236}">
                <a16:creationId xmlns:a16="http://schemas.microsoft.com/office/drawing/2014/main" id="{B1C2103B-1378-DCFC-51D1-C778D9B93EFF}"/>
              </a:ext>
            </a:extLst>
          </p:cNvPr>
          <p:cNvSpPr>
            <a:spLocks noGrp="1"/>
          </p:cNvSpPr>
          <p:nvPr>
            <p:ph sz="half" idx="1"/>
          </p:nvPr>
        </p:nvSpPr>
        <p:spPr>
          <a:xfrm>
            <a:off x="304800" y="1312400"/>
            <a:ext cx="2905247" cy="4551072"/>
          </a:xfrm>
          <a:ln w="12700">
            <a:noFill/>
          </a:ln>
        </p:spPr>
        <p:txBody>
          <a:bodyPr>
            <a:normAutofit fontScale="47500" lnSpcReduction="20000"/>
          </a:bodyPr>
          <a:lstStyle/>
          <a:p>
            <a:pPr marL="0" indent="0">
              <a:lnSpc>
                <a:spcPct val="120000"/>
              </a:lnSpc>
              <a:spcBef>
                <a:spcPts val="0"/>
              </a:spcBef>
              <a:buNone/>
            </a:pPr>
            <a:r>
              <a:rPr lang="en-US" sz="2900" b="1" dirty="0">
                <a:solidFill>
                  <a:srgbClr val="0070C0"/>
                </a:solidFill>
              </a:rPr>
              <a:t>Academic Excellence</a:t>
            </a:r>
            <a:r>
              <a:rPr lang="en-US" sz="2900" dirty="0">
                <a:solidFill>
                  <a:srgbClr val="0070C0"/>
                </a:solidFill>
              </a:rPr>
              <a:t>, 50% weight</a:t>
            </a:r>
          </a:p>
          <a:p>
            <a:pPr marL="0" indent="0" algn="l">
              <a:lnSpc>
                <a:spcPct val="120000"/>
              </a:lnSpc>
              <a:spcBef>
                <a:spcPts val="0"/>
              </a:spcBef>
              <a:buNone/>
            </a:pPr>
            <a:endParaRPr lang="en-US" sz="2900" b="0" i="0" dirty="0">
              <a:solidFill>
                <a:srgbClr val="141414"/>
              </a:solidFill>
              <a:effectLst/>
            </a:endParaRPr>
          </a:p>
          <a:p>
            <a:pPr marL="0" indent="0" algn="l">
              <a:lnSpc>
                <a:spcPct val="120000"/>
              </a:lnSpc>
              <a:spcBef>
                <a:spcPts val="0"/>
              </a:spcBef>
              <a:buNone/>
            </a:pPr>
            <a:r>
              <a:rPr lang="en-US" sz="2900" b="0" i="0" dirty="0">
                <a:solidFill>
                  <a:srgbClr val="141414"/>
                </a:solidFill>
                <a:effectLst/>
              </a:rPr>
              <a:t>As demonstrated by past academic results, transcripts, awards and distinctions</a:t>
            </a:r>
            <a:br>
              <a:rPr lang="en-US" sz="2900" dirty="0"/>
            </a:br>
            <a:endParaRPr lang="en-US" sz="2900" dirty="0"/>
          </a:p>
          <a:p>
            <a:pPr marL="0" indent="0" algn="l">
              <a:lnSpc>
                <a:spcPct val="120000"/>
              </a:lnSpc>
              <a:spcBef>
                <a:spcPts val="0"/>
              </a:spcBef>
              <a:spcAft>
                <a:spcPts val="863"/>
              </a:spcAft>
              <a:buNone/>
            </a:pPr>
            <a:r>
              <a:rPr lang="en-US" sz="2900" b="1" i="0" dirty="0">
                <a:solidFill>
                  <a:srgbClr val="0070C0"/>
                </a:solidFill>
                <a:effectLst/>
              </a:rPr>
              <a:t>Indicators of academic excellence</a:t>
            </a:r>
            <a:r>
              <a:rPr lang="en-US" sz="2900" b="0" i="0" dirty="0">
                <a:solidFill>
                  <a:srgbClr val="0070C0"/>
                </a:solidFill>
                <a:effectLst/>
              </a:rPr>
              <a:t>: </a:t>
            </a:r>
          </a:p>
          <a:p>
            <a:pPr marL="0" indent="0" algn="l">
              <a:lnSpc>
                <a:spcPct val="120000"/>
              </a:lnSpc>
              <a:spcBef>
                <a:spcPts val="0"/>
              </a:spcBef>
              <a:spcAft>
                <a:spcPts val="863"/>
              </a:spcAft>
              <a:buNone/>
            </a:pPr>
            <a:r>
              <a:rPr lang="en-US" sz="2900" b="0" i="0" dirty="0">
                <a:solidFill>
                  <a:srgbClr val="141414"/>
                </a:solidFill>
                <a:effectLst/>
              </a:rPr>
              <a:t>academic record</a:t>
            </a:r>
          </a:p>
          <a:p>
            <a:pPr algn="l">
              <a:lnSpc>
                <a:spcPct val="120000"/>
              </a:lnSpc>
              <a:spcBef>
                <a:spcPts val="0"/>
              </a:spcBef>
              <a:spcAft>
                <a:spcPts val="863"/>
              </a:spcAft>
              <a:buFont typeface="Arial" panose="020B0604020202020204" pitchFamily="34" charset="0"/>
              <a:buChar char="•"/>
            </a:pPr>
            <a:r>
              <a:rPr lang="en-US" sz="2900" b="0" i="0" dirty="0">
                <a:solidFill>
                  <a:srgbClr val="141414"/>
                </a:solidFill>
                <a:effectLst/>
              </a:rPr>
              <a:t>scholarships and awards held</a:t>
            </a:r>
          </a:p>
          <a:p>
            <a:pPr algn="l">
              <a:lnSpc>
                <a:spcPct val="120000"/>
              </a:lnSpc>
              <a:spcBef>
                <a:spcPts val="0"/>
              </a:spcBef>
              <a:spcAft>
                <a:spcPts val="863"/>
              </a:spcAft>
              <a:buFont typeface="Arial" panose="020B0604020202020204" pitchFamily="34" charset="0"/>
              <a:buChar char="•"/>
            </a:pPr>
            <a:r>
              <a:rPr lang="en-US" sz="2900" b="0" i="0" dirty="0">
                <a:solidFill>
                  <a:srgbClr val="141414"/>
                </a:solidFill>
                <a:effectLst/>
              </a:rPr>
              <a:t>duration of previous studies</a:t>
            </a:r>
          </a:p>
          <a:p>
            <a:pPr algn="l">
              <a:lnSpc>
                <a:spcPct val="120000"/>
              </a:lnSpc>
              <a:spcBef>
                <a:spcPts val="0"/>
              </a:spcBef>
              <a:spcAft>
                <a:spcPts val="863"/>
              </a:spcAft>
              <a:buFont typeface="Arial" panose="020B0604020202020204" pitchFamily="34" charset="0"/>
              <a:buChar char="•"/>
            </a:pPr>
            <a:r>
              <a:rPr lang="en-US" sz="2900" b="0" i="0" dirty="0">
                <a:solidFill>
                  <a:srgbClr val="141414"/>
                </a:solidFill>
                <a:effectLst/>
              </a:rPr>
              <a:t>type of program and courses pursued</a:t>
            </a:r>
          </a:p>
          <a:p>
            <a:pPr algn="l">
              <a:lnSpc>
                <a:spcPct val="120000"/>
              </a:lnSpc>
              <a:spcBef>
                <a:spcPts val="0"/>
              </a:spcBef>
              <a:spcAft>
                <a:spcPts val="863"/>
              </a:spcAft>
              <a:buFont typeface="Arial" panose="020B0604020202020204" pitchFamily="34" charset="0"/>
              <a:buChar char="•"/>
            </a:pPr>
            <a:r>
              <a:rPr lang="en-US" sz="2900" b="0" i="0" dirty="0">
                <a:solidFill>
                  <a:srgbClr val="141414"/>
                </a:solidFill>
                <a:effectLst/>
              </a:rPr>
              <a:t>course load</a:t>
            </a:r>
          </a:p>
          <a:p>
            <a:pPr algn="l">
              <a:lnSpc>
                <a:spcPct val="120000"/>
              </a:lnSpc>
              <a:spcBef>
                <a:spcPts val="0"/>
              </a:spcBef>
              <a:spcAft>
                <a:spcPts val="863"/>
              </a:spcAft>
              <a:buFont typeface="Arial" panose="020B0604020202020204" pitchFamily="34" charset="0"/>
              <a:buChar char="•"/>
            </a:pPr>
            <a:r>
              <a:rPr lang="en-US" sz="2900" b="0" i="0" dirty="0">
                <a:solidFill>
                  <a:srgbClr val="141414"/>
                </a:solidFill>
                <a:effectLst/>
              </a:rPr>
              <a:t>relative standing (if available)</a:t>
            </a:r>
          </a:p>
          <a:p>
            <a:pPr marL="0" indent="0">
              <a:buNone/>
            </a:pPr>
            <a:endParaRPr lang="en-CA" dirty="0"/>
          </a:p>
        </p:txBody>
      </p:sp>
      <p:sp>
        <p:nvSpPr>
          <p:cNvPr id="4" name="Content Placeholder 3">
            <a:extLst>
              <a:ext uri="{FF2B5EF4-FFF2-40B4-BE49-F238E27FC236}">
                <a16:creationId xmlns:a16="http://schemas.microsoft.com/office/drawing/2014/main" id="{85D2E07D-D5D3-F289-D708-820BBA78FF4C}"/>
              </a:ext>
            </a:extLst>
          </p:cNvPr>
          <p:cNvSpPr>
            <a:spLocks noGrp="1"/>
          </p:cNvSpPr>
          <p:nvPr>
            <p:ph sz="half" idx="2"/>
          </p:nvPr>
        </p:nvSpPr>
        <p:spPr>
          <a:xfrm>
            <a:off x="3593436" y="1312400"/>
            <a:ext cx="3719188" cy="4551072"/>
          </a:xfrm>
          <a:ln w="12700">
            <a:noFill/>
          </a:ln>
        </p:spPr>
        <p:txBody>
          <a:bodyPr>
            <a:noAutofit/>
          </a:bodyPr>
          <a:lstStyle/>
          <a:p>
            <a:pPr marL="0" indent="0">
              <a:buNone/>
            </a:pPr>
            <a:r>
              <a:rPr lang="en-US" sz="1400" b="1" dirty="0">
                <a:solidFill>
                  <a:srgbClr val="0070C0"/>
                </a:solidFill>
              </a:rPr>
              <a:t>Research Potential</a:t>
            </a:r>
            <a:r>
              <a:rPr lang="en-US" sz="1400" dirty="0">
                <a:solidFill>
                  <a:srgbClr val="0070C0"/>
                </a:solidFill>
              </a:rPr>
              <a:t>, 30% weight</a:t>
            </a:r>
          </a:p>
          <a:p>
            <a:pPr marL="0" indent="0">
              <a:buNone/>
            </a:pPr>
            <a:r>
              <a:rPr lang="en-US" sz="1400" dirty="0"/>
              <a:t>As demonstrated by your research history, your interest in discovery, the proposed research, its potential contribution to the advancement of knowledge in the field and any anticipated outcomes</a:t>
            </a:r>
          </a:p>
          <a:p>
            <a:pPr marL="0" indent="0">
              <a:buNone/>
            </a:pPr>
            <a:r>
              <a:rPr lang="en-US" sz="1400" b="1" dirty="0">
                <a:solidFill>
                  <a:srgbClr val="0070C0"/>
                </a:solidFill>
              </a:rPr>
              <a:t>Indicators of research potential</a:t>
            </a:r>
            <a:r>
              <a:rPr lang="en-US" sz="1400" dirty="0">
                <a:solidFill>
                  <a:srgbClr val="0070C0"/>
                </a:solidFill>
              </a:rPr>
              <a:t>:</a:t>
            </a:r>
          </a:p>
          <a:p>
            <a:pPr>
              <a:spcBef>
                <a:spcPts val="0"/>
              </a:spcBef>
            </a:pPr>
            <a:r>
              <a:rPr lang="en-US" sz="1400" dirty="0"/>
              <a:t>quality and originality of contributions to research and development</a:t>
            </a:r>
          </a:p>
          <a:p>
            <a:pPr>
              <a:spcBef>
                <a:spcPts val="0"/>
              </a:spcBef>
            </a:pPr>
            <a:r>
              <a:rPr lang="en-US" sz="1400" dirty="0"/>
              <a:t>relevance of work experience and academic training to field of proposed research</a:t>
            </a:r>
          </a:p>
          <a:p>
            <a:pPr>
              <a:spcBef>
                <a:spcPts val="0"/>
              </a:spcBef>
            </a:pPr>
            <a:r>
              <a:rPr lang="en-US" sz="1400" dirty="0"/>
              <a:t>significance, feasibility and merit of proposed research</a:t>
            </a:r>
          </a:p>
          <a:p>
            <a:pPr>
              <a:spcBef>
                <a:spcPts val="0"/>
              </a:spcBef>
            </a:pPr>
            <a:r>
              <a:rPr lang="en-US" sz="1400" dirty="0"/>
              <a:t>sound judgment and ability to think critically</a:t>
            </a:r>
          </a:p>
          <a:p>
            <a:pPr>
              <a:spcBef>
                <a:spcPts val="0"/>
              </a:spcBef>
            </a:pPr>
            <a:r>
              <a:rPr lang="en-US" sz="1400" dirty="0"/>
              <a:t>ability to apply skills and knowledge</a:t>
            </a:r>
          </a:p>
          <a:p>
            <a:pPr>
              <a:spcBef>
                <a:spcPts val="0"/>
              </a:spcBef>
            </a:pPr>
            <a:r>
              <a:rPr lang="en-US" sz="1400" dirty="0"/>
              <a:t>initiative and autonomy</a:t>
            </a:r>
          </a:p>
          <a:p>
            <a:pPr>
              <a:spcBef>
                <a:spcPts val="0"/>
              </a:spcBef>
            </a:pPr>
            <a:r>
              <a:rPr lang="en-US" sz="1400" dirty="0"/>
              <a:t>research experience and achievements relative to expectations of someone with your academic experience</a:t>
            </a:r>
            <a:endParaRPr lang="en-CA" sz="1400" dirty="0"/>
          </a:p>
        </p:txBody>
      </p:sp>
      <p:sp>
        <p:nvSpPr>
          <p:cNvPr id="6" name="TextBox 5">
            <a:extLst>
              <a:ext uri="{FF2B5EF4-FFF2-40B4-BE49-F238E27FC236}">
                <a16:creationId xmlns:a16="http://schemas.microsoft.com/office/drawing/2014/main" id="{FA2165E2-71FD-D949-50C6-198F46782CB2}"/>
              </a:ext>
            </a:extLst>
          </p:cNvPr>
          <p:cNvSpPr txBox="1"/>
          <p:nvPr/>
        </p:nvSpPr>
        <p:spPr>
          <a:xfrm>
            <a:off x="7696014" y="1312400"/>
            <a:ext cx="4191186" cy="4401205"/>
          </a:xfrm>
          <a:prstGeom prst="rect">
            <a:avLst/>
          </a:prstGeom>
          <a:noFill/>
          <a:ln w="12700">
            <a:noFill/>
          </a:ln>
        </p:spPr>
        <p:txBody>
          <a:bodyPr wrap="square" rtlCol="0">
            <a:spAutoFit/>
          </a:bodyPr>
          <a:lstStyle/>
          <a:p>
            <a:r>
              <a:rPr lang="en-US" sz="1400" b="1" dirty="0">
                <a:solidFill>
                  <a:srgbClr val="0070C0"/>
                </a:solidFill>
              </a:rPr>
              <a:t>Personal characteristics and interpersonal skills</a:t>
            </a:r>
            <a:r>
              <a:rPr lang="en-US" sz="1400" dirty="0">
                <a:solidFill>
                  <a:srgbClr val="0070C0"/>
                </a:solidFill>
              </a:rPr>
              <a:t>, 20% weight</a:t>
            </a:r>
          </a:p>
          <a:p>
            <a:endParaRPr lang="en-US" sz="1400" dirty="0"/>
          </a:p>
          <a:p>
            <a:r>
              <a:rPr lang="en-US" sz="1400" dirty="0"/>
              <a:t>As demonstrated by your past professional and relevant extracurricular interactions and collaborations</a:t>
            </a:r>
          </a:p>
          <a:p>
            <a:endParaRPr lang="en-US" sz="1400" dirty="0"/>
          </a:p>
          <a:p>
            <a:r>
              <a:rPr lang="en-US" sz="1400" b="1" dirty="0">
                <a:solidFill>
                  <a:srgbClr val="0070C0"/>
                </a:solidFill>
              </a:rPr>
              <a:t>Indicators of personal characteristics and interpersonal skills:</a:t>
            </a:r>
          </a:p>
          <a:p>
            <a:pPr marL="285750" indent="-285750">
              <a:buClr>
                <a:srgbClr val="0070C0"/>
              </a:buClr>
              <a:buFont typeface="Arial" panose="020B0604020202020204" pitchFamily="34" charset="0"/>
              <a:buChar char="•"/>
            </a:pPr>
            <a:r>
              <a:rPr lang="en-US" sz="1400" dirty="0"/>
              <a:t>work experience</a:t>
            </a:r>
          </a:p>
          <a:p>
            <a:pPr marL="285750" indent="-285750">
              <a:buClr>
                <a:srgbClr val="0070C0"/>
              </a:buClr>
              <a:buFont typeface="Arial" panose="020B0604020202020204" pitchFamily="34" charset="0"/>
              <a:buChar char="•"/>
            </a:pPr>
            <a:r>
              <a:rPr lang="en-US" sz="1400" dirty="0"/>
              <a:t>leadership experience</a:t>
            </a:r>
          </a:p>
          <a:p>
            <a:pPr marL="285750" indent="-285750">
              <a:buClr>
                <a:srgbClr val="0070C0"/>
              </a:buClr>
              <a:buFont typeface="Arial" panose="020B0604020202020204" pitchFamily="34" charset="0"/>
              <a:buChar char="•"/>
            </a:pPr>
            <a:r>
              <a:rPr lang="en-US" sz="1400" dirty="0"/>
              <a:t>project management, including organizing conferences and meetings</a:t>
            </a:r>
          </a:p>
          <a:p>
            <a:pPr marL="285750" indent="-285750">
              <a:buClr>
                <a:srgbClr val="0070C0"/>
              </a:buClr>
              <a:buFont typeface="Arial" panose="020B0604020202020204" pitchFamily="34" charset="0"/>
              <a:buChar char="•"/>
            </a:pPr>
            <a:r>
              <a:rPr lang="en-US" sz="1400" dirty="0"/>
              <a:t>ability or potential to communicate theoretical, technical or scientific concepts clearly and logically in written and oral formats</a:t>
            </a:r>
          </a:p>
          <a:p>
            <a:pPr marL="285750" indent="-285750">
              <a:buClr>
                <a:srgbClr val="0070C0"/>
              </a:buClr>
              <a:buFont typeface="Arial" panose="020B0604020202020204" pitchFamily="34" charset="0"/>
              <a:buChar char="•"/>
            </a:pPr>
            <a:r>
              <a:rPr lang="en-US" sz="1400" dirty="0"/>
              <a:t>involvement in academic life</a:t>
            </a:r>
          </a:p>
          <a:p>
            <a:pPr marL="285750" indent="-285750">
              <a:buClr>
                <a:srgbClr val="0070C0"/>
              </a:buClr>
              <a:buFont typeface="Arial" panose="020B0604020202020204" pitchFamily="34" charset="0"/>
              <a:buChar char="•"/>
            </a:pPr>
            <a:r>
              <a:rPr lang="en-US" sz="1400" dirty="0"/>
              <a:t>volunteerism/community outreach</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a:p>
            <a:endParaRPr lang="en-US" sz="1400" dirty="0"/>
          </a:p>
        </p:txBody>
      </p:sp>
    </p:spTree>
    <p:extLst>
      <p:ext uri="{BB962C8B-B14F-4D97-AF65-F5344CB8AC3E}">
        <p14:creationId xmlns:p14="http://schemas.microsoft.com/office/powerpoint/2010/main" val="4216504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D84685-53FC-5697-6338-2353F4EBC808}"/>
              </a:ext>
            </a:extLst>
          </p:cNvPr>
          <p:cNvSpPr>
            <a:spLocks noGrp="1"/>
          </p:cNvSpPr>
          <p:nvPr>
            <p:ph type="title"/>
          </p:nvPr>
        </p:nvSpPr>
        <p:spPr>
          <a:xfrm>
            <a:off x="5089646" y="973596"/>
            <a:ext cx="5892582" cy="874058"/>
          </a:xfrm>
        </p:spPr>
        <p:txBody>
          <a:bodyPr vert="horz" lIns="182880" tIns="182880" rIns="182880" bIns="182880" rtlCol="0" anchor="ctr">
            <a:normAutofit/>
          </a:bodyPr>
          <a:lstStyle/>
          <a:p>
            <a:r>
              <a:rPr lang="en-US" dirty="0"/>
              <a:t>Notification of results</a:t>
            </a:r>
          </a:p>
        </p:txBody>
      </p:sp>
      <p:pic>
        <p:nvPicPr>
          <p:cNvPr id="14" name="Picture 13">
            <a:extLst>
              <a:ext uri="{FF2B5EF4-FFF2-40B4-BE49-F238E27FC236}">
                <a16:creationId xmlns:a16="http://schemas.microsoft.com/office/drawing/2014/main" id="{4D179C11-3D3A-B73B-7576-11AF6C3DDE4E}"/>
              </a:ext>
              <a:ext uri="{C183D7F6-B498-43B3-948B-1728B52AA6E4}">
                <adec:decorative xmlns:adec="http://schemas.microsoft.com/office/drawing/2017/decorative" val="1"/>
              </a:ext>
            </a:extLst>
          </p:cNvPr>
          <p:cNvPicPr>
            <a:picLocks noChangeAspect="1"/>
          </p:cNvPicPr>
          <p:nvPr/>
        </p:nvPicPr>
        <p:blipFill>
          <a:blip r:embed="rId2"/>
          <a:srcRect t="6926" r="-1" b="-1"/>
          <a:stretch>
            <a:fillRect/>
          </a:stretch>
        </p:blipFill>
        <p:spPr>
          <a:xfrm>
            <a:off x="960123" y="1461155"/>
            <a:ext cx="2908536" cy="1806978"/>
          </a:xfrm>
          <a:prstGeom prst="rect">
            <a:avLst/>
          </a:prstGeom>
          <a:ln w="31750" cap="sq">
            <a:solidFill>
              <a:srgbClr val="FFFFFF"/>
            </a:solidFill>
            <a:miter lim="800000"/>
          </a:ln>
        </p:spPr>
      </p:pic>
      <p:pic>
        <p:nvPicPr>
          <p:cNvPr id="2050" name="Picture 2">
            <a:extLst>
              <a:ext uri="{FF2B5EF4-FFF2-40B4-BE49-F238E27FC236}">
                <a16:creationId xmlns:a16="http://schemas.microsoft.com/office/drawing/2014/main" id="{CC05365A-51F3-0ECA-EE88-6C0513D4D29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a:stretch>
            <a:fillRect/>
          </a:stretch>
        </p:blipFill>
        <p:spPr bwMode="auto">
          <a:xfrm>
            <a:off x="971409" y="3589868"/>
            <a:ext cx="2919826" cy="1806979"/>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899BC7E-D7DA-0199-C343-4A2BE0FEAE3A}"/>
              </a:ext>
            </a:extLst>
          </p:cNvPr>
          <p:cNvSpPr>
            <a:spLocks noGrp="1"/>
          </p:cNvSpPr>
          <p:nvPr>
            <p:ph sz="half" idx="2"/>
          </p:nvPr>
        </p:nvSpPr>
        <p:spPr>
          <a:xfrm>
            <a:off x="5089646" y="2092751"/>
            <a:ext cx="5892581" cy="3791653"/>
          </a:xfrm>
        </p:spPr>
        <p:txBody>
          <a:bodyPr vert="horz" lIns="91440" tIns="45720" rIns="91440" bIns="45720" rtlCol="0">
            <a:noAutofit/>
          </a:bodyPr>
          <a:lstStyle/>
          <a:p>
            <a:pPr marL="0" indent="0">
              <a:buNone/>
            </a:pPr>
            <a:r>
              <a:rPr lang="en-US" sz="1600" b="0" i="0" dirty="0">
                <a:effectLst/>
              </a:rPr>
              <a:t>Offers of awards will be available in the </a:t>
            </a:r>
            <a:r>
              <a:rPr lang="en-US" sz="1600" b="0" i="0" u="sng" dirty="0">
                <a:effectLst/>
                <a:hlinkClick r:id="rId4" tooltip="This link will take you to another Web site">
                  <a:extLst>
                    <a:ext uri="{A12FA001-AC4F-418D-AE19-62706E023703}">
                      <ahyp:hlinkClr xmlns:ahyp="http://schemas.microsoft.com/office/drawing/2018/hyperlinkcolor" val="tx"/>
                    </a:ext>
                  </a:extLst>
                </a:hlinkClick>
              </a:rPr>
              <a:t>Research Portal </a:t>
            </a:r>
            <a:r>
              <a:rPr lang="en-US" sz="1600" b="0" i="0" dirty="0">
                <a:effectLst/>
              </a:rPr>
              <a:t>as of April 1. </a:t>
            </a:r>
          </a:p>
          <a:p>
            <a:pPr marL="0" indent="0">
              <a:buNone/>
            </a:pPr>
            <a:endParaRPr lang="en-US" sz="1600" b="0" i="0" dirty="0">
              <a:effectLst/>
            </a:endParaRPr>
          </a:p>
          <a:p>
            <a:pPr marL="0" indent="0">
              <a:buNone/>
            </a:pPr>
            <a:r>
              <a:rPr lang="en-US" sz="1600" b="0" i="0" dirty="0">
                <a:effectLst/>
              </a:rPr>
              <a:t>Alternate offers may be made up until January 31 of the next calendar year. </a:t>
            </a:r>
          </a:p>
          <a:p>
            <a:pPr marL="0" indent="0">
              <a:buNone/>
            </a:pPr>
            <a:endParaRPr lang="en-US" sz="1600" b="0" i="0" dirty="0">
              <a:effectLst/>
            </a:endParaRPr>
          </a:p>
          <a:p>
            <a:pPr marL="0" indent="0">
              <a:buNone/>
            </a:pPr>
            <a:r>
              <a:rPr lang="en-US" sz="1600" b="0" i="0" dirty="0">
                <a:effectLst/>
              </a:rPr>
              <a:t>It is your responsibility to regularly check the Research Portal between April 1 and January 31 for the results of the competition. </a:t>
            </a:r>
          </a:p>
          <a:p>
            <a:pPr marL="0" indent="0">
              <a:buNone/>
            </a:pPr>
            <a:endParaRPr lang="en-US" sz="1600" b="0" i="0" dirty="0">
              <a:effectLst/>
            </a:endParaRPr>
          </a:p>
          <a:p>
            <a:pPr marL="0" indent="0">
              <a:buNone/>
            </a:pPr>
            <a:r>
              <a:rPr lang="en-US" sz="1600" b="0" i="0" dirty="0">
                <a:effectLst/>
              </a:rPr>
              <a:t>For more information on the notification of results, refer to the </a:t>
            </a:r>
            <a:r>
              <a:rPr lang="en-US" sz="1600" b="0" i="0" u="sng" dirty="0">
                <a:effectLst/>
                <a:hlinkClick r:id="rId5">
                  <a:extLst>
                    <a:ext uri="{A12FA001-AC4F-418D-AE19-62706E023703}">
                      <ahyp:hlinkClr xmlns:ahyp="http://schemas.microsoft.com/office/drawing/2018/hyperlinkcolor" val="tx"/>
                    </a:ext>
                  </a:extLst>
                </a:hlinkClick>
              </a:rPr>
              <a:t>instructions for completing an application</a:t>
            </a:r>
            <a:r>
              <a:rPr lang="en-US" sz="1600" b="0" i="0" dirty="0">
                <a:effectLst/>
              </a:rPr>
              <a:t> web page.</a:t>
            </a:r>
          </a:p>
        </p:txBody>
      </p:sp>
    </p:spTree>
    <p:extLst>
      <p:ext uri="{BB962C8B-B14F-4D97-AF65-F5344CB8AC3E}">
        <p14:creationId xmlns:p14="http://schemas.microsoft.com/office/powerpoint/2010/main" val="3951023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83CF-3921-A94A-E536-2D623A891A7D}"/>
              </a:ext>
            </a:extLst>
          </p:cNvPr>
          <p:cNvSpPr>
            <a:spLocks noGrp="1"/>
          </p:cNvSpPr>
          <p:nvPr>
            <p:ph type="title"/>
          </p:nvPr>
        </p:nvSpPr>
        <p:spPr>
          <a:xfrm>
            <a:off x="824900" y="758683"/>
            <a:ext cx="4879901" cy="999190"/>
          </a:xfrm>
        </p:spPr>
        <p:txBody>
          <a:bodyPr vert="horz" lIns="182880" tIns="182880" rIns="182880" bIns="182880" rtlCol="0" anchor="ctr">
            <a:normAutofit/>
          </a:bodyPr>
          <a:lstStyle/>
          <a:p>
            <a:r>
              <a:rPr lang="en-US" sz="2400" dirty="0">
                <a:solidFill>
                  <a:schemeClr val="tx1">
                    <a:lumMod val="85000"/>
                    <a:lumOff val="15000"/>
                  </a:schemeClr>
                </a:solidFill>
                <a:hlinkClick r:id="rId2">
                  <a:extLst>
                    <a:ext uri="{A12FA001-AC4F-418D-AE19-62706E023703}">
                      <ahyp:hlinkClr xmlns:ahyp="http://schemas.microsoft.com/office/drawing/2018/hyperlinkcolor" val="tx"/>
                    </a:ext>
                  </a:extLst>
                </a:hlinkClick>
              </a:rPr>
              <a:t>Financial Matters </a:t>
            </a:r>
            <a:endParaRPr lang="en-US" sz="2400" dirty="0">
              <a:solidFill>
                <a:schemeClr val="tx1">
                  <a:lumMod val="85000"/>
                  <a:lumOff val="15000"/>
                </a:schemeClr>
              </a:solidFill>
            </a:endParaRPr>
          </a:p>
        </p:txBody>
      </p:sp>
      <p:sp>
        <p:nvSpPr>
          <p:cNvPr id="3" name="Content Placeholder 2">
            <a:extLst>
              <a:ext uri="{FF2B5EF4-FFF2-40B4-BE49-F238E27FC236}">
                <a16:creationId xmlns:a16="http://schemas.microsoft.com/office/drawing/2014/main" id="{6CF078E5-CF4E-0322-8424-16BC4740505A}"/>
              </a:ext>
            </a:extLst>
          </p:cNvPr>
          <p:cNvSpPr>
            <a:spLocks noGrp="1"/>
          </p:cNvSpPr>
          <p:nvPr>
            <p:ph type="body" sz="half" idx="2"/>
          </p:nvPr>
        </p:nvSpPr>
        <p:spPr>
          <a:xfrm>
            <a:off x="311727" y="1953492"/>
            <a:ext cx="5784273" cy="3786536"/>
          </a:xfrm>
        </p:spPr>
        <p:txBody>
          <a:bodyPr vert="horz" lIns="91440" tIns="45720" rIns="91440" bIns="45720" rtlCol="0">
            <a:normAutofit fontScale="92500" lnSpcReduction="10000"/>
          </a:bodyPr>
          <a:lstStyle/>
          <a:p>
            <a:pPr indent="-228600" algn="l">
              <a:lnSpc>
                <a:spcPct val="90000"/>
              </a:lnSpc>
              <a:buFont typeface="Arial" panose="020B0604020202020204" pitchFamily="34" charset="0"/>
              <a:buChar char="•"/>
            </a:pPr>
            <a:endParaRPr lang="en-US" sz="1300" dirty="0">
              <a:solidFill>
                <a:schemeClr val="tx1">
                  <a:lumMod val="85000"/>
                  <a:lumOff val="15000"/>
                </a:schemeClr>
              </a:solidFill>
            </a:endParaRPr>
          </a:p>
          <a:p>
            <a:pPr algn="l">
              <a:lnSpc>
                <a:spcPct val="90000"/>
              </a:lnSpc>
            </a:pPr>
            <a:r>
              <a:rPr lang="en-US" sz="1800" dirty="0">
                <a:solidFill>
                  <a:schemeClr val="tx1">
                    <a:lumMod val="85000"/>
                    <a:lumOff val="15000"/>
                  </a:schemeClr>
                </a:solidFill>
              </a:rPr>
              <a:t>Resources are available and applicants are encouraged to review the School of Graduate Studies website </a:t>
            </a:r>
            <a:r>
              <a:rPr lang="en-US" sz="1800" dirty="0">
                <a:solidFill>
                  <a:schemeClr val="tx1">
                    <a:lumMod val="85000"/>
                    <a:lumOff val="15000"/>
                  </a:schemeClr>
                </a:solidFill>
                <a:hlinkClick r:id="rId2">
                  <a:extLst>
                    <a:ext uri="{A12FA001-AC4F-418D-AE19-62706E023703}">
                      <ahyp:hlinkClr xmlns:ahyp="http://schemas.microsoft.com/office/drawing/2018/hyperlinkcolor" val="tx"/>
                    </a:ext>
                  </a:extLst>
                </a:hlinkClick>
              </a:rPr>
              <a:t>Financial Matters </a:t>
            </a:r>
            <a:r>
              <a:rPr lang="en-US" sz="1800" dirty="0">
                <a:solidFill>
                  <a:schemeClr val="tx1">
                    <a:lumMod val="85000"/>
                    <a:lumOff val="15000"/>
                  </a:schemeClr>
                </a:solidFill>
              </a:rPr>
              <a:t> </a:t>
            </a:r>
          </a:p>
          <a:p>
            <a:pPr algn="l">
              <a:lnSpc>
                <a:spcPct val="90000"/>
              </a:lnSpc>
            </a:pPr>
            <a:endParaRPr lang="en-US" sz="1800" dirty="0">
              <a:solidFill>
                <a:schemeClr val="tx1">
                  <a:lumMod val="85000"/>
                  <a:lumOff val="15000"/>
                </a:schemeClr>
              </a:solidFill>
            </a:endParaRPr>
          </a:p>
          <a:p>
            <a:pPr algn="l">
              <a:lnSpc>
                <a:spcPct val="90000"/>
              </a:lnSpc>
            </a:pPr>
            <a:r>
              <a:rPr lang="en-US" sz="1800" dirty="0">
                <a:solidFill>
                  <a:schemeClr val="tx1">
                    <a:lumMod val="85000"/>
                    <a:lumOff val="15000"/>
                  </a:schemeClr>
                </a:solidFill>
              </a:rPr>
              <a:t>Headings:</a:t>
            </a:r>
          </a:p>
          <a:p>
            <a:pPr indent="-228600" algn="l">
              <a:lnSpc>
                <a:spcPct val="90000"/>
              </a:lnSpc>
              <a:buFont typeface="Arial" panose="020B0604020202020204" pitchFamily="34" charset="0"/>
              <a:buChar char="•"/>
            </a:pPr>
            <a:r>
              <a:rPr lang="en-US" sz="1800" dirty="0">
                <a:solidFill>
                  <a:schemeClr val="tx1">
                    <a:lumMod val="85000"/>
                    <a:lumOff val="15000"/>
                  </a:schemeClr>
                </a:solidFill>
              </a:rPr>
              <a:t> </a:t>
            </a:r>
            <a:r>
              <a:rPr lang="en-US" sz="1800" dirty="0">
                <a:solidFill>
                  <a:schemeClr val="tx1">
                    <a:lumMod val="85000"/>
                    <a:lumOff val="15000"/>
                  </a:schemeClr>
                </a:solidFill>
                <a:hlinkClick r:id="rId3">
                  <a:extLst>
                    <a:ext uri="{A12FA001-AC4F-418D-AE19-62706E023703}">
                      <ahyp:hlinkClr xmlns:ahyp="http://schemas.microsoft.com/office/drawing/2018/hyperlinkcolor" val="tx"/>
                    </a:ext>
                  </a:extLst>
                </a:hlinkClick>
              </a:rPr>
              <a:t>“How to Win Scholarships”  </a:t>
            </a:r>
            <a:endParaRPr lang="en-US" sz="1800" dirty="0">
              <a:solidFill>
                <a:schemeClr val="tx1">
                  <a:lumMod val="85000"/>
                  <a:lumOff val="15000"/>
                </a:schemeClr>
              </a:solidFill>
            </a:endParaRPr>
          </a:p>
          <a:p>
            <a:pPr indent="-228600" algn="l">
              <a:lnSpc>
                <a:spcPct val="90000"/>
              </a:lnSpc>
              <a:buFont typeface="Arial" panose="020B0604020202020204" pitchFamily="34" charset="0"/>
              <a:buChar char="•"/>
            </a:pPr>
            <a:r>
              <a:rPr lang="en-US" sz="1800" dirty="0">
                <a:solidFill>
                  <a:schemeClr val="tx1">
                    <a:lumMod val="85000"/>
                    <a:lumOff val="15000"/>
                  </a:schemeClr>
                </a:solidFill>
                <a:hlinkClick r:id="rId3">
                  <a:extLst>
                    <a:ext uri="{A12FA001-AC4F-418D-AE19-62706E023703}">
                      <ahyp:hlinkClr xmlns:ahyp="http://schemas.microsoft.com/office/drawing/2018/hyperlinkcolor" val="tx"/>
                    </a:ext>
                  </a:extLst>
                </a:hlinkClick>
              </a:rPr>
              <a:t>Tri-Council Resources  </a:t>
            </a:r>
            <a:endParaRPr lang="en-US" sz="1800" dirty="0">
              <a:solidFill>
                <a:schemeClr val="tx1">
                  <a:lumMod val="85000"/>
                  <a:lumOff val="15000"/>
                </a:schemeClr>
              </a:solidFill>
            </a:endParaRPr>
          </a:p>
          <a:p>
            <a:pPr indent="-228600" algn="l">
              <a:lnSpc>
                <a:spcPct val="90000"/>
              </a:lnSpc>
              <a:buFont typeface="Arial" panose="020B0604020202020204" pitchFamily="34" charset="0"/>
              <a:buChar char="•"/>
            </a:pPr>
            <a:r>
              <a:rPr lang="en-US" sz="1800" dirty="0">
                <a:solidFill>
                  <a:schemeClr val="tx1">
                    <a:lumMod val="85000"/>
                    <a:lumOff val="15000"/>
                  </a:schemeClr>
                </a:solidFill>
                <a:hlinkClick r:id="rId3">
                  <a:extLst>
                    <a:ext uri="{A12FA001-AC4F-418D-AE19-62706E023703}">
                      <ahyp:hlinkClr xmlns:ahyp="http://schemas.microsoft.com/office/drawing/2018/hyperlinkcolor" val="tx"/>
                    </a:ext>
                  </a:extLst>
                </a:hlinkClick>
              </a:rPr>
              <a:t>Graduate Studies Scholarship Application Resources</a:t>
            </a:r>
            <a:endParaRPr lang="en-US" sz="1800" dirty="0">
              <a:solidFill>
                <a:schemeClr val="tx1">
                  <a:lumMod val="85000"/>
                  <a:lumOff val="15000"/>
                </a:schemeClr>
              </a:solidFill>
            </a:endParaRPr>
          </a:p>
          <a:p>
            <a:pPr indent="-228600" algn="l">
              <a:lnSpc>
                <a:spcPct val="90000"/>
              </a:lnSpc>
              <a:buFont typeface="Arial" panose="020B0604020202020204" pitchFamily="34" charset="0"/>
              <a:buChar char="•"/>
            </a:pPr>
            <a:endParaRPr lang="en-US" sz="1800" dirty="0">
              <a:solidFill>
                <a:schemeClr val="tx1">
                  <a:lumMod val="85000"/>
                  <a:lumOff val="15000"/>
                </a:schemeClr>
              </a:solidFill>
            </a:endParaRPr>
          </a:p>
          <a:p>
            <a:pPr algn="l">
              <a:lnSpc>
                <a:spcPct val="90000"/>
              </a:lnSpc>
            </a:pPr>
            <a:r>
              <a:rPr lang="en-US" sz="1800" dirty="0">
                <a:solidFill>
                  <a:schemeClr val="tx1">
                    <a:lumMod val="85000"/>
                    <a:lumOff val="15000"/>
                  </a:schemeClr>
                </a:solidFill>
              </a:rPr>
              <a:t>Many of these resources will assist you with developing your doctoral scholarship application.  </a:t>
            </a:r>
          </a:p>
          <a:p>
            <a:pPr indent="-228600" algn="l">
              <a:lnSpc>
                <a:spcPct val="90000"/>
              </a:lnSpc>
              <a:buFont typeface="Arial" panose="020B0604020202020204" pitchFamily="34" charset="0"/>
              <a:buChar char="•"/>
            </a:pPr>
            <a:endParaRPr lang="en-US" sz="1300" dirty="0">
              <a:solidFill>
                <a:schemeClr val="tx1">
                  <a:lumMod val="85000"/>
                  <a:lumOff val="15000"/>
                </a:schemeClr>
              </a:solidFill>
            </a:endParaRPr>
          </a:p>
          <a:p>
            <a:pPr indent="-228600" algn="l">
              <a:lnSpc>
                <a:spcPct val="90000"/>
              </a:lnSpc>
              <a:buFont typeface="Arial" panose="020B0604020202020204" pitchFamily="34" charset="0"/>
              <a:buChar char="•"/>
            </a:pPr>
            <a:endParaRPr lang="en-US" sz="1300" dirty="0">
              <a:solidFill>
                <a:schemeClr val="tx1">
                  <a:lumMod val="85000"/>
                  <a:lumOff val="15000"/>
                </a:schemeClr>
              </a:solidFill>
            </a:endParaRPr>
          </a:p>
          <a:p>
            <a:pPr indent="-228600" algn="l">
              <a:lnSpc>
                <a:spcPct val="90000"/>
              </a:lnSpc>
              <a:buFont typeface="Arial" panose="020B0604020202020204" pitchFamily="34" charset="0"/>
              <a:buChar char="•"/>
            </a:pPr>
            <a:endParaRPr lang="en-US" sz="1300" dirty="0">
              <a:solidFill>
                <a:schemeClr val="tx1">
                  <a:lumMod val="85000"/>
                  <a:lumOff val="15000"/>
                </a:schemeClr>
              </a:solidFill>
            </a:endParaRPr>
          </a:p>
          <a:p>
            <a:pPr indent="-228600" algn="l">
              <a:lnSpc>
                <a:spcPct val="90000"/>
              </a:lnSpc>
              <a:buFont typeface="Arial" panose="020B0604020202020204" pitchFamily="34" charset="0"/>
              <a:buChar char="•"/>
            </a:pPr>
            <a:endParaRPr lang="en-US" sz="1300" dirty="0">
              <a:solidFill>
                <a:schemeClr val="tx1">
                  <a:lumMod val="85000"/>
                  <a:lumOff val="15000"/>
                </a:schemeClr>
              </a:solidFill>
            </a:endParaRPr>
          </a:p>
          <a:p>
            <a:pPr indent="-228600" algn="l">
              <a:lnSpc>
                <a:spcPct val="90000"/>
              </a:lnSpc>
              <a:buFont typeface="Arial" panose="020B0604020202020204" pitchFamily="34" charset="0"/>
              <a:buChar char="•"/>
            </a:pPr>
            <a:endParaRPr lang="en-US" sz="1300" dirty="0">
              <a:solidFill>
                <a:schemeClr val="tx1">
                  <a:lumMod val="85000"/>
                  <a:lumOff val="15000"/>
                </a:schemeClr>
              </a:solidFill>
            </a:endParaRPr>
          </a:p>
          <a:p>
            <a:pPr indent="-228600" algn="l">
              <a:lnSpc>
                <a:spcPct val="90000"/>
              </a:lnSpc>
              <a:buFont typeface="Arial" panose="020B0604020202020204" pitchFamily="34" charset="0"/>
              <a:buChar char="•"/>
            </a:pPr>
            <a:endParaRPr lang="en-US" sz="1300" dirty="0">
              <a:solidFill>
                <a:schemeClr val="tx1">
                  <a:lumMod val="85000"/>
                  <a:lumOff val="15000"/>
                </a:schemeClr>
              </a:solidFill>
            </a:endParaRPr>
          </a:p>
          <a:p>
            <a:pPr indent="-228600" algn="l">
              <a:lnSpc>
                <a:spcPct val="90000"/>
              </a:lnSpc>
              <a:buFont typeface="Arial" panose="020B0604020202020204" pitchFamily="34" charset="0"/>
              <a:buChar char="•"/>
            </a:pPr>
            <a:endParaRPr lang="en-US" sz="1300" dirty="0">
              <a:solidFill>
                <a:schemeClr val="tx1">
                  <a:lumMod val="85000"/>
                  <a:lumOff val="15000"/>
                </a:schemeClr>
              </a:solidFill>
            </a:endParaRPr>
          </a:p>
        </p:txBody>
      </p:sp>
      <p:sp>
        <p:nvSpPr>
          <p:cNvPr id="3080" name="Rectangle 3079">
            <a:extLst>
              <a:ext uri="{FF2B5EF4-FFF2-40B4-BE49-F238E27FC236}">
                <a16:creationId xmlns:a16="http://schemas.microsoft.com/office/drawing/2014/main" id="{238C6EFF-7F9A-4268-BD61-87CF9E1E9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2"/>
            <a:ext cx="6096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2" name="Rectangle 3081">
            <a:extLst>
              <a:ext uri="{FF2B5EF4-FFF2-40B4-BE49-F238E27FC236}">
                <a16:creationId xmlns:a16="http://schemas.microsoft.com/office/drawing/2014/main" id="{AC66A6A8-E6B8-4476-B6C6-D68E9E6B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157" y="479893"/>
            <a:ext cx="5123687" cy="5458969"/>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4" name="Rectangle 3083">
            <a:extLst>
              <a:ext uri="{FF2B5EF4-FFF2-40B4-BE49-F238E27FC236}">
                <a16:creationId xmlns:a16="http://schemas.microsoft.com/office/drawing/2014/main" id="{070B6344-5DB1-40D5-95AD-537B375C2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3355" y="644485"/>
            <a:ext cx="4756891" cy="51297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signpost with several directions">
            <a:extLst>
              <a:ext uri="{FF2B5EF4-FFF2-40B4-BE49-F238E27FC236}">
                <a16:creationId xmlns:a16="http://schemas.microsoft.com/office/drawing/2014/main" id="{3DB1E79C-E268-2915-FC57-BAC82E30199C}"/>
              </a:ext>
            </a:extLst>
          </p:cNvPr>
          <p:cNvPicPr>
            <a:picLocks noChangeAspect="1"/>
          </p:cNvPicPr>
          <p:nvPr/>
        </p:nvPicPr>
        <p:blipFill>
          <a:blip r:embed="rId4"/>
          <a:srcRect l="9841" r="5346" b="-6"/>
          <a:stretch>
            <a:fillRect/>
          </a:stretch>
        </p:blipFill>
        <p:spPr>
          <a:xfrm>
            <a:off x="6941977" y="805352"/>
            <a:ext cx="2161366" cy="1905043"/>
          </a:xfrm>
          <a:prstGeom prst="rect">
            <a:avLst/>
          </a:prstGeom>
        </p:spPr>
      </p:pic>
      <p:pic>
        <p:nvPicPr>
          <p:cNvPr id="3074" name="Picture 2" descr="A sign post with many different colored signs">
            <a:extLst>
              <a:ext uri="{FF2B5EF4-FFF2-40B4-BE49-F238E27FC236}">
                <a16:creationId xmlns:a16="http://schemas.microsoft.com/office/drawing/2014/main" id="{196833E5-85CB-B732-9C98-0C272D0488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7"/>
          <a:stretch>
            <a:fillRect/>
          </a:stretch>
        </p:blipFill>
        <p:spPr bwMode="auto">
          <a:xfrm>
            <a:off x="9276491" y="805352"/>
            <a:ext cx="2090609" cy="189208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wooden signpost with different directions">
            <a:extLst>
              <a:ext uri="{FF2B5EF4-FFF2-40B4-BE49-F238E27FC236}">
                <a16:creationId xmlns:a16="http://schemas.microsoft.com/office/drawing/2014/main" id="{C569F0F2-8CE5-AA29-5B44-2371BECC50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1976" y="2874988"/>
            <a:ext cx="4425123" cy="2728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48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653CF142-DC0E-CB1A-DA67-2C639DEC005D}"/>
              </a:ext>
            </a:extLst>
          </p:cNvPr>
          <p:cNvSpPr txBox="1">
            <a:spLocks noGrp="1"/>
          </p:cNvSpPr>
          <p:nvPr>
            <p:ph type="title"/>
          </p:nvPr>
        </p:nvSpPr>
        <p:spPr bwMode="blackWhite">
          <a:xfrm>
            <a:off x="6267501" y="346479"/>
            <a:ext cx="5783964" cy="963848"/>
          </a:xfrm>
          <a:prstGeom prst="rect">
            <a:avLst/>
          </a:prstGeom>
        </p:spPr>
        <p:txBody>
          <a:bodyPr rot="0" spcFirstLastPara="0" vertOverflow="overflow" horzOverflow="overflow" vert="horz" lIns="182880" tIns="182880" rIns="182880" bIns="182880" numCol="1" spcCol="0" rtlCol="0" fromWordArt="0" anchor="ctr" anchorCtr="1" forceAA="0" compatLnSpc="1">
            <a:prstTxWarp prst="textNoShape">
              <a:avLst/>
            </a:prstTxWarp>
            <a:normAutofit fontScale="90000"/>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pPr marL="0" marR="0" lvl="0" indent="0" fontAlgn="auto">
              <a:spcAft>
                <a:spcPts val="600"/>
              </a:spcAft>
              <a:buClrTx/>
              <a:buSzTx/>
              <a:tabLst/>
              <a:defRPr/>
            </a:pPr>
            <a:r>
              <a:rPr kumimoji="0" lang="en-US" sz="2400" b="0" i="0" u="none" strike="noStrike" normalizeH="0" noProof="0" dirty="0">
                <a:ln>
                  <a:noFill/>
                </a:ln>
                <a:solidFill>
                  <a:schemeClr val="tx1"/>
                </a:solidFill>
                <a:effectLst/>
                <a:uLnTx/>
                <a:uFillTx/>
                <a:hlinkClick r:id="rId3">
                  <a:extLst>
                    <a:ext uri="{A12FA001-AC4F-418D-AE19-62706E023703}">
                      <ahyp:hlinkClr xmlns:ahyp="http://schemas.microsoft.com/office/drawing/2018/hyperlinkcolor" val="tx"/>
                    </a:ext>
                  </a:extLst>
                </a:hlinkClick>
              </a:rPr>
              <a:t>Instructions for completing an Application</a:t>
            </a:r>
            <a:endParaRPr kumimoji="0" lang="en-US" sz="2400" b="0" i="0" u="none" strike="noStrike" normalizeH="0" noProof="0" dirty="0">
              <a:ln>
                <a:noFill/>
              </a:ln>
              <a:solidFill>
                <a:schemeClr val="tx1"/>
              </a:solidFill>
              <a:effectLst/>
              <a:uLnTx/>
              <a:uFillTx/>
            </a:endParaRPr>
          </a:p>
        </p:txBody>
      </p:sp>
      <p:pic>
        <p:nvPicPr>
          <p:cNvPr id="8" name="Picture 7">
            <a:extLst>
              <a:ext uri="{FF2B5EF4-FFF2-40B4-BE49-F238E27FC236}">
                <a16:creationId xmlns:a16="http://schemas.microsoft.com/office/drawing/2014/main" id="{00AE71D3-7D0F-A833-890C-987FDF47BF8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034" y="1555881"/>
            <a:ext cx="4873658" cy="3746237"/>
          </a:xfrm>
          <a:prstGeom prst="rect">
            <a:avLst/>
          </a:prstGeom>
          <a:ln w="28575">
            <a:solidFill>
              <a:schemeClr val="tx1"/>
            </a:solidFill>
          </a:ln>
        </p:spPr>
      </p:pic>
      <p:sp>
        <p:nvSpPr>
          <p:cNvPr id="3" name="TextBox 2">
            <a:extLst>
              <a:ext uri="{FF2B5EF4-FFF2-40B4-BE49-F238E27FC236}">
                <a16:creationId xmlns:a16="http://schemas.microsoft.com/office/drawing/2014/main" id="{38B42C11-09A3-64BE-45A9-6F95AC03EE80}"/>
              </a:ext>
            </a:extLst>
          </p:cNvPr>
          <p:cNvSpPr txBox="1"/>
          <p:nvPr/>
        </p:nvSpPr>
        <p:spPr>
          <a:xfrm>
            <a:off x="6267501" y="1674248"/>
            <a:ext cx="5925310" cy="4760278"/>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hlinkClick r:id="rId5">
                  <a:extLst>
                    <a:ext uri="{A12FA001-AC4F-418D-AE19-62706E023703}">
                      <ahyp:hlinkClr xmlns:ahyp="http://schemas.microsoft.com/office/drawing/2018/hyperlinkcolor" val="tx"/>
                    </a:ext>
                  </a:extLst>
                </a:hlinkClick>
              </a:rPr>
              <a:t>General Information</a:t>
            </a: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hlinkClick r:id="rId6">
                  <a:extLst>
                    <a:ext uri="{A12FA001-AC4F-418D-AE19-62706E023703}">
                      <ahyp:hlinkClr xmlns:ahyp="http://schemas.microsoft.com/office/drawing/2018/hyperlinkcolor" val="tx"/>
                    </a:ext>
                  </a:extLst>
                </a:hlinkClick>
              </a:rPr>
              <a:t>Steps for completing and submitting the application</a:t>
            </a: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hlinkClick r:id="rId7">
                  <a:extLst>
                    <a:ext uri="{A12FA001-AC4F-418D-AE19-62706E023703}">
                      <ahyp:hlinkClr xmlns:ahyp="http://schemas.microsoft.com/office/drawing/2018/hyperlinkcolor" val="tx"/>
                    </a:ext>
                  </a:extLst>
                </a:hlinkClick>
              </a:rPr>
              <a:t>Application statuses</a:t>
            </a: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hlinkClick r:id="rId8">
                  <a:extLst>
                    <a:ext uri="{A12FA001-AC4F-418D-AE19-62706E023703}">
                      <ahyp:hlinkClr xmlns:ahyp="http://schemas.microsoft.com/office/drawing/2018/hyperlinkcolor" val="tx"/>
                    </a:ext>
                  </a:extLst>
                </a:hlinkClick>
              </a:rPr>
              <a:t>Notification of results</a:t>
            </a: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endParaRPr kumimoji="0" lang="en-US" sz="16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r>
              <a:rPr kumimoji="0" lang="en-US" sz="1600" b="0" i="0" u="none" strike="noStrike" kern="1200" cap="none" spc="0" normalizeH="0" baseline="0" noProof="0" dirty="0">
                <a:ln>
                  <a:noFill/>
                </a:ln>
                <a:effectLst/>
                <a:uLnTx/>
                <a:uFillTx/>
                <a:ea typeface="+mn-ea"/>
                <a:cs typeface="+mn-cs"/>
              </a:rPr>
              <a:t>Each of these links  provide key instructions at all stages of the application process. </a:t>
            </a:r>
          </a:p>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r>
              <a:rPr lang="en-US" sz="1600" b="1" dirty="0"/>
              <a:t>Other Useful Instructions</a:t>
            </a:r>
          </a:p>
          <a:p>
            <a:pPr marL="285750" marR="0" lvl="0" indent="-285750" algn="l" defTabSz="914400" rtl="0" eaLnBrk="1" fontAlgn="auto" latinLnBrk="0" hangingPunct="1">
              <a:lnSpc>
                <a:spcPct val="100000"/>
              </a:lnSpc>
              <a:spcAft>
                <a:spcPts val="600"/>
              </a:spcAft>
              <a:buClr>
                <a:srgbClr val="418AB3"/>
              </a:buClr>
              <a:buSzTx/>
              <a:buFont typeface="Wingdings" panose="05000000000000000000" pitchFamily="2" charset="2"/>
              <a:buChar char="§"/>
              <a:tabLst/>
              <a:defRPr/>
            </a:pPr>
            <a:r>
              <a:rPr kumimoji="0" lang="en-US" sz="1600" b="0" i="0" u="sng" strike="noStrike" kern="1200" cap="none" spc="0" normalizeH="0" baseline="0" noProof="0" dirty="0">
                <a:ln>
                  <a:noFill/>
                </a:ln>
                <a:solidFill>
                  <a:srgbClr val="000000"/>
                </a:solidFill>
                <a:effectLst/>
                <a:uLnTx/>
                <a:uFillTx/>
                <a:latin typeface="Untitled Regular"/>
                <a:ea typeface="+mn-ea"/>
                <a:cs typeface="+mn-cs"/>
                <a:hlinkClick r:id="rId9">
                  <a:extLst>
                    <a:ext uri="{A12FA001-AC4F-418D-AE19-62706E023703}">
                      <ahyp:hlinkClr xmlns:ahyp="http://schemas.microsoft.com/office/drawing/2018/hyperlinkcolor" val="tx"/>
                    </a:ext>
                  </a:extLst>
                </a:hlinkClick>
              </a:rPr>
              <a:t>Canada Graduate Research Scholarship – Master’s program</a:t>
            </a:r>
            <a:endParaRPr kumimoji="0" lang="en-US" sz="1600" b="0" i="0" u="none" strike="noStrike" kern="1200" cap="none" spc="0" normalizeH="0" baseline="0" noProof="0" dirty="0">
              <a:ln>
                <a:noFill/>
              </a:ln>
              <a:solidFill>
                <a:srgbClr val="000000"/>
              </a:solidFill>
              <a:effectLst/>
              <a:uLnTx/>
              <a:uFillTx/>
              <a:latin typeface="Untitled Regular"/>
              <a:ea typeface="+mn-ea"/>
              <a:cs typeface="+mn-cs"/>
            </a:endParaRPr>
          </a:p>
          <a:p>
            <a:pPr marL="285750" marR="0" lvl="0" indent="-285750" algn="l" defTabSz="914400" rtl="0" eaLnBrk="1" fontAlgn="auto" latinLnBrk="0" hangingPunct="1">
              <a:lnSpc>
                <a:spcPct val="100000"/>
              </a:lnSpc>
              <a:spcAft>
                <a:spcPts val="600"/>
              </a:spcAft>
              <a:buClr>
                <a:srgbClr val="418AB3"/>
              </a:buClr>
              <a:buSzTx/>
              <a:buFont typeface="Wingdings" panose="05000000000000000000" pitchFamily="2" charset="2"/>
              <a:buChar char="§"/>
              <a:tabLst/>
              <a:defRPr/>
            </a:pPr>
            <a:r>
              <a:rPr lang="en-US" sz="1600" dirty="0">
                <a:hlinkClick r:id="rId10">
                  <a:extLst>
                    <a:ext uri="{A12FA001-AC4F-418D-AE19-62706E023703}">
                      <ahyp:hlinkClr xmlns:ahyp="http://schemas.microsoft.com/office/drawing/2018/hyperlinkcolor" val="tx"/>
                    </a:ext>
                  </a:extLst>
                </a:hlinkClick>
              </a:rPr>
              <a:t>Instructions for completing a Canadian Common CV</a:t>
            </a:r>
            <a:endParaRPr lang="en-US" sz="1600" dirty="0"/>
          </a:p>
          <a:p>
            <a:pPr marL="285750" marR="0" lvl="0" indent="-285750" algn="l" defTabSz="914400" rtl="0" eaLnBrk="1" fontAlgn="auto" latinLnBrk="0" hangingPunct="1">
              <a:lnSpc>
                <a:spcPct val="100000"/>
              </a:lnSpc>
              <a:spcAft>
                <a:spcPts val="600"/>
              </a:spcAft>
              <a:buClr>
                <a:srgbClr val="418AB3"/>
              </a:buClr>
              <a:buSzTx/>
              <a:buFont typeface="Wingdings" panose="05000000000000000000" pitchFamily="2" charset="2"/>
              <a:buChar char="§"/>
              <a:tabLst/>
              <a:defRPr/>
            </a:pPr>
            <a:r>
              <a:rPr lang="en-US" sz="1600" dirty="0">
                <a:hlinkClick r:id="rId11">
                  <a:extLst>
                    <a:ext uri="{A12FA001-AC4F-418D-AE19-62706E023703}">
                      <ahyp:hlinkClr xmlns:ahyp="http://schemas.microsoft.com/office/drawing/2018/hyperlinkcolor" val="tx"/>
                    </a:ext>
                  </a:extLst>
                </a:hlinkClick>
              </a:rPr>
              <a:t>Instructions for completing the Reference Assessment</a:t>
            </a:r>
            <a:endParaRPr lang="en-US" sz="1600" dirty="0"/>
          </a:p>
          <a:p>
            <a:pPr marL="285750" marR="0" lvl="0" indent="-285750" algn="l" defTabSz="914400" rtl="0" eaLnBrk="1" fontAlgn="auto" latinLnBrk="0" hangingPunct="1">
              <a:lnSpc>
                <a:spcPct val="100000"/>
              </a:lnSpc>
              <a:spcAft>
                <a:spcPts val="600"/>
              </a:spcAft>
              <a:buClr>
                <a:srgbClr val="418AB3"/>
              </a:buClr>
              <a:buSzTx/>
              <a:buFont typeface="Wingdings" panose="05000000000000000000" pitchFamily="2" charset="2"/>
              <a:buChar char="§"/>
              <a:tabLst/>
              <a:defRPr/>
            </a:pPr>
            <a:r>
              <a:rPr lang="en-US" sz="1600" dirty="0">
                <a:hlinkClick r:id="rId12">
                  <a:extLst>
                    <a:ext uri="{A12FA001-AC4F-418D-AE19-62706E023703}">
                      <ahyp:hlinkClr xmlns:ahyp="http://schemas.microsoft.com/office/drawing/2018/hyperlinkcolor" val="tx"/>
                    </a:ext>
                  </a:extLst>
                </a:hlinkClick>
              </a:rPr>
              <a:t>Tutorials</a:t>
            </a:r>
            <a:endParaRPr lang="en-US" sz="1600" dirty="0"/>
          </a:p>
          <a:p>
            <a:pPr lvl="0">
              <a:defRPr cap="all"/>
            </a:pPr>
            <a:endParaRPr lang="en-US" sz="1600" dirty="0">
              <a:solidFill>
                <a:schemeClr val="tx1"/>
              </a:solidFill>
            </a:endParaRPr>
          </a:p>
          <a:p>
            <a:pPr marL="0" marR="0" lvl="0" indent="0" algn="l" defTabSz="914400" rtl="0" eaLnBrk="1" fontAlgn="auto" latinLnBrk="0" hangingPunct="1">
              <a:lnSpc>
                <a:spcPct val="100000"/>
              </a:lnSpc>
              <a:spcBef>
                <a:spcPts val="1000"/>
              </a:spcBef>
              <a:spcAft>
                <a:spcPts val="0"/>
              </a:spcAft>
              <a:buClr>
                <a:srgbClr val="418AB3"/>
              </a:buClr>
              <a:buSzTx/>
              <a:buFont typeface="Arial" panose="020B0604020202020204" pitchFamily="34" charset="0"/>
              <a:buNone/>
              <a:tabLst/>
              <a:defRPr/>
            </a:pPr>
            <a:endParaRPr kumimoji="0" lang="en-US" sz="1700" b="0" i="0" u="none" strike="noStrike" kern="1200" cap="none" spc="0" normalizeH="0" baseline="0" noProof="0" dirty="0">
              <a:ln>
                <a:noFill/>
              </a:ln>
              <a:effectLst/>
              <a:uLnTx/>
              <a:uFillTx/>
              <a:latin typeface="Gill Sans MT" panose="020B0502020104020203"/>
              <a:ea typeface="+mn-ea"/>
              <a:cs typeface="+mn-cs"/>
            </a:endParaRPr>
          </a:p>
        </p:txBody>
      </p:sp>
    </p:spTree>
    <p:extLst>
      <p:ext uri="{BB962C8B-B14F-4D97-AF65-F5344CB8AC3E}">
        <p14:creationId xmlns:p14="http://schemas.microsoft.com/office/powerpoint/2010/main" val="1164367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1035">
            <a:extLst>
              <a:ext uri="{FF2B5EF4-FFF2-40B4-BE49-F238E27FC236}">
                <a16:creationId xmlns:a16="http://schemas.microsoft.com/office/drawing/2014/main" id="{E137AC38-9CA9-4CCE-9FCE-5D21C7170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1EC5D73B-454B-9EC4-49E5-61CDBAD4BCAB}"/>
              </a:ext>
            </a:extLst>
          </p:cNvPr>
          <p:cNvSpPr>
            <a:spLocks noGrp="1"/>
          </p:cNvSpPr>
          <p:nvPr>
            <p:ph type="title"/>
          </p:nvPr>
        </p:nvSpPr>
        <p:spPr>
          <a:xfrm>
            <a:off x="6917596" y="806357"/>
            <a:ext cx="4475892" cy="1188720"/>
          </a:xfrm>
          <a:solidFill>
            <a:srgbClr val="FFFFFF"/>
          </a:solidFill>
          <a:ln>
            <a:solidFill>
              <a:srgbClr val="404040"/>
            </a:solidFill>
          </a:ln>
        </p:spPr>
        <p:txBody>
          <a:bodyPr vert="horz" lIns="182880" tIns="182880" rIns="182880" bIns="182880" rtlCol="0" anchor="ctr">
            <a:normAutofit/>
          </a:bodyPr>
          <a:lstStyle/>
          <a:p>
            <a:r>
              <a:rPr lang="en-US" sz="2000" dirty="0"/>
              <a:t>Presentation Standards </a:t>
            </a:r>
          </a:p>
        </p:txBody>
      </p:sp>
      <p:sp>
        <p:nvSpPr>
          <p:cNvPr id="1038" name="Rectangle 1037">
            <a:extLst>
              <a:ext uri="{FF2B5EF4-FFF2-40B4-BE49-F238E27FC236}">
                <a16:creationId xmlns:a16="http://schemas.microsoft.com/office/drawing/2014/main" id="{A3F2058F-D430-4F2D-9968-32EFF3E38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040" name="Rectangle 1039">
            <a:extLst>
              <a:ext uri="{FF2B5EF4-FFF2-40B4-BE49-F238E27FC236}">
                <a16:creationId xmlns:a16="http://schemas.microsoft.com/office/drawing/2014/main" id="{F0F74A6E-B865-4216-8DCC-44D0B5C33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1026" name="Picture 2">
            <a:extLst>
              <a:ext uri="{FF2B5EF4-FFF2-40B4-BE49-F238E27FC236}">
                <a16:creationId xmlns:a16="http://schemas.microsoft.com/office/drawing/2014/main" id="{ED45CD4B-39AE-3240-4E59-E1AFD4DD28A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626" y="2100780"/>
            <a:ext cx="4159568" cy="2339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E1766F-D56F-AD30-F58B-CA81692A6AA7}"/>
              </a:ext>
            </a:extLst>
          </p:cNvPr>
          <p:cNvSpPr txBox="1"/>
          <p:nvPr/>
        </p:nvSpPr>
        <p:spPr>
          <a:xfrm>
            <a:off x="6119085" y="2281775"/>
            <a:ext cx="5768115" cy="33111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Tri Agency provides online </a:t>
            </a:r>
            <a:r>
              <a:rPr kumimoji="0" lang="en-US" sz="1600" b="0" i="0" u="none" strike="noStrike" kern="1200" cap="none" spc="0" normalizeH="0" baseline="0" noProof="0" dirty="0">
                <a:ln>
                  <a:noFill/>
                </a:ln>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presentation and attachment standards </a:t>
            </a:r>
            <a:r>
              <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rPr>
              <a:t>that applicants must follow.</a:t>
            </a:r>
          </a:p>
          <a:p>
            <a:pPr algn="l">
              <a:lnSpc>
                <a:spcPts val="2550"/>
              </a:lnSpc>
              <a:spcAft>
                <a:spcPts val="863"/>
              </a:spcAft>
              <a:buNone/>
            </a:pPr>
            <a:r>
              <a:rPr lang="en-US" sz="1600" b="0" i="0" dirty="0">
                <a:solidFill>
                  <a:srgbClr val="000000"/>
                </a:solidFill>
                <a:effectLst/>
                <a:latin typeface="Untitled Bold"/>
              </a:rPr>
              <a:t>On the page</a:t>
            </a:r>
          </a:p>
          <a:p>
            <a:pPr algn="l">
              <a:buFont typeface="Arial" panose="020B0604020202020204" pitchFamily="34" charset="0"/>
              <a:buChar char="•"/>
            </a:pPr>
            <a:r>
              <a:rPr lang="en-US" sz="1600" b="0" i="0" u="sng" dirty="0">
                <a:effectLst/>
                <a:latin typeface="Untitled Regular"/>
                <a:hlinkClick r:id="rId4">
                  <a:extLst>
                    <a:ext uri="{A12FA001-AC4F-418D-AE19-62706E023703}">
                      <ahyp:hlinkClr xmlns:ahyp="http://schemas.microsoft.com/office/drawing/2018/hyperlinkcolor" val="tx"/>
                    </a:ext>
                  </a:extLst>
                </a:hlinkClick>
              </a:rPr>
              <a:t>Prepare your documents</a:t>
            </a:r>
            <a:endParaRPr lang="en-US" sz="1600" b="0" i="0" dirty="0">
              <a:effectLst/>
              <a:latin typeface="Untitled Regular"/>
            </a:endParaRPr>
          </a:p>
          <a:p>
            <a:pPr algn="l">
              <a:buFont typeface="Arial" panose="020B0604020202020204" pitchFamily="34" charset="0"/>
              <a:buChar char="•"/>
            </a:pPr>
            <a:r>
              <a:rPr lang="en-US" sz="1600" b="0" i="0" u="sng" dirty="0">
                <a:effectLst/>
                <a:latin typeface="Untitled Regular"/>
                <a:hlinkClick r:id="rId5">
                  <a:extLst>
                    <a:ext uri="{A12FA001-AC4F-418D-AE19-62706E023703}">
                      <ahyp:hlinkClr xmlns:ahyp="http://schemas.microsoft.com/office/drawing/2018/hyperlinkcolor" val="tx"/>
                    </a:ext>
                  </a:extLst>
                </a:hlinkClick>
              </a:rPr>
              <a:t>Canada Graduate Research Scholarship – Master’s (CGRS M) program transcript requirements</a:t>
            </a:r>
            <a:endParaRPr lang="en-US" sz="1600" b="0" i="0" dirty="0">
              <a:effectLst/>
              <a:latin typeface="Untitled Regular"/>
            </a:endParaRPr>
          </a:p>
          <a:p>
            <a:pPr algn="l">
              <a:buFont typeface="Arial" panose="020B0604020202020204" pitchFamily="34" charset="0"/>
              <a:buChar char="•"/>
            </a:pPr>
            <a:r>
              <a:rPr lang="en-US" sz="1600" b="0" i="0" u="sng" dirty="0">
                <a:effectLst/>
                <a:latin typeface="Untitled Regular"/>
                <a:hlinkClick r:id="rId6">
                  <a:extLst>
                    <a:ext uri="{A12FA001-AC4F-418D-AE19-62706E023703}">
                      <ahyp:hlinkClr xmlns:ahyp="http://schemas.microsoft.com/office/drawing/2018/hyperlinkcolor" val="tx"/>
                    </a:ext>
                  </a:extLst>
                </a:hlinkClick>
              </a:rPr>
              <a:t>Convert the documents</a:t>
            </a:r>
            <a:endParaRPr lang="en-US" sz="1600" b="0" i="0" dirty="0">
              <a:effectLst/>
              <a:latin typeface="Untitled Regular"/>
            </a:endParaRPr>
          </a:p>
          <a:p>
            <a:pPr algn="l">
              <a:buFont typeface="Arial" panose="020B0604020202020204" pitchFamily="34" charset="0"/>
              <a:buChar char="•"/>
            </a:pPr>
            <a:r>
              <a:rPr lang="en-US" sz="1600" b="0" i="0" u="sng" dirty="0">
                <a:effectLst/>
                <a:latin typeface="Untitled Regular"/>
                <a:hlinkClick r:id="rId7">
                  <a:extLst>
                    <a:ext uri="{A12FA001-AC4F-418D-AE19-62706E023703}">
                      <ahyp:hlinkClr xmlns:ahyp="http://schemas.microsoft.com/office/drawing/2018/hyperlinkcolor" val="tx"/>
                    </a:ext>
                  </a:extLst>
                </a:hlinkClick>
              </a:rPr>
              <a:t>Troubleshooting tips for uploading PDF attachments in the Research Portal</a:t>
            </a:r>
            <a:endParaRPr lang="en-US" sz="1600" b="0" i="0" dirty="0">
              <a:effectLst/>
              <a:latin typeface="Untitled Regular"/>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a:t>
            </a:r>
            <a:endParaRPr kumimoji="0" lang="en-CA"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03012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84E7-7639-8C06-1EB6-17F627466F14}"/>
              </a:ext>
            </a:extLst>
          </p:cNvPr>
          <p:cNvSpPr>
            <a:spLocks noGrp="1"/>
          </p:cNvSpPr>
          <p:nvPr>
            <p:ph type="title"/>
          </p:nvPr>
        </p:nvSpPr>
        <p:spPr>
          <a:xfrm>
            <a:off x="3602516" y="370332"/>
            <a:ext cx="7580082" cy="984743"/>
          </a:xfrm>
        </p:spPr>
        <p:txBody>
          <a:bodyPr>
            <a:normAutofit fontScale="90000"/>
          </a:bodyPr>
          <a:lstStyle/>
          <a:p>
            <a:r>
              <a:rPr lang="en-US" dirty="0">
                <a:latin typeface="+mn-lt"/>
              </a:rPr>
              <a:t>Steps for completing &amp; submitting the application </a:t>
            </a:r>
          </a:p>
        </p:txBody>
      </p:sp>
      <p:pic>
        <p:nvPicPr>
          <p:cNvPr id="5" name="Picture 4">
            <a:extLst>
              <a:ext uri="{FF2B5EF4-FFF2-40B4-BE49-F238E27FC236}">
                <a16:creationId xmlns:a16="http://schemas.microsoft.com/office/drawing/2014/main" id="{2641378E-3E7C-5645-4A27-2584DCF0732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0250" y="621167"/>
            <a:ext cx="1766849" cy="2646965"/>
          </a:xfrm>
          <a:prstGeom prst="rect">
            <a:avLst/>
          </a:prstGeom>
          <a:ln w="31750" cap="sq">
            <a:solidFill>
              <a:srgbClr val="FFFFFF"/>
            </a:solidFill>
            <a:miter lim="800000"/>
          </a:ln>
        </p:spPr>
      </p:pic>
      <p:pic>
        <p:nvPicPr>
          <p:cNvPr id="7" name="Picture 6">
            <a:extLst>
              <a:ext uri="{FF2B5EF4-FFF2-40B4-BE49-F238E27FC236}">
                <a16:creationId xmlns:a16="http://schemas.microsoft.com/office/drawing/2014/main" id="{0B57D62E-4BB1-DABF-B4B6-6B652D0EECF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0250" y="3589868"/>
            <a:ext cx="1766849" cy="2646966"/>
          </a:xfrm>
          <a:prstGeom prst="rect">
            <a:avLst/>
          </a:prstGeom>
          <a:ln w="31750" cap="sq">
            <a:solidFill>
              <a:srgbClr val="FFFFFF"/>
            </a:solidFill>
            <a:miter lim="800000"/>
          </a:ln>
        </p:spPr>
      </p:pic>
      <p:sp>
        <p:nvSpPr>
          <p:cNvPr id="3" name="Content Placeholder 2">
            <a:extLst>
              <a:ext uri="{FF2B5EF4-FFF2-40B4-BE49-F238E27FC236}">
                <a16:creationId xmlns:a16="http://schemas.microsoft.com/office/drawing/2014/main" id="{583E7511-7F4C-4780-2F0A-E425E2FF6A56}"/>
              </a:ext>
            </a:extLst>
          </p:cNvPr>
          <p:cNvSpPr>
            <a:spLocks noGrp="1"/>
          </p:cNvSpPr>
          <p:nvPr>
            <p:ph idx="1"/>
          </p:nvPr>
        </p:nvSpPr>
        <p:spPr>
          <a:xfrm>
            <a:off x="3349129" y="1762699"/>
            <a:ext cx="8350784" cy="4329629"/>
          </a:xfrm>
        </p:spPr>
        <p:txBody>
          <a:bodyPr>
            <a:normAutofit fontScale="77500" lnSpcReduction="20000"/>
          </a:bodyPr>
          <a:lstStyle/>
          <a:p>
            <a:pPr marL="342900" indent="-342900">
              <a:lnSpc>
                <a:spcPct val="90000"/>
              </a:lnSpc>
              <a:buAutoNum type="arabicPeriod"/>
            </a:pPr>
            <a:r>
              <a:rPr lang="en-US" sz="2100" b="0" i="0" dirty="0">
                <a:solidFill>
                  <a:srgbClr val="002060"/>
                </a:solidFill>
                <a:effectLst/>
              </a:rPr>
              <a:t>Create an application (simply logging into the Research Portal)</a:t>
            </a:r>
          </a:p>
          <a:p>
            <a:pPr marL="342900" indent="-342900">
              <a:lnSpc>
                <a:spcPct val="90000"/>
              </a:lnSpc>
              <a:buAutoNum type="arabicPeriod"/>
            </a:pPr>
            <a:r>
              <a:rPr lang="en-US" sz="2100" dirty="0">
                <a:solidFill>
                  <a:srgbClr val="002060"/>
                </a:solidFill>
              </a:rPr>
              <a:t>Application overview (fill in the blanks and details about Supplements/joint initiatives)</a:t>
            </a:r>
          </a:p>
          <a:p>
            <a:pPr marL="342900" indent="-342900">
              <a:lnSpc>
                <a:spcPct val="90000"/>
              </a:lnSpc>
              <a:buAutoNum type="arabicPeriod"/>
            </a:pPr>
            <a:r>
              <a:rPr lang="en-US" sz="2100" dirty="0">
                <a:solidFill>
                  <a:srgbClr val="002060"/>
                </a:solidFill>
              </a:rPr>
              <a:t>Activity details (clarifying questions, help match to reviewer with key words &amp; section for any special circumstances)</a:t>
            </a:r>
          </a:p>
          <a:p>
            <a:pPr marL="342900" indent="-342900">
              <a:lnSpc>
                <a:spcPct val="90000"/>
              </a:lnSpc>
              <a:buAutoNum type="arabicPeriod"/>
            </a:pPr>
            <a:r>
              <a:rPr lang="en-US" sz="2100" b="0" i="0" dirty="0">
                <a:solidFill>
                  <a:schemeClr val="accent6">
                    <a:lumMod val="50000"/>
                  </a:schemeClr>
                </a:solidFill>
                <a:effectLst/>
              </a:rPr>
              <a:t>Outline of proposed research (attachment) with bibliography and citations</a:t>
            </a:r>
          </a:p>
          <a:p>
            <a:pPr marL="342900" indent="-342900">
              <a:lnSpc>
                <a:spcPct val="90000"/>
              </a:lnSpc>
              <a:buAutoNum type="arabicPeriod"/>
            </a:pPr>
            <a:r>
              <a:rPr lang="en-US" sz="2100" dirty="0">
                <a:solidFill>
                  <a:schemeClr val="accent6">
                    <a:lumMod val="50000"/>
                  </a:schemeClr>
                </a:solidFill>
              </a:rPr>
              <a:t>Transcripts (attachment)</a:t>
            </a:r>
          </a:p>
          <a:p>
            <a:pPr marL="342900" indent="-342900">
              <a:lnSpc>
                <a:spcPct val="90000"/>
              </a:lnSpc>
              <a:buAutoNum type="arabicPeriod"/>
            </a:pPr>
            <a:r>
              <a:rPr lang="en-US" sz="2100" b="0" i="0" dirty="0">
                <a:solidFill>
                  <a:schemeClr val="accent6">
                    <a:lumMod val="50000"/>
                  </a:schemeClr>
                </a:solidFill>
                <a:effectLst/>
              </a:rPr>
              <a:t>Canadian Common CV</a:t>
            </a:r>
          </a:p>
          <a:p>
            <a:pPr marL="342900" indent="-342900">
              <a:lnSpc>
                <a:spcPct val="90000"/>
              </a:lnSpc>
              <a:buAutoNum type="arabicPeriod"/>
            </a:pPr>
            <a:r>
              <a:rPr lang="en-US" sz="2100" dirty="0">
                <a:solidFill>
                  <a:schemeClr val="accent6">
                    <a:lumMod val="50000"/>
                  </a:schemeClr>
                </a:solidFill>
              </a:rPr>
              <a:t>Reference assessments (two reference assessments)</a:t>
            </a:r>
          </a:p>
          <a:p>
            <a:pPr marL="342900" indent="-342900">
              <a:lnSpc>
                <a:spcPct val="90000"/>
              </a:lnSpc>
              <a:buAutoNum type="arabicPeriod"/>
            </a:pPr>
            <a:r>
              <a:rPr lang="en-US" sz="2100" b="0" i="0" dirty="0">
                <a:solidFill>
                  <a:srgbClr val="7030A0"/>
                </a:solidFill>
                <a:effectLst/>
              </a:rPr>
              <a:t>Verify that the application is complete (this is a check the portal does to ensure you have answered all questions)</a:t>
            </a:r>
          </a:p>
          <a:p>
            <a:pPr marL="342900" indent="-342900">
              <a:lnSpc>
                <a:spcPct val="90000"/>
              </a:lnSpc>
              <a:buAutoNum type="arabicPeriod"/>
            </a:pPr>
            <a:r>
              <a:rPr lang="en-US" sz="2100" dirty="0">
                <a:solidFill>
                  <a:srgbClr val="7030A0"/>
                </a:solidFill>
              </a:rPr>
              <a:t>Extract the application</a:t>
            </a:r>
          </a:p>
          <a:p>
            <a:pPr marL="342900" indent="-342900">
              <a:lnSpc>
                <a:spcPct val="90000"/>
              </a:lnSpc>
              <a:buAutoNum type="arabicPeriod"/>
            </a:pPr>
            <a:r>
              <a:rPr lang="en-US" sz="2100" b="0" i="0" dirty="0">
                <a:solidFill>
                  <a:srgbClr val="7030A0"/>
                </a:solidFill>
                <a:effectLst/>
              </a:rPr>
              <a:t>Submit the application</a:t>
            </a:r>
          </a:p>
          <a:p>
            <a:pPr marL="342900" indent="-342900">
              <a:lnSpc>
                <a:spcPct val="90000"/>
              </a:lnSpc>
              <a:buAutoNum type="arabicPeriod"/>
            </a:pPr>
            <a:r>
              <a:rPr lang="en-US" sz="2100" b="0" i="0" dirty="0">
                <a:solidFill>
                  <a:srgbClr val="7030A0"/>
                </a:solidFill>
                <a:effectLst/>
              </a:rPr>
              <a:t>Accept the terms and conditions of applying </a:t>
            </a:r>
          </a:p>
          <a:p>
            <a:pPr marL="0" indent="0">
              <a:lnSpc>
                <a:spcPct val="90000"/>
              </a:lnSpc>
              <a:buNone/>
            </a:pPr>
            <a:r>
              <a:rPr lang="en-US" sz="1900" b="0" i="0" dirty="0">
                <a:effectLst/>
              </a:rPr>
              <a:t>*</a:t>
            </a:r>
            <a:r>
              <a:rPr lang="en-US" sz="1900" b="0" i="0" dirty="0">
                <a:effectLst/>
                <a:hlinkClick r:id="rId4">
                  <a:extLst>
                    <a:ext uri="{A12FA001-AC4F-418D-AE19-62706E023703}">
                      <ahyp:hlinkClr xmlns:ahyp="http://schemas.microsoft.com/office/drawing/2018/hyperlinkcolor" val="tx"/>
                    </a:ext>
                  </a:extLst>
                </a:hlinkClick>
              </a:rPr>
              <a:t>instructions are provided within each task</a:t>
            </a:r>
            <a:endParaRPr lang="en-US" sz="1900" b="0" i="0" dirty="0">
              <a:effectLst/>
            </a:endParaRPr>
          </a:p>
        </p:txBody>
      </p:sp>
    </p:spTree>
    <p:extLst>
      <p:ext uri="{BB962C8B-B14F-4D97-AF65-F5344CB8AC3E}">
        <p14:creationId xmlns:p14="http://schemas.microsoft.com/office/powerpoint/2010/main" val="1621109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A40EF-27B1-F8F5-C01B-0E3EBBF10A7E}"/>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rcRect b="-1"/>
          <a:stretch>
            <a:fillRect/>
          </a:stretch>
        </p:blipFill>
        <p:spPr>
          <a:xfrm>
            <a:off x="20" y="10"/>
            <a:ext cx="12191980" cy="4571990"/>
          </a:xfrm>
          <a:prstGeom prst="rect">
            <a:avLst/>
          </a:prstGeom>
        </p:spPr>
      </p:pic>
      <p:sp>
        <p:nvSpPr>
          <p:cNvPr id="10" name="Title 9">
            <a:extLst>
              <a:ext uri="{FF2B5EF4-FFF2-40B4-BE49-F238E27FC236}">
                <a16:creationId xmlns:a16="http://schemas.microsoft.com/office/drawing/2014/main" id="{3B8F2456-0AEC-7AC0-C3D7-72BC6385A15A}"/>
              </a:ext>
            </a:extLst>
          </p:cNvPr>
          <p:cNvSpPr>
            <a:spLocks noGrp="1"/>
          </p:cNvSpPr>
          <p:nvPr>
            <p:ph type="title"/>
          </p:nvPr>
        </p:nvSpPr>
        <p:spPr>
          <a:xfrm>
            <a:off x="1600200" y="5070763"/>
            <a:ext cx="8894618" cy="1146995"/>
          </a:xfrm>
        </p:spPr>
        <p:txBody>
          <a:bodyPr vert="horz" lIns="274320" tIns="182880" rIns="274320" bIns="182880" rtlCol="0" anchor="ctr" anchorCtr="1">
            <a:normAutofit fontScale="90000"/>
          </a:bodyPr>
          <a:lstStyle/>
          <a:p>
            <a:r>
              <a:rPr lang="en-US" dirty="0">
                <a:solidFill>
                  <a:srgbClr val="262626"/>
                </a:solidFill>
              </a:rPr>
              <a:t>Components of the application</a:t>
            </a:r>
            <a:br>
              <a:rPr lang="en-US" dirty="0">
                <a:solidFill>
                  <a:srgbClr val="262626"/>
                </a:solidFill>
              </a:rPr>
            </a:br>
            <a:r>
              <a:rPr lang="en-US" dirty="0">
                <a:solidFill>
                  <a:srgbClr val="262626"/>
                </a:solidFill>
              </a:rPr>
              <a:t>&amp; </a:t>
            </a:r>
            <a:br>
              <a:rPr lang="en-US" dirty="0">
                <a:solidFill>
                  <a:srgbClr val="262626"/>
                </a:solidFill>
              </a:rPr>
            </a:br>
            <a:r>
              <a:rPr lang="en-US" dirty="0">
                <a:solidFill>
                  <a:srgbClr val="262626"/>
                </a:solidFill>
              </a:rPr>
              <a:t>helpful Resources</a:t>
            </a:r>
          </a:p>
        </p:txBody>
      </p:sp>
    </p:spTree>
    <p:extLst>
      <p:ext uri="{BB962C8B-B14F-4D97-AF65-F5344CB8AC3E}">
        <p14:creationId xmlns:p14="http://schemas.microsoft.com/office/powerpoint/2010/main" val="322648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6752066" y="829559"/>
            <a:ext cx="5135881" cy="1206759"/>
          </a:xfrm>
        </p:spPr>
        <p:txBody>
          <a:bodyPr vert="horz" lIns="182880" tIns="182880" rIns="182880" bIns="182880" rtlCol="0" anchor="ctr">
            <a:normAutofit/>
          </a:bodyPr>
          <a:lstStyle/>
          <a:p>
            <a:r>
              <a:rPr lang="en-US" sz="2600" dirty="0"/>
              <a:t>Special Circumstances: </a:t>
            </a:r>
            <a:br>
              <a:rPr lang="en-US" sz="2600" dirty="0"/>
            </a:br>
            <a:r>
              <a:rPr lang="en-US" sz="2600" dirty="0"/>
              <a:t>what to consider</a:t>
            </a:r>
          </a:p>
        </p:txBody>
      </p:sp>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291484" y="583894"/>
            <a:ext cx="5575422" cy="5644505"/>
          </a:xfrm>
        </p:spPr>
        <p:txBody>
          <a:bodyPr vert="horz" lIns="91440" tIns="45720" rIns="91440" bIns="45720" rtlCol="0" anchorCtr="0">
            <a:normAutofit fontScale="92500" lnSpcReduction="10000"/>
          </a:bodyPr>
          <a:lstStyle/>
          <a:p>
            <a:pPr algn="l">
              <a:spcAft>
                <a:spcPts val="1200"/>
              </a:spcAft>
            </a:pPr>
            <a:r>
              <a:rPr lang="en-US" sz="1700" dirty="0">
                <a:solidFill>
                  <a:schemeClr val="tx1">
                    <a:lumMod val="85000"/>
                    <a:lumOff val="15000"/>
                  </a:schemeClr>
                </a:solidFill>
              </a:rPr>
              <a:t>Language within the application:</a:t>
            </a:r>
          </a:p>
          <a:p>
            <a:pPr algn="l">
              <a:spcAft>
                <a:spcPts val="1200"/>
              </a:spcAft>
            </a:pPr>
            <a:r>
              <a:rPr lang="en-US" sz="1700" dirty="0">
                <a:solidFill>
                  <a:schemeClr val="tx1">
                    <a:lumMod val="85000"/>
                    <a:lumOff val="15000"/>
                  </a:schemeClr>
                </a:solidFill>
              </a:rPr>
              <a:t>The following question may apply:</a:t>
            </a:r>
          </a:p>
          <a:p>
            <a:pPr algn="l">
              <a:spcAft>
                <a:spcPts val="1200"/>
              </a:spcAft>
            </a:pPr>
            <a:r>
              <a:rPr lang="en-US" sz="1700" i="1" dirty="0">
                <a:solidFill>
                  <a:schemeClr val="tx1">
                    <a:lumMod val="85000"/>
                    <a:lumOff val="15000"/>
                  </a:schemeClr>
                </a:solidFill>
              </a:rPr>
              <a:t>Do you have any special circumstances to take into consideration that may have affected your research, professional career, record of academic or research achievement or completion of degrees?</a:t>
            </a:r>
          </a:p>
          <a:p>
            <a:pPr algn="l">
              <a:spcAft>
                <a:spcPts val="1200"/>
              </a:spcAft>
            </a:pPr>
            <a:r>
              <a:rPr lang="en-US" sz="1700" i="1" dirty="0">
                <a:solidFill>
                  <a:schemeClr val="tx1">
                    <a:lumMod val="85000"/>
                    <a:lumOff val="15000"/>
                  </a:schemeClr>
                </a:solidFill>
              </a:rPr>
              <a:t>If you answered Yes to the above question, the following prompt and text field (5,000 characters maximum, including spaces) will appear:</a:t>
            </a:r>
          </a:p>
          <a:p>
            <a:pPr algn="l">
              <a:spcAft>
                <a:spcPts val="1200"/>
              </a:spcAft>
            </a:pPr>
            <a:r>
              <a:rPr lang="en-US" sz="1700" b="1" i="1" dirty="0">
                <a:solidFill>
                  <a:schemeClr val="tx1">
                    <a:lumMod val="85000"/>
                    <a:lumOff val="15000"/>
                  </a:schemeClr>
                </a:solidFill>
              </a:rPr>
              <a:t>Describe any special circumstances that have impacted your performance or productivity (required). </a:t>
            </a:r>
          </a:p>
          <a:p>
            <a:pPr algn="l">
              <a:spcAft>
                <a:spcPts val="1200"/>
              </a:spcAft>
            </a:pPr>
            <a:r>
              <a:rPr lang="en-US" sz="1700" i="0" dirty="0">
                <a:solidFill>
                  <a:srgbClr val="000000"/>
                </a:solidFill>
                <a:effectLst/>
              </a:rPr>
              <a:t>The agencies require institutions and reviewers to take into consideration special circumstances that may have affected your research, professional career, record of academic or research achievement or completion of degrees. These may include administrative responsibilities, maternity or parental leave, child-rearing, illness, disability, cultural or community responsibilities, socio-economic context, trauma, loss, family responsibilities or the impact of a pandemic.</a:t>
            </a:r>
            <a:endParaRPr lang="en-US" sz="1700" dirty="0">
              <a:solidFill>
                <a:schemeClr val="tx1">
                  <a:lumMod val="85000"/>
                  <a:lumOff val="15000"/>
                </a:schemeClr>
              </a:solidFill>
            </a:endParaRPr>
          </a:p>
          <a:p>
            <a:pPr algn="l">
              <a:spcAft>
                <a:spcPts val="1200"/>
              </a:spcAft>
            </a:pPr>
            <a:endParaRPr lang="en-US" sz="1700" dirty="0">
              <a:solidFill>
                <a:schemeClr val="tx1">
                  <a:lumMod val="85000"/>
                  <a:lumOff val="15000"/>
                </a:schemeClr>
              </a:solidFill>
            </a:endParaRPr>
          </a:p>
          <a:p>
            <a:pPr indent="-228600" algn="l">
              <a:spcAft>
                <a:spcPts val="1200"/>
              </a:spcAft>
              <a:buFont typeface="Arial" panose="020B0604020202020204" pitchFamily="34" charset="0"/>
              <a:buChar char="•"/>
            </a:pPr>
            <a:endParaRPr lang="en-US" sz="1700" dirty="0">
              <a:solidFill>
                <a:schemeClr val="tx1">
                  <a:lumMod val="85000"/>
                  <a:lumOff val="15000"/>
                </a:schemeClr>
              </a:solidFill>
            </a:endParaRPr>
          </a:p>
          <a:p>
            <a:pPr indent="-228600" algn="l">
              <a:spcAft>
                <a:spcPts val="1200"/>
              </a:spcAft>
              <a:buFont typeface="Arial" panose="020B0604020202020204" pitchFamily="34" charset="0"/>
              <a:buChar char="•"/>
            </a:pPr>
            <a:endParaRPr lang="en-US" sz="1700" dirty="0">
              <a:solidFill>
                <a:schemeClr val="tx1">
                  <a:lumMod val="85000"/>
                  <a:lumOff val="15000"/>
                </a:schemeClr>
              </a:solidFill>
            </a:endParaRPr>
          </a:p>
        </p:txBody>
      </p:sp>
      <p:pic>
        <p:nvPicPr>
          <p:cNvPr id="1026" name="Picture 2" descr="Nurse holding patient's hand">
            <a:extLst>
              <a:ext uri="{FF2B5EF4-FFF2-40B4-BE49-F238E27FC236}">
                <a16:creationId xmlns:a16="http://schemas.microsoft.com/office/drawing/2014/main" id="{A385EA68-05DC-3944-7E8F-53EBF43CD2C2}"/>
              </a:ext>
            </a:extLst>
          </p:cNvPr>
          <p:cNvPicPr>
            <a:picLocks noGrp="1" noChangeAspect="1" noChangeArrowheads="1"/>
          </p:cNvPicPr>
          <p:nvPr>
            <p:ph type="pic" idx="1"/>
          </p:nvPr>
        </p:nvPicPr>
        <p:blipFill>
          <a:blip r:embed="rId3" cstate="email">
            <a:extLst>
              <a:ext uri="{28A0092B-C50C-407E-A947-70E740481C1C}">
                <a14:useLocalDpi xmlns:a14="http://schemas.microsoft.com/office/drawing/2010/main"/>
              </a:ext>
            </a:extLst>
          </a:blip>
          <a:srcRect r="-6"/>
          <a:stretch/>
        </p:blipFill>
        <p:spPr bwMode="auto">
          <a:xfrm>
            <a:off x="6756194" y="2430170"/>
            <a:ext cx="2564986" cy="1402748"/>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1030" name="Picture 6" descr="A silhouette of a person on a swing at sunset">
            <a:extLst>
              <a:ext uri="{FF2B5EF4-FFF2-40B4-BE49-F238E27FC236}">
                <a16:creationId xmlns:a16="http://schemas.microsoft.com/office/drawing/2014/main" id="{41B3A024-0AD9-E953-4593-736DFDADB17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6" b="-7"/>
          <a:stretch/>
        </p:blipFill>
        <p:spPr bwMode="auto">
          <a:xfrm>
            <a:off x="6756194" y="4266826"/>
            <a:ext cx="2564985" cy="1402748"/>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8" name="Picture 4" descr="A person holding a baby">
            <a:extLst>
              <a:ext uri="{FF2B5EF4-FFF2-40B4-BE49-F238E27FC236}">
                <a16:creationId xmlns:a16="http://schemas.microsoft.com/office/drawing/2014/main" id="{53744E12-B3F9-5707-C05D-A50DE24ABC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9662948" y="2430170"/>
            <a:ext cx="2224999" cy="2420843"/>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89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A1EDE-149E-583A-7928-DB7ABE1BF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AD6FBC-F733-700C-33D8-C88CB420E9D2}"/>
              </a:ext>
            </a:extLst>
          </p:cNvPr>
          <p:cNvSpPr>
            <a:spLocks noGrp="1"/>
          </p:cNvSpPr>
          <p:nvPr>
            <p:ph type="title"/>
          </p:nvPr>
        </p:nvSpPr>
        <p:spPr>
          <a:xfrm>
            <a:off x="242595" y="153933"/>
            <a:ext cx="6997958" cy="780402"/>
          </a:xfrm>
        </p:spPr>
        <p:txBody>
          <a:bodyPr vert="horz" lIns="182880" tIns="182880" rIns="182880" bIns="182880" rtlCol="0" anchor="ctr">
            <a:normAutofit fontScale="90000"/>
          </a:bodyPr>
          <a:lstStyle/>
          <a:p>
            <a:r>
              <a:rPr lang="en-US" sz="2400" dirty="0"/>
              <a:t>CGRS~M Instructions </a:t>
            </a:r>
            <a:br>
              <a:rPr lang="en-US" sz="2400" dirty="0"/>
            </a:br>
            <a:r>
              <a:rPr lang="en-US" sz="2400" dirty="0"/>
              <a:t>Outline of Proposed Research</a:t>
            </a:r>
          </a:p>
        </p:txBody>
      </p:sp>
      <p:pic>
        <p:nvPicPr>
          <p:cNvPr id="3" name="Picture 2">
            <a:extLst>
              <a:ext uri="{FF2B5EF4-FFF2-40B4-BE49-F238E27FC236}">
                <a16:creationId xmlns:a16="http://schemas.microsoft.com/office/drawing/2014/main" id="{3E79E1B2-5E86-1830-25CB-75EEAFAFAE8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534654" y="10"/>
            <a:ext cx="4657345" cy="6857990"/>
          </a:xfrm>
          <a:prstGeom prst="rect">
            <a:avLst/>
          </a:prstGeom>
        </p:spPr>
      </p:pic>
      <p:sp>
        <p:nvSpPr>
          <p:cNvPr id="6" name="TextBox 5">
            <a:extLst>
              <a:ext uri="{FF2B5EF4-FFF2-40B4-BE49-F238E27FC236}">
                <a16:creationId xmlns:a16="http://schemas.microsoft.com/office/drawing/2014/main" id="{B8C835BD-DB16-570F-EC95-6509FE99B9BD}"/>
              </a:ext>
            </a:extLst>
          </p:cNvPr>
          <p:cNvSpPr txBox="1"/>
          <p:nvPr/>
        </p:nvSpPr>
        <p:spPr>
          <a:xfrm>
            <a:off x="0" y="1225485"/>
            <a:ext cx="7534654" cy="5169172"/>
          </a:xfrm>
          <a:prstGeom prst="rect">
            <a:avLst/>
          </a:prstGeom>
          <a:noFill/>
        </p:spPr>
        <p:txBody>
          <a:bodyPr wrap="square">
            <a:spAutoFit/>
          </a:bodyPr>
          <a:lstStyle/>
          <a:p>
            <a:r>
              <a:rPr lang="en-US" sz="1400" b="0" i="0" dirty="0">
                <a:solidFill>
                  <a:srgbClr val="000000"/>
                </a:solidFill>
                <a:effectLst/>
              </a:rPr>
              <a:t>The single attachment consists of two separate sections: </a:t>
            </a:r>
            <a:r>
              <a:rPr lang="en-US" sz="1400" b="0" i="1" dirty="0">
                <a:solidFill>
                  <a:srgbClr val="000000"/>
                </a:solidFill>
                <a:effectLst/>
              </a:rPr>
              <a:t>Outline of proposed research</a:t>
            </a:r>
            <a:r>
              <a:rPr lang="en-US" sz="1400" b="0" i="0" dirty="0">
                <a:solidFill>
                  <a:srgbClr val="000000"/>
                </a:solidFill>
                <a:effectLst/>
              </a:rPr>
              <a:t> and </a:t>
            </a:r>
            <a:r>
              <a:rPr lang="en-US" sz="1400" b="0" i="1" dirty="0">
                <a:solidFill>
                  <a:srgbClr val="000000"/>
                </a:solidFill>
                <a:effectLst/>
              </a:rPr>
              <a:t>Bibliography and citations</a:t>
            </a:r>
            <a:r>
              <a:rPr lang="en-US" sz="1400" b="0" i="0" dirty="0">
                <a:solidFill>
                  <a:srgbClr val="000000"/>
                </a:solidFill>
                <a:effectLst/>
              </a:rPr>
              <a:t>. Each of these sections must be only one page. </a:t>
            </a:r>
          </a:p>
          <a:p>
            <a:endParaRPr lang="en-US" sz="1400" dirty="0">
              <a:solidFill>
                <a:srgbClr val="000000"/>
              </a:solidFill>
            </a:endParaRPr>
          </a:p>
          <a:p>
            <a:r>
              <a:rPr lang="en-US" sz="1400" b="0" i="0" dirty="0">
                <a:solidFill>
                  <a:srgbClr val="000000"/>
                </a:solidFill>
                <a:effectLst/>
              </a:rPr>
              <a:t>Pages in excess of the number permitted may be removed before the selection process and your application may be at a disadvantage as a result.</a:t>
            </a:r>
          </a:p>
          <a:p>
            <a:endParaRPr lang="en-US" sz="1400" dirty="0">
              <a:solidFill>
                <a:srgbClr val="000000"/>
              </a:solidFill>
            </a:endParaRPr>
          </a:p>
          <a:p>
            <a:pPr algn="l">
              <a:lnSpc>
                <a:spcPts val="1650"/>
              </a:lnSpc>
              <a:spcAft>
                <a:spcPts val="1500"/>
              </a:spcAft>
              <a:buNone/>
            </a:pPr>
            <a:r>
              <a:rPr lang="en-US" sz="1400" b="1" i="0" dirty="0">
                <a:solidFill>
                  <a:srgbClr val="000000"/>
                </a:solidFill>
                <a:effectLst/>
              </a:rPr>
              <a:t>Outline of proposed research </a:t>
            </a:r>
            <a:r>
              <a:rPr lang="en-US" sz="1400" b="0" i="0" dirty="0">
                <a:solidFill>
                  <a:srgbClr val="000000"/>
                </a:solidFill>
                <a:effectLst/>
              </a:rPr>
              <a:t>(one page maximum)</a:t>
            </a:r>
          </a:p>
          <a:p>
            <a:pPr marL="285750" indent="-285750" algn="l">
              <a:lnSpc>
                <a:spcPts val="1650"/>
              </a:lnSpc>
              <a:spcAft>
                <a:spcPts val="1500"/>
              </a:spcAft>
              <a:buFont typeface="Wingdings" panose="05000000000000000000" pitchFamily="2" charset="2"/>
              <a:buChar char="Ø"/>
            </a:pPr>
            <a:r>
              <a:rPr lang="en-US" sz="1400" b="0" i="0" dirty="0">
                <a:solidFill>
                  <a:srgbClr val="000000"/>
                </a:solidFill>
                <a:effectLst/>
              </a:rPr>
              <a:t>Provide a detailed description of your proposed research project for the period during which you will hold the award. Be as specific as possible. </a:t>
            </a:r>
          </a:p>
          <a:p>
            <a:pPr marL="285750" indent="-285750" algn="l">
              <a:lnSpc>
                <a:spcPts val="1650"/>
              </a:lnSpc>
              <a:spcAft>
                <a:spcPts val="1500"/>
              </a:spcAft>
              <a:buFont typeface="Wingdings" panose="05000000000000000000" pitchFamily="2" charset="2"/>
              <a:buChar char="Ø"/>
            </a:pPr>
            <a:r>
              <a:rPr lang="en-US" sz="1400" b="0" i="0" dirty="0">
                <a:solidFill>
                  <a:srgbClr val="000000"/>
                </a:solidFill>
                <a:effectLst/>
              </a:rPr>
              <a:t>Provide background information to position your proposed research within the context of current knowledge in the field. </a:t>
            </a:r>
          </a:p>
          <a:p>
            <a:pPr marL="285750" indent="-285750" algn="l">
              <a:lnSpc>
                <a:spcPts val="1650"/>
              </a:lnSpc>
              <a:spcAft>
                <a:spcPts val="1500"/>
              </a:spcAft>
              <a:buFont typeface="Wingdings" panose="05000000000000000000" pitchFamily="2" charset="2"/>
              <a:buChar char="Ø"/>
            </a:pPr>
            <a:r>
              <a:rPr lang="en-US" sz="1400" b="0" i="0" dirty="0">
                <a:solidFill>
                  <a:srgbClr val="000000"/>
                </a:solidFill>
                <a:effectLst/>
              </a:rPr>
              <a:t>State the </a:t>
            </a:r>
            <a:r>
              <a:rPr lang="en-US" sz="1400" b="1" i="0" dirty="0">
                <a:solidFill>
                  <a:srgbClr val="000000"/>
                </a:solidFill>
                <a:effectLst/>
              </a:rPr>
              <a:t>objectives</a:t>
            </a:r>
            <a:r>
              <a:rPr lang="en-US" sz="1400" b="0" i="0" dirty="0">
                <a:solidFill>
                  <a:srgbClr val="000000"/>
                </a:solidFill>
                <a:effectLst/>
              </a:rPr>
              <a:t> and </a:t>
            </a:r>
            <a:r>
              <a:rPr lang="en-US" sz="1400" b="1" i="0" dirty="0">
                <a:solidFill>
                  <a:srgbClr val="000000"/>
                </a:solidFill>
                <a:effectLst/>
              </a:rPr>
              <a:t>hypothesis</a:t>
            </a:r>
            <a:r>
              <a:rPr lang="en-US" sz="1400" b="0" i="0" dirty="0">
                <a:solidFill>
                  <a:srgbClr val="000000"/>
                </a:solidFill>
                <a:effectLst/>
              </a:rPr>
              <a:t> and </a:t>
            </a:r>
            <a:r>
              <a:rPr lang="en-US" sz="1400" b="1" i="0" dirty="0">
                <a:solidFill>
                  <a:srgbClr val="000000"/>
                </a:solidFill>
                <a:effectLst/>
              </a:rPr>
              <a:t>outline the experimental or theoretical approach </a:t>
            </a:r>
            <a:r>
              <a:rPr lang="en-US" sz="1400" b="0" i="0" dirty="0">
                <a:solidFill>
                  <a:srgbClr val="000000"/>
                </a:solidFill>
                <a:effectLst/>
              </a:rPr>
              <a:t>to be taken (citing literature pertinent to the proposal) and the methods and procedures to be used. </a:t>
            </a:r>
          </a:p>
          <a:p>
            <a:pPr marL="285750" indent="-285750" algn="l">
              <a:lnSpc>
                <a:spcPts val="1650"/>
              </a:lnSpc>
              <a:spcAft>
                <a:spcPts val="1500"/>
              </a:spcAft>
              <a:buFont typeface="Wingdings" panose="05000000000000000000" pitchFamily="2" charset="2"/>
              <a:buChar char="Ø"/>
            </a:pPr>
            <a:r>
              <a:rPr lang="en-US" sz="1400" b="0" i="0" dirty="0">
                <a:solidFill>
                  <a:srgbClr val="000000"/>
                </a:solidFill>
                <a:effectLst/>
              </a:rPr>
              <a:t>State the significance of the proposed research to a field or fields in the health sciences, natural sciences and/or engineering or social sciences and/or humanities, as appropriate.</a:t>
            </a:r>
          </a:p>
          <a:p>
            <a:pPr algn="l">
              <a:lnSpc>
                <a:spcPts val="1650"/>
              </a:lnSpc>
              <a:spcAft>
                <a:spcPts val="1500"/>
              </a:spcAft>
              <a:buNone/>
            </a:pPr>
            <a:r>
              <a:rPr lang="en-US" sz="1400" b="0" i="0" dirty="0">
                <a:solidFill>
                  <a:srgbClr val="000000"/>
                </a:solidFill>
                <a:effectLst/>
              </a:rPr>
              <a:t>If the output of your degree program is an artistic creation rather than a thesis, clearly indicate the research component of your proposed work. Outline the objectives of your research, the context, methodology and contribution to the advancement of knowledge.</a:t>
            </a:r>
            <a:endParaRPr lang="en-CA" dirty="0"/>
          </a:p>
        </p:txBody>
      </p:sp>
    </p:spTree>
    <p:extLst>
      <p:ext uri="{BB962C8B-B14F-4D97-AF65-F5344CB8AC3E}">
        <p14:creationId xmlns:p14="http://schemas.microsoft.com/office/powerpoint/2010/main" val="3082847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7D8662-17B3-42AA-9D5D-DE1F48DF6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D4704F-F5D3-CE21-C7A2-174E7B9A7301}"/>
              </a:ext>
            </a:extLst>
          </p:cNvPr>
          <p:cNvSpPr>
            <a:spLocks noGrp="1"/>
          </p:cNvSpPr>
          <p:nvPr>
            <p:ph type="title"/>
          </p:nvPr>
        </p:nvSpPr>
        <p:spPr>
          <a:xfrm>
            <a:off x="798511" y="713233"/>
            <a:ext cx="4475892" cy="1188720"/>
          </a:xfrm>
          <a:solidFill>
            <a:srgbClr val="FFFFFF"/>
          </a:solidFill>
          <a:ln>
            <a:solidFill>
              <a:srgbClr val="404040"/>
            </a:solidFill>
          </a:ln>
        </p:spPr>
        <p:txBody>
          <a:bodyPr vert="horz" lIns="182880" tIns="182880" rIns="182880" bIns="182880" rtlCol="0" anchor="ctr">
            <a:normAutofit/>
          </a:bodyPr>
          <a:lstStyle/>
          <a:p>
            <a:r>
              <a:rPr lang="en-US" sz="2000" b="0" i="0">
                <a:solidFill>
                  <a:srgbClr val="262626"/>
                </a:solidFill>
                <a:effectLst/>
              </a:rPr>
              <a:t>Bibliography and citations </a:t>
            </a:r>
            <a:br>
              <a:rPr lang="en-US" sz="2000" b="0" i="0">
                <a:solidFill>
                  <a:srgbClr val="262626"/>
                </a:solidFill>
                <a:effectLst/>
              </a:rPr>
            </a:br>
            <a:r>
              <a:rPr lang="en-US" sz="2000" b="0" i="0">
                <a:solidFill>
                  <a:srgbClr val="262626"/>
                </a:solidFill>
                <a:effectLst/>
              </a:rPr>
              <a:t>(one page maximum)</a:t>
            </a:r>
            <a:endParaRPr lang="en-US" sz="2000">
              <a:solidFill>
                <a:srgbClr val="262626"/>
              </a:solidFill>
            </a:endParaRPr>
          </a:p>
        </p:txBody>
      </p:sp>
      <p:sp>
        <p:nvSpPr>
          <p:cNvPr id="4" name="TextBox 3">
            <a:extLst>
              <a:ext uri="{FF2B5EF4-FFF2-40B4-BE49-F238E27FC236}">
                <a16:creationId xmlns:a16="http://schemas.microsoft.com/office/drawing/2014/main" id="{093E2189-EE27-9864-13D4-43989DB8D0F6}"/>
              </a:ext>
            </a:extLst>
          </p:cNvPr>
          <p:cNvSpPr txBox="1"/>
          <p:nvPr/>
        </p:nvSpPr>
        <p:spPr>
          <a:xfrm>
            <a:off x="804672" y="2258459"/>
            <a:ext cx="4475892" cy="3642792"/>
          </a:xfrm>
          <a:prstGeom prst="rect">
            <a:avLst/>
          </a:prstGeom>
        </p:spPr>
        <p:txBody>
          <a:bodyPr vert="horz" lIns="91440" tIns="45720" rIns="91440" bIns="45720" rtlCol="0">
            <a:normAutofit/>
          </a:bodyPr>
          <a:lstStyle/>
          <a:p>
            <a:pPr>
              <a:lnSpc>
                <a:spcPct val="90000"/>
              </a:lnSpc>
              <a:spcBef>
                <a:spcPts val="1000"/>
              </a:spcBef>
              <a:buClr>
                <a:schemeClr val="accent2"/>
              </a:buClr>
            </a:pPr>
            <a:r>
              <a:rPr lang="en-US" sz="1700" b="0" i="0" dirty="0">
                <a:effectLst/>
              </a:rPr>
              <a:t>Provide a bibliography that includes citations for all works referenced in the research proposal. </a:t>
            </a:r>
          </a:p>
          <a:p>
            <a:pPr>
              <a:lnSpc>
                <a:spcPct val="90000"/>
              </a:lnSpc>
              <a:spcBef>
                <a:spcPts val="1000"/>
              </a:spcBef>
              <a:buClr>
                <a:schemeClr val="accent2"/>
              </a:buClr>
            </a:pPr>
            <a:endParaRPr lang="en-US" sz="1700" dirty="0"/>
          </a:p>
          <a:p>
            <a:pPr>
              <a:lnSpc>
                <a:spcPct val="90000"/>
              </a:lnSpc>
              <a:spcBef>
                <a:spcPts val="1000"/>
              </a:spcBef>
              <a:buClr>
                <a:schemeClr val="accent2"/>
              </a:buClr>
            </a:pPr>
            <a:r>
              <a:rPr lang="en-US" sz="1700" b="0" i="0" dirty="0">
                <a:effectLst/>
              </a:rPr>
              <a:t>These citations should be in a format used by the primary discipline of the proposed research. </a:t>
            </a:r>
          </a:p>
          <a:p>
            <a:pPr>
              <a:lnSpc>
                <a:spcPct val="90000"/>
              </a:lnSpc>
              <a:spcBef>
                <a:spcPts val="1000"/>
              </a:spcBef>
              <a:buClr>
                <a:schemeClr val="accent2"/>
              </a:buClr>
            </a:pPr>
            <a:endParaRPr lang="en-US" sz="1700" dirty="0"/>
          </a:p>
          <a:p>
            <a:pPr>
              <a:lnSpc>
                <a:spcPct val="90000"/>
              </a:lnSpc>
              <a:spcBef>
                <a:spcPts val="1000"/>
              </a:spcBef>
              <a:buClr>
                <a:schemeClr val="accent2"/>
              </a:buClr>
            </a:pPr>
            <a:r>
              <a:rPr lang="en-US" sz="1700" b="0" i="0" dirty="0">
                <a:effectLst/>
              </a:rPr>
              <a:t>You must ensure that all citations are clear and complete to allow reviewers to easily locate the sources.</a:t>
            </a:r>
            <a:endParaRPr lang="en-US" sz="1700" dirty="0"/>
          </a:p>
        </p:txBody>
      </p:sp>
      <p:sp>
        <p:nvSpPr>
          <p:cNvPr id="14" name="Rectangle 13">
            <a:extLst>
              <a:ext uri="{FF2B5EF4-FFF2-40B4-BE49-F238E27FC236}">
                <a16:creationId xmlns:a16="http://schemas.microsoft.com/office/drawing/2014/main" id="{955D1EB5-8C7C-4C69-9221-568969C00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203" y="321731"/>
            <a:ext cx="3208079" cy="36748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8F78425-790E-9BC8-D70D-EC71C24787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60062" y="859392"/>
            <a:ext cx="2880360" cy="2599525"/>
          </a:xfrm>
          <a:prstGeom prst="rect">
            <a:avLst/>
          </a:prstGeom>
        </p:spPr>
      </p:pic>
      <p:sp>
        <p:nvSpPr>
          <p:cNvPr id="16" name="Rectangle 15">
            <a:extLst>
              <a:ext uri="{FF2B5EF4-FFF2-40B4-BE49-F238E27FC236}">
                <a16:creationId xmlns:a16="http://schemas.microsoft.com/office/drawing/2014/main" id="{CA256D4F-8E09-4AEA-AF5D-017ACFD23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7212" y="321731"/>
            <a:ext cx="2111317" cy="2065869"/>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3F2134-99EC-43B1-9B9F-BE2201F5D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7212" y="2548467"/>
            <a:ext cx="2111317" cy="33527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D6C2A5-02AF-86A4-6FA8-5E7C573FB8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21040" y="3413590"/>
            <a:ext cx="1783661" cy="1624905"/>
          </a:xfrm>
          <a:prstGeom prst="rect">
            <a:avLst/>
          </a:prstGeom>
        </p:spPr>
      </p:pic>
      <p:sp>
        <p:nvSpPr>
          <p:cNvPr id="20" name="Rectangle 19">
            <a:extLst>
              <a:ext uri="{FF2B5EF4-FFF2-40B4-BE49-F238E27FC236}">
                <a16:creationId xmlns:a16="http://schemas.microsoft.com/office/drawing/2014/main" id="{E81E7C1D-624A-4819-922B-6F6321C61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203" y="4163080"/>
            <a:ext cx="3208079" cy="2374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38364DE-DC6B-A7BB-30A0-8D292F31E1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60062" y="4395757"/>
            <a:ext cx="2880360" cy="1915439"/>
          </a:xfrm>
          <a:prstGeom prst="rect">
            <a:avLst/>
          </a:prstGeom>
        </p:spPr>
      </p:pic>
    </p:spTree>
    <p:extLst>
      <p:ext uri="{BB962C8B-B14F-4D97-AF65-F5344CB8AC3E}">
        <p14:creationId xmlns:p14="http://schemas.microsoft.com/office/powerpoint/2010/main" val="4101864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F280-C744-D1E9-5B47-D43FFD232F7A}"/>
              </a:ext>
            </a:extLst>
          </p:cNvPr>
          <p:cNvSpPr>
            <a:spLocks noGrp="1"/>
          </p:cNvSpPr>
          <p:nvPr>
            <p:ph type="title"/>
          </p:nvPr>
        </p:nvSpPr>
        <p:spPr>
          <a:xfrm>
            <a:off x="1295810" y="378758"/>
            <a:ext cx="9600379" cy="964267"/>
          </a:xfrm>
        </p:spPr>
        <p:txBody>
          <a:bodyPr>
            <a:normAutofit fontScale="90000"/>
          </a:bodyPr>
          <a:lstStyle/>
          <a:p>
            <a:r>
              <a:rPr lang="en-US" dirty="0"/>
              <a:t>Outline of Proposed Research </a:t>
            </a:r>
            <a:br>
              <a:rPr lang="en-US" dirty="0"/>
            </a:br>
            <a:r>
              <a:rPr lang="en-US" dirty="0"/>
              <a:t>Various Proposal Frameworks</a:t>
            </a:r>
          </a:p>
        </p:txBody>
      </p:sp>
      <p:sp>
        <p:nvSpPr>
          <p:cNvPr id="5" name="Text Placeholder 4">
            <a:extLst>
              <a:ext uri="{FF2B5EF4-FFF2-40B4-BE49-F238E27FC236}">
                <a16:creationId xmlns:a16="http://schemas.microsoft.com/office/drawing/2014/main" id="{F0824037-FAB6-A76D-8B81-D311DB472EEE}"/>
              </a:ext>
            </a:extLst>
          </p:cNvPr>
          <p:cNvSpPr>
            <a:spLocks noGrp="1"/>
          </p:cNvSpPr>
          <p:nvPr>
            <p:ph type="body" idx="1"/>
          </p:nvPr>
        </p:nvSpPr>
        <p:spPr>
          <a:xfrm>
            <a:off x="1583436" y="1828802"/>
            <a:ext cx="4270248" cy="484632"/>
          </a:xfrm>
        </p:spPr>
        <p:txBody>
          <a:bodyPr/>
          <a:lstStyle/>
          <a:p>
            <a:pPr algn="l"/>
            <a:r>
              <a:rPr lang="en-US" b="1" dirty="0"/>
              <a:t>Hour-Glass Style </a:t>
            </a:r>
          </a:p>
        </p:txBody>
      </p:sp>
      <p:sp>
        <p:nvSpPr>
          <p:cNvPr id="6" name="Content Placeholder 5">
            <a:extLst>
              <a:ext uri="{FF2B5EF4-FFF2-40B4-BE49-F238E27FC236}">
                <a16:creationId xmlns:a16="http://schemas.microsoft.com/office/drawing/2014/main" id="{A2287B0D-690F-4794-91E4-59E40144BD56}"/>
              </a:ext>
            </a:extLst>
          </p:cNvPr>
          <p:cNvSpPr>
            <a:spLocks noGrp="1"/>
          </p:cNvSpPr>
          <p:nvPr>
            <p:ph sz="half" idx="2"/>
          </p:nvPr>
        </p:nvSpPr>
        <p:spPr>
          <a:xfrm>
            <a:off x="1135464" y="2429902"/>
            <a:ext cx="4718220" cy="3729738"/>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Background of research, broad overview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Introduce important concepts, what is known and what is unknown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Methodology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Contribution to knowledge in field and broader impact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 Placeholder 7">
            <a:extLst>
              <a:ext uri="{FF2B5EF4-FFF2-40B4-BE49-F238E27FC236}">
                <a16:creationId xmlns:a16="http://schemas.microsoft.com/office/drawing/2014/main" id="{49789B04-15CB-446F-52A6-A8DB3B077EA1}"/>
              </a:ext>
            </a:extLst>
          </p:cNvPr>
          <p:cNvSpPr>
            <a:spLocks noGrp="1"/>
          </p:cNvSpPr>
          <p:nvPr>
            <p:ph type="body" sz="quarter" idx="13"/>
          </p:nvPr>
        </p:nvSpPr>
        <p:spPr>
          <a:xfrm>
            <a:off x="6338316" y="1828801"/>
            <a:ext cx="4270248" cy="484632"/>
          </a:xfrm>
        </p:spPr>
        <p:txBody>
          <a:bodyPr>
            <a:normAutofit/>
          </a:bodyPr>
          <a:lstStyle/>
          <a:p>
            <a:r>
              <a:rPr lang="en-US" b="1" dirty="0"/>
              <a:t>Inverted Triangle </a:t>
            </a:r>
          </a:p>
        </p:txBody>
      </p:sp>
      <p:sp>
        <p:nvSpPr>
          <p:cNvPr id="7" name="Content Placeholder 6">
            <a:extLst>
              <a:ext uri="{FF2B5EF4-FFF2-40B4-BE49-F238E27FC236}">
                <a16:creationId xmlns:a16="http://schemas.microsoft.com/office/drawing/2014/main" id="{CB33D612-E4E2-ABEC-2674-7B81BC31983B}"/>
              </a:ext>
            </a:extLst>
          </p:cNvPr>
          <p:cNvSpPr>
            <a:spLocks noGrp="1"/>
          </p:cNvSpPr>
          <p:nvPr>
            <p:ph sz="quarter" idx="4"/>
          </p:nvPr>
        </p:nvSpPr>
        <p:spPr>
          <a:xfrm>
            <a:off x="6338316" y="2429899"/>
            <a:ext cx="4875644" cy="3729737"/>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Big picture, relevance/importance of problem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Theoretical Frame: Situate study in body of theory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Methodology: Underlying approach to the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Method: How will you do 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Dissemination of research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14046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16" name="Rectangle 4115">
            <a:extLst>
              <a:ext uri="{FF2B5EF4-FFF2-40B4-BE49-F238E27FC236}">
                <a16:creationId xmlns:a16="http://schemas.microsoft.com/office/drawing/2014/main" id="{4605F3D6-EB7F-4A91-A265-FE93EF7B2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7" y="-2"/>
            <a:ext cx="753770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351812-32A4-734F-630E-84574B590036}"/>
              </a:ext>
            </a:extLst>
          </p:cNvPr>
          <p:cNvSpPr>
            <a:spLocks noGrp="1"/>
          </p:cNvSpPr>
          <p:nvPr>
            <p:ph type="title"/>
          </p:nvPr>
        </p:nvSpPr>
        <p:spPr>
          <a:xfrm>
            <a:off x="4763911" y="532123"/>
            <a:ext cx="6764424" cy="872471"/>
          </a:xfrm>
          <a:solidFill>
            <a:srgbClr val="FFFFFF"/>
          </a:solidFill>
          <a:ln>
            <a:solidFill>
              <a:srgbClr val="404040"/>
            </a:solidFill>
          </a:ln>
        </p:spPr>
        <p:txBody>
          <a:bodyPr vert="horz" lIns="182880" tIns="182880" rIns="182880" bIns="182880" rtlCol="0" anchor="ctr">
            <a:normAutofit/>
          </a:bodyPr>
          <a:lstStyle/>
          <a:p>
            <a:r>
              <a:rPr lang="en-US" sz="2600" dirty="0"/>
              <a:t>Transcripts </a:t>
            </a:r>
          </a:p>
        </p:txBody>
      </p:sp>
      <p:sp>
        <p:nvSpPr>
          <p:cNvPr id="4118" name="Rectangle 4117">
            <a:extLst>
              <a:ext uri="{FF2B5EF4-FFF2-40B4-BE49-F238E27FC236}">
                <a16:creationId xmlns:a16="http://schemas.microsoft.com/office/drawing/2014/main" id="{092CC7F4-35E8-45C3-9B4F-DFFACD411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665" y="640080"/>
            <a:ext cx="3394943"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0" name="Rectangle 4119">
            <a:extLst>
              <a:ext uri="{FF2B5EF4-FFF2-40B4-BE49-F238E27FC236}">
                <a16:creationId xmlns:a16="http://schemas.microsoft.com/office/drawing/2014/main" id="{C8D921BD-0242-4DAE-AE2F-472E3DA87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677" y="806357"/>
            <a:ext cx="304605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A01F123A-6B3E-85AB-76B9-DE2736FE6FE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
          <a:stretch>
            <a:fillRect/>
          </a:stretch>
        </p:blipFill>
        <p:spPr bwMode="auto">
          <a:xfrm>
            <a:off x="1005000" y="963854"/>
            <a:ext cx="2715768" cy="153618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24F8A40-6844-418F-6130-B5330D1886C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
          <a:stretch>
            <a:fillRect/>
          </a:stretch>
        </p:blipFill>
        <p:spPr bwMode="auto">
          <a:xfrm>
            <a:off x="1005868" y="2500041"/>
            <a:ext cx="2715768" cy="15361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1BA56BE-AF32-86EC-9AFD-6B46AEE3FBD3}"/>
              </a:ext>
              <a:ext uri="{C183D7F6-B498-43B3-948B-1728B52AA6E4}">
                <adec:decorative xmlns:adec="http://schemas.microsoft.com/office/drawing/2017/decorative" val="1"/>
              </a:ext>
            </a:extLst>
          </p:cNvPr>
          <p:cNvPicPr>
            <a:picLocks noChangeAspect="1"/>
          </p:cNvPicPr>
          <p:nvPr/>
        </p:nvPicPr>
        <p:blipFill>
          <a:blip r:embed="rId4"/>
          <a:srcRect t="15181" r="-6" b="71"/>
          <a:stretch>
            <a:fillRect/>
          </a:stretch>
        </p:blipFill>
        <p:spPr>
          <a:xfrm>
            <a:off x="1005868" y="4036223"/>
            <a:ext cx="2715768" cy="1536189"/>
          </a:xfrm>
          <a:prstGeom prst="rect">
            <a:avLst/>
          </a:prstGeom>
        </p:spPr>
      </p:pic>
      <p:sp>
        <p:nvSpPr>
          <p:cNvPr id="3" name="Content Placeholder 2">
            <a:extLst>
              <a:ext uri="{FF2B5EF4-FFF2-40B4-BE49-F238E27FC236}">
                <a16:creationId xmlns:a16="http://schemas.microsoft.com/office/drawing/2014/main" id="{F3E8C8A7-15DF-2815-3800-7729CD042516}"/>
              </a:ext>
            </a:extLst>
          </p:cNvPr>
          <p:cNvSpPr>
            <a:spLocks noGrp="1"/>
          </p:cNvSpPr>
          <p:nvPr>
            <p:ph idx="1"/>
          </p:nvPr>
        </p:nvSpPr>
        <p:spPr>
          <a:xfrm>
            <a:off x="4763911" y="1725106"/>
            <a:ext cx="7191022" cy="4412936"/>
          </a:xfrm>
        </p:spPr>
        <p:txBody>
          <a:bodyPr vert="horz" lIns="91440" tIns="45720" rIns="91440" bIns="45720" rtlCol="0">
            <a:normAutofit/>
          </a:bodyPr>
          <a:lstStyle/>
          <a:p>
            <a:pPr marL="0" indent="0">
              <a:lnSpc>
                <a:spcPct val="90000"/>
              </a:lnSpc>
              <a:buNone/>
            </a:pPr>
            <a:r>
              <a:rPr lang="en-US" sz="1600" dirty="0"/>
              <a:t>Include up-to-date official transcripts of ALL your undergraduate and graduate studies in the application. </a:t>
            </a:r>
          </a:p>
          <a:p>
            <a:pPr marL="0" indent="0">
              <a:lnSpc>
                <a:spcPct val="90000"/>
              </a:lnSpc>
              <a:buNone/>
            </a:pPr>
            <a:r>
              <a:rPr lang="en-US" sz="1600" dirty="0"/>
              <a:t>Retain the paper copy of any uploaded transcripts, as you could be asked to provide it for verification purposes.</a:t>
            </a:r>
          </a:p>
          <a:p>
            <a:pPr marL="0" indent="0">
              <a:lnSpc>
                <a:spcPct val="90000"/>
              </a:lnSpc>
              <a:buNone/>
            </a:pPr>
            <a:r>
              <a:rPr lang="en-US" sz="1600" dirty="0"/>
              <a:t>Up-to-date official transcripts are defined as transcripts issued by the Registrar’s Office and dated or issued in the fall session of the year of application (if currently registered) or after the last term completed (if not currently registered).</a:t>
            </a:r>
          </a:p>
          <a:p>
            <a:pPr marL="0" indent="0">
              <a:lnSpc>
                <a:spcPct val="90000"/>
              </a:lnSpc>
              <a:buNone/>
            </a:pPr>
            <a:r>
              <a:rPr lang="en-US" sz="1600" dirty="0"/>
              <a:t>Applicants are responsible for collecting, uploading, and confirming legibility of previous and current transcripts and upload them directly on to the application portal.</a:t>
            </a:r>
          </a:p>
          <a:p>
            <a:pPr marL="0" indent="0">
              <a:lnSpc>
                <a:spcPct val="90000"/>
              </a:lnSpc>
              <a:buNone/>
            </a:pPr>
            <a:r>
              <a:rPr lang="en-US" sz="1600" dirty="0"/>
              <a:t>If you have started your M.A. or M.Sc. graduate program Fall 2025 – you </a:t>
            </a:r>
            <a:r>
              <a:rPr lang="en-US" sz="1600" b="1" dirty="0"/>
              <a:t>must</a:t>
            </a:r>
            <a:r>
              <a:rPr lang="en-US" sz="1600" dirty="0"/>
              <a:t> upload transcript from this program, as it indicates months of study in your graduate program. </a:t>
            </a:r>
          </a:p>
          <a:p>
            <a:pPr marL="0" indent="0">
              <a:lnSpc>
                <a:spcPct val="90000"/>
              </a:lnSpc>
              <a:buNone/>
            </a:pPr>
            <a:endParaRPr lang="en-US" sz="1600" dirty="0"/>
          </a:p>
          <a:p>
            <a:pPr marL="0" indent="0">
              <a:lnSpc>
                <a:spcPct val="90000"/>
              </a:lnSpc>
              <a:buNone/>
            </a:pPr>
            <a:r>
              <a:rPr lang="en-US" sz="1600" b="1" dirty="0"/>
              <a:t>Review the application instructions. </a:t>
            </a:r>
          </a:p>
          <a:p>
            <a:pPr>
              <a:lnSpc>
                <a:spcPct val="90000"/>
              </a:lnSpc>
            </a:pPr>
            <a:endParaRPr lang="en-US" sz="1200" dirty="0">
              <a:solidFill>
                <a:srgbClr val="FFFFFF"/>
              </a:solidFill>
            </a:endParaRPr>
          </a:p>
        </p:txBody>
      </p:sp>
    </p:spTree>
    <p:extLst>
      <p:ext uri="{BB962C8B-B14F-4D97-AF65-F5344CB8AC3E}">
        <p14:creationId xmlns:p14="http://schemas.microsoft.com/office/powerpoint/2010/main" val="907566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7ADA-0426-8515-2E7D-A31F47C5A44A}"/>
              </a:ext>
            </a:extLst>
          </p:cNvPr>
          <p:cNvSpPr>
            <a:spLocks noGrp="1"/>
          </p:cNvSpPr>
          <p:nvPr>
            <p:ph type="title"/>
          </p:nvPr>
        </p:nvSpPr>
        <p:spPr>
          <a:xfrm>
            <a:off x="820354" y="1304210"/>
            <a:ext cx="3698803" cy="3346556"/>
          </a:xfrm>
          <a:prstGeom prst="ellipse">
            <a:avLst/>
          </a:prstGeom>
          <a:noFill/>
          <a:ln w="57150">
            <a:solidFill>
              <a:schemeClr val="tx1"/>
            </a:solidFill>
          </a:ln>
        </p:spPr>
        <p:txBody>
          <a:bodyPr>
            <a:normAutofit/>
          </a:bodyPr>
          <a:lstStyle/>
          <a:p>
            <a:r>
              <a:rPr kumimoji="0" lang="en-US" b="1" i="0" u="none" strike="noStrike" kern="1200" cap="none" spc="0" normalizeH="0" baseline="0" noProof="0" dirty="0">
                <a:ln>
                  <a:noFill/>
                </a:ln>
                <a:solidFill>
                  <a:schemeClr val="bg1"/>
                </a:solidFill>
                <a:effectLst/>
                <a:uLnTx/>
                <a:uFillTx/>
                <a:latin typeface="+mn-lt"/>
                <a:ea typeface="+mn-ea"/>
                <a:cs typeface="+mn-cs"/>
              </a:rPr>
              <a:t>Canadian Common CV (CCV)</a:t>
            </a:r>
            <a:r>
              <a:rPr kumimoji="0" lang="en-US" b="0" i="0" u="none" strike="noStrike" kern="1200" cap="none" spc="0" normalizeH="0" baseline="0" noProof="0" dirty="0">
                <a:ln>
                  <a:noFill/>
                </a:ln>
                <a:solidFill>
                  <a:schemeClr val="bg1"/>
                </a:solidFill>
                <a:effectLst/>
                <a:uLnTx/>
                <a:uFillTx/>
                <a:latin typeface="+mn-lt"/>
                <a:ea typeface="+mn-ea"/>
                <a:cs typeface="+mn-cs"/>
              </a:rPr>
              <a:t> </a:t>
            </a:r>
            <a:endParaRPr lang="en-CA" dirty="0">
              <a:solidFill>
                <a:schemeClr val="bg1"/>
              </a:solidFill>
              <a:latin typeface="+mn-lt"/>
            </a:endParaRPr>
          </a:p>
        </p:txBody>
      </p:sp>
      <p:sp>
        <p:nvSpPr>
          <p:cNvPr id="33" name="Rectangle 32">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3248CD-83BC-E9DC-5BD8-37BC4FF94608}"/>
              </a:ext>
            </a:extLst>
          </p:cNvPr>
          <p:cNvSpPr>
            <a:spLocks noGrp="1"/>
          </p:cNvSpPr>
          <p:nvPr>
            <p:ph idx="1"/>
          </p:nvPr>
        </p:nvSpPr>
        <p:spPr>
          <a:xfrm>
            <a:off x="5662669" y="802638"/>
            <a:ext cx="6268597" cy="5252722"/>
          </a:xfrm>
        </p:spPr>
        <p:txBody>
          <a:bodyPr anchor="ctr">
            <a:normAutofit/>
          </a:bodyPr>
          <a:lstStyle/>
          <a:p>
            <a:pPr>
              <a:lnSpc>
                <a:spcPct val="90000"/>
              </a:lnSpc>
              <a:spcBef>
                <a:spcPts val="600"/>
              </a:spcBef>
              <a:spcAft>
                <a:spcPts val="300"/>
              </a:spcAft>
              <a:buNone/>
            </a:pPr>
            <a:r>
              <a:rPr lang="en-US" sz="1600" b="0" i="0" dirty="0">
                <a:solidFill>
                  <a:schemeClr val="bg1"/>
                </a:solidFill>
                <a:effectLst/>
              </a:rPr>
              <a:t>The </a:t>
            </a:r>
            <a:r>
              <a:rPr lang="en-US" sz="1600" b="1" i="0" dirty="0">
                <a:solidFill>
                  <a:schemeClr val="bg1"/>
                </a:solidFill>
                <a:effectLst/>
              </a:rPr>
              <a:t>Tri-Agency CCV</a:t>
            </a:r>
            <a:r>
              <a:rPr lang="en-US" sz="1600" b="0" i="0" dirty="0">
                <a:solidFill>
                  <a:schemeClr val="bg1"/>
                </a:solidFill>
                <a:effectLst/>
              </a:rPr>
              <a:t> refers to the </a:t>
            </a:r>
            <a:r>
              <a:rPr lang="en-US" sz="1600" b="1" i="0" dirty="0">
                <a:solidFill>
                  <a:schemeClr val="bg1"/>
                </a:solidFill>
                <a:effectLst/>
                <a:hlinkClick r:id="rId2">
                  <a:extLst>
                    <a:ext uri="{A12FA001-AC4F-418D-AE19-62706E023703}">
                      <ahyp:hlinkClr xmlns:ahyp="http://schemas.microsoft.com/office/drawing/2018/hyperlinkcolor" val="tx"/>
                    </a:ext>
                  </a:extLst>
                </a:hlinkClick>
              </a:rPr>
              <a:t>Canadian Common CV </a:t>
            </a:r>
            <a:r>
              <a:rPr lang="en-US" sz="1600" b="1" i="0" dirty="0">
                <a:solidFill>
                  <a:schemeClr val="bg1"/>
                </a:solidFill>
                <a:effectLst/>
              </a:rPr>
              <a:t>(CCV)</a:t>
            </a:r>
            <a:r>
              <a:rPr lang="en-US" sz="1600" b="0" i="0" dirty="0">
                <a:solidFill>
                  <a:schemeClr val="bg1"/>
                </a:solidFill>
                <a:effectLst/>
              </a:rPr>
              <a:t> system used for funding applications submitted to Canada’s three federal research funding agencies.  (CGRS-M, CGRS-D CIHR &amp; SSHRC)</a:t>
            </a:r>
          </a:p>
          <a:p>
            <a:pPr>
              <a:lnSpc>
                <a:spcPct val="90000"/>
              </a:lnSpc>
              <a:spcBef>
                <a:spcPts val="975"/>
              </a:spcBef>
              <a:spcAft>
                <a:spcPts val="225"/>
              </a:spcAft>
              <a:buNone/>
            </a:pPr>
            <a:endParaRPr lang="en-US" sz="1600" b="1" i="0" dirty="0">
              <a:solidFill>
                <a:schemeClr val="bg1"/>
              </a:solidFill>
              <a:effectLst/>
            </a:endParaRPr>
          </a:p>
          <a:p>
            <a:pPr>
              <a:lnSpc>
                <a:spcPct val="90000"/>
              </a:lnSpc>
              <a:spcBef>
                <a:spcPts val="975"/>
              </a:spcBef>
              <a:spcAft>
                <a:spcPts val="225"/>
              </a:spcAft>
              <a:buNone/>
            </a:pPr>
            <a:r>
              <a:rPr lang="en-US" sz="1600" b="1" i="0" dirty="0">
                <a:solidFill>
                  <a:schemeClr val="bg1"/>
                </a:solidFill>
                <a:effectLst/>
              </a:rPr>
              <a:t>What It Is:</a:t>
            </a:r>
          </a:p>
          <a:p>
            <a:pPr>
              <a:lnSpc>
                <a:spcPct val="90000"/>
              </a:lnSpc>
              <a:spcBef>
                <a:spcPts val="600"/>
              </a:spcBef>
              <a:spcAft>
                <a:spcPts val="300"/>
              </a:spcAft>
              <a:buNone/>
            </a:pPr>
            <a:r>
              <a:rPr lang="en-US" sz="1600" b="0" i="0" dirty="0">
                <a:solidFill>
                  <a:schemeClr val="bg1"/>
                </a:solidFill>
                <a:effectLst/>
              </a:rPr>
              <a:t>	The </a:t>
            </a:r>
            <a:r>
              <a:rPr lang="en-US" sz="1600" b="1" i="0" dirty="0">
                <a:solidFill>
                  <a:schemeClr val="bg1"/>
                </a:solidFill>
                <a:effectLst/>
              </a:rPr>
              <a:t>Tri-Agency CCV</a:t>
            </a:r>
            <a:r>
              <a:rPr lang="en-US" sz="1600" b="0" i="0" dirty="0">
                <a:solidFill>
                  <a:schemeClr val="bg1"/>
                </a:solidFill>
                <a:effectLst/>
              </a:rPr>
              <a:t> is a standardized online CV format required for many scholarship, fellowship, and grant applications. It ensures consistency and completeness in how academic and professional information is presented.</a:t>
            </a:r>
          </a:p>
          <a:p>
            <a:pPr>
              <a:lnSpc>
                <a:spcPct val="90000"/>
              </a:lnSpc>
              <a:spcBef>
                <a:spcPts val="975"/>
              </a:spcBef>
              <a:spcAft>
                <a:spcPts val="225"/>
              </a:spcAft>
              <a:buNone/>
            </a:pPr>
            <a:endParaRPr lang="en-US" sz="1600" b="1" i="0" dirty="0">
              <a:solidFill>
                <a:schemeClr val="bg1"/>
              </a:solidFill>
              <a:effectLst/>
            </a:endParaRPr>
          </a:p>
          <a:p>
            <a:pPr>
              <a:lnSpc>
                <a:spcPct val="90000"/>
              </a:lnSpc>
              <a:spcBef>
                <a:spcPts val="975"/>
              </a:spcBef>
              <a:spcAft>
                <a:spcPts val="225"/>
              </a:spcAft>
              <a:buNone/>
            </a:pPr>
            <a:r>
              <a:rPr lang="en-US" sz="1600" b="1" i="0" dirty="0">
                <a:solidFill>
                  <a:schemeClr val="bg1"/>
                </a:solidFill>
                <a:effectLst/>
              </a:rPr>
              <a:t>Key Features:</a:t>
            </a:r>
          </a:p>
          <a:p>
            <a:pPr marL="0" indent="0">
              <a:lnSpc>
                <a:spcPct val="90000"/>
              </a:lnSpc>
              <a:spcBef>
                <a:spcPts val="300"/>
              </a:spcBef>
              <a:spcAft>
                <a:spcPts val="300"/>
              </a:spcAft>
              <a:buNone/>
            </a:pPr>
            <a:r>
              <a:rPr lang="en-US" sz="1600" b="1" i="0" dirty="0">
                <a:solidFill>
                  <a:schemeClr val="bg1"/>
                </a:solidFill>
                <a:effectLst/>
              </a:rPr>
              <a:t>Sections</a:t>
            </a:r>
            <a:r>
              <a:rPr lang="en-US" sz="1600" b="0" i="0" dirty="0">
                <a:solidFill>
                  <a:schemeClr val="bg1"/>
                </a:solidFill>
                <a:effectLst/>
              </a:rPr>
              <a:t>: education, employment, research funding history, contributions, activities, and more.</a:t>
            </a:r>
          </a:p>
          <a:p>
            <a:pPr marL="0" indent="0">
              <a:lnSpc>
                <a:spcPct val="90000"/>
              </a:lnSpc>
              <a:spcBef>
                <a:spcPts val="300"/>
              </a:spcBef>
              <a:spcAft>
                <a:spcPts val="300"/>
              </a:spcAft>
              <a:buNone/>
            </a:pPr>
            <a:endParaRPr lang="en-US" sz="1600" b="1" i="0" dirty="0">
              <a:solidFill>
                <a:schemeClr val="bg1"/>
              </a:solidFill>
              <a:effectLst/>
            </a:endParaRPr>
          </a:p>
          <a:p>
            <a:pPr marL="0" indent="0">
              <a:lnSpc>
                <a:spcPct val="90000"/>
              </a:lnSpc>
              <a:spcBef>
                <a:spcPts val="300"/>
              </a:spcBef>
              <a:spcAft>
                <a:spcPts val="300"/>
              </a:spcAft>
              <a:buNone/>
            </a:pPr>
            <a:r>
              <a:rPr lang="en-US" sz="1600" b="1" i="0" dirty="0">
                <a:solidFill>
                  <a:schemeClr val="bg1"/>
                </a:solidFill>
                <a:effectLst/>
              </a:rPr>
              <a:t>Time-consuming</a:t>
            </a:r>
            <a:r>
              <a:rPr lang="en-US" sz="1600" b="0" i="0" dirty="0">
                <a:solidFill>
                  <a:schemeClr val="bg1"/>
                </a:solidFill>
                <a:effectLst/>
              </a:rPr>
              <a:t>: It can take time to complete, especially the first time, so starting early is recommended.</a:t>
            </a:r>
          </a:p>
          <a:p>
            <a:pPr marL="0" indent="0">
              <a:lnSpc>
                <a:spcPct val="90000"/>
              </a:lnSpc>
              <a:buNone/>
            </a:pPr>
            <a:r>
              <a:rPr lang="en-CA" sz="1500" dirty="0">
                <a:solidFill>
                  <a:schemeClr val="bg1"/>
                </a:solidFill>
              </a:rPr>
              <a:t>* </a:t>
            </a:r>
            <a:r>
              <a:rPr lang="en-CA" sz="1500" dirty="0">
                <a:solidFill>
                  <a:srgbClr val="0070C0"/>
                </a:solidFill>
                <a:hlinkClick r:id="rId3">
                  <a:extLst>
                    <a:ext uri="{A12FA001-AC4F-418D-AE19-62706E023703}">
                      <ahyp:hlinkClr xmlns:ahyp="http://schemas.microsoft.com/office/drawing/2018/hyperlinkcolor" val="tx"/>
                    </a:ext>
                  </a:extLst>
                </a:hlinkClick>
              </a:rPr>
              <a:t>Canadian Common CV (CGRS-M) – Frequently Asked Questions</a:t>
            </a:r>
            <a:endParaRPr lang="en-CA" sz="1500" dirty="0">
              <a:solidFill>
                <a:srgbClr val="0070C0"/>
              </a:solidFill>
            </a:endParaRPr>
          </a:p>
        </p:txBody>
      </p:sp>
    </p:spTree>
    <p:extLst>
      <p:ext uri="{BB962C8B-B14F-4D97-AF65-F5344CB8AC3E}">
        <p14:creationId xmlns:p14="http://schemas.microsoft.com/office/powerpoint/2010/main" val="282862738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E2910-B4A3-14AE-7A6D-FCBFF945868A}"/>
              </a:ext>
            </a:extLst>
          </p:cNvPr>
          <p:cNvSpPr>
            <a:spLocks noGrp="1"/>
          </p:cNvSpPr>
          <p:nvPr>
            <p:ph type="title"/>
          </p:nvPr>
        </p:nvSpPr>
        <p:spPr>
          <a:xfrm>
            <a:off x="5154549" y="344930"/>
            <a:ext cx="6301745" cy="1174991"/>
          </a:xfrm>
        </p:spPr>
        <p:txBody>
          <a:bodyPr vert="horz" lIns="182880" tIns="182880" rIns="182880" bIns="182880" rtlCol="0" anchor="ctr">
            <a:normAutofit/>
          </a:bodyPr>
          <a:lstStyle/>
          <a:p>
            <a:r>
              <a:rPr lang="en-US" sz="2400" dirty="0">
                <a:solidFill>
                  <a:srgbClr val="4C6F7C"/>
                </a:solidFill>
                <a:hlinkClick r:id="rId3">
                  <a:extLst>
                    <a:ext uri="{A12FA001-AC4F-418D-AE19-62706E023703}">
                      <ahyp:hlinkClr xmlns:ahyp="http://schemas.microsoft.com/office/drawing/2018/hyperlinkcolor" val="tx"/>
                    </a:ext>
                  </a:extLst>
                </a:hlinkClick>
              </a:rPr>
              <a:t>How to Win Scholarships</a:t>
            </a:r>
            <a:endParaRPr lang="en-US" sz="2400" dirty="0">
              <a:solidFill>
                <a:srgbClr val="4C6F7C"/>
              </a:solidFill>
            </a:endParaRPr>
          </a:p>
        </p:txBody>
      </p:sp>
      <p:pic>
        <p:nvPicPr>
          <p:cNvPr id="5" name="Picture Placeholder 4">
            <a:extLst>
              <a:ext uri="{FF2B5EF4-FFF2-40B4-BE49-F238E27FC236}">
                <a16:creationId xmlns:a16="http://schemas.microsoft.com/office/drawing/2014/main" id="{8A509AD5-9BA6-CA94-EA66-7DA3AB1343DC}"/>
              </a:ext>
              <a:ext uri="{C183D7F6-B498-43B3-948B-1728B52AA6E4}">
                <adec:decorative xmlns:adec="http://schemas.microsoft.com/office/drawing/2017/decorative" val="1"/>
              </a:ext>
            </a:extLst>
          </p:cNvPr>
          <p:cNvPicPr>
            <a:picLocks noGrp="1" noChangeAspect="1"/>
          </p:cNvPicPr>
          <p:nvPr>
            <p:ph type="pic" idx="1"/>
          </p:nvPr>
        </p:nvPicPr>
        <p:blipFill>
          <a:blip r:embed="rId4" cstate="email">
            <a:extLst>
              <a:ext uri="{28A0092B-C50C-407E-A947-70E740481C1C}">
                <a14:useLocalDpi xmlns:a14="http://schemas.microsoft.com/office/drawing/2010/main"/>
              </a:ext>
            </a:extLst>
          </a:blip>
          <a:srcRect/>
          <a:stretch/>
        </p:blipFill>
        <p:spPr>
          <a:xfrm>
            <a:off x="0" y="10"/>
            <a:ext cx="4657325" cy="6857990"/>
          </a:xfrm>
          <a:prstGeom prst="rect">
            <a:avLst/>
          </a:prstGeom>
        </p:spPr>
      </p:pic>
      <p:pic>
        <p:nvPicPr>
          <p:cNvPr id="8" name="Picture 7" descr="Image of the How to Win Scholarships landing page on the School of Graduate Studies webpage">
            <a:extLst>
              <a:ext uri="{FF2B5EF4-FFF2-40B4-BE49-F238E27FC236}">
                <a16:creationId xmlns:a16="http://schemas.microsoft.com/office/drawing/2014/main" id="{721712C2-BF58-4522-395E-62C3344AF3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54549" y="1679997"/>
            <a:ext cx="6301745" cy="4426846"/>
          </a:xfrm>
          <a:prstGeom prst="rect">
            <a:avLst/>
          </a:prstGeom>
        </p:spPr>
      </p:pic>
    </p:spTree>
    <p:extLst>
      <p:ext uri="{BB962C8B-B14F-4D97-AF65-F5344CB8AC3E}">
        <p14:creationId xmlns:p14="http://schemas.microsoft.com/office/powerpoint/2010/main" val="2342091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E33F-56BD-0757-AF42-0FB330D28E16}"/>
              </a:ext>
            </a:extLst>
          </p:cNvPr>
          <p:cNvSpPr>
            <a:spLocks noGrp="1"/>
          </p:cNvSpPr>
          <p:nvPr>
            <p:ph type="title"/>
          </p:nvPr>
        </p:nvSpPr>
        <p:spPr>
          <a:xfrm>
            <a:off x="561861" y="907647"/>
            <a:ext cx="4880472" cy="1372844"/>
          </a:xfrm>
        </p:spPr>
        <p:txBody>
          <a:bodyPr>
            <a:normAutofit/>
          </a:bodyPr>
          <a:lstStyle/>
          <a:p>
            <a:r>
              <a:rPr lang="en-US" dirty="0"/>
              <a:t>San Francisco Declaration on research assessment</a:t>
            </a:r>
            <a:endParaRPr lang="en-CA" dirty="0"/>
          </a:p>
        </p:txBody>
      </p:sp>
      <p:sp>
        <p:nvSpPr>
          <p:cNvPr id="3" name="Content Placeholder 2">
            <a:extLst>
              <a:ext uri="{FF2B5EF4-FFF2-40B4-BE49-F238E27FC236}">
                <a16:creationId xmlns:a16="http://schemas.microsoft.com/office/drawing/2014/main" id="{9432262A-761A-5455-ACC1-6E26FBA100E5}"/>
              </a:ext>
            </a:extLst>
          </p:cNvPr>
          <p:cNvSpPr>
            <a:spLocks noGrp="1"/>
          </p:cNvSpPr>
          <p:nvPr>
            <p:ph idx="1"/>
          </p:nvPr>
        </p:nvSpPr>
        <p:spPr>
          <a:xfrm>
            <a:off x="6303126" y="1425440"/>
            <a:ext cx="5651546" cy="3822192"/>
          </a:xfrm>
        </p:spPr>
        <p:txBody>
          <a:bodyPr/>
          <a:lstStyle/>
          <a:p>
            <a:pPr algn="l">
              <a:lnSpc>
                <a:spcPts val="2550"/>
              </a:lnSpc>
              <a:spcBef>
                <a:spcPts val="1875"/>
              </a:spcBef>
              <a:spcAft>
                <a:spcPts val="863"/>
              </a:spcAft>
              <a:buNone/>
            </a:pPr>
            <a:r>
              <a:rPr lang="en-US" sz="1800" b="1" i="0" dirty="0">
                <a:solidFill>
                  <a:srgbClr val="000000"/>
                </a:solidFill>
                <a:effectLst/>
              </a:rPr>
              <a:t>San Francisco Declaration on Research Assessment</a:t>
            </a:r>
          </a:p>
          <a:p>
            <a:pPr marL="0" indent="0" algn="l">
              <a:lnSpc>
                <a:spcPts val="1650"/>
              </a:lnSpc>
              <a:spcAft>
                <a:spcPts val="1500"/>
              </a:spcAft>
              <a:buNone/>
            </a:pPr>
            <a:r>
              <a:rPr lang="en-US" sz="1800" b="0" i="0" dirty="0">
                <a:effectLst/>
              </a:rPr>
              <a:t>CIHR, NSERC and SSHRC, along with other Canadian research funding agencies, are signatories of the </a:t>
            </a:r>
            <a:r>
              <a:rPr lang="en-US" sz="1800" b="0" i="0" u="sng" dirty="0">
                <a:effectLst/>
                <a:hlinkClick r:id="rId3">
                  <a:extLst>
                    <a:ext uri="{A12FA001-AC4F-418D-AE19-62706E023703}">
                      <ahyp:hlinkClr xmlns:ahyp="http://schemas.microsoft.com/office/drawing/2018/hyperlinkcolor" val="tx"/>
                    </a:ext>
                  </a:extLst>
                </a:hlinkClick>
              </a:rPr>
              <a:t>San Francisco Declaration on Research Assessment (DORA)</a:t>
            </a:r>
            <a:r>
              <a:rPr lang="en-US" sz="1800" b="0" i="0" dirty="0">
                <a:effectLst/>
              </a:rPr>
              <a:t>. </a:t>
            </a:r>
          </a:p>
          <a:p>
            <a:pPr marL="0" indent="0" algn="l">
              <a:lnSpc>
                <a:spcPts val="1650"/>
              </a:lnSpc>
              <a:spcAft>
                <a:spcPts val="1500"/>
              </a:spcAft>
              <a:buNone/>
            </a:pPr>
            <a:r>
              <a:rPr lang="en-US" sz="1800" b="0" i="0" dirty="0">
                <a:effectLst/>
              </a:rPr>
              <a:t>The agencies are committed to meaningful assessment of excellence in research funding and to ensuring that a wide range of research results and outcomes are considered and valued as part of the assessment process. </a:t>
            </a:r>
          </a:p>
          <a:p>
            <a:pPr marL="0" indent="0" algn="l">
              <a:lnSpc>
                <a:spcPts val="1650"/>
              </a:lnSpc>
              <a:spcAft>
                <a:spcPts val="1500"/>
              </a:spcAft>
              <a:buNone/>
            </a:pPr>
            <a:r>
              <a:rPr lang="en-US" sz="1800" b="0" i="0" dirty="0">
                <a:effectLst/>
              </a:rPr>
              <a:t>The agencies will continue to work to ensure that their strategies, policies and guidance align with DORA.</a:t>
            </a:r>
          </a:p>
          <a:p>
            <a:endParaRPr lang="en-CA" dirty="0"/>
          </a:p>
        </p:txBody>
      </p:sp>
      <p:pic>
        <p:nvPicPr>
          <p:cNvPr id="5" name="Picture 4">
            <a:extLst>
              <a:ext uri="{FF2B5EF4-FFF2-40B4-BE49-F238E27FC236}">
                <a16:creationId xmlns:a16="http://schemas.microsoft.com/office/drawing/2014/main" id="{DAA919B2-C15D-D876-9510-07C26A76FB5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4737" y="3429000"/>
            <a:ext cx="3712684" cy="2474885"/>
          </a:xfrm>
          <a:prstGeom prst="rect">
            <a:avLst/>
          </a:prstGeom>
          <a:ln w="28575">
            <a:solidFill>
              <a:schemeClr val="tx1"/>
            </a:solidFill>
          </a:ln>
        </p:spPr>
      </p:pic>
    </p:spTree>
    <p:extLst>
      <p:ext uri="{BB962C8B-B14F-4D97-AF65-F5344CB8AC3E}">
        <p14:creationId xmlns:p14="http://schemas.microsoft.com/office/powerpoint/2010/main" val="2489571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3530FE0-C542-45A1-BCD8-935787009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ectangle 22">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5" name="Oval 24">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4" name="Title 13">
            <a:extLst>
              <a:ext uri="{FF2B5EF4-FFF2-40B4-BE49-F238E27FC236}">
                <a16:creationId xmlns:a16="http://schemas.microsoft.com/office/drawing/2014/main" id="{4A123E22-063C-52AC-4E43-FF2D3B302481}"/>
              </a:ext>
              <a:ext uri="{C183D7F6-B498-43B3-948B-1728B52AA6E4}">
                <adec:decorative xmlns:adec="http://schemas.microsoft.com/office/drawing/2017/decorative" val="0"/>
              </a:ext>
            </a:extLst>
          </p:cNvPr>
          <p:cNvSpPr>
            <a:spLocks noGrp="1"/>
          </p:cNvSpPr>
          <p:nvPr>
            <p:ph type="title"/>
          </p:nvPr>
        </p:nvSpPr>
        <p:spPr>
          <a:xfrm>
            <a:off x="7720168" y="1586484"/>
            <a:ext cx="3685032" cy="3685032"/>
          </a:xfrm>
          <a:prstGeom prst="ellipse">
            <a:avLst/>
          </a:prstGeom>
          <a:solidFill>
            <a:schemeClr val="accent2"/>
          </a:solidFill>
          <a:ln>
            <a:noFill/>
          </a:ln>
        </p:spPr>
        <p:txBody>
          <a:bodyPr vert="horz" lIns="182880" tIns="182880" rIns="182880" bIns="182880" rtlCol="0" anchor="ctr">
            <a:normAutofit/>
          </a:bodyPr>
          <a:lstStyle/>
          <a:p>
            <a:r>
              <a:rPr lang="en-US" sz="1800" dirty="0">
                <a:solidFill>
                  <a:srgbClr val="040404"/>
                </a:solidFill>
              </a:rPr>
              <a:t>Overview of Reference Assessments</a:t>
            </a:r>
          </a:p>
        </p:txBody>
      </p:sp>
      <p:sp>
        <p:nvSpPr>
          <p:cNvPr id="16" name="TextBox 15">
            <a:extLst>
              <a:ext uri="{FF2B5EF4-FFF2-40B4-BE49-F238E27FC236}">
                <a16:creationId xmlns:a16="http://schemas.microsoft.com/office/drawing/2014/main" id="{FB1C3EE2-4354-FC53-358F-C100AB34DD6F}"/>
              </a:ext>
            </a:extLst>
          </p:cNvPr>
          <p:cNvSpPr txBox="1"/>
          <p:nvPr/>
        </p:nvSpPr>
        <p:spPr>
          <a:xfrm>
            <a:off x="1316984" y="1283546"/>
            <a:ext cx="5715917" cy="39140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500" b="0" i="0" u="none" strike="noStrike" kern="1200" cap="none" spc="0" normalizeH="0" baseline="0" noProof="0" dirty="0">
                <a:ln>
                  <a:noFill/>
                </a:ln>
                <a:solidFill>
                  <a:srgbClr val="404040"/>
                </a:solidFill>
                <a:effectLst/>
                <a:uLnTx/>
                <a:uFillTx/>
                <a:latin typeface="Gill Sans MT" panose="020B0502020104020203"/>
                <a:ea typeface="+mn-ea"/>
                <a:cs typeface="+mn-cs"/>
              </a:rPr>
              <a:t>Always review the application instructions and share instructions with your “referee”</a:t>
            </a:r>
            <a:endParaRPr kumimoji="0" lang="en-US" sz="900" b="0" i="0"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418AB3"/>
              </a:buClr>
              <a:buSzTx/>
              <a:buFontTx/>
              <a:buNone/>
              <a:tabLst/>
              <a:defRPr/>
            </a:pPr>
            <a:endParaRPr kumimoji="0" lang="en-US" sz="800" b="0" i="0"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0"/>
              </a:spcBef>
              <a:spcAft>
                <a:spcPts val="0"/>
              </a:spcAft>
              <a:buClr>
                <a:srgbClr val="418AB3"/>
              </a:buClr>
              <a:buSzTx/>
              <a:buFontTx/>
              <a:buNone/>
              <a:tabLst/>
              <a:defRPr/>
            </a:pPr>
            <a:r>
              <a:rPr kumimoji="0" lang="en-US" sz="1500" b="0" i="0" u="none" strike="noStrike" kern="1200" cap="none" spc="0" normalizeH="0" baseline="0" noProof="0" dirty="0">
                <a:ln>
                  <a:noFill/>
                </a:ln>
                <a:solidFill>
                  <a:srgbClr val="404040"/>
                </a:solidFill>
                <a:effectLst/>
                <a:uLnTx/>
                <a:uFillTx/>
                <a:latin typeface="Gill Sans MT" panose="020B0502020104020203"/>
                <a:ea typeface="+mn-ea"/>
                <a:cs typeface="+mn-cs"/>
              </a:rPr>
              <a:t>Recommendation letters might be called:</a:t>
            </a:r>
          </a:p>
          <a:p>
            <a:pPr marL="285750" marR="0" lvl="0" indent="-285750" algn="l" defTabSz="914400" rtl="0" eaLnBrk="1" fontAlgn="auto" latinLnBrk="0" hangingPunct="1">
              <a:lnSpc>
                <a:spcPct val="90000"/>
              </a:lnSpc>
              <a:spcBef>
                <a:spcPts val="0"/>
              </a:spcBef>
              <a:spcAft>
                <a:spcPts val="0"/>
              </a:spcAft>
              <a:buClr>
                <a:srgbClr val="418AB3"/>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404040"/>
                </a:solidFill>
                <a:effectLst/>
                <a:uLnTx/>
                <a:uFillTx/>
                <a:latin typeface="Gill Sans MT" panose="020B0502020104020203"/>
                <a:ea typeface="+mn-ea"/>
                <a:cs typeface="+mn-cs"/>
              </a:rPr>
              <a:t>Letter of Appraisal</a:t>
            </a:r>
          </a:p>
          <a:p>
            <a:pPr marL="285750" marR="0" lvl="0" indent="-285750" algn="l" defTabSz="914400" rtl="0" eaLnBrk="1" fontAlgn="auto" latinLnBrk="0" hangingPunct="1">
              <a:lnSpc>
                <a:spcPct val="90000"/>
              </a:lnSpc>
              <a:spcBef>
                <a:spcPts val="0"/>
              </a:spcBef>
              <a:spcAft>
                <a:spcPts val="0"/>
              </a:spcAft>
              <a:buClr>
                <a:srgbClr val="418AB3"/>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404040"/>
                </a:solidFill>
                <a:effectLst/>
                <a:uLnTx/>
                <a:uFillTx/>
                <a:latin typeface="Gill Sans MT" panose="020B0502020104020203"/>
                <a:ea typeface="+mn-ea"/>
                <a:cs typeface="+mn-cs"/>
              </a:rPr>
              <a:t>Report on the Applicant</a:t>
            </a:r>
          </a:p>
          <a:p>
            <a:pPr marL="285750" marR="0" lvl="0" indent="-285750" algn="l" defTabSz="914400" rtl="0" eaLnBrk="1" fontAlgn="auto" latinLnBrk="0" hangingPunct="1">
              <a:lnSpc>
                <a:spcPct val="90000"/>
              </a:lnSpc>
              <a:spcBef>
                <a:spcPts val="0"/>
              </a:spcBef>
              <a:spcAft>
                <a:spcPts val="0"/>
              </a:spcAft>
              <a:buClr>
                <a:srgbClr val="418AB3"/>
              </a:buClr>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404040"/>
                </a:solidFill>
                <a:effectLst/>
                <a:uLnTx/>
                <a:uFillTx/>
                <a:latin typeface="Gill Sans MT" panose="020B0502020104020203"/>
                <a:ea typeface="+mn-ea"/>
                <a:cs typeface="+mn-cs"/>
              </a:rPr>
              <a:t>Reference Assessment or Referee Assessment</a:t>
            </a:r>
          </a:p>
          <a:p>
            <a:pPr marL="0" marR="0" lvl="0" indent="0" algn="l" defTabSz="914400" rtl="0" eaLnBrk="1" fontAlgn="auto" latinLnBrk="0" hangingPunct="1">
              <a:lnSpc>
                <a:spcPct val="90000"/>
              </a:lnSpc>
              <a:spcBef>
                <a:spcPts val="0"/>
              </a:spcBef>
              <a:spcAft>
                <a:spcPts val="0"/>
              </a:spcAft>
              <a:buClr>
                <a:srgbClr val="418AB3"/>
              </a:buClr>
              <a:buSzTx/>
              <a:buFontTx/>
              <a:buNone/>
              <a:tabLst/>
              <a:defRPr/>
            </a:pPr>
            <a:endParaRPr kumimoji="0" lang="en-US" sz="1500" b="0" i="0" u="none" strike="noStrike" kern="1200" cap="none" spc="0" normalizeH="0" baseline="0" noProof="0" dirty="0">
              <a:ln>
                <a:noFill/>
              </a:ln>
              <a:solidFill>
                <a:srgbClr val="404040"/>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500" b="0" i="0" u="none" strike="noStrike" kern="1200" cap="none" spc="0" normalizeH="0" baseline="0" noProof="0" dirty="0">
                <a:ln>
                  <a:noFill/>
                </a:ln>
                <a:solidFill>
                  <a:srgbClr val="404040"/>
                </a:solidFill>
                <a:effectLst/>
                <a:uLnTx/>
                <a:uFillTx/>
                <a:latin typeface="Gill Sans MT" panose="020B0502020104020203"/>
                <a:ea typeface="+mn-ea"/>
                <a:cs typeface="+mn-cs"/>
              </a:rPr>
              <a:t>It is critical that a “referee” relate their comments to the competition’s selection criteria.  </a:t>
            </a:r>
          </a:p>
          <a:p>
            <a:pPr marL="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500" b="0" i="0" u="none" strike="noStrike" kern="1200" cap="none" spc="0" normalizeH="0" baseline="0" noProof="0" dirty="0">
                <a:ln>
                  <a:noFill/>
                </a:ln>
                <a:solidFill>
                  <a:srgbClr val="404040"/>
                </a:solidFill>
                <a:effectLst/>
                <a:uLnTx/>
                <a:uFillTx/>
                <a:latin typeface="Gill Sans MT" panose="020B0502020104020203"/>
                <a:ea typeface="+mn-ea"/>
                <a:cs typeface="+mn-cs"/>
              </a:rPr>
              <a:t>They provide a meaningful commentary on an applicant’s skills, knowledge, experience, research potential and contributions.  </a:t>
            </a:r>
          </a:p>
          <a:p>
            <a:pPr marL="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500" b="0" i="0" u="none" strike="noStrike" kern="1200" cap="none" spc="0" normalizeH="0" baseline="0" noProof="0" dirty="0">
                <a:ln>
                  <a:noFill/>
                </a:ln>
                <a:solidFill>
                  <a:srgbClr val="404040"/>
                </a:solidFill>
                <a:effectLst/>
                <a:uLnTx/>
                <a:uFillTx/>
                <a:latin typeface="Gill Sans MT" panose="020B0502020104020203"/>
                <a:ea typeface="+mn-ea"/>
                <a:cs typeface="+mn-cs"/>
              </a:rPr>
              <a:t>Adjudication committee members rely on these letters to review their own ranking of the application in comparison to the pool of applicants. </a:t>
            </a:r>
          </a:p>
        </p:txBody>
      </p:sp>
    </p:spTree>
    <p:extLst>
      <p:ext uri="{BB962C8B-B14F-4D97-AF65-F5344CB8AC3E}">
        <p14:creationId xmlns:p14="http://schemas.microsoft.com/office/powerpoint/2010/main" val="2136740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5B375A-5A22-E997-E31B-D602D825C282}"/>
              </a:ext>
            </a:extLst>
          </p:cNvPr>
          <p:cNvSpPr>
            <a:spLocks noGrp="1"/>
          </p:cNvSpPr>
          <p:nvPr>
            <p:ph type="title"/>
          </p:nvPr>
        </p:nvSpPr>
        <p:spPr>
          <a:xfrm>
            <a:off x="422845" y="117565"/>
            <a:ext cx="6982121" cy="799657"/>
          </a:xfrm>
        </p:spPr>
        <p:txBody>
          <a:bodyPr vert="horz" lIns="182880" tIns="182880" rIns="182880" bIns="182880" rtlCol="0" anchor="b">
            <a:normAutofit/>
          </a:bodyPr>
          <a:lstStyle/>
          <a:p>
            <a:r>
              <a:rPr lang="en-US" dirty="0">
                <a:solidFill>
                  <a:srgbClr val="002060"/>
                </a:solidFill>
              </a:rPr>
              <a:t>Who? When? How?</a:t>
            </a:r>
          </a:p>
        </p:txBody>
      </p:sp>
      <p:sp>
        <p:nvSpPr>
          <p:cNvPr id="4" name="Text Placeholder 3">
            <a:extLst>
              <a:ext uri="{FF2B5EF4-FFF2-40B4-BE49-F238E27FC236}">
                <a16:creationId xmlns:a16="http://schemas.microsoft.com/office/drawing/2014/main" id="{14644536-965E-6428-3CA1-D395C3D0E457}"/>
              </a:ext>
            </a:extLst>
          </p:cNvPr>
          <p:cNvSpPr>
            <a:spLocks/>
          </p:cNvSpPr>
          <p:nvPr/>
        </p:nvSpPr>
        <p:spPr>
          <a:xfrm>
            <a:off x="444917" y="1205803"/>
            <a:ext cx="2860375" cy="588642"/>
          </a:xfrm>
          <a:prstGeom prst="rect">
            <a:avLst/>
          </a:prstGeom>
          <a:ln w="19050">
            <a:solidFill>
              <a:srgbClr val="383155"/>
            </a:solidFill>
          </a:ln>
        </p:spPr>
        <p:txBody>
          <a:bodyPr anchor="t">
            <a:normAutofit/>
          </a:bodyPr>
          <a:lstStyle/>
          <a:p>
            <a:pPr marL="0" marR="0" lvl="0" indent="0" algn="l" defTabSz="25146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ill Sans MT" panose="020B0502020104020203"/>
                <a:ea typeface="+mn-ea"/>
                <a:cs typeface="+mn-cs"/>
              </a:rPr>
              <a:t>Consider</a:t>
            </a:r>
          </a:p>
        </p:txBody>
      </p:sp>
      <p:sp>
        <p:nvSpPr>
          <p:cNvPr id="5" name="Content Placeholder 4">
            <a:extLst>
              <a:ext uri="{FF2B5EF4-FFF2-40B4-BE49-F238E27FC236}">
                <a16:creationId xmlns:a16="http://schemas.microsoft.com/office/drawing/2014/main" id="{41E49159-6C5E-7255-E607-72ED6C99984F}"/>
              </a:ext>
            </a:extLst>
          </p:cNvPr>
          <p:cNvSpPr>
            <a:spLocks/>
          </p:cNvSpPr>
          <p:nvPr/>
        </p:nvSpPr>
        <p:spPr>
          <a:xfrm>
            <a:off x="385981" y="2083026"/>
            <a:ext cx="3299489" cy="4218730"/>
          </a:xfrm>
          <a:prstGeom prst="rect">
            <a:avLst/>
          </a:prstGeom>
        </p:spPr>
        <p:txBody>
          <a:bodyPr>
            <a:norm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Who to ask? </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A person who offers authority, depth and who is able to offer specificity. They are familiar with your research and other abilities:</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Gill Sans MT" panose="020B0502020104020203"/>
                <a:ea typeface="Verdana" panose="020B0604030504040204" pitchFamily="34" charset="0"/>
                <a:cs typeface="+mn-cs"/>
              </a:rPr>
              <a:t>Supervisor, faculty member, employment supervisor, thesis advisor</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66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When to ask? </a:t>
            </a: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Gill Sans MT" panose="020B0502020104020203"/>
                <a:ea typeface="Verdana" panose="020B0604030504040204" pitchFamily="34" charset="0"/>
                <a:cs typeface="+mn-cs"/>
              </a:rPr>
              <a:t>… early, 3 weeks before scholarship due date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66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mn-cs"/>
            </a:endParaRPr>
          </a:p>
          <a:p>
            <a:pPr marL="0" marR="0" lvl="0" indent="0" algn="l" defTabSz="457200" rtl="0" eaLnBrk="1" fontAlgn="auto" latinLnBrk="0" hangingPunct="1">
              <a:lnSpc>
                <a:spcPct val="90000"/>
              </a:lnSpc>
              <a:spcBef>
                <a:spcPts val="0"/>
              </a:spcBef>
              <a:spcAft>
                <a:spcPts val="60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7" name="Text Placeholder 6">
            <a:extLst>
              <a:ext uri="{FF2B5EF4-FFF2-40B4-BE49-F238E27FC236}">
                <a16:creationId xmlns:a16="http://schemas.microsoft.com/office/drawing/2014/main" id="{DB3506B0-DAD9-EF77-7B88-D31194648B06}"/>
              </a:ext>
            </a:extLst>
          </p:cNvPr>
          <p:cNvSpPr>
            <a:spLocks/>
          </p:cNvSpPr>
          <p:nvPr/>
        </p:nvSpPr>
        <p:spPr>
          <a:xfrm>
            <a:off x="4192954" y="1205801"/>
            <a:ext cx="3188287" cy="588643"/>
          </a:xfrm>
          <a:prstGeom prst="rect">
            <a:avLst/>
          </a:prstGeom>
          <a:ln w="19050">
            <a:solidFill>
              <a:srgbClr val="383155"/>
            </a:solidFill>
          </a:ln>
        </p:spPr>
        <p:txBody>
          <a:bodyPr anchor="t"/>
          <a:lstStyle/>
          <a:p>
            <a:pPr marL="0" marR="0" lvl="0" indent="0" algn="l" defTabSz="25146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Gill Sans MT" panose="020B0502020104020203"/>
                <a:ea typeface="+mn-ea"/>
                <a:cs typeface="+mn-cs"/>
              </a:rPr>
              <a:t>How to ask</a:t>
            </a:r>
          </a:p>
        </p:txBody>
      </p:sp>
      <p:sp>
        <p:nvSpPr>
          <p:cNvPr id="6" name="Content Placeholder 5">
            <a:extLst>
              <a:ext uri="{FF2B5EF4-FFF2-40B4-BE49-F238E27FC236}">
                <a16:creationId xmlns:a16="http://schemas.microsoft.com/office/drawing/2014/main" id="{35037FCE-290E-02BE-C2E5-77E33109458F}"/>
              </a:ext>
            </a:extLst>
          </p:cNvPr>
          <p:cNvSpPr>
            <a:spLocks/>
          </p:cNvSpPr>
          <p:nvPr/>
        </p:nvSpPr>
        <p:spPr>
          <a:xfrm>
            <a:off x="3980280" y="2111873"/>
            <a:ext cx="3944520" cy="4309811"/>
          </a:xfrm>
          <a:prstGeom prst="rect">
            <a:avLst/>
          </a:prstGeom>
        </p:spPr>
        <p:txBody>
          <a:bodyPr>
            <a:noAutofit/>
          </a:bodyPr>
          <a:lstStyle/>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Email or in-person or phone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What is your comfort level and awareness of your referee?</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If in email, first message should:</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Be a brief inquiry reminding the faculty member how you know them</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Provide clarification as to what scholarship application you are applying for</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C00000"/>
                </a:solidFill>
                <a:effectLst/>
                <a:uLnTx/>
                <a:uFillTx/>
                <a:latin typeface="Gill Sans MT" panose="020B0502020104020203"/>
                <a:ea typeface="Verdana" panose="020B0604030504040204" pitchFamily="34" charset="0"/>
                <a:cs typeface="+mn-cs"/>
              </a:rPr>
              <a:t>Clearly ask if they are willing and able to provide an enthusiastic reference for your scholarship application</a:t>
            </a:r>
          </a:p>
          <a:p>
            <a:pPr marL="5715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5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Provide the scholarship application submission deadline</a:t>
            </a:r>
          </a:p>
          <a:p>
            <a:pPr marL="34290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endParaRPr>
          </a:p>
          <a:p>
            <a:pPr marL="571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Gill Sans MT" panose="020B0502020104020203"/>
                <a:ea typeface="Verdana" panose="020B0604030504040204" pitchFamily="34" charset="0"/>
                <a:cs typeface="+mn-cs"/>
              </a:rPr>
              <a:t> </a:t>
            </a:r>
          </a:p>
        </p:txBody>
      </p:sp>
      <p:pic>
        <p:nvPicPr>
          <p:cNvPr id="1026" name="Picture 2">
            <a:extLst>
              <a:ext uri="{FF2B5EF4-FFF2-40B4-BE49-F238E27FC236}">
                <a16:creationId xmlns:a16="http://schemas.microsoft.com/office/drawing/2014/main" id="{2CF01026-4BB2-0B85-F006-B0E803734D7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2463" y="2692541"/>
            <a:ext cx="2642832" cy="164961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17FBAD4-3C03-2F38-BA04-F0AE0A409A5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463" y="4835918"/>
            <a:ext cx="2642832" cy="1761887"/>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E2C5657-271A-3FB1-73A4-CF9B72658E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812462" y="517393"/>
            <a:ext cx="2642833" cy="1760127"/>
          </a:xfrm>
          <a:prstGeom prst="rect">
            <a:avLst/>
          </a:prstGeom>
          <a:ln w="19050">
            <a:solidFill>
              <a:schemeClr val="tx1"/>
            </a:solidFill>
          </a:ln>
        </p:spPr>
      </p:pic>
    </p:spTree>
    <p:extLst>
      <p:ext uri="{BB962C8B-B14F-4D97-AF65-F5344CB8AC3E}">
        <p14:creationId xmlns:p14="http://schemas.microsoft.com/office/powerpoint/2010/main" val="1484178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46E4-FC8F-53E6-87E8-3CEC197AA934}"/>
              </a:ext>
            </a:extLst>
          </p:cNvPr>
          <p:cNvSpPr>
            <a:spLocks noGrp="1"/>
          </p:cNvSpPr>
          <p:nvPr>
            <p:ph type="title"/>
          </p:nvPr>
        </p:nvSpPr>
        <p:spPr>
          <a:xfrm>
            <a:off x="5445496" y="240646"/>
            <a:ext cx="5925310" cy="1174991"/>
          </a:xfrm>
          <a:prstGeom prst="ellipse">
            <a:avLst/>
          </a:prstGeom>
        </p:spPr>
        <p:txBody>
          <a:bodyPr vert="horz" lIns="182880" tIns="182880" rIns="182880" bIns="182880" rtlCol="0" anchor="ctr">
            <a:normAutofit/>
          </a:bodyPr>
          <a:lstStyle/>
          <a:p>
            <a:r>
              <a:rPr lang="en-US" sz="1500" dirty="0"/>
              <a:t>Training Sessions</a:t>
            </a:r>
          </a:p>
        </p:txBody>
      </p:sp>
      <p:sp>
        <p:nvSpPr>
          <p:cNvPr id="3" name="Content Placeholder 2">
            <a:extLst>
              <a:ext uri="{FF2B5EF4-FFF2-40B4-BE49-F238E27FC236}">
                <a16:creationId xmlns:a16="http://schemas.microsoft.com/office/drawing/2014/main" id="{BEC1D1F2-3EBD-5D10-5927-5FDE42F75039}"/>
              </a:ext>
            </a:extLst>
          </p:cNvPr>
          <p:cNvSpPr>
            <a:spLocks noGrp="1"/>
          </p:cNvSpPr>
          <p:nvPr>
            <p:ph sz="quarter" idx="26"/>
          </p:nvPr>
        </p:nvSpPr>
        <p:spPr>
          <a:xfrm>
            <a:off x="5363852" y="1668544"/>
            <a:ext cx="6006954" cy="4227400"/>
          </a:xfrm>
        </p:spPr>
        <p:txBody>
          <a:bodyPr vert="horz" lIns="91440" tIns="45720" rIns="91440" bIns="45720" rtlCol="0">
            <a:normAutofit fontScale="92500" lnSpcReduction="20000"/>
          </a:bodyPr>
          <a:lstStyle/>
          <a:p>
            <a:pPr marL="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NSERC is hosting the following information sessions for the Canada Graduate Research Scholarship – Master’s Program: </a:t>
            </a:r>
            <a:endPar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R="0" lvl="0" algn="l" defTabSz="914400" rtl="0" eaLnBrk="1" fontAlgn="auto" latinLnBrk="0" hangingPunct="1">
              <a:lnSpc>
                <a:spcPct val="90000"/>
              </a:lnSpc>
              <a:spcBef>
                <a:spcPts val="1000"/>
              </a:spcBef>
              <a:spcAft>
                <a:spcPts val="0"/>
              </a:spcAft>
              <a:buClr>
                <a:srgbClr val="418AB3"/>
              </a:buClr>
              <a:buSzTx/>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a:p>
            <a:pPr marL="11430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Thursday, November 6</a:t>
            </a:r>
            <a:r>
              <a:rPr kumimoji="0" lang="en-US" sz="1400" b="1" i="0" u="none" strike="noStrike" kern="1200" cap="none" spc="0" normalizeH="0" baseline="30000" noProof="0" dirty="0">
                <a:ln>
                  <a:noFill/>
                </a:ln>
                <a:solidFill>
                  <a:srgbClr val="000000"/>
                </a:solidFill>
                <a:effectLst/>
                <a:uLnTx/>
                <a:uFillTx/>
                <a:latin typeface="Gill Sans MT" panose="020B0502020104020203"/>
                <a:ea typeface="+mn-ea"/>
                <a:cs typeface="+mn-cs"/>
              </a:rPr>
              <a:t>th</a:t>
            </a: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  11:00 a.m. to 1 p.m. </a:t>
            </a: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(ET)         </a:t>
            </a:r>
          </a:p>
          <a:p>
            <a:pPr marL="11430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Link: </a:t>
            </a:r>
            <a:r>
              <a:rPr kumimoji="0" lang="en-US" sz="1400" b="1" i="0" u="sng" strike="noStrike" kern="1200" cap="none" spc="0" normalizeH="0" baseline="0" noProof="0" dirty="0">
                <a:ln>
                  <a:noFill/>
                </a:ln>
                <a:solidFill>
                  <a:srgbClr val="000000"/>
                </a:solidFill>
                <a:effectLst/>
                <a:uLnTx/>
                <a:uFillTx/>
                <a:latin typeface="Gill Sans MT" panose="020B0502020104020203"/>
                <a:ea typeface="+mn-ea"/>
                <a:cs typeface="+mn-cs"/>
                <a:hlinkClick r:id="rId2" tooltip="Meeting join link">
                  <a:extLst>
                    <a:ext uri="{A12FA001-AC4F-418D-AE19-62706E023703}">
                      <ahyp:hlinkClr xmlns:ahyp="http://schemas.microsoft.com/office/drawing/2018/hyperlinkcolor" val="tx"/>
                    </a:ext>
                  </a:extLst>
                </a:hlinkClick>
              </a:rPr>
              <a:t>Join the meeting now</a:t>
            </a:r>
            <a:endParaRPr kumimoji="0" lang="en-US" sz="1400" b="1" i="0" u="sng" strike="noStrike" kern="1200" cap="none" spc="0" normalizeH="0" baseline="0" noProof="0" dirty="0">
              <a:ln>
                <a:noFill/>
              </a:ln>
              <a:solidFill>
                <a:srgbClr val="000000"/>
              </a:solidFill>
              <a:effectLst/>
              <a:uLnTx/>
              <a:uFillTx/>
              <a:latin typeface="Gill Sans MT" panose="020B0502020104020203"/>
              <a:ea typeface="+mn-ea"/>
              <a:cs typeface="+mn-cs"/>
            </a:endParaRPr>
          </a:p>
          <a:p>
            <a:pPr marL="114300" marR="0" lvl="0" indent="0" algn="l" defTabSz="914400" rtl="0" eaLnBrk="1" fontAlgn="auto" latinLnBrk="0" hangingPunct="1">
              <a:lnSpc>
                <a:spcPct val="90000"/>
              </a:lnSpc>
              <a:spcBef>
                <a:spcPts val="1000"/>
              </a:spcBef>
              <a:spcAft>
                <a:spcPts val="0"/>
              </a:spcAft>
              <a:buClr>
                <a:srgbClr val="418AB3"/>
              </a:buClr>
              <a:buSzTx/>
              <a:buFontTx/>
              <a:buNone/>
              <a:tabLst/>
              <a:defRPr/>
            </a:pPr>
            <a:endPar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11430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Friday, November 14</a:t>
            </a:r>
            <a:r>
              <a:rPr kumimoji="0" lang="en-US" sz="1400" b="1" i="0" u="none" strike="noStrike" kern="1200" cap="none" spc="0" normalizeH="0" baseline="30000" noProof="0" dirty="0">
                <a:ln>
                  <a:noFill/>
                </a:ln>
                <a:solidFill>
                  <a:srgbClr val="000000"/>
                </a:solidFill>
                <a:effectLst/>
                <a:uLnTx/>
                <a:uFillTx/>
                <a:latin typeface="Gill Sans MT" panose="020B0502020104020203"/>
                <a:ea typeface="+mn-ea"/>
                <a:cs typeface="+mn-cs"/>
              </a:rPr>
              <a:t>th</a:t>
            </a: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  10:00 a.m. to 12 p.m. </a:t>
            </a: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(ET)       </a:t>
            </a:r>
          </a:p>
          <a:p>
            <a:pPr marL="11430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Link: </a:t>
            </a:r>
            <a:r>
              <a:rPr kumimoji="0" lang="en-US" sz="1400" b="1" i="0" u="sng" strike="noStrike" kern="1200" cap="none" spc="0" normalizeH="0" baseline="0" noProof="0" dirty="0">
                <a:ln>
                  <a:noFill/>
                </a:ln>
                <a:solidFill>
                  <a:srgbClr val="000000"/>
                </a:solidFill>
                <a:effectLst/>
                <a:uLnTx/>
                <a:uFillTx/>
                <a:latin typeface="Gill Sans MT" panose="020B0502020104020203"/>
                <a:ea typeface="+mn-ea"/>
                <a:cs typeface="+mn-cs"/>
                <a:hlinkClick r:id="rId3" tooltip="Meeting join link">
                  <a:extLst>
                    <a:ext uri="{A12FA001-AC4F-418D-AE19-62706E023703}">
                      <ahyp:hlinkClr xmlns:ahyp="http://schemas.microsoft.com/office/drawing/2018/hyperlinkcolor" val="tx"/>
                    </a:ext>
                  </a:extLst>
                </a:hlinkClick>
              </a:rPr>
              <a:t>Join the meeting now</a:t>
            </a:r>
            <a:endPar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114300" marR="0" lvl="0" indent="0" algn="l" defTabSz="914400" rtl="0" eaLnBrk="1" fontAlgn="auto" latinLnBrk="0" hangingPunct="1">
              <a:lnSpc>
                <a:spcPct val="90000"/>
              </a:lnSpc>
              <a:spcBef>
                <a:spcPts val="1000"/>
              </a:spcBef>
              <a:spcAft>
                <a:spcPts val="0"/>
              </a:spcAft>
              <a:buClr>
                <a:srgbClr val="418AB3"/>
              </a:buClr>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11430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Thursday, November 20</a:t>
            </a:r>
            <a:r>
              <a:rPr kumimoji="0" lang="en-US" sz="1400" b="1" i="0" u="none" strike="noStrike" kern="1200" cap="none" spc="0" normalizeH="0" baseline="30000" noProof="0" dirty="0">
                <a:ln>
                  <a:noFill/>
                </a:ln>
                <a:solidFill>
                  <a:srgbClr val="000000"/>
                </a:solidFill>
                <a:effectLst/>
                <a:uLnTx/>
                <a:uFillTx/>
                <a:latin typeface="Gill Sans MT" panose="020B0502020104020203"/>
                <a:ea typeface="+mn-ea"/>
                <a:cs typeface="+mn-cs"/>
              </a:rPr>
              <a:t>th</a:t>
            </a: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 11 a.m. to 1 p.m. </a:t>
            </a: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(ET)         </a:t>
            </a:r>
          </a:p>
          <a:p>
            <a:pPr marL="11430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Link: </a:t>
            </a:r>
            <a:r>
              <a:rPr kumimoji="0" lang="en-US" sz="1400" b="1" i="0" u="sng" strike="noStrike" kern="1200" cap="none" spc="0" normalizeH="0" baseline="0" noProof="0" dirty="0">
                <a:ln>
                  <a:noFill/>
                </a:ln>
                <a:solidFill>
                  <a:srgbClr val="000000"/>
                </a:solidFill>
                <a:effectLst/>
                <a:uLnTx/>
                <a:uFillTx/>
                <a:latin typeface="Gill Sans MT" panose="020B0502020104020203"/>
                <a:ea typeface="+mn-ea"/>
                <a:cs typeface="+mn-cs"/>
                <a:hlinkClick r:id="rId4" tooltip="Meeting join link">
                  <a:extLst>
                    <a:ext uri="{A12FA001-AC4F-418D-AE19-62706E023703}">
                      <ahyp:hlinkClr xmlns:ahyp="http://schemas.microsoft.com/office/drawing/2018/hyperlinkcolor" val="tx"/>
                    </a:ext>
                  </a:extLst>
                </a:hlinkClick>
              </a:rPr>
              <a:t>Join the meeting now</a:t>
            </a:r>
            <a:endPar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a:p>
            <a:pPr marL="0" marR="0" lvl="0" indent="0" algn="l" defTabSz="914400" rtl="0" eaLnBrk="1" fontAlgn="auto" latinLnBrk="0" hangingPunct="1">
              <a:lnSpc>
                <a:spcPct val="90000"/>
              </a:lnSpc>
              <a:spcBef>
                <a:spcPts val="1000"/>
              </a:spcBef>
              <a:spcAft>
                <a:spcPts val="0"/>
              </a:spcAft>
              <a:buClr>
                <a:srgbClr val="418AB3"/>
              </a:buClr>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CIHR</a:t>
            </a: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 and </a:t>
            </a:r>
            <a:r>
              <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rPr>
              <a:t>SSHRC</a:t>
            </a: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 staff will be present at all sessions. These sessions will be hosted as live Q&amp;A MS teams meetings. Before attending a session, participants must read the relevant </a:t>
            </a:r>
            <a:r>
              <a:rPr kumimoji="0" lang="en-US" sz="1400" b="0" i="0" u="sng" strike="noStrike" kern="1200" cap="none" spc="0" normalizeH="0" baseline="0" noProof="0" dirty="0">
                <a:ln>
                  <a:noFill/>
                </a:ln>
                <a:solidFill>
                  <a:srgbClr val="000000"/>
                </a:solidFill>
                <a:effectLst/>
                <a:uLnTx/>
                <a:uFillTx/>
                <a:latin typeface="Gill Sans MT" panose="020B0502020104020203"/>
                <a:ea typeface="+mn-ea"/>
                <a:cs typeface="+mn-cs"/>
                <a:hlinkClick r:id="rId5">
                  <a:extLst>
                    <a:ext uri="{A12FA001-AC4F-418D-AE19-62706E023703}">
                      <ahyp:hlinkClr xmlns:ahyp="http://schemas.microsoft.com/office/drawing/2018/hyperlinkcolor" val="tx"/>
                    </a:ext>
                  </a:extLst>
                </a:hlinkClick>
              </a:rPr>
              <a:t>program description</a:t>
            </a: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 watch the </a:t>
            </a:r>
            <a:r>
              <a:rPr kumimoji="0" lang="en-US" sz="1400" b="0" i="0" u="sng" strike="noStrike" kern="1200" cap="none" spc="0" normalizeH="0" baseline="0" noProof="0" dirty="0">
                <a:ln>
                  <a:noFill/>
                </a:ln>
                <a:solidFill>
                  <a:srgbClr val="000000"/>
                </a:solidFill>
                <a:effectLst/>
                <a:uLnTx/>
                <a:uFillTx/>
                <a:latin typeface="Gill Sans MT" panose="020B0502020104020203"/>
                <a:ea typeface="+mn-ea"/>
                <a:cs typeface="+mn-cs"/>
                <a:hlinkClick r:id="rId6">
                  <a:extLst>
                    <a:ext uri="{A12FA001-AC4F-418D-AE19-62706E023703}">
                      <ahyp:hlinkClr xmlns:ahyp="http://schemas.microsoft.com/office/drawing/2018/hyperlinkcolor" val="tx"/>
                    </a:ext>
                  </a:extLst>
                </a:hlinkClick>
              </a:rPr>
              <a:t>tutorial videos</a:t>
            </a: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 on the NSERC YouTube channel and come prepared with their questions. </a:t>
            </a:r>
          </a:p>
          <a:p>
            <a:pPr marR="0" lvl="0" algn="l" defTabSz="914400" rtl="0" eaLnBrk="1" fontAlgn="auto" latinLnBrk="0" hangingPunct="1">
              <a:lnSpc>
                <a:spcPct val="90000"/>
              </a:lnSpc>
              <a:spcBef>
                <a:spcPts val="1000"/>
              </a:spcBef>
              <a:spcAft>
                <a:spcPts val="0"/>
              </a:spcAft>
              <a:buClr>
                <a:srgbClr val="418AB3"/>
              </a:buClr>
              <a:buSzTx/>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a:p>
            <a:pPr indent="-228600">
              <a:lnSpc>
                <a:spcPct val="90000"/>
              </a:lnSpc>
              <a:buFont typeface="Arial" panose="020B0604020202020204" pitchFamily="34" charset="0"/>
              <a:buChar char="•"/>
            </a:pPr>
            <a:endParaRPr lang="en-US" sz="1700" dirty="0"/>
          </a:p>
        </p:txBody>
      </p:sp>
      <p:pic>
        <p:nvPicPr>
          <p:cNvPr id="5122" name="Picture 2">
            <a:extLst>
              <a:ext uri="{FF2B5EF4-FFF2-40B4-BE49-F238E27FC236}">
                <a16:creationId xmlns:a16="http://schemas.microsoft.com/office/drawing/2014/main" id="{FE6781A2-4AAE-226F-574F-E17ACB7294C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
          <a:stretch/>
        </p:blipFill>
        <p:spPr bwMode="auto">
          <a:xfrm>
            <a:off x="20" y="10"/>
            <a:ext cx="4657325" cy="685799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94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AE71D3-7D0F-A833-890C-987FDF47BF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2" y="10"/>
            <a:ext cx="6096000" cy="6857990"/>
          </a:xfrm>
          <a:prstGeom prst="rect">
            <a:avLst/>
          </a:prstGeom>
        </p:spPr>
      </p:pic>
      <p:sp>
        <p:nvSpPr>
          <p:cNvPr id="5" name="Title 11">
            <a:extLst>
              <a:ext uri="{FF2B5EF4-FFF2-40B4-BE49-F238E27FC236}">
                <a16:creationId xmlns:a16="http://schemas.microsoft.com/office/drawing/2014/main" id="{653CF142-DC0E-CB1A-DA67-2C639DEC005D}"/>
              </a:ext>
            </a:extLst>
          </p:cNvPr>
          <p:cNvSpPr txBox="1">
            <a:spLocks noGrp="1"/>
          </p:cNvSpPr>
          <p:nvPr>
            <p:ph type="title"/>
          </p:nvPr>
        </p:nvSpPr>
        <p:spPr bwMode="blackWhite">
          <a:xfrm>
            <a:off x="6472578" y="222130"/>
            <a:ext cx="5298768" cy="1174991"/>
          </a:xfrm>
          <a:prstGeom prst="rect">
            <a:avLst/>
          </a:prstGeom>
          <a:solidFill>
            <a:schemeClr val="tx1">
              <a:alpha val="60000"/>
            </a:schemeClr>
          </a:solidFill>
          <a:ln>
            <a:solidFill>
              <a:schemeClr val="bg1"/>
            </a:solidFill>
            <a:prstDash/>
          </a:ln>
          <a:effectLst/>
        </p:spPr>
        <p:txBody>
          <a:bodyPr rot="0" spcFirstLastPara="0" vertOverflow="overflow" horzOverflow="overflow" vert="horz" wrap="square" lIns="182880" tIns="182880" rIns="182880" bIns="182880" numCol="1" spcCol="0" rtlCol="0" fromWordArt="0" anchor="ctr" anchorCtr="1" forceAA="0" compatLnSpc="1">
            <a:prstTxWarp prst="textNoShape">
              <a:avLst/>
            </a:prstTxWarp>
            <a:normAutofit/>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0" i="0" u="none" strike="noStrike" kern="1200" cap="all" spc="200" normalizeH="0" baseline="0" noProof="0" dirty="0">
                <a:ln>
                  <a:noFill/>
                </a:ln>
                <a:solidFill>
                  <a:schemeClr val="bg1"/>
                </a:solidFill>
                <a:effectLst/>
                <a:uLnTx/>
                <a:uFillTx/>
                <a:latin typeface="+mj-lt"/>
                <a:ea typeface="+mj-ea"/>
                <a:cs typeface="+mj-cs"/>
              </a:rPr>
              <a:t>Benefits of Developing Scholarship applications</a:t>
            </a:r>
          </a:p>
        </p:txBody>
      </p:sp>
      <p:sp>
        <p:nvSpPr>
          <p:cNvPr id="3" name="TextBox 2">
            <a:extLst>
              <a:ext uri="{FF2B5EF4-FFF2-40B4-BE49-F238E27FC236}">
                <a16:creationId xmlns:a16="http://schemas.microsoft.com/office/drawing/2014/main" id="{3C182D90-91BC-9E0C-AC7C-4CA7C6E7A44E}"/>
              </a:ext>
            </a:extLst>
          </p:cNvPr>
          <p:cNvSpPr txBox="1"/>
          <p:nvPr/>
        </p:nvSpPr>
        <p:spPr>
          <a:xfrm>
            <a:off x="6540620" y="1843950"/>
            <a:ext cx="5162683" cy="4101123"/>
          </a:xfrm>
          <a:prstGeom prst="rect">
            <a:avLst/>
          </a:prstGeom>
          <a:noFill/>
        </p:spPr>
        <p:txBody>
          <a:bodyPr wrap="square">
            <a:spAutoFit/>
          </a:bodyPr>
          <a:lstStyle/>
          <a:p>
            <a:pPr marL="285750" indent="-285750" algn="l">
              <a:spcBef>
                <a:spcPts val="300"/>
              </a:spcBef>
              <a:spcAft>
                <a:spcPts val="1200"/>
              </a:spcAft>
              <a:buFont typeface="Wingdings" panose="05000000000000000000" pitchFamily="2" charset="2"/>
              <a:buChar char="Ø"/>
            </a:pPr>
            <a:r>
              <a:rPr lang="en-US" b="0" i="0" dirty="0">
                <a:solidFill>
                  <a:srgbClr val="424242"/>
                </a:solidFill>
                <a:effectLst/>
              </a:rPr>
              <a:t>Builds confidence in writing, critical thinking, and project management</a:t>
            </a:r>
          </a:p>
          <a:p>
            <a:pPr marL="285750" indent="-285750" algn="l">
              <a:spcBef>
                <a:spcPts val="300"/>
              </a:spcBef>
              <a:spcAft>
                <a:spcPts val="1200"/>
              </a:spcAft>
              <a:buFont typeface="Wingdings" panose="05000000000000000000" pitchFamily="2" charset="2"/>
              <a:buChar char="Ø"/>
            </a:pPr>
            <a:r>
              <a:rPr lang="en-US" b="0" i="0" dirty="0">
                <a:solidFill>
                  <a:srgbClr val="424242"/>
                </a:solidFill>
                <a:effectLst/>
              </a:rPr>
              <a:t>Strengthens academic and discipline-specific writing skills</a:t>
            </a:r>
          </a:p>
          <a:p>
            <a:pPr marL="285750" indent="-285750" algn="l">
              <a:spcBef>
                <a:spcPts val="300"/>
              </a:spcBef>
              <a:spcAft>
                <a:spcPts val="1200"/>
              </a:spcAft>
              <a:buFont typeface="Wingdings" panose="05000000000000000000" pitchFamily="2" charset="2"/>
              <a:buChar char="Ø"/>
            </a:pPr>
            <a:r>
              <a:rPr lang="en-US" b="0" i="0" dirty="0">
                <a:solidFill>
                  <a:srgbClr val="424242"/>
                </a:solidFill>
                <a:effectLst/>
              </a:rPr>
              <a:t>Increases awareness of the complexity of your research and study plan</a:t>
            </a:r>
          </a:p>
          <a:p>
            <a:pPr marL="285750" indent="-285750" algn="l">
              <a:spcBef>
                <a:spcPts val="300"/>
              </a:spcBef>
              <a:spcAft>
                <a:spcPts val="1200"/>
              </a:spcAft>
              <a:buFont typeface="Wingdings" panose="05000000000000000000" pitchFamily="2" charset="2"/>
              <a:buChar char="Ø"/>
            </a:pPr>
            <a:r>
              <a:rPr lang="en-US" b="0" i="0" dirty="0">
                <a:solidFill>
                  <a:srgbClr val="424242"/>
                </a:solidFill>
                <a:effectLst/>
              </a:rPr>
              <a:t>Enhances understanding of timelines and planning through task-based progress</a:t>
            </a:r>
          </a:p>
          <a:p>
            <a:pPr marL="285750" indent="-285750" algn="l">
              <a:spcBef>
                <a:spcPts val="300"/>
              </a:spcBef>
              <a:spcAft>
                <a:spcPts val="1200"/>
              </a:spcAft>
              <a:buFont typeface="Wingdings" panose="05000000000000000000" pitchFamily="2" charset="2"/>
              <a:buChar char="Ø"/>
            </a:pPr>
            <a:r>
              <a:rPr lang="en-US" b="0" i="0" dirty="0">
                <a:solidFill>
                  <a:srgbClr val="424242"/>
                </a:solidFill>
                <a:effectLst/>
              </a:rPr>
              <a:t>Prepares you to mentor others through the scholarship application process</a:t>
            </a:r>
          </a:p>
          <a:p>
            <a:pPr algn="l">
              <a:spcBef>
                <a:spcPts val="300"/>
              </a:spcBef>
              <a:spcAft>
                <a:spcPts val="1200"/>
              </a:spcAft>
            </a:pPr>
            <a:endParaRPr lang="en-US" b="0" i="0" dirty="0">
              <a:solidFill>
                <a:srgbClr val="424242"/>
              </a:solidFill>
              <a:effectLst/>
            </a:endParaRPr>
          </a:p>
        </p:txBody>
      </p:sp>
    </p:spTree>
    <p:extLst>
      <p:ext uri="{BB962C8B-B14F-4D97-AF65-F5344CB8AC3E}">
        <p14:creationId xmlns:p14="http://schemas.microsoft.com/office/powerpoint/2010/main" val="42698966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074" name="Picture 2" descr="Staircase in Bata Library">
            <a:extLst>
              <a:ext uri="{FF2B5EF4-FFF2-40B4-BE49-F238E27FC236}">
                <a16:creationId xmlns:a16="http://schemas.microsoft.com/office/drawing/2014/main" id="{406CD1A2-0534-1A55-226D-4BEBAA536C3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1333"/>
          <a:stretch>
            <a:fillRect/>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600200" y="3753529"/>
            <a:ext cx="8991600" cy="1645759"/>
          </a:xfrm>
        </p:spPr>
        <p:txBody>
          <a:bodyPr vert="horz" lIns="274320" tIns="182880" rIns="274320" bIns="182880" rtlCol="0" anchor="ctr" anchorCtr="1">
            <a:normAutofit/>
          </a:bodyPr>
          <a:lstStyle/>
          <a:p>
            <a:r>
              <a:rPr lang="en-US" sz="1800">
                <a:solidFill>
                  <a:srgbClr val="262626"/>
                </a:solidFill>
              </a:rPr>
              <a:t>School of Graduate Studies</a:t>
            </a:r>
            <a:br>
              <a:rPr lang="en-US" sz="1800">
                <a:solidFill>
                  <a:srgbClr val="262626"/>
                </a:solidFill>
              </a:rPr>
            </a:br>
            <a:r>
              <a:rPr lang="en-US" sz="1800">
                <a:solidFill>
                  <a:srgbClr val="262626"/>
                </a:solidFill>
              </a:rPr>
              <a:t>Blackburn Hall, Suite 115</a:t>
            </a:r>
            <a:br>
              <a:rPr lang="en-US" sz="1800">
                <a:solidFill>
                  <a:srgbClr val="262626"/>
                </a:solidFill>
              </a:rPr>
            </a:br>
            <a:r>
              <a:rPr lang="en-US" sz="1800">
                <a:solidFill>
                  <a:srgbClr val="262626"/>
                </a:solidFill>
              </a:rPr>
              <a:t>All financial inquires direct to: </a:t>
            </a:r>
            <a:r>
              <a:rPr lang="en-US" sz="1800">
                <a:solidFill>
                  <a:srgbClr val="262626"/>
                </a:solidFill>
                <a:hlinkClick r:id="rId4">
                  <a:extLst>
                    <a:ext uri="{A12FA001-AC4F-418D-AE19-62706E023703}">
                      <ahyp:hlinkClr xmlns:ahyp="http://schemas.microsoft.com/office/drawing/2018/hyperlinkcolor" val="tx"/>
                    </a:ext>
                  </a:extLst>
                </a:hlinkClick>
              </a:rPr>
              <a:t>graduatefinance@trentu.ca</a:t>
            </a:r>
            <a:br>
              <a:rPr lang="en-US" sz="1800">
                <a:solidFill>
                  <a:srgbClr val="262626"/>
                </a:solidFill>
              </a:rPr>
            </a:br>
            <a:endParaRPr lang="en-US" sz="1800">
              <a:solidFill>
                <a:srgbClr val="262626"/>
              </a:solidFill>
            </a:endParaRPr>
          </a:p>
        </p:txBody>
      </p:sp>
    </p:spTree>
    <p:extLst>
      <p:ext uri="{BB962C8B-B14F-4D97-AF65-F5344CB8AC3E}">
        <p14:creationId xmlns:p14="http://schemas.microsoft.com/office/powerpoint/2010/main" val="405647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4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1600200" y="4269281"/>
            <a:ext cx="8991600" cy="1948163"/>
          </a:xfrm>
        </p:spPr>
        <p:txBody>
          <a:bodyPr vert="horz" lIns="274320" tIns="182880" rIns="274320" bIns="182880" rtlCol="0" anchor="ctr" anchorCtr="1">
            <a:normAutofit/>
          </a:bodyPr>
          <a:lstStyle/>
          <a:p>
            <a:r>
              <a:rPr lang="en-US" sz="3200" dirty="0"/>
              <a:t>CAUTION</a:t>
            </a:r>
            <a:br>
              <a:rPr lang="en-US" sz="3200" dirty="0"/>
            </a:br>
            <a:br>
              <a:rPr lang="en-US" sz="3200" dirty="0"/>
            </a:br>
            <a:r>
              <a:rPr lang="en-US" sz="3200" dirty="0"/>
              <a:t>Information Overload potential</a:t>
            </a:r>
          </a:p>
        </p:txBody>
      </p:sp>
      <p:sp>
        <p:nvSpPr>
          <p:cNvPr id="1031" name="Rectangle 1030">
            <a:extLst>
              <a:ext uri="{FF2B5EF4-FFF2-40B4-BE49-F238E27FC236}">
                <a16:creationId xmlns:a16="http://schemas.microsoft.com/office/drawing/2014/main" id="{28276F59-5FB2-45A6-B274-076964CA9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033" name="Rectangle 1032">
            <a:extLst>
              <a:ext uri="{FF2B5EF4-FFF2-40B4-BE49-F238E27FC236}">
                <a16:creationId xmlns:a16="http://schemas.microsoft.com/office/drawing/2014/main" id="{E70B48D3-1AF0-41E0-B715-9BE787FD8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pic>
        <p:nvPicPr>
          <p:cNvPr id="10" name="Picture 9">
            <a:extLst>
              <a:ext uri="{FF2B5EF4-FFF2-40B4-BE49-F238E27FC236}">
                <a16:creationId xmlns:a16="http://schemas.microsoft.com/office/drawing/2014/main" id="{65B6DAC2-5A7F-214A-2051-18AE9E9BC53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r="-5"/>
          <a:stretch>
            <a:fillRect/>
          </a:stretch>
        </p:blipFill>
        <p:spPr>
          <a:xfrm>
            <a:off x="991475" y="1250591"/>
            <a:ext cx="1923529" cy="2178409"/>
          </a:xfrm>
          <a:prstGeom prst="rect">
            <a:avLst/>
          </a:prstGeom>
        </p:spPr>
      </p:pic>
      <p:pic>
        <p:nvPicPr>
          <p:cNvPr id="8" name="Picture 7">
            <a:extLst>
              <a:ext uri="{FF2B5EF4-FFF2-40B4-BE49-F238E27FC236}">
                <a16:creationId xmlns:a16="http://schemas.microsoft.com/office/drawing/2014/main" id="{13664736-EF3A-F9F3-8BFB-A76A98ECCD3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100283" y="1285880"/>
            <a:ext cx="1919387" cy="2130059"/>
          </a:xfrm>
          <a:prstGeom prst="rect">
            <a:avLst/>
          </a:prstGeom>
        </p:spPr>
      </p:pic>
      <p:pic>
        <p:nvPicPr>
          <p:cNvPr id="1026" name="Picture 2">
            <a:extLst>
              <a:ext uri="{FF2B5EF4-FFF2-40B4-BE49-F238E27FC236}">
                <a16:creationId xmlns:a16="http://schemas.microsoft.com/office/drawing/2014/main" id="{5B2F4898-AB80-B4C8-E611-F2E2E20025BB}"/>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74523" y="1250591"/>
            <a:ext cx="1922328" cy="21784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CB5A420-4302-3663-D03F-4675A9A9FCFE}"/>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194658" y="1237530"/>
            <a:ext cx="1953026" cy="2178409"/>
          </a:xfrm>
          <a:prstGeom prst="rect">
            <a:avLst/>
          </a:prstGeom>
        </p:spPr>
      </p:pic>
      <p:pic>
        <p:nvPicPr>
          <p:cNvPr id="3" name="Picture 2">
            <a:extLst>
              <a:ext uri="{FF2B5EF4-FFF2-40B4-BE49-F238E27FC236}">
                <a16:creationId xmlns:a16="http://schemas.microsoft.com/office/drawing/2014/main" id="{FE151054-FC57-A13D-029F-713D28845140}"/>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434970" y="1250591"/>
            <a:ext cx="1521567" cy="2178409"/>
          </a:xfrm>
          <a:prstGeom prst="rect">
            <a:avLst/>
          </a:prstGeom>
        </p:spPr>
      </p:pic>
    </p:spTree>
    <p:extLst>
      <p:ext uri="{BB962C8B-B14F-4D97-AF65-F5344CB8AC3E}">
        <p14:creationId xmlns:p14="http://schemas.microsoft.com/office/powerpoint/2010/main" val="45070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03B029-913D-F451-3E56-C9F501CD45B6}"/>
              </a:ext>
            </a:extLst>
          </p:cNvPr>
          <p:cNvSpPr>
            <a:spLocks noGrp="1"/>
          </p:cNvSpPr>
          <p:nvPr>
            <p:ph type="title"/>
          </p:nvPr>
        </p:nvSpPr>
        <p:spPr>
          <a:xfrm>
            <a:off x="6228080" y="75414"/>
            <a:ext cx="5842000" cy="2078353"/>
          </a:xfrm>
          <a:prstGeom prst="ellipse">
            <a:avLst/>
          </a:prstGeom>
        </p:spPr>
        <p:txBody>
          <a:bodyPr vert="horz" lIns="182880" tIns="182880" rIns="182880" bIns="182880" rtlCol="0" anchor="ctr">
            <a:noAutofit/>
          </a:bodyPr>
          <a:lstStyle/>
          <a:p>
            <a:r>
              <a:rPr lang="en-US" sz="2000" dirty="0">
                <a:solidFill>
                  <a:schemeClr val="tx1">
                    <a:lumMod val="85000"/>
                    <a:lumOff val="15000"/>
                  </a:schemeClr>
                </a:solidFill>
              </a:rPr>
              <a:t>Tri-Council </a:t>
            </a:r>
            <a:br>
              <a:rPr lang="en-US" sz="2000" dirty="0">
                <a:solidFill>
                  <a:schemeClr val="tx1">
                    <a:lumMod val="85000"/>
                    <a:lumOff val="15000"/>
                  </a:schemeClr>
                </a:solidFill>
              </a:rPr>
            </a:br>
            <a:r>
              <a:rPr lang="en-US" sz="2000" dirty="0">
                <a:solidFill>
                  <a:schemeClr val="tx1">
                    <a:lumMod val="85000"/>
                    <a:lumOff val="15000"/>
                  </a:schemeClr>
                </a:solidFill>
              </a:rPr>
              <a:t>Canada Graduate Research Scholarship ~ Master’s Program </a:t>
            </a:r>
            <a:br>
              <a:rPr lang="en-US" sz="2000" dirty="0">
                <a:solidFill>
                  <a:schemeClr val="tx1">
                    <a:lumMod val="85000"/>
                    <a:lumOff val="15000"/>
                  </a:schemeClr>
                </a:solidFill>
              </a:rPr>
            </a:br>
            <a:r>
              <a:rPr lang="en-US" sz="2000" dirty="0">
                <a:solidFill>
                  <a:schemeClr val="tx1">
                    <a:lumMod val="85000"/>
                    <a:lumOff val="15000"/>
                  </a:schemeClr>
                </a:solidFill>
              </a:rPr>
              <a:t>(CGRS – M)</a:t>
            </a:r>
          </a:p>
        </p:txBody>
      </p:sp>
      <p:pic>
        <p:nvPicPr>
          <p:cNvPr id="2" name="Picture 1">
            <a:extLst>
              <a:ext uri="{FF2B5EF4-FFF2-40B4-BE49-F238E27FC236}">
                <a16:creationId xmlns:a16="http://schemas.microsoft.com/office/drawing/2014/main" id="{C16EE976-F6A9-5C48-D829-231B80AA691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l="278"/>
          <a:stretch>
            <a:fillRect/>
          </a:stretch>
        </p:blipFill>
        <p:spPr>
          <a:xfrm>
            <a:off x="20" y="10"/>
            <a:ext cx="6086621" cy="6857990"/>
          </a:xfrm>
          <a:prstGeom prst="rect">
            <a:avLst/>
          </a:prstGeom>
        </p:spPr>
      </p:pic>
      <p:sp>
        <p:nvSpPr>
          <p:cNvPr id="9" name="Text Placeholder 8">
            <a:extLst>
              <a:ext uri="{FF2B5EF4-FFF2-40B4-BE49-F238E27FC236}">
                <a16:creationId xmlns:a16="http://schemas.microsoft.com/office/drawing/2014/main" id="{3BEA0D7D-EC67-06CC-7BE7-C148762ECEDD}"/>
              </a:ext>
            </a:extLst>
          </p:cNvPr>
          <p:cNvSpPr>
            <a:spLocks noGrp="1"/>
          </p:cNvSpPr>
          <p:nvPr>
            <p:ph type="body" sz="half" idx="2"/>
          </p:nvPr>
        </p:nvSpPr>
        <p:spPr>
          <a:xfrm>
            <a:off x="6228080" y="2153767"/>
            <a:ext cx="5842000" cy="4358793"/>
          </a:xfrm>
        </p:spPr>
        <p:txBody>
          <a:bodyPr vert="horz" lIns="91440" tIns="45720" rIns="91440" bIns="45720" rtlCol="0">
            <a:noAutofit/>
          </a:bodyPr>
          <a:lstStyle/>
          <a:p>
            <a:pPr algn="l">
              <a:lnSpc>
                <a:spcPct val="90000"/>
              </a:lnSpc>
            </a:pPr>
            <a:endParaRPr lang="en-US" sz="1600" b="1" dirty="0">
              <a:solidFill>
                <a:schemeClr val="tx1">
                  <a:lumMod val="85000"/>
                  <a:lumOff val="15000"/>
                </a:schemeClr>
              </a:solidFill>
            </a:endParaRPr>
          </a:p>
          <a:p>
            <a:pPr algn="l">
              <a:lnSpc>
                <a:spcPct val="90000"/>
              </a:lnSpc>
            </a:pPr>
            <a:r>
              <a:rPr lang="en-US" sz="1600" b="1" dirty="0">
                <a:solidFill>
                  <a:schemeClr val="tx1">
                    <a:lumMod val="85000"/>
                    <a:lumOff val="15000"/>
                  </a:schemeClr>
                </a:solidFill>
              </a:rPr>
              <a:t>Value</a:t>
            </a:r>
            <a:r>
              <a:rPr lang="en-US" sz="1600" dirty="0">
                <a:solidFill>
                  <a:schemeClr val="tx1">
                    <a:lumMod val="85000"/>
                    <a:lumOff val="15000"/>
                  </a:schemeClr>
                </a:solidFill>
              </a:rPr>
              <a:t>: 		$27,000</a:t>
            </a:r>
          </a:p>
          <a:p>
            <a:pPr algn="l">
              <a:lnSpc>
                <a:spcPct val="90000"/>
              </a:lnSpc>
            </a:pPr>
            <a:r>
              <a:rPr lang="en-US" sz="1600" b="1" dirty="0">
                <a:solidFill>
                  <a:schemeClr val="tx1">
                    <a:lumMod val="85000"/>
                    <a:lumOff val="15000"/>
                  </a:schemeClr>
                </a:solidFill>
              </a:rPr>
              <a:t>Direct Deadline</a:t>
            </a:r>
            <a:r>
              <a:rPr lang="en-US" sz="1600" dirty="0">
                <a:solidFill>
                  <a:schemeClr val="tx1">
                    <a:lumMod val="85000"/>
                    <a:lumOff val="15000"/>
                  </a:schemeClr>
                </a:solidFill>
              </a:rPr>
              <a:t>:	December 1, 2025</a:t>
            </a:r>
          </a:p>
          <a:p>
            <a:pPr algn="l">
              <a:lnSpc>
                <a:spcPct val="90000"/>
              </a:lnSpc>
              <a:spcAft>
                <a:spcPts val="600"/>
              </a:spcAft>
            </a:pPr>
            <a:endParaRPr lang="en-US" sz="1600" dirty="0">
              <a:solidFill>
                <a:schemeClr val="tx1">
                  <a:lumMod val="85000"/>
                  <a:lumOff val="15000"/>
                </a:schemeClr>
              </a:solidFill>
            </a:endParaRPr>
          </a:p>
          <a:p>
            <a:pPr algn="l">
              <a:lnSpc>
                <a:spcPct val="90000"/>
              </a:lnSpc>
              <a:spcAft>
                <a:spcPts val="600"/>
              </a:spcAft>
            </a:pPr>
            <a:r>
              <a:rPr lang="en-US" sz="1600" b="1" dirty="0">
                <a:solidFill>
                  <a:schemeClr val="tx1">
                    <a:lumMod val="85000"/>
                    <a:lumOff val="15000"/>
                  </a:schemeClr>
                </a:solidFill>
              </a:rPr>
              <a:t>DESCRIPTION</a:t>
            </a:r>
          </a:p>
          <a:p>
            <a:pPr indent="-228600" algn="l">
              <a:lnSpc>
                <a:spcPct val="90000"/>
              </a:lnSpc>
              <a:spcAft>
                <a:spcPts val="600"/>
              </a:spcAft>
              <a:buFont typeface="Arial" panose="020B0604020202020204" pitchFamily="34" charset="0"/>
              <a:buChar char="•"/>
            </a:pPr>
            <a:r>
              <a:rPr lang="en-US" sz="1600" b="0" i="0" dirty="0">
                <a:solidFill>
                  <a:schemeClr val="tx1">
                    <a:lumMod val="85000"/>
                    <a:lumOff val="15000"/>
                  </a:schemeClr>
                </a:solidFill>
                <a:effectLst/>
              </a:rPr>
              <a:t>The CGS M program supports up to 3,298 students annually in all disciplines and is administered jointly by Canada’s three granting agencies</a:t>
            </a:r>
            <a:r>
              <a:rPr lang="en-US" sz="1600" dirty="0">
                <a:solidFill>
                  <a:schemeClr val="tx1">
                    <a:lumMod val="85000"/>
                    <a:lumOff val="15000"/>
                  </a:schemeClr>
                </a:solidFill>
              </a:rPr>
              <a:t>. </a:t>
            </a:r>
            <a:r>
              <a:rPr lang="en-US" sz="1600" b="0" i="0" dirty="0">
                <a:solidFill>
                  <a:schemeClr val="tx1">
                    <a:lumMod val="85000"/>
                    <a:lumOff val="15000"/>
                  </a:schemeClr>
                </a:solidFill>
                <a:effectLst/>
              </a:rPr>
              <a:t>The selection process and post-award administration are carried out at the institutional level under the guidance of the three agencies. </a:t>
            </a:r>
          </a:p>
          <a:p>
            <a:pPr indent="-228600" algn="l">
              <a:lnSpc>
                <a:spcPct val="90000"/>
              </a:lnSpc>
              <a:spcAft>
                <a:spcPts val="600"/>
              </a:spcAft>
              <a:buFont typeface="Arial" panose="020B0604020202020204" pitchFamily="34" charset="0"/>
              <a:buChar char="•"/>
            </a:pPr>
            <a:r>
              <a:rPr lang="en-US" sz="1600" b="0" i="0" dirty="0">
                <a:solidFill>
                  <a:schemeClr val="tx1">
                    <a:lumMod val="85000"/>
                    <a:lumOff val="15000"/>
                  </a:schemeClr>
                </a:solidFill>
                <a:effectLst/>
              </a:rPr>
              <a:t>Students submit their application to the institution at which they intend to hold their award using the </a:t>
            </a:r>
            <a:r>
              <a:rPr lang="en-US" sz="1600" b="0" i="0" u="sng" dirty="0">
                <a:solidFill>
                  <a:schemeClr val="tx1">
                    <a:lumMod val="85000"/>
                    <a:lumOff val="15000"/>
                  </a:schemeClr>
                </a:solidFill>
                <a:effectLst/>
                <a:hlinkClick r:id="rId4" tooltip="This link will take you to another Web site">
                  <a:extLst>
                    <a:ext uri="{A12FA001-AC4F-418D-AE19-62706E023703}">
                      <ahyp:hlinkClr xmlns:ahyp="http://schemas.microsoft.com/office/drawing/2018/hyperlinkcolor" val="tx"/>
                    </a:ext>
                  </a:extLst>
                </a:hlinkClick>
              </a:rPr>
              <a:t>Research Portal</a:t>
            </a:r>
            <a:r>
              <a:rPr lang="en-US" sz="1600" b="0" i="0" dirty="0">
                <a:solidFill>
                  <a:schemeClr val="tx1">
                    <a:lumMod val="85000"/>
                    <a:lumOff val="15000"/>
                  </a:schemeClr>
                </a:solidFill>
                <a:effectLst/>
              </a:rPr>
              <a:t>.</a:t>
            </a:r>
          </a:p>
          <a:p>
            <a:pPr algn="l">
              <a:lnSpc>
                <a:spcPct val="90000"/>
              </a:lnSpc>
              <a:spcAft>
                <a:spcPts val="600"/>
              </a:spcAft>
            </a:pPr>
            <a:r>
              <a:rPr lang="en-US" sz="1600" dirty="0">
                <a:solidFill>
                  <a:schemeClr val="tx1">
                    <a:lumMod val="85000"/>
                    <a:lumOff val="15000"/>
                  </a:schemeClr>
                </a:solidFill>
              </a:rPr>
              <a:t>*Portal is hosted by NSERC</a:t>
            </a:r>
          </a:p>
        </p:txBody>
      </p:sp>
    </p:spTree>
    <p:extLst>
      <p:ext uri="{BB962C8B-B14F-4D97-AF65-F5344CB8AC3E}">
        <p14:creationId xmlns:p14="http://schemas.microsoft.com/office/powerpoint/2010/main" val="350072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Placeholder 9" descr="A path with pink trees and a bench&#10;">
            <a:extLst>
              <a:ext uri="{FF2B5EF4-FFF2-40B4-BE49-F238E27FC236}">
                <a16:creationId xmlns:a16="http://schemas.microsoft.com/office/drawing/2014/main" id="{3D44C932-0EA4-5C35-D317-7FB89467933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1750" r="1" b="11751"/>
          <a:stretch>
            <a:fillRect/>
          </a:stretch>
        </p:blipFill>
        <p:spPr>
          <a:xfrm>
            <a:off x="642" y="10"/>
            <a:ext cx="6096000" cy="6857990"/>
          </a:xfrm>
          <a:prstGeom prst="rect">
            <a:avLst/>
          </a:prstGeom>
        </p:spPr>
      </p:pic>
      <p:sp>
        <p:nvSpPr>
          <p:cNvPr id="2" name="Title 1">
            <a:extLst>
              <a:ext uri="{FF2B5EF4-FFF2-40B4-BE49-F238E27FC236}">
                <a16:creationId xmlns:a16="http://schemas.microsoft.com/office/drawing/2014/main" id="{81BB1052-7D1D-1E6D-5D47-37EC0EF48609}"/>
              </a:ext>
            </a:extLst>
          </p:cNvPr>
          <p:cNvSpPr>
            <a:spLocks noGrp="1"/>
          </p:cNvSpPr>
          <p:nvPr>
            <p:ph type="title"/>
          </p:nvPr>
        </p:nvSpPr>
        <p:spPr>
          <a:xfrm>
            <a:off x="374573" y="2055043"/>
            <a:ext cx="5376232" cy="1961453"/>
          </a:xfrm>
          <a:solidFill>
            <a:schemeClr val="tx1">
              <a:alpha val="60000"/>
            </a:schemeClr>
          </a:solidFill>
          <a:ln>
            <a:solidFill>
              <a:schemeClr val="bg1"/>
            </a:solidFill>
          </a:ln>
        </p:spPr>
        <p:txBody>
          <a:bodyPr vert="horz" lIns="182880" tIns="182880" rIns="182880" bIns="182880" rtlCol="0" anchor="ctr">
            <a:noAutofit/>
          </a:bodyPr>
          <a:lstStyle/>
          <a:p>
            <a:pPr marL="0" marR="0" lvl="0" indent="0" algn="l" defTabSz="914400" rtl="0" eaLnBrk="1" fontAlgn="auto" latinLnBrk="0" hangingPunct="1">
              <a:lnSpc>
                <a:spcPct val="90000"/>
              </a:lnSpc>
              <a:spcBef>
                <a:spcPts val="1000"/>
              </a:spcBef>
              <a:spcAft>
                <a:spcPts val="600"/>
              </a:spcAft>
              <a:buClr>
                <a:srgbClr val="418AB3"/>
              </a:buClr>
              <a:buSzTx/>
              <a:buFont typeface="Arial" panose="020B0604020202020204" pitchFamily="34" charset="0"/>
              <a:buNone/>
              <a:tabLst/>
              <a:defRPr/>
            </a:pPr>
            <a:r>
              <a:rPr kumimoji="0" lang="en-US" sz="2000" b="0" i="0" u="none" strike="noStrike" normalizeH="0" noProof="0" dirty="0">
                <a:ln>
                  <a:noFill/>
                </a:ln>
                <a:solidFill>
                  <a:schemeClr val="bg1"/>
                </a:solidFill>
                <a:effectLst/>
                <a:uLnTx/>
                <a:uFillTx/>
              </a:rPr>
              <a:t>Tri-Council </a:t>
            </a:r>
            <a:br>
              <a:rPr kumimoji="0" lang="en-US" sz="2000" b="0" i="0" u="none" strike="noStrike" normalizeH="0" noProof="0" dirty="0">
                <a:ln>
                  <a:noFill/>
                </a:ln>
                <a:solidFill>
                  <a:schemeClr val="bg1"/>
                </a:solidFill>
                <a:effectLst/>
                <a:uLnTx/>
                <a:uFillTx/>
              </a:rPr>
            </a:br>
            <a:r>
              <a:rPr kumimoji="0" lang="en-US" sz="2000" b="0" i="0" u="none" strike="noStrike" normalizeH="0" noProof="0" dirty="0">
                <a:ln>
                  <a:noFill/>
                </a:ln>
                <a:solidFill>
                  <a:schemeClr val="bg1"/>
                </a:solidFill>
                <a:effectLst/>
                <a:uLnTx/>
                <a:uFillTx/>
              </a:rPr>
              <a:t>Canada Graduate Research Scholarship ~ Master’s Program (CGRS – M)</a:t>
            </a:r>
            <a:r>
              <a:rPr kumimoji="0" lang="en-US" sz="1600" b="0" i="0" u="none" strike="noStrike" kern="1200" cap="none" spc="0" normalizeH="0" baseline="0" noProof="0" dirty="0">
                <a:ln>
                  <a:noFill/>
                </a:ln>
                <a:solidFill>
                  <a:schemeClr val="bg1"/>
                </a:solidFill>
                <a:effectLst/>
                <a:uLnTx/>
                <a:uFillTx/>
                <a:latin typeface="Gill Sans MT" panose="020B0502020104020203"/>
                <a:ea typeface="+mn-ea"/>
                <a:cs typeface="+mn-cs"/>
              </a:rPr>
              <a:t> </a:t>
            </a:r>
            <a:br>
              <a:rPr kumimoji="0" lang="en-US" sz="1600" b="0" i="0" u="none" strike="noStrike" kern="1200" cap="none" spc="0" normalizeH="0" baseline="0" noProof="0" dirty="0">
                <a:ln>
                  <a:noFill/>
                </a:ln>
                <a:solidFill>
                  <a:schemeClr val="bg1"/>
                </a:solidFill>
                <a:effectLst/>
                <a:uLnTx/>
                <a:uFillTx/>
                <a:latin typeface="Gill Sans MT" panose="020B0502020104020203"/>
                <a:ea typeface="+mn-ea"/>
                <a:cs typeface="+mn-cs"/>
              </a:rPr>
            </a:br>
            <a:r>
              <a:rPr kumimoji="0" lang="en-US" sz="1600" b="0" i="0" u="none" strike="noStrike" kern="1200" cap="none" spc="0" normalizeH="0" baseline="0" noProof="0" dirty="0">
                <a:ln>
                  <a:noFill/>
                </a:ln>
                <a:solidFill>
                  <a:schemeClr val="bg1"/>
                </a:solidFill>
                <a:effectLst/>
                <a:uLnTx/>
                <a:uFillTx/>
                <a:latin typeface="Gill Sans MT" panose="020B0502020104020203"/>
                <a:ea typeface="+mn-ea"/>
                <a:cs typeface="+mn-cs"/>
              </a:rPr>
              <a:t>*Portal is hosted by NSERC</a:t>
            </a:r>
            <a:br>
              <a:rPr kumimoji="0" lang="en-US" sz="1600" b="0" i="0" u="none" strike="noStrike" kern="1200" cap="none" spc="0" normalizeH="0" baseline="0" noProof="0" dirty="0">
                <a:ln>
                  <a:noFill/>
                </a:ln>
                <a:solidFill>
                  <a:schemeClr val="bg1"/>
                </a:solidFill>
                <a:effectLst/>
                <a:uLnTx/>
                <a:uFillTx/>
                <a:latin typeface="Gill Sans MT" panose="020B0502020104020203"/>
                <a:ea typeface="+mn-ea"/>
                <a:cs typeface="+mn-cs"/>
              </a:rPr>
            </a:br>
            <a:endParaRPr lang="en-US" sz="2000" dirty="0">
              <a:solidFill>
                <a:schemeClr val="bg1"/>
              </a:solidFill>
            </a:endParaRPr>
          </a:p>
        </p:txBody>
      </p:sp>
      <p:sp>
        <p:nvSpPr>
          <p:cNvPr id="4" name="Text Placeholder 3">
            <a:extLst>
              <a:ext uri="{FF2B5EF4-FFF2-40B4-BE49-F238E27FC236}">
                <a16:creationId xmlns:a16="http://schemas.microsoft.com/office/drawing/2014/main" id="{275F06B2-151A-3762-60FE-D22B630C3D2D}"/>
              </a:ext>
            </a:extLst>
          </p:cNvPr>
          <p:cNvSpPr>
            <a:spLocks noGrp="1"/>
          </p:cNvSpPr>
          <p:nvPr>
            <p:ph type="body" sz="half" idx="2"/>
          </p:nvPr>
        </p:nvSpPr>
        <p:spPr>
          <a:xfrm>
            <a:off x="6124736" y="848300"/>
            <a:ext cx="6095357" cy="6160348"/>
          </a:xfrm>
        </p:spPr>
        <p:txBody>
          <a:bodyPr vert="horz" lIns="91440" tIns="45720" rIns="91440" bIns="45720" rtlCol="0" anchor="ctr">
            <a:normAutofit/>
          </a:bodyPr>
          <a:lstStyle/>
          <a:p>
            <a:pPr algn="l"/>
            <a:r>
              <a:rPr lang="en-US" sz="1600" b="1" dirty="0">
                <a:solidFill>
                  <a:schemeClr val="tx1">
                    <a:lumMod val="85000"/>
                    <a:lumOff val="15000"/>
                  </a:schemeClr>
                </a:solidFill>
                <a:effectLst/>
              </a:rPr>
              <a:t>Objective</a:t>
            </a:r>
          </a:p>
          <a:p>
            <a:pPr algn="l"/>
            <a:r>
              <a:rPr lang="en-US" sz="1600" dirty="0">
                <a:solidFill>
                  <a:schemeClr val="tx1">
                    <a:lumMod val="85000"/>
                    <a:lumOff val="15000"/>
                  </a:schemeClr>
                </a:solidFill>
                <a:effectLst/>
              </a:rPr>
              <a:t>The objective of the Master’s scholarship funding opportunity is to help develop </a:t>
            </a:r>
            <a:r>
              <a:rPr lang="en-US" sz="1600" dirty="0">
                <a:solidFill>
                  <a:srgbClr val="0070C0"/>
                </a:solidFill>
                <a:effectLst/>
              </a:rPr>
              <a:t>research skills </a:t>
            </a:r>
            <a:r>
              <a:rPr lang="en-US" sz="1600" dirty="0">
                <a:solidFill>
                  <a:schemeClr val="tx1">
                    <a:lumMod val="85000"/>
                    <a:lumOff val="15000"/>
                  </a:schemeClr>
                </a:solidFill>
                <a:effectLst/>
              </a:rPr>
              <a:t>and assist in the </a:t>
            </a:r>
            <a:r>
              <a:rPr lang="en-US" sz="1600" dirty="0">
                <a:solidFill>
                  <a:srgbClr val="0070C0"/>
                </a:solidFill>
                <a:effectLst/>
              </a:rPr>
              <a:t>training </a:t>
            </a:r>
            <a:r>
              <a:rPr lang="en-US" sz="1600" dirty="0">
                <a:solidFill>
                  <a:schemeClr val="tx1">
                    <a:lumMod val="85000"/>
                    <a:lumOff val="15000"/>
                  </a:schemeClr>
                </a:solidFill>
                <a:effectLst/>
              </a:rPr>
              <a:t>of highly qualified personnel by supporting students who demonstrate </a:t>
            </a:r>
            <a:r>
              <a:rPr lang="en-US" sz="1600" dirty="0">
                <a:solidFill>
                  <a:srgbClr val="0070C0"/>
                </a:solidFill>
                <a:effectLst/>
              </a:rPr>
              <a:t>potential to contribute </a:t>
            </a:r>
            <a:r>
              <a:rPr lang="en-US" sz="1600" dirty="0">
                <a:solidFill>
                  <a:schemeClr val="tx1">
                    <a:lumMod val="85000"/>
                    <a:lumOff val="15000"/>
                  </a:schemeClr>
                </a:solidFill>
                <a:effectLst/>
              </a:rPr>
              <a:t>to Canadian research.</a:t>
            </a:r>
          </a:p>
          <a:p>
            <a:pPr algn="l"/>
            <a:endParaRPr lang="en-US" sz="1600" dirty="0">
              <a:solidFill>
                <a:schemeClr val="tx1">
                  <a:lumMod val="85000"/>
                  <a:lumOff val="15000"/>
                </a:schemeClr>
              </a:solidFill>
            </a:endParaRPr>
          </a:p>
          <a:p>
            <a:pPr algn="l"/>
            <a:r>
              <a:rPr lang="en-US" sz="1600" b="1" dirty="0">
                <a:solidFill>
                  <a:schemeClr val="tx1">
                    <a:lumMod val="85000"/>
                    <a:lumOff val="15000"/>
                  </a:schemeClr>
                </a:solidFill>
                <a:effectLst/>
              </a:rPr>
              <a:t>Description</a:t>
            </a:r>
          </a:p>
          <a:p>
            <a:pPr algn="l"/>
            <a:r>
              <a:rPr lang="en-US" sz="1600" dirty="0">
                <a:solidFill>
                  <a:schemeClr val="tx1">
                    <a:lumMod val="85000"/>
                    <a:lumOff val="15000"/>
                  </a:schemeClr>
                </a:solidFill>
                <a:effectLst/>
              </a:rPr>
              <a:t>The CGRS M is a scholarship in the Canada Research Training Awards Suite (CRTAS) administered by the Canadian Institutes of Health Research (CIHR), the Natural Sciences and Engineering Research Council of Canada (NSERC) and the Social Sciences and Humanities Research Council (SSHRC). </a:t>
            </a:r>
          </a:p>
          <a:p>
            <a:pPr algn="l"/>
            <a:r>
              <a:rPr lang="en-US" sz="1600" dirty="0">
                <a:solidFill>
                  <a:schemeClr val="tx1">
                    <a:lumMod val="85000"/>
                    <a:lumOff val="15000"/>
                  </a:schemeClr>
                </a:solidFill>
                <a:effectLst/>
              </a:rPr>
              <a:t>The CRTAS aims to support the next generation of </a:t>
            </a:r>
            <a:r>
              <a:rPr lang="en-US" sz="1600" dirty="0">
                <a:solidFill>
                  <a:srgbClr val="0070C0"/>
                </a:solidFill>
                <a:effectLst/>
              </a:rPr>
              <a:t>innovators</a:t>
            </a:r>
            <a:r>
              <a:rPr lang="en-US" sz="1600" dirty="0">
                <a:solidFill>
                  <a:schemeClr val="tx1">
                    <a:lumMod val="85000"/>
                    <a:lumOff val="15000"/>
                  </a:schemeClr>
                </a:solidFill>
                <a:effectLst/>
              </a:rPr>
              <a:t> by </a:t>
            </a:r>
            <a:r>
              <a:rPr lang="en-US" sz="1600" dirty="0">
                <a:solidFill>
                  <a:srgbClr val="0070C0"/>
                </a:solidFill>
                <a:effectLst/>
              </a:rPr>
              <a:t>providing funding </a:t>
            </a:r>
            <a:r>
              <a:rPr lang="en-US" sz="1600" dirty="0">
                <a:solidFill>
                  <a:schemeClr val="tx1">
                    <a:lumMod val="85000"/>
                    <a:lumOff val="15000"/>
                  </a:schemeClr>
                </a:solidFill>
                <a:effectLst/>
              </a:rPr>
              <a:t>and high-quality </a:t>
            </a:r>
            <a:r>
              <a:rPr lang="en-US" sz="1600" dirty="0">
                <a:solidFill>
                  <a:srgbClr val="0070C0"/>
                </a:solidFill>
                <a:effectLst/>
              </a:rPr>
              <a:t>research training</a:t>
            </a:r>
            <a:r>
              <a:rPr lang="en-US" sz="1600" dirty="0">
                <a:solidFill>
                  <a:schemeClr val="tx1">
                    <a:lumMod val="85000"/>
                    <a:lumOff val="15000"/>
                  </a:schemeClr>
                </a:solidFill>
                <a:effectLst/>
              </a:rPr>
              <a:t>, cultivating </a:t>
            </a:r>
            <a:r>
              <a:rPr lang="en-US" sz="1600" dirty="0">
                <a:solidFill>
                  <a:srgbClr val="0070C0"/>
                </a:solidFill>
                <a:effectLst/>
              </a:rPr>
              <a:t>research</a:t>
            </a:r>
            <a:r>
              <a:rPr lang="en-US" sz="1600" dirty="0">
                <a:solidFill>
                  <a:schemeClr val="tx1">
                    <a:lumMod val="85000"/>
                    <a:lumOff val="15000"/>
                  </a:schemeClr>
                </a:solidFill>
                <a:effectLst/>
              </a:rPr>
              <a:t> </a:t>
            </a:r>
            <a:r>
              <a:rPr lang="en-US" sz="1600" dirty="0">
                <a:solidFill>
                  <a:srgbClr val="0070C0"/>
                </a:solidFill>
                <a:effectLst/>
              </a:rPr>
              <a:t>skills</a:t>
            </a:r>
            <a:r>
              <a:rPr lang="en-US" sz="1600" dirty="0">
                <a:solidFill>
                  <a:schemeClr val="tx1">
                    <a:lumMod val="85000"/>
                    <a:lumOff val="15000"/>
                  </a:schemeClr>
                </a:solidFill>
                <a:effectLst/>
              </a:rPr>
              <a:t>, fostering </a:t>
            </a:r>
            <a:r>
              <a:rPr lang="en-US" sz="1600" dirty="0">
                <a:solidFill>
                  <a:srgbClr val="0070C0"/>
                </a:solidFill>
                <a:effectLst/>
              </a:rPr>
              <a:t>creativity</a:t>
            </a:r>
            <a:r>
              <a:rPr lang="en-US" sz="1600" dirty="0">
                <a:solidFill>
                  <a:schemeClr val="tx1">
                    <a:lumMod val="85000"/>
                    <a:lumOff val="15000"/>
                  </a:schemeClr>
                </a:solidFill>
                <a:effectLst/>
              </a:rPr>
              <a:t> and empowering awardees to make significant </a:t>
            </a:r>
            <a:r>
              <a:rPr lang="en-US" sz="1600" dirty="0">
                <a:solidFill>
                  <a:srgbClr val="0070C0"/>
                </a:solidFill>
                <a:effectLst/>
              </a:rPr>
              <a:t>contributions</a:t>
            </a:r>
            <a:r>
              <a:rPr lang="en-US" sz="1600" dirty="0">
                <a:solidFill>
                  <a:schemeClr val="tx1">
                    <a:lumMod val="85000"/>
                    <a:lumOff val="15000"/>
                  </a:schemeClr>
                </a:solidFill>
                <a:effectLst/>
              </a:rPr>
              <a:t> to Canada’s </a:t>
            </a:r>
            <a:r>
              <a:rPr lang="en-US" sz="1600" dirty="0">
                <a:solidFill>
                  <a:srgbClr val="0070C0"/>
                </a:solidFill>
                <a:effectLst/>
              </a:rPr>
              <a:t>research ecosystem, economy and prosperity.</a:t>
            </a:r>
          </a:p>
          <a:p>
            <a:pPr algn="l"/>
            <a:endParaRPr lang="en-US" sz="1400" dirty="0">
              <a:solidFill>
                <a:schemeClr val="tx1">
                  <a:lumMod val="85000"/>
                  <a:lumOff val="15000"/>
                </a:schemeClr>
              </a:solidFill>
              <a:effectLst/>
            </a:endParaRPr>
          </a:p>
          <a:p>
            <a:pPr indent="-228600" algn="l">
              <a:buFont typeface="Arial" panose="020B0604020202020204" pitchFamily="34" charset="0"/>
              <a:buChar char="•"/>
            </a:pPr>
            <a:endParaRPr lang="en-US" sz="1400" dirty="0">
              <a:solidFill>
                <a:schemeClr val="tx1">
                  <a:lumMod val="85000"/>
                  <a:lumOff val="15000"/>
                </a:schemeClr>
              </a:solidFill>
            </a:endParaRPr>
          </a:p>
        </p:txBody>
      </p:sp>
    </p:spTree>
    <p:extLst>
      <p:ext uri="{BB962C8B-B14F-4D97-AF65-F5344CB8AC3E}">
        <p14:creationId xmlns:p14="http://schemas.microsoft.com/office/powerpoint/2010/main" val="1677872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0928-B960-9B06-5C04-725727A877E9}"/>
              </a:ext>
            </a:extLst>
          </p:cNvPr>
          <p:cNvSpPr>
            <a:spLocks noGrp="1"/>
          </p:cNvSpPr>
          <p:nvPr>
            <p:ph type="title"/>
          </p:nvPr>
        </p:nvSpPr>
        <p:spPr>
          <a:xfrm>
            <a:off x="131975" y="1715678"/>
            <a:ext cx="4196644" cy="3014360"/>
          </a:xfrm>
        </p:spPr>
        <p:txBody>
          <a:bodyPr vert="horz" lIns="182880" tIns="182880" rIns="182880" bIns="182880" rtlCol="0" anchor="ctr">
            <a:normAutofit fontScale="90000"/>
          </a:bodyPr>
          <a:lstStyle/>
          <a:p>
            <a:r>
              <a:rPr lang="en-US" sz="2800" dirty="0">
                <a:solidFill>
                  <a:schemeClr val="tx1">
                    <a:lumMod val="85000"/>
                    <a:lumOff val="15000"/>
                  </a:schemeClr>
                </a:solidFill>
              </a:rPr>
              <a:t>Canadian Graduate Research Scholarship- Masters Program</a:t>
            </a:r>
            <a:br>
              <a:rPr lang="en-US" sz="2800" dirty="0">
                <a:solidFill>
                  <a:schemeClr val="tx1">
                    <a:lumMod val="85000"/>
                    <a:lumOff val="15000"/>
                  </a:schemeClr>
                </a:solidFill>
              </a:rPr>
            </a:br>
            <a:br>
              <a:rPr lang="en-US" sz="2800" dirty="0">
                <a:solidFill>
                  <a:schemeClr val="tx1">
                    <a:lumMod val="85000"/>
                    <a:lumOff val="15000"/>
                  </a:schemeClr>
                </a:solidFill>
              </a:rPr>
            </a:br>
            <a:r>
              <a:rPr lang="en-US" sz="2800" dirty="0">
                <a:solidFill>
                  <a:schemeClr val="tx1">
                    <a:lumMod val="85000"/>
                    <a:lumOff val="15000"/>
                  </a:schemeClr>
                </a:solidFill>
              </a:rPr>
              <a:t>Scholarship Overview</a:t>
            </a:r>
          </a:p>
        </p:txBody>
      </p:sp>
      <p:sp>
        <p:nvSpPr>
          <p:cNvPr id="15" name="Rectangle 14">
            <a:extLst>
              <a:ext uri="{FF2B5EF4-FFF2-40B4-BE49-F238E27FC236}">
                <a16:creationId xmlns:a16="http://schemas.microsoft.com/office/drawing/2014/main" id="{B9A6A8C2-8B3A-4AD3-AFCC-F1D3F1F02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DF64937-39B5-4AB3-A2EF-EA689BA60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3A6450A4-B17C-F8B1-8161-26A3162C67E5}"/>
              </a:ext>
            </a:extLst>
          </p:cNvPr>
          <p:cNvGraphicFramePr>
            <a:graphicFrameLocks noGrp="1"/>
          </p:cNvGraphicFramePr>
          <p:nvPr>
            <p:ph idx="1"/>
            <p:extLst>
              <p:ext uri="{D42A27DB-BD31-4B8C-83A1-F6EECF244321}">
                <p14:modId xmlns:p14="http://schemas.microsoft.com/office/powerpoint/2010/main" val="2258270127"/>
              </p:ext>
            </p:extLst>
          </p:nvPr>
        </p:nvGraphicFramePr>
        <p:xfrm>
          <a:off x="4823365" y="1235199"/>
          <a:ext cx="6227066" cy="4468780"/>
        </p:xfrm>
        <a:graphic>
          <a:graphicData uri="http://schemas.openxmlformats.org/drawingml/2006/table">
            <a:tbl>
              <a:tblPr firstRow="1" bandRow="1">
                <a:noFill/>
              </a:tblPr>
              <a:tblGrid>
                <a:gridCol w="2084718">
                  <a:extLst>
                    <a:ext uri="{9D8B030D-6E8A-4147-A177-3AD203B41FA5}">
                      <a16:colId xmlns:a16="http://schemas.microsoft.com/office/drawing/2014/main" val="1232412108"/>
                    </a:ext>
                  </a:extLst>
                </a:gridCol>
                <a:gridCol w="4142348">
                  <a:extLst>
                    <a:ext uri="{9D8B030D-6E8A-4147-A177-3AD203B41FA5}">
                      <a16:colId xmlns:a16="http://schemas.microsoft.com/office/drawing/2014/main" val="1679453269"/>
                    </a:ext>
                  </a:extLst>
                </a:gridCol>
              </a:tblGrid>
              <a:tr h="401151">
                <a:tc>
                  <a:txBody>
                    <a:bodyPr/>
                    <a:lstStyle/>
                    <a:p>
                      <a:pPr>
                        <a:buNone/>
                      </a:pPr>
                      <a:r>
                        <a:rPr lang="en-CA" sz="1200" b="0" cap="all" spc="150" dirty="0">
                          <a:solidFill>
                            <a:schemeClr val="lt1"/>
                          </a:solidFill>
                        </a:rPr>
                        <a:t>Overview</a:t>
                      </a:r>
                    </a:p>
                  </a:txBody>
                  <a:tcPr marL="104005" marR="104005" marT="104005" marB="104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356"/>
                    </a:solidFill>
                  </a:tcPr>
                </a:tc>
                <a:tc>
                  <a:txBody>
                    <a:bodyPr/>
                    <a:lstStyle/>
                    <a:p>
                      <a:endParaRPr lang="en-CA" dirty="0"/>
                    </a:p>
                  </a:txBody>
                  <a:tcPr marL="104005" marR="104005" marT="104005" marB="104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356"/>
                    </a:solidFill>
                  </a:tcPr>
                </a:tc>
                <a:extLst>
                  <a:ext uri="{0D108BD9-81ED-4DB2-BD59-A6C34878D82A}">
                    <a16:rowId xmlns:a16="http://schemas.microsoft.com/office/drawing/2014/main" val="2975797485"/>
                  </a:ext>
                </a:extLst>
              </a:tr>
              <a:tr h="404268">
                <a:tc>
                  <a:txBody>
                    <a:bodyPr/>
                    <a:lstStyle/>
                    <a:p>
                      <a:pPr algn="l" fontAlgn="t">
                        <a:lnSpc>
                          <a:spcPts val="1650"/>
                        </a:lnSpc>
                        <a:buNone/>
                      </a:pPr>
                      <a:r>
                        <a:rPr lang="en-CA" sz="1000" cap="none" spc="0" dirty="0">
                          <a:solidFill>
                            <a:schemeClr val="tx1"/>
                          </a:solidFill>
                          <a:effectLst/>
                          <a:latin typeface="Untitled medium"/>
                        </a:rPr>
                        <a:t>Value</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lnSpc>
                          <a:spcPts val="1650"/>
                        </a:lnSpc>
                        <a:buNone/>
                      </a:pPr>
                      <a:r>
                        <a:rPr lang="en-US" sz="1000" cap="none" spc="0" dirty="0">
                          <a:solidFill>
                            <a:schemeClr val="tx1"/>
                          </a:solidFill>
                          <a:effectLst/>
                        </a:rPr>
                        <a:t>$27,000 for 12 months, non-renewable</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0887224"/>
                  </a:ext>
                </a:extLst>
              </a:tr>
              <a:tr h="404268">
                <a:tc>
                  <a:txBody>
                    <a:bodyPr/>
                    <a:lstStyle/>
                    <a:p>
                      <a:pPr algn="l" fontAlgn="t">
                        <a:lnSpc>
                          <a:spcPts val="1650"/>
                        </a:lnSpc>
                        <a:buNone/>
                      </a:pPr>
                      <a:r>
                        <a:rPr lang="en-CA" sz="1000" cap="none" spc="0" dirty="0">
                          <a:solidFill>
                            <a:schemeClr val="tx1"/>
                          </a:solidFill>
                          <a:effectLst/>
                          <a:latin typeface="Untitled medium"/>
                        </a:rPr>
                        <a:t>Application deadline</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7843"/>
                      </a:srgbClr>
                    </a:solidFill>
                  </a:tcPr>
                </a:tc>
                <a:tc>
                  <a:txBody>
                    <a:bodyPr/>
                    <a:lstStyle/>
                    <a:p>
                      <a:pPr fontAlgn="t">
                        <a:lnSpc>
                          <a:spcPts val="1650"/>
                        </a:lnSpc>
                        <a:buNone/>
                      </a:pPr>
                      <a:r>
                        <a:rPr lang="en-CA" sz="1000" cap="none" spc="0" dirty="0">
                          <a:solidFill>
                            <a:schemeClr val="tx1"/>
                          </a:solidFill>
                          <a:effectLst/>
                        </a:rPr>
                        <a:t>December 1</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7843"/>
                      </a:srgbClr>
                    </a:solidFill>
                  </a:tcPr>
                </a:tc>
                <a:extLst>
                  <a:ext uri="{0D108BD9-81ED-4DB2-BD59-A6C34878D82A}">
                    <a16:rowId xmlns:a16="http://schemas.microsoft.com/office/drawing/2014/main" val="3554848269"/>
                  </a:ext>
                </a:extLst>
              </a:tr>
              <a:tr h="404268">
                <a:tc>
                  <a:txBody>
                    <a:bodyPr/>
                    <a:lstStyle/>
                    <a:p>
                      <a:pPr algn="l" fontAlgn="t">
                        <a:lnSpc>
                          <a:spcPts val="1650"/>
                        </a:lnSpc>
                        <a:buNone/>
                      </a:pPr>
                      <a:r>
                        <a:rPr lang="en-CA" sz="1000" cap="none" spc="0" dirty="0">
                          <a:solidFill>
                            <a:schemeClr val="tx1"/>
                          </a:solidFill>
                          <a:effectLst/>
                          <a:latin typeface="Untitled medium"/>
                        </a:rPr>
                        <a:t>Application procedures</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lnSpc>
                          <a:spcPts val="1650"/>
                        </a:lnSpc>
                        <a:buNone/>
                      </a:pPr>
                      <a:r>
                        <a:rPr lang="en-CA" sz="1000" u="sng" cap="none" spc="0" dirty="0">
                          <a:solidFill>
                            <a:schemeClr val="tx1"/>
                          </a:solidFill>
                          <a:effectLst/>
                          <a:hlinkClick r:id="rId2">
                            <a:extLst>
                              <a:ext uri="{A12FA001-AC4F-418D-AE19-62706E023703}">
                                <ahyp:hlinkClr xmlns:ahyp="http://schemas.microsoft.com/office/drawing/2018/hyperlinkcolor" val="tx"/>
                              </a:ext>
                            </a:extLst>
                          </a:hlinkClick>
                        </a:rPr>
                        <a:t>See below</a:t>
                      </a:r>
                      <a:endParaRPr lang="en-CA" sz="1000" cap="none" spc="0" dirty="0">
                        <a:solidFill>
                          <a:schemeClr val="tx1"/>
                        </a:solidFill>
                        <a:effectLst/>
                      </a:endParaRP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1944290"/>
                  </a:ext>
                </a:extLst>
              </a:tr>
              <a:tr h="2184662">
                <a:tc>
                  <a:txBody>
                    <a:bodyPr/>
                    <a:lstStyle/>
                    <a:p>
                      <a:pPr algn="l" fontAlgn="t">
                        <a:lnSpc>
                          <a:spcPts val="1650"/>
                        </a:lnSpc>
                        <a:buNone/>
                      </a:pPr>
                      <a:r>
                        <a:rPr lang="en-CA" sz="1000" cap="none" spc="0" dirty="0">
                          <a:solidFill>
                            <a:schemeClr val="tx1"/>
                          </a:solidFill>
                          <a:effectLst/>
                          <a:latin typeface="Untitled medium"/>
                        </a:rPr>
                        <a:t>How to apply</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7843"/>
                      </a:srgbClr>
                    </a:solidFill>
                  </a:tcPr>
                </a:tc>
                <a:tc>
                  <a:txBody>
                    <a:bodyPr/>
                    <a:lstStyle/>
                    <a:p>
                      <a:pPr fontAlgn="t">
                        <a:lnSpc>
                          <a:spcPts val="1650"/>
                        </a:lnSpc>
                        <a:spcAft>
                          <a:spcPts val="1500"/>
                        </a:spcAft>
                        <a:buNone/>
                      </a:pPr>
                      <a:r>
                        <a:rPr lang="en-US" sz="1000" cap="none" spc="0" dirty="0">
                          <a:solidFill>
                            <a:schemeClr val="tx1"/>
                          </a:solidFill>
                          <a:effectLst/>
                        </a:rPr>
                        <a:t>The application platform (</a:t>
                      </a:r>
                      <a:r>
                        <a:rPr lang="en-US" sz="1000" u="sng" cap="none" spc="0" dirty="0">
                          <a:solidFill>
                            <a:schemeClr val="tx1"/>
                          </a:solidFill>
                          <a:effectLst/>
                          <a:hlinkClick r:id="rId3" tooltip="This link will take you to another Web site">
                            <a:extLst>
                              <a:ext uri="{A12FA001-AC4F-418D-AE19-62706E023703}">
                                <ahyp:hlinkClr xmlns:ahyp="http://schemas.microsoft.com/office/drawing/2018/hyperlinkcolor" val="tx"/>
                              </a:ext>
                            </a:extLst>
                          </a:hlinkClick>
                        </a:rPr>
                        <a:t>Research Portal</a:t>
                      </a:r>
                      <a:r>
                        <a:rPr lang="en-US" sz="1000" cap="none" spc="0" dirty="0">
                          <a:solidFill>
                            <a:schemeClr val="tx1"/>
                          </a:solidFill>
                          <a:effectLst/>
                        </a:rPr>
                        <a:t>) will open in early September, within five business days of the launch of the competition</a:t>
                      </a:r>
                    </a:p>
                    <a:p>
                      <a:pPr fontAlgn="t">
                        <a:lnSpc>
                          <a:spcPts val="1650"/>
                        </a:lnSpc>
                        <a:spcAft>
                          <a:spcPts val="1500"/>
                        </a:spcAft>
                        <a:buNone/>
                      </a:pPr>
                      <a:r>
                        <a:rPr lang="en-US" sz="1000" cap="none" spc="0" dirty="0">
                          <a:solidFill>
                            <a:schemeClr val="tx1"/>
                          </a:solidFill>
                          <a:effectLst/>
                        </a:rPr>
                        <a:t>To view instructions and other resources, consult the </a:t>
                      </a:r>
                      <a:r>
                        <a:rPr lang="en-US" sz="1000" u="sng" cap="none" spc="0" dirty="0">
                          <a:solidFill>
                            <a:schemeClr val="tx1"/>
                          </a:solidFill>
                          <a:effectLst/>
                          <a:hlinkClick r:id="rId4">
                            <a:extLst>
                              <a:ext uri="{A12FA001-AC4F-418D-AE19-62706E023703}">
                                <ahyp:hlinkClr xmlns:ahyp="http://schemas.microsoft.com/office/drawing/2018/hyperlinkcolor" val="tx"/>
                              </a:ext>
                            </a:extLst>
                          </a:hlinkClick>
                        </a:rPr>
                        <a:t>Canada Graduate Research Scholarship – Master’s program resources </a:t>
                      </a:r>
                      <a:r>
                        <a:rPr lang="en-US" sz="1000" cap="none" spc="0" dirty="0">
                          <a:solidFill>
                            <a:schemeClr val="tx1"/>
                          </a:solidFill>
                          <a:effectLst/>
                        </a:rPr>
                        <a:t>web page</a:t>
                      </a:r>
                    </a:p>
                    <a:p>
                      <a:pPr fontAlgn="t">
                        <a:lnSpc>
                          <a:spcPts val="1650"/>
                        </a:lnSpc>
                        <a:spcAft>
                          <a:spcPts val="1500"/>
                        </a:spcAft>
                        <a:buNone/>
                      </a:pPr>
                      <a:r>
                        <a:rPr lang="en-US" sz="1000" cap="none" spc="0" dirty="0">
                          <a:solidFill>
                            <a:schemeClr val="tx1"/>
                          </a:solidFill>
                          <a:effectLst/>
                        </a:rPr>
                        <a:t>To create or access an application, log in to the </a:t>
                      </a:r>
                      <a:r>
                        <a:rPr lang="en-US" sz="1000" u="sng" cap="none" spc="0" dirty="0">
                          <a:solidFill>
                            <a:schemeClr val="tx1"/>
                          </a:solidFill>
                          <a:effectLst/>
                          <a:hlinkClick r:id="rId3" tooltip="This link will take you to another Web site">
                            <a:extLst>
                              <a:ext uri="{A12FA001-AC4F-418D-AE19-62706E023703}">
                                <ahyp:hlinkClr xmlns:ahyp="http://schemas.microsoft.com/office/drawing/2018/hyperlinkcolor" val="tx"/>
                              </a:ext>
                            </a:extLst>
                          </a:hlinkClick>
                        </a:rPr>
                        <a:t>Research Portal</a:t>
                      </a:r>
                      <a:endParaRPr lang="en-US" sz="1000" cap="none" spc="0" dirty="0">
                        <a:solidFill>
                          <a:schemeClr val="tx1"/>
                        </a:solidFill>
                        <a:effectLst/>
                      </a:endParaRPr>
                    </a:p>
                    <a:p>
                      <a:pPr fontAlgn="t">
                        <a:lnSpc>
                          <a:spcPts val="1650"/>
                        </a:lnSpc>
                        <a:spcAft>
                          <a:spcPts val="1500"/>
                        </a:spcAft>
                        <a:buNone/>
                      </a:pPr>
                      <a:r>
                        <a:rPr lang="en-US" sz="1000" cap="none" spc="0" dirty="0">
                          <a:solidFill>
                            <a:schemeClr val="tx1"/>
                          </a:solidFill>
                          <a:effectLst/>
                        </a:rPr>
                        <a:t>To create a Canadian Common CV, log in to the </a:t>
                      </a:r>
                      <a:r>
                        <a:rPr lang="en-US" sz="1000" u="sng" cap="none" spc="0" dirty="0">
                          <a:solidFill>
                            <a:schemeClr val="tx1"/>
                          </a:solidFill>
                          <a:effectLst/>
                          <a:hlinkClick r:id="rId5" tooltip="This link will take you to another Web site">
                            <a:extLst>
                              <a:ext uri="{A12FA001-AC4F-418D-AE19-62706E023703}">
                                <ahyp:hlinkClr xmlns:ahyp="http://schemas.microsoft.com/office/drawing/2018/hyperlinkcolor" val="tx"/>
                              </a:ext>
                            </a:extLst>
                          </a:hlinkClick>
                        </a:rPr>
                        <a:t>Canadian Common CV</a:t>
                      </a:r>
                      <a:r>
                        <a:rPr lang="en-US" sz="1000" cap="none" spc="0" dirty="0">
                          <a:solidFill>
                            <a:schemeClr val="tx1"/>
                          </a:solidFill>
                          <a:effectLst/>
                        </a:rPr>
                        <a:t> website</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7843"/>
                      </a:srgbClr>
                    </a:solidFill>
                  </a:tcPr>
                </a:tc>
                <a:extLst>
                  <a:ext uri="{0D108BD9-81ED-4DB2-BD59-A6C34878D82A}">
                    <a16:rowId xmlns:a16="http://schemas.microsoft.com/office/drawing/2014/main" val="1548676860"/>
                  </a:ext>
                </a:extLst>
              </a:tr>
              <a:tr h="404268">
                <a:tc>
                  <a:txBody>
                    <a:bodyPr/>
                    <a:lstStyle/>
                    <a:p>
                      <a:pPr algn="l" fontAlgn="t">
                        <a:lnSpc>
                          <a:spcPts val="1650"/>
                        </a:lnSpc>
                        <a:buNone/>
                      </a:pPr>
                      <a:r>
                        <a:rPr lang="en-CA" sz="1000" cap="none" spc="0" dirty="0">
                          <a:solidFill>
                            <a:schemeClr val="tx1"/>
                          </a:solidFill>
                          <a:effectLst/>
                          <a:latin typeface="Untitled medium"/>
                        </a:rPr>
                        <a:t>Contact</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lnSpc>
                          <a:spcPts val="1650"/>
                        </a:lnSpc>
                        <a:buNone/>
                      </a:pPr>
                      <a:r>
                        <a:rPr lang="en-CA" sz="1000" u="sng" cap="none" spc="0" dirty="0">
                          <a:solidFill>
                            <a:schemeClr val="tx1"/>
                          </a:solidFill>
                          <a:effectLst/>
                          <a:hlinkClick r:id="rId6">
                            <a:extLst>
                              <a:ext uri="{A12FA001-AC4F-418D-AE19-62706E023703}">
                                <ahyp:hlinkClr xmlns:ahyp="http://schemas.microsoft.com/office/drawing/2018/hyperlinkcolor" val="tx"/>
                              </a:ext>
                            </a:extLst>
                          </a:hlinkClick>
                        </a:rPr>
                        <a:t>See below</a:t>
                      </a:r>
                      <a:endParaRPr lang="en-CA" sz="1000" cap="none" spc="0" dirty="0">
                        <a:solidFill>
                          <a:schemeClr val="tx1"/>
                        </a:solidFill>
                        <a:effectLst/>
                      </a:endParaRP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8612296"/>
                  </a:ext>
                </a:extLst>
              </a:tr>
            </a:tbl>
          </a:graphicData>
        </a:graphic>
      </p:graphicFrame>
    </p:spTree>
    <p:extLst>
      <p:ext uri="{BB962C8B-B14F-4D97-AF65-F5344CB8AC3E}">
        <p14:creationId xmlns:p14="http://schemas.microsoft.com/office/powerpoint/2010/main" val="3327189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B8F2456-0AEC-7AC0-C3D7-72BC6385A15A}"/>
              </a:ext>
            </a:extLst>
          </p:cNvPr>
          <p:cNvSpPr>
            <a:spLocks noGrp="1"/>
          </p:cNvSpPr>
          <p:nvPr>
            <p:ph type="title"/>
          </p:nvPr>
        </p:nvSpPr>
        <p:spPr>
          <a:xfrm>
            <a:off x="5138927" y="964692"/>
            <a:ext cx="6273255" cy="1188720"/>
          </a:xfrm>
        </p:spPr>
        <p:txBody>
          <a:bodyPr vert="horz" lIns="182880" tIns="182880" rIns="182880" bIns="182880" rtlCol="0" anchor="ctr" anchorCtr="1">
            <a:normAutofit/>
          </a:bodyPr>
          <a:lstStyle/>
          <a:p>
            <a:r>
              <a:rPr lang="en-US" dirty="0"/>
              <a:t>Suggested First Tasks</a:t>
            </a:r>
          </a:p>
        </p:txBody>
      </p:sp>
      <p:sp>
        <p:nvSpPr>
          <p:cNvPr id="2" name="TextBox 1">
            <a:extLst>
              <a:ext uri="{FF2B5EF4-FFF2-40B4-BE49-F238E27FC236}">
                <a16:creationId xmlns:a16="http://schemas.microsoft.com/office/drawing/2014/main" id="{E45B1078-7BB6-0C61-7E49-05080D266CF8}"/>
              </a:ext>
            </a:extLst>
          </p:cNvPr>
          <p:cNvSpPr txBox="1"/>
          <p:nvPr/>
        </p:nvSpPr>
        <p:spPr>
          <a:xfrm>
            <a:off x="124692" y="2258774"/>
            <a:ext cx="4848646" cy="3623643"/>
          </a:xfrm>
          <a:prstGeom prst="rect">
            <a:avLst/>
          </a:prstGeom>
        </p:spPr>
        <p:txBody>
          <a:bodyPr vert="horz" lIns="91440" tIns="45720" rIns="91440" bIns="45720" rtlCol="0">
            <a:normAutofit/>
          </a:bodyPr>
          <a:lstStyle/>
          <a:p>
            <a:pPr marL="57150" marR="0" lvl="0" indent="-285750" fontAlgn="auto">
              <a:spcBef>
                <a:spcPts val="1000"/>
              </a:spcBef>
              <a:spcAft>
                <a:spcPts val="863"/>
              </a:spcAft>
              <a:buClr>
                <a:schemeClr val="accent2"/>
              </a:buClr>
              <a:buSzTx/>
              <a:buFont typeface="Wingdings" panose="05000000000000000000" pitchFamily="2" charset="2"/>
              <a:buChar char="Ø"/>
              <a:tabLst/>
              <a:defRPr/>
            </a:pPr>
            <a:r>
              <a:rPr kumimoji="0" lang="en-US" b="0" i="0" u="none" strike="noStrike" cap="none" spc="0" normalizeH="0" baseline="0" noProof="0" dirty="0">
                <a:ln>
                  <a:noFill/>
                </a:ln>
                <a:solidFill>
                  <a:schemeClr val="tx1">
                    <a:lumMod val="85000"/>
                    <a:lumOff val="15000"/>
                  </a:schemeClr>
                </a:solidFill>
                <a:effectLst/>
                <a:uLnTx/>
                <a:uFillTx/>
              </a:rPr>
              <a:t>Review the  </a:t>
            </a:r>
            <a:r>
              <a:rPr kumimoji="0" lang="en-US" b="0" i="0" u="none" strike="noStrike" cap="none" spc="0" normalizeH="0" baseline="0" noProof="0" dirty="0">
                <a:ln>
                  <a:noFill/>
                </a:ln>
                <a:effectLst/>
                <a:uLnTx/>
                <a:uFillTx/>
                <a:hlinkClick r:id="rId2">
                  <a:extLst>
                    <a:ext uri="{A12FA001-AC4F-418D-AE19-62706E023703}">
                      <ahyp:hlinkClr xmlns:ahyp="http://schemas.microsoft.com/office/drawing/2018/hyperlinkcolor" val="tx"/>
                    </a:ext>
                  </a:extLst>
                </a:hlinkClick>
              </a:rPr>
              <a:t>CGSR- M scholarship </a:t>
            </a:r>
            <a:r>
              <a:rPr kumimoji="0" lang="en-US" b="0" i="0" u="none" strike="noStrike" cap="none" spc="0" normalizeH="0" baseline="0" noProof="0" dirty="0">
                <a:ln>
                  <a:noFill/>
                </a:ln>
                <a:solidFill>
                  <a:schemeClr val="tx1">
                    <a:lumMod val="85000"/>
                    <a:lumOff val="15000"/>
                  </a:schemeClr>
                </a:solidFill>
                <a:effectLst/>
                <a:uLnTx/>
                <a:uFillTx/>
              </a:rPr>
              <a:t>description</a:t>
            </a:r>
          </a:p>
          <a:p>
            <a:pPr marL="57150" marR="0" lvl="0" indent="-285750" fontAlgn="auto">
              <a:spcBef>
                <a:spcPts val="1000"/>
              </a:spcBef>
              <a:spcAft>
                <a:spcPts val="863"/>
              </a:spcAft>
              <a:buClr>
                <a:schemeClr val="accent2"/>
              </a:buClr>
              <a:buSzTx/>
              <a:buFont typeface="Wingdings" panose="05000000000000000000" pitchFamily="2" charset="2"/>
              <a:buChar char="Ø"/>
              <a:tabLst/>
              <a:defRPr/>
            </a:pPr>
            <a:r>
              <a:rPr kumimoji="0" lang="en-US" b="0" i="0" u="none" strike="noStrike" cap="none" spc="0" normalizeH="0" baseline="0" noProof="0" dirty="0">
                <a:ln>
                  <a:noFill/>
                </a:ln>
                <a:solidFill>
                  <a:schemeClr val="tx1">
                    <a:lumMod val="85000"/>
                    <a:lumOff val="15000"/>
                  </a:schemeClr>
                </a:solidFill>
                <a:effectLst/>
                <a:uLnTx/>
                <a:uFillTx/>
              </a:rPr>
              <a:t>Review applicant </a:t>
            </a:r>
            <a:r>
              <a:rPr kumimoji="0" lang="en-US" b="0" i="0" u="none" strike="noStrike" cap="none" spc="0" normalizeH="0" baseline="0" noProof="0" dirty="0">
                <a:ln>
                  <a:noFill/>
                </a:ln>
                <a:solidFill>
                  <a:schemeClr val="tx1">
                    <a:lumMod val="85000"/>
                    <a:lumOff val="15000"/>
                  </a:schemeClr>
                </a:solidFill>
                <a:effectLst/>
                <a:uLnTx/>
                <a:uFillTx/>
                <a:hlinkClick r:id="rId3">
                  <a:extLst>
                    <a:ext uri="{A12FA001-AC4F-418D-AE19-62706E023703}">
                      <ahyp:hlinkClr xmlns:ahyp="http://schemas.microsoft.com/office/drawing/2018/hyperlinkcolor" val="tx"/>
                    </a:ext>
                  </a:extLst>
                </a:hlinkClick>
              </a:rPr>
              <a:t>eligibility</a:t>
            </a:r>
            <a:r>
              <a:rPr kumimoji="0" lang="en-US" b="0" i="0" u="none" strike="noStrike" cap="none" spc="0" normalizeH="0" baseline="0" noProof="0" dirty="0">
                <a:ln>
                  <a:noFill/>
                </a:ln>
                <a:solidFill>
                  <a:schemeClr val="tx1">
                    <a:lumMod val="85000"/>
                    <a:lumOff val="15000"/>
                  </a:schemeClr>
                </a:solidFill>
                <a:effectLst/>
                <a:uLnTx/>
                <a:uFillTx/>
              </a:rPr>
              <a:t> prior to commencing application</a:t>
            </a:r>
          </a:p>
          <a:p>
            <a:pPr marL="57150" marR="0" lvl="0" indent="-285750" fontAlgn="auto">
              <a:spcBef>
                <a:spcPts val="1000"/>
              </a:spcBef>
              <a:spcAft>
                <a:spcPts val="0"/>
              </a:spcAft>
              <a:buClr>
                <a:schemeClr val="accent2"/>
              </a:buClr>
              <a:buSzTx/>
              <a:buFont typeface="Wingdings" panose="05000000000000000000" pitchFamily="2" charset="2"/>
              <a:buChar char="Ø"/>
              <a:tabLst/>
              <a:defRPr/>
            </a:pPr>
            <a:r>
              <a:rPr kumimoji="0" lang="en-US" b="0" i="0" u="none" strike="noStrike" cap="none" spc="0" normalizeH="0" baseline="0" noProof="0" dirty="0">
                <a:ln>
                  <a:noFill/>
                </a:ln>
                <a:solidFill>
                  <a:schemeClr val="tx1">
                    <a:lumMod val="85000"/>
                    <a:lumOff val="15000"/>
                  </a:schemeClr>
                </a:solidFill>
                <a:effectLst/>
                <a:uLnTx/>
                <a:uFillTx/>
              </a:rPr>
              <a:t>Review program of study eligibility</a:t>
            </a:r>
          </a:p>
          <a:p>
            <a:pPr marL="57150" marR="0" lvl="0" indent="-285750" fontAlgn="auto">
              <a:spcBef>
                <a:spcPts val="1000"/>
              </a:spcBef>
              <a:spcAft>
                <a:spcPts val="0"/>
              </a:spcAft>
              <a:buClr>
                <a:schemeClr val="accent2"/>
              </a:buClr>
              <a:buSzTx/>
              <a:buFont typeface="Wingdings" panose="05000000000000000000" pitchFamily="2" charset="2"/>
              <a:buChar char="Ø"/>
              <a:tabLst/>
              <a:defRPr/>
            </a:pPr>
            <a:r>
              <a:rPr kumimoji="0" lang="en-US" b="0" i="0" u="none" strike="noStrike" cap="none" spc="0" normalizeH="0" baseline="0" noProof="0" dirty="0">
                <a:ln>
                  <a:noFill/>
                </a:ln>
                <a:solidFill>
                  <a:schemeClr val="tx1">
                    <a:lumMod val="85000"/>
                    <a:lumOff val="15000"/>
                  </a:schemeClr>
                </a:solidFill>
                <a:effectLst/>
                <a:uLnTx/>
                <a:uFillTx/>
              </a:rPr>
              <a:t>Review field of research and subject matter eligibility</a:t>
            </a:r>
          </a:p>
          <a:p>
            <a:pPr marR="0" lvl="0" fontAlgn="auto">
              <a:spcBef>
                <a:spcPts val="1000"/>
              </a:spcBef>
              <a:spcAft>
                <a:spcPts val="0"/>
              </a:spcAft>
              <a:buClr>
                <a:schemeClr val="accent2"/>
              </a:buClr>
              <a:buSzTx/>
              <a:tabLst/>
              <a:defRPr/>
            </a:pPr>
            <a:endParaRPr kumimoji="0" lang="en-US" b="0" i="0" u="none" strike="noStrike" cap="none" spc="0" normalizeH="0" baseline="0" noProof="0" dirty="0">
              <a:ln>
                <a:noFill/>
              </a:ln>
              <a:solidFill>
                <a:schemeClr val="tx1">
                  <a:lumMod val="85000"/>
                  <a:lumOff val="15000"/>
                </a:schemeClr>
              </a:solidFill>
              <a:effectLst/>
              <a:uLnTx/>
              <a:uFillTx/>
            </a:endParaRPr>
          </a:p>
        </p:txBody>
      </p:sp>
      <p:sp>
        <p:nvSpPr>
          <p:cNvPr id="1044" name="Rectangle 1043">
            <a:extLst>
              <a:ext uri="{FF2B5EF4-FFF2-40B4-BE49-F238E27FC236}">
                <a16:creationId xmlns:a16="http://schemas.microsoft.com/office/drawing/2014/main" id="{9BAF1BE4-A1C9-480A-ADD0-E8FA37B78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8928" y="2258774"/>
            <a:ext cx="2401546" cy="3623643"/>
          </a:xfrm>
          <a:prstGeom prst="rect">
            <a:avLst/>
          </a:prstGeom>
          <a:solidFill>
            <a:srgbClr val="FFFFF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7561520-ED8C-79B3-A4C5-AC91A9415190}"/>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b="-4"/>
          <a:stretch>
            <a:fillRect/>
          </a:stretch>
        </p:blipFill>
        <p:spPr>
          <a:xfrm>
            <a:off x="5328301" y="2419642"/>
            <a:ext cx="2046582" cy="3320386"/>
          </a:xfrm>
          <a:prstGeom prst="rect">
            <a:avLst/>
          </a:prstGeom>
        </p:spPr>
      </p:pic>
      <p:sp>
        <p:nvSpPr>
          <p:cNvPr id="1046" name="Rectangle 1045">
            <a:extLst>
              <a:ext uri="{FF2B5EF4-FFF2-40B4-BE49-F238E27FC236}">
                <a16:creationId xmlns:a16="http://schemas.microsoft.com/office/drawing/2014/main" id="{A39651E0-A4BA-4802-BE2C-861DEEEED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0491" y="2264063"/>
            <a:ext cx="3721692" cy="1977729"/>
          </a:xfrm>
          <a:prstGeom prst="rect">
            <a:avLst/>
          </a:prstGeom>
          <a:solidFill>
            <a:srgbClr val="FFFFF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3BC56CF0-28BB-E1AB-2C17-2A933A1E464B}"/>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8161339" y="2430847"/>
            <a:ext cx="2789458" cy="1647898"/>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1047">
            <a:extLst>
              <a:ext uri="{FF2B5EF4-FFF2-40B4-BE49-F238E27FC236}">
                <a16:creationId xmlns:a16="http://schemas.microsoft.com/office/drawing/2014/main" id="{8D3E736F-B2EE-4A5A-952F-F923B2D96F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90490" y="4402659"/>
            <a:ext cx="1779917" cy="1479758"/>
          </a:xfrm>
          <a:prstGeom prst="rect">
            <a:avLst/>
          </a:prstGeom>
          <a:solidFill>
            <a:srgbClr val="FFFFF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EE766E6-0ED4-1274-F5C4-C6C9AC031464}"/>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b="-4"/>
          <a:stretch>
            <a:fillRect/>
          </a:stretch>
        </p:blipFill>
        <p:spPr>
          <a:xfrm>
            <a:off x="7928113" y="4558236"/>
            <a:ext cx="1312083" cy="1181791"/>
          </a:xfrm>
          <a:prstGeom prst="rect">
            <a:avLst/>
          </a:prstGeom>
        </p:spPr>
      </p:pic>
      <p:sp>
        <p:nvSpPr>
          <p:cNvPr id="1050" name="Rectangle 1049">
            <a:extLst>
              <a:ext uri="{FF2B5EF4-FFF2-40B4-BE49-F238E27FC236}">
                <a16:creationId xmlns:a16="http://schemas.microsoft.com/office/drawing/2014/main" id="{3BECB817-72F0-45F0-9FA9-C81C046473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31275" y="4402659"/>
            <a:ext cx="1786713" cy="1479758"/>
          </a:xfrm>
          <a:prstGeom prst="rect">
            <a:avLst/>
          </a:prstGeom>
          <a:solidFill>
            <a:srgbClr val="FFFFF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662ACF8-58DC-DFF3-011B-4EB931EBE1EA}"/>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792143" y="4710376"/>
            <a:ext cx="1468640" cy="87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22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72330-1F02-0AAE-915F-60F6E82B0C93}"/>
              </a:ext>
            </a:extLst>
          </p:cNvPr>
          <p:cNvSpPr>
            <a:spLocks noGrp="1"/>
          </p:cNvSpPr>
          <p:nvPr>
            <p:ph type="title"/>
          </p:nvPr>
        </p:nvSpPr>
        <p:spPr>
          <a:xfrm>
            <a:off x="245097" y="621974"/>
            <a:ext cx="6841503" cy="942876"/>
          </a:xfrm>
        </p:spPr>
        <p:txBody>
          <a:bodyPr/>
          <a:lstStyle/>
          <a:p>
            <a:r>
              <a:rPr lang="en-US" dirty="0"/>
              <a:t>Summary Eligibility Checklist</a:t>
            </a:r>
            <a:endParaRPr lang="en-CA" dirty="0"/>
          </a:p>
        </p:txBody>
      </p:sp>
      <p:sp>
        <p:nvSpPr>
          <p:cNvPr id="3" name="Content Placeholder 2">
            <a:extLst>
              <a:ext uri="{FF2B5EF4-FFF2-40B4-BE49-F238E27FC236}">
                <a16:creationId xmlns:a16="http://schemas.microsoft.com/office/drawing/2014/main" id="{544F5140-7614-BAAA-F2E0-A0EF1E8DE2AF}"/>
              </a:ext>
            </a:extLst>
          </p:cNvPr>
          <p:cNvSpPr>
            <a:spLocks noGrp="1"/>
          </p:cNvSpPr>
          <p:nvPr>
            <p:ph sz="quarter" idx="18"/>
          </p:nvPr>
        </p:nvSpPr>
        <p:spPr>
          <a:xfrm>
            <a:off x="245097" y="2140527"/>
            <a:ext cx="7286919" cy="4126800"/>
          </a:xfrm>
        </p:spPr>
        <p:txBody>
          <a:bodyPr>
            <a:normAutofit fontScale="92500" lnSpcReduction="20000"/>
          </a:bodyPr>
          <a:lstStyle/>
          <a:p>
            <a:pPr marL="285750" indent="-285750">
              <a:buFont typeface="Wingdings" panose="05000000000000000000" pitchFamily="2" charset="2"/>
              <a:buChar char="§"/>
            </a:pPr>
            <a:r>
              <a:rPr lang="en-US" dirty="0"/>
              <a:t>Canadian citizen, permanent resident, or Protected Person</a:t>
            </a:r>
          </a:p>
          <a:p>
            <a:pPr marL="285750" indent="-285750">
              <a:buFont typeface="Wingdings" panose="05000000000000000000" pitchFamily="2" charset="2"/>
              <a:buChar char="§"/>
            </a:pPr>
            <a:r>
              <a:rPr lang="en-US" dirty="0"/>
              <a:t> Applied to or enrolled in full-time master’s or doctoral program at a CGRS M-allocated Canadian institution</a:t>
            </a:r>
          </a:p>
          <a:p>
            <a:pPr marL="285750" indent="-285750">
              <a:buFont typeface="Wingdings" panose="05000000000000000000" pitchFamily="2" charset="2"/>
              <a:buChar char="§"/>
            </a:pPr>
            <a:r>
              <a:rPr lang="en-US" dirty="0"/>
              <a:t> Met internal application deadline for intended program</a:t>
            </a:r>
          </a:p>
          <a:p>
            <a:endParaRPr lang="en-US" dirty="0"/>
          </a:p>
          <a:p>
            <a:r>
              <a:rPr lang="en-US" b="1" dirty="0"/>
              <a:t> As of Dec 31:</a:t>
            </a:r>
          </a:p>
          <a:p>
            <a:pPr marL="285750" indent="-285750">
              <a:buFont typeface="Wingdings" panose="05000000000000000000" pitchFamily="2" charset="2"/>
              <a:buChar char="§"/>
            </a:pPr>
            <a:r>
              <a:rPr lang="en-US" dirty="0"/>
              <a:t> 0–12 months of full-time study in eligible graduate program or</a:t>
            </a:r>
          </a:p>
          <a:p>
            <a:pPr marL="285750" indent="-285750">
              <a:buFont typeface="Wingdings" panose="05000000000000000000" pitchFamily="2" charset="2"/>
              <a:buChar char="§"/>
            </a:pPr>
            <a:r>
              <a:rPr lang="en-US" dirty="0"/>
              <a:t> 4–12 months in master’s program transitioning to doctoral program</a:t>
            </a:r>
          </a:p>
          <a:p>
            <a:pPr marL="285750" indent="-285750">
              <a:buFont typeface="Wingdings" panose="05000000000000000000" pitchFamily="2" charset="2"/>
              <a:buChar char="§"/>
            </a:pPr>
            <a:r>
              <a:rPr lang="en-US" dirty="0"/>
              <a:t> No prior CIHR, NSERC, or SSHRC Master’s-level scholarship</a:t>
            </a:r>
          </a:p>
          <a:p>
            <a:pPr marL="285750" indent="-285750">
              <a:buFont typeface="Wingdings" panose="05000000000000000000" pitchFamily="2" charset="2"/>
              <a:buChar char="§"/>
            </a:pPr>
            <a:r>
              <a:rPr lang="en-US" dirty="0"/>
              <a:t> No prior Indigenous Scholars Award and Supplement</a:t>
            </a:r>
          </a:p>
          <a:p>
            <a:pPr marL="285750" indent="-285750">
              <a:buFont typeface="Wingdings" panose="05000000000000000000" pitchFamily="2" charset="2"/>
              <a:buChar char="§"/>
            </a:pPr>
            <a:r>
              <a:rPr lang="en-US" dirty="0"/>
              <a:t> First-class average in each of the last two years of study</a:t>
            </a:r>
          </a:p>
          <a:p>
            <a:pPr marL="285750" indent="-285750">
              <a:buFont typeface="Wingdings" panose="05000000000000000000" pitchFamily="2" charset="2"/>
              <a:buChar char="§"/>
            </a:pPr>
            <a:r>
              <a:rPr lang="en-US" dirty="0"/>
              <a:t> Only one application submitted per academic year to CIHR, NSERC, or SSHRC</a:t>
            </a:r>
          </a:p>
          <a:p>
            <a:endParaRPr lang="en-CA" dirty="0"/>
          </a:p>
        </p:txBody>
      </p:sp>
      <p:pic>
        <p:nvPicPr>
          <p:cNvPr id="6" name="Picture Placeholder 5" descr="A group of people sitting at a table">
            <a:extLst>
              <a:ext uri="{FF2B5EF4-FFF2-40B4-BE49-F238E27FC236}">
                <a16:creationId xmlns:a16="http://schemas.microsoft.com/office/drawing/2014/main" id="{C071F95B-1758-EB08-4D39-9EFD8796967C}"/>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65270552"/>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7176DCD9ABE34296B2EE81AF38CE70" ma:contentTypeVersion="16" ma:contentTypeDescription="Create a new document." ma:contentTypeScope="" ma:versionID="e1efaedc990f4e4ff32384eb72457ad7">
  <xsd:schema xmlns:xsd="http://www.w3.org/2001/XMLSchema" xmlns:xs="http://www.w3.org/2001/XMLSchema" xmlns:p="http://schemas.microsoft.com/office/2006/metadata/properties" xmlns:ns2="32eabe5a-4174-4217-af00-6e4d9bb260f7" xmlns:ns3="cc324212-d63e-4aea-8f78-7f7aebadcf24" targetNamespace="http://schemas.microsoft.com/office/2006/metadata/properties" ma:root="true" ma:fieldsID="7cff2a097327dd3bdee21d0e7ca05398" ns2:_="" ns3:_="">
    <xsd:import namespace="32eabe5a-4174-4217-af00-6e4d9bb260f7"/>
    <xsd:import namespace="cc324212-d63e-4aea-8f78-7f7aebadcf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abe5a-4174-4217-af00-6e4d9bb26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3b263f-decc-4103-be06-e60edd914aa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24212-d63e-4aea-8f78-7f7aebadcf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3ae2ca8-c732-49b9-9e84-a148a7170205}" ma:internalName="TaxCatchAll" ma:showField="CatchAllData" ma:web="cc324212-d63e-4aea-8f78-7f7aebadc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c324212-d63e-4aea-8f78-7f7aebadcf24" xsi:nil="true"/>
    <_Flow_SignoffStatus xmlns="32eabe5a-4174-4217-af00-6e4d9bb260f7" xsi:nil="true"/>
    <lcf76f155ced4ddcb4097134ff3c332f xmlns="32eabe5a-4174-4217-af00-6e4d9bb260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B6D968-3BA5-45CA-AFA4-01F84FB04FAA}">
  <ds:schemaRefs>
    <ds:schemaRef ds:uri="http://schemas.microsoft.com/sharepoint/v3/contenttype/forms"/>
  </ds:schemaRefs>
</ds:datastoreItem>
</file>

<file path=customXml/itemProps2.xml><?xml version="1.0" encoding="utf-8"?>
<ds:datastoreItem xmlns:ds="http://schemas.openxmlformats.org/officeDocument/2006/customXml" ds:itemID="{FC2CE6A9-0B23-4C41-A792-2B30D4AC01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eabe5a-4174-4217-af00-6e4d9bb260f7"/>
    <ds:schemaRef ds:uri="cc324212-d63e-4aea-8f78-7f7aebadc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7C52C5-6F65-4D42-B855-A3283C55581A}">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 ds:uri="cc324212-d63e-4aea-8f78-7f7aebadcf24"/>
    <ds:schemaRef ds:uri="32eabe5a-4174-4217-af00-6e4d9bb260f7"/>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7975</TotalTime>
  <Words>3441</Words>
  <Application>Microsoft Office PowerPoint</Application>
  <PresentationFormat>Widescreen</PresentationFormat>
  <Paragraphs>347</Paragraphs>
  <Slides>35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Gill Sans MT</vt:lpstr>
      <vt:lpstr>Symbol</vt:lpstr>
      <vt:lpstr>Untitled Bold</vt:lpstr>
      <vt:lpstr>Untitled medium</vt:lpstr>
      <vt:lpstr>Untitled Regular</vt:lpstr>
      <vt:lpstr>Verdana</vt:lpstr>
      <vt:lpstr>Wingdings</vt:lpstr>
      <vt:lpstr>Parcel</vt:lpstr>
      <vt:lpstr> Tri-Council  Canada Graduate Research scholarships – Master’s program 2025-26</vt:lpstr>
      <vt:lpstr>Financial Matters </vt:lpstr>
      <vt:lpstr>How to Win Scholarships</vt:lpstr>
      <vt:lpstr>CAUTION  Information Overload potential</vt:lpstr>
      <vt:lpstr>Tri-Council  Canada Graduate Research Scholarship ~ Master’s Program  (CGRS – M)</vt:lpstr>
      <vt:lpstr>Tri-Council  Canada Graduate Research Scholarship ~ Master’s Program (CGRS – M)  *Portal is hosted by NSERC </vt:lpstr>
      <vt:lpstr>Canadian Graduate Research Scholarship- Masters Program  Scholarship Overview</vt:lpstr>
      <vt:lpstr>Suggested First Tasks</vt:lpstr>
      <vt:lpstr>Summary Eligibility Checklist</vt:lpstr>
      <vt:lpstr>Program of study eligibility</vt:lpstr>
      <vt:lpstr>Selecting the Appropriate Agency</vt:lpstr>
      <vt:lpstr>Equity, Diversity and Inclusion</vt:lpstr>
      <vt:lpstr>Indigenous Student Researchers</vt:lpstr>
      <vt:lpstr>Black Scholars</vt:lpstr>
      <vt:lpstr>Application Procedures</vt:lpstr>
      <vt:lpstr>Understanding Selection Process</vt:lpstr>
      <vt:lpstr>Selection Review Process</vt:lpstr>
      <vt:lpstr>Selection Criteria</vt:lpstr>
      <vt:lpstr>Notification of results</vt:lpstr>
      <vt:lpstr>Instructions for completing an Application</vt:lpstr>
      <vt:lpstr>Presentation Standards </vt:lpstr>
      <vt:lpstr>Steps for completing &amp; submitting the application </vt:lpstr>
      <vt:lpstr>Components of the application &amp;  helpful Resources</vt:lpstr>
      <vt:lpstr>Special Circumstances:  what to consider</vt:lpstr>
      <vt:lpstr>CGRS~M Instructions  Outline of Proposed Research</vt:lpstr>
      <vt:lpstr>Bibliography and citations  (one page maximum)</vt:lpstr>
      <vt:lpstr>Outline of Proposed Research  Various Proposal Frameworks</vt:lpstr>
      <vt:lpstr>Transcripts </vt:lpstr>
      <vt:lpstr>Canadian Common CV (CCV) </vt:lpstr>
      <vt:lpstr>San Francisco Declaration on research assessment</vt:lpstr>
      <vt:lpstr>Overview of Reference Assessments</vt:lpstr>
      <vt:lpstr>Who? When? How?</vt:lpstr>
      <vt:lpstr>Training Sessions</vt:lpstr>
      <vt:lpstr>Benefits of Developing Scholarship applications</vt:lpstr>
      <vt:lpstr>School of Graduate Studies Blackburn Hall, Suite 115 All financial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Haley McCormick</cp:lastModifiedBy>
  <cp:revision>47</cp:revision>
  <dcterms:created xsi:type="dcterms:W3CDTF">2024-07-08T15:53:07Z</dcterms:created>
  <dcterms:modified xsi:type="dcterms:W3CDTF">2025-10-30T19:16:11Z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0x010100197176DCD9ABE34296B2EE81AF38CE70</vt:lpwstr>
  </property>
  <property fmtid="{D5CDD505-2E9C-101B-9397-08002B2CF9AE}" pid="3" name="MediaServiceImageTags">
    <vt:lpwstr/>
  </property>
</Properties>
</file>