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15"/>
  </p:notesMasterIdLst>
  <p:handoutMasterIdLst>
    <p:handoutMasterId r:id="rId16"/>
  </p:handoutMasterIdLst>
  <p:sldIdLst>
    <p:sldId id="291" r:id="rId5"/>
    <p:sldId id="307" r:id="rId6"/>
    <p:sldId id="278" r:id="rId7"/>
    <p:sldId id="306" r:id="rId8"/>
    <p:sldId id="320" r:id="rId9"/>
    <p:sldId id="321" r:id="rId10"/>
    <p:sldId id="319" r:id="rId11"/>
    <p:sldId id="318" r:id="rId12"/>
    <p:sldId id="322" r:id="rId13"/>
    <p:sldId id="323" r:id="rId1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647E"/>
    <a:srgbClr val="094852"/>
    <a:srgbClr val="053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6412" autoAdjust="0"/>
  </p:normalViewPr>
  <p:slideViewPr>
    <p:cSldViewPr snapToGrid="0" snapToObjects="1">
      <p:cViewPr varScale="1">
        <p:scale>
          <a:sx n="111" d="100"/>
          <a:sy n="111" d="100"/>
        </p:scale>
        <p:origin x="114" y="156"/>
      </p:cViewPr>
      <p:guideLst>
        <p:guide orient="horz" pos="1620"/>
        <p:guide pos="2880"/>
      </p:guideLst>
    </p:cSldViewPr>
  </p:slideViewPr>
  <p:outlineViewPr>
    <p:cViewPr>
      <p:scale>
        <a:sx n="33" d="100"/>
        <a:sy n="33" d="100"/>
      </p:scale>
      <p:origin x="0" y="-382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4E781B-57B1-F84E-BEA7-15ABF04922B2}" type="datetime1">
              <a:rPr lang="en-CA" smtClean="0"/>
              <a:t>2023-07-25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Click to add footer</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18C7697-E0BD-9344-9A96-1D3C032147D4}" type="slidenum">
              <a:rPr lang="en-US" smtClean="0"/>
              <a:t>‹#›</a:t>
            </a:fld>
            <a:endParaRPr lang="en-US" dirty="0"/>
          </a:p>
        </p:txBody>
      </p:sp>
    </p:spTree>
    <p:extLst>
      <p:ext uri="{BB962C8B-B14F-4D97-AF65-F5344CB8AC3E}">
        <p14:creationId xmlns:p14="http://schemas.microsoft.com/office/powerpoint/2010/main" val="25378849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E158DB-5FDA-4848-A13F-A97620641317}" type="datetime1">
              <a:rPr lang="en-CA" smtClean="0"/>
              <a:t>2023-07-25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Click to add footer</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235EB84-4CB2-5E49-B6ED-D6659A7E97F3}" type="slidenum">
              <a:rPr lang="en-US" smtClean="0"/>
              <a:t>‹#›</a:t>
            </a:fld>
            <a:endParaRPr lang="en-US" dirty="0"/>
          </a:p>
        </p:txBody>
      </p:sp>
    </p:spTree>
    <p:extLst>
      <p:ext uri="{BB962C8B-B14F-4D97-AF65-F5344CB8AC3E}">
        <p14:creationId xmlns:p14="http://schemas.microsoft.com/office/powerpoint/2010/main" val="66110741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0</a:t>
            </a:fld>
            <a:endParaRPr lang="en-US" dirty="0"/>
          </a:p>
        </p:txBody>
      </p:sp>
    </p:spTree>
    <p:extLst>
      <p:ext uri="{BB962C8B-B14F-4D97-AF65-F5344CB8AC3E}">
        <p14:creationId xmlns:p14="http://schemas.microsoft.com/office/powerpoint/2010/main" val="342146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1</a:t>
            </a:fld>
            <a:endParaRPr lang="en-US" dirty="0"/>
          </a:p>
        </p:txBody>
      </p:sp>
    </p:spTree>
    <p:extLst>
      <p:ext uri="{BB962C8B-B14F-4D97-AF65-F5344CB8AC3E}">
        <p14:creationId xmlns:p14="http://schemas.microsoft.com/office/powerpoint/2010/main" val="143071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2</a:t>
            </a:fld>
            <a:endParaRPr lang="en-US" dirty="0"/>
          </a:p>
        </p:txBody>
      </p:sp>
    </p:spTree>
    <p:extLst>
      <p:ext uri="{BB962C8B-B14F-4D97-AF65-F5344CB8AC3E}">
        <p14:creationId xmlns:p14="http://schemas.microsoft.com/office/powerpoint/2010/main" val="344371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3</a:t>
            </a:fld>
            <a:endParaRPr lang="en-US" dirty="0"/>
          </a:p>
        </p:txBody>
      </p:sp>
    </p:spTree>
    <p:extLst>
      <p:ext uri="{BB962C8B-B14F-4D97-AF65-F5344CB8AC3E}">
        <p14:creationId xmlns:p14="http://schemas.microsoft.com/office/powerpoint/2010/main" val="374644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47B39-5686-4581-98BB-1C8391E7A1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862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E4F50D1F-F075-42E6-8854-DD34961F4E5B}" type="slidenum">
              <a:rPr lang="en-US">
                <a:solidFill>
                  <a:prstClr val="black"/>
                </a:solidFill>
                <a:latin typeface="Calibri"/>
              </a:rPr>
              <a:pPr defTabSz="465887">
                <a:defRPr/>
              </a:pPr>
              <a:t>5</a:t>
            </a:fld>
            <a:endParaRPr lang="en-US">
              <a:solidFill>
                <a:prstClr val="black"/>
              </a:solidFill>
              <a:latin typeface="Calibri"/>
            </a:endParaRPr>
          </a:p>
        </p:txBody>
      </p:sp>
    </p:spTree>
    <p:extLst>
      <p:ext uri="{BB962C8B-B14F-4D97-AF65-F5344CB8AC3E}">
        <p14:creationId xmlns:p14="http://schemas.microsoft.com/office/powerpoint/2010/main" val="339917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529F1-BF0D-4713-AC10-B3F08CFD9367}" type="slidenum">
              <a:rPr lang="en-US" smtClean="0"/>
              <a:t>8</a:t>
            </a:fld>
            <a:endParaRPr lang="en-US"/>
          </a:p>
        </p:txBody>
      </p:sp>
    </p:spTree>
    <p:extLst>
      <p:ext uri="{BB962C8B-B14F-4D97-AF65-F5344CB8AC3E}">
        <p14:creationId xmlns:p14="http://schemas.microsoft.com/office/powerpoint/2010/main" val="412011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529F1-BF0D-4713-AC10-B3F08CFD9367}" type="slidenum">
              <a:rPr lang="en-US" smtClean="0"/>
              <a:t>9</a:t>
            </a:fld>
            <a:endParaRPr lang="en-US"/>
          </a:p>
        </p:txBody>
      </p:sp>
    </p:spTree>
    <p:extLst>
      <p:ext uri="{BB962C8B-B14F-4D97-AF65-F5344CB8AC3E}">
        <p14:creationId xmlns:p14="http://schemas.microsoft.com/office/powerpoint/2010/main" val="1717805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5235" y="993536"/>
            <a:ext cx="7995024" cy="1233413"/>
          </a:xfrm>
          <a:prstGeom prst="rect">
            <a:avLst/>
          </a:prstGeom>
        </p:spPr>
        <p:txBody>
          <a:bodyPr lIns="0" tIns="0" rIns="0" bIns="0" anchor="b" anchorCtr="0"/>
          <a:lstStyle>
            <a:lvl1pPr algn="r">
              <a:lnSpc>
                <a:spcPct val="90000"/>
              </a:lnSpc>
              <a:defRPr sz="3200" b="1" i="0">
                <a:solidFill>
                  <a:schemeClr val="bg1"/>
                </a:solidFill>
                <a:latin typeface="Arial"/>
                <a:cs typeface="Arial"/>
              </a:defRPr>
            </a:lvl1pPr>
          </a:lstStyle>
          <a:p>
            <a:r>
              <a:rPr lang="en-CA" dirty="0"/>
              <a:t>Click to add title</a:t>
            </a:r>
            <a:endParaRPr lang="en-US" dirty="0"/>
          </a:p>
        </p:txBody>
      </p:sp>
      <p:sp>
        <p:nvSpPr>
          <p:cNvPr id="3" name="Subtitle 2"/>
          <p:cNvSpPr>
            <a:spLocks noGrp="1"/>
          </p:cNvSpPr>
          <p:nvPr>
            <p:ph type="subTitle" idx="1" hasCustomPrompt="1"/>
          </p:nvPr>
        </p:nvSpPr>
        <p:spPr>
          <a:xfrm>
            <a:off x="575235" y="2974410"/>
            <a:ext cx="7995024" cy="273690"/>
          </a:xfrm>
          <a:prstGeom prst="rect">
            <a:avLst/>
          </a:prstGeom>
        </p:spPr>
        <p:txBody>
          <a:bodyPr lIns="0" tIns="0" rIns="0" bIns="0" anchor="ctr" anchorCtr="0"/>
          <a:lstStyle>
            <a:lvl1pPr marL="0" indent="0" algn="r">
              <a:lnSpc>
                <a:spcPct val="70000"/>
              </a:lnSpc>
              <a:buNone/>
              <a:defRPr sz="1800" b="1"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add date</a:t>
            </a:r>
          </a:p>
        </p:txBody>
      </p:sp>
    </p:spTree>
    <p:extLst>
      <p:ext uri="{BB962C8B-B14F-4D97-AF65-F5344CB8AC3E}">
        <p14:creationId xmlns:p14="http://schemas.microsoft.com/office/powerpoint/2010/main" val="50335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age - OPT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4" hasCustomPrompt="1"/>
          </p:nvPr>
        </p:nvSpPr>
        <p:spPr>
          <a:xfrm>
            <a:off x="1138211" y="922709"/>
            <a:ext cx="6674213" cy="1378894"/>
          </a:xfrm>
          <a:prstGeom prst="rect">
            <a:avLst/>
          </a:prstGeom>
        </p:spPr>
        <p:txBody>
          <a:bodyPr lIns="182880" tIns="91440" rIns="182880" bIns="91440" anchor="t" anchorCtr="0"/>
          <a:lstStyle>
            <a:lvl1pPr marL="0" indent="0">
              <a:lnSpc>
                <a:spcPct val="90000"/>
              </a:lnSpc>
              <a:buNone/>
              <a:defRPr sz="1400" b="1" i="0" baseline="0">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text</a:t>
            </a:r>
          </a:p>
        </p:txBody>
      </p:sp>
      <p:sp>
        <p:nvSpPr>
          <p:cNvPr id="4" name="Title 17"/>
          <p:cNvSpPr>
            <a:spLocks noGrp="1"/>
          </p:cNvSpPr>
          <p:nvPr>
            <p:ph type="title" hasCustomPrompt="1"/>
          </p:nvPr>
        </p:nvSpPr>
        <p:spPr>
          <a:xfrm>
            <a:off x="1138211" y="375315"/>
            <a:ext cx="6674213" cy="425379"/>
          </a:xfrm>
          <a:prstGeom prst="rect">
            <a:avLst/>
          </a:prstGeom>
        </p:spPr>
        <p:txBody>
          <a:bodyPr vert="horz" lIns="182880" tIns="91440" rIns="182880" bIns="91440"/>
          <a:lstStyle>
            <a:lvl1pPr algn="l">
              <a:lnSpc>
                <a:spcPct val="80000"/>
              </a:lnSpc>
              <a:defRPr sz="2400" b="1" i="0">
                <a:solidFill>
                  <a:srgbClr val="FFFFFF"/>
                </a:solidFill>
                <a:latin typeface="Arial"/>
                <a:cs typeface="Arial"/>
              </a:defRPr>
            </a:lvl1pPr>
          </a:lstStyle>
          <a:p>
            <a:r>
              <a:rPr lang="en-CA" dirty="0"/>
              <a:t>Click to add header</a:t>
            </a:r>
            <a:endParaRPr lang="en-US" dirty="0"/>
          </a:p>
        </p:txBody>
      </p:sp>
    </p:spTree>
    <p:extLst>
      <p:ext uri="{BB962C8B-B14F-4D97-AF65-F5344CB8AC3E}">
        <p14:creationId xmlns:p14="http://schemas.microsoft.com/office/powerpoint/2010/main" val="5032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age - OPT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idx="14" hasCustomPrompt="1"/>
          </p:nvPr>
        </p:nvSpPr>
        <p:spPr>
          <a:xfrm>
            <a:off x="1138211" y="922709"/>
            <a:ext cx="6674213" cy="1378894"/>
          </a:xfrm>
          <a:prstGeom prst="rect">
            <a:avLst/>
          </a:prstGeom>
        </p:spPr>
        <p:txBody>
          <a:bodyPr lIns="182880" tIns="91440" rIns="182880" bIns="91440" anchor="t" anchorCtr="0"/>
          <a:lstStyle>
            <a:lvl1pPr marL="0" indent="0">
              <a:lnSpc>
                <a:spcPct val="90000"/>
              </a:lnSpc>
              <a:buNone/>
              <a:defRPr sz="1400" b="1" i="0" baseline="0">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text</a:t>
            </a:r>
          </a:p>
        </p:txBody>
      </p:sp>
      <p:sp>
        <p:nvSpPr>
          <p:cNvPr id="6" name="Title 17"/>
          <p:cNvSpPr>
            <a:spLocks noGrp="1"/>
          </p:cNvSpPr>
          <p:nvPr>
            <p:ph type="title" hasCustomPrompt="1"/>
          </p:nvPr>
        </p:nvSpPr>
        <p:spPr>
          <a:xfrm>
            <a:off x="1138211" y="375315"/>
            <a:ext cx="6674213" cy="425379"/>
          </a:xfrm>
          <a:prstGeom prst="rect">
            <a:avLst/>
          </a:prstGeom>
        </p:spPr>
        <p:txBody>
          <a:bodyPr vert="horz" lIns="182880" tIns="91440" rIns="182880" bIns="91440"/>
          <a:lstStyle>
            <a:lvl1pPr algn="l">
              <a:lnSpc>
                <a:spcPct val="80000"/>
              </a:lnSpc>
              <a:defRPr sz="2400" b="1" i="0">
                <a:solidFill>
                  <a:srgbClr val="FFFFFF"/>
                </a:solidFill>
                <a:latin typeface="Arial"/>
                <a:cs typeface="Arial"/>
              </a:defRPr>
            </a:lvl1pPr>
          </a:lstStyle>
          <a:p>
            <a:r>
              <a:rPr lang="en-CA" dirty="0"/>
              <a:t>Click to add header</a:t>
            </a:r>
            <a:endParaRPr lang="en-US" dirty="0"/>
          </a:p>
        </p:txBody>
      </p:sp>
    </p:spTree>
    <p:extLst>
      <p:ext uri="{BB962C8B-B14F-4D97-AF65-F5344CB8AC3E}">
        <p14:creationId xmlns:p14="http://schemas.microsoft.com/office/powerpoint/2010/main" val="205809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Bullet Li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99242" y="2001524"/>
            <a:ext cx="854551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9" name="Oval 8"/>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0"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8"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21"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79027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Number Li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99242" y="2001524"/>
            <a:ext cx="8545518" cy="2577947"/>
          </a:xfrm>
          <a:prstGeom prst="rect">
            <a:avLst/>
          </a:prstGeom>
        </p:spPr>
        <p:txBody>
          <a:bodyPr wrap="square" lIns="182880" tIns="91440" rIns="182880" bIns="91440"/>
          <a:lstStyle>
            <a:lvl1pPr marL="514350" indent="-457200">
              <a:lnSpc>
                <a:spcPct val="100000"/>
              </a:lnSpc>
              <a:spcBef>
                <a:spcPts val="0"/>
              </a:spcBef>
              <a:spcAft>
                <a:spcPts val="0"/>
              </a:spcAft>
              <a:buClr>
                <a:srgbClr val="40647E"/>
              </a:buClr>
              <a:buFont typeface="+mj-lt"/>
              <a:buAutoNum type="arabicParenR"/>
              <a:defRPr sz="2000">
                <a:solidFill>
                  <a:srgbClr val="053021"/>
                </a:solidFill>
                <a:latin typeface="Arial"/>
                <a:cs typeface="Arial"/>
              </a:defRPr>
            </a:lvl1pPr>
            <a:lvl2pPr marL="960120" indent="-411480">
              <a:lnSpc>
                <a:spcPct val="100000"/>
              </a:lnSpc>
              <a:spcBef>
                <a:spcPts val="0"/>
              </a:spcBef>
              <a:buClr>
                <a:srgbClr val="40647E"/>
              </a:buClr>
              <a:buFont typeface="+mj-lt"/>
              <a:buAutoNum type="alphaLcParenR"/>
              <a:defRPr sz="1800" baseline="0">
                <a:solidFill>
                  <a:srgbClr val="053021"/>
                </a:solidFill>
                <a:latin typeface="Arial"/>
                <a:cs typeface="Arial"/>
              </a:defRPr>
            </a:lvl2pPr>
            <a:lvl3pPr marL="1325880" indent="-365760">
              <a:lnSpc>
                <a:spcPct val="100000"/>
              </a:lnSpc>
              <a:spcBef>
                <a:spcPts val="0"/>
              </a:spcBef>
              <a:buClr>
                <a:srgbClr val="40647E"/>
              </a:buClr>
              <a:buFont typeface="+mj-lt"/>
              <a:buAutoNum type="alphaLcParenR"/>
              <a:defRPr sz="1600">
                <a:solidFill>
                  <a:srgbClr val="053021"/>
                </a:solidFill>
                <a:latin typeface="Arial"/>
                <a:cs typeface="Arial"/>
              </a:defRPr>
            </a:lvl3pPr>
            <a:lvl4pPr marL="1627632" indent="-301752">
              <a:lnSpc>
                <a:spcPct val="100000"/>
              </a:lnSpc>
              <a:spcBef>
                <a:spcPts val="0"/>
              </a:spcBef>
              <a:buClr>
                <a:srgbClr val="40647E"/>
              </a:buClr>
              <a:buFont typeface="+mj-lt"/>
              <a:buAutoNum type="alphaLcParenR"/>
              <a:defRPr sz="1400" baseline="0">
                <a:solidFill>
                  <a:srgbClr val="053021"/>
                </a:solidFill>
                <a:latin typeface="Arial"/>
                <a:cs typeface="Arial"/>
              </a:defRPr>
            </a:lvl4pPr>
            <a:lvl5pPr marL="1892808" indent="-274320">
              <a:lnSpc>
                <a:spcPct val="100000"/>
              </a:lnSpc>
              <a:spcBef>
                <a:spcPts val="0"/>
              </a:spcBef>
              <a:buClr>
                <a:srgbClr val="40647E"/>
              </a:buClr>
              <a:buFont typeface="+mj-lt"/>
              <a:buAutoNum type="alphaLcParen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2"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0" name="Oval 9"/>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1"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3"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168662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75235" y="871680"/>
            <a:ext cx="7995024" cy="1233413"/>
          </a:xfrm>
          <a:prstGeom prst="rect">
            <a:avLst/>
          </a:prstGeom>
        </p:spPr>
        <p:txBody>
          <a:bodyPr lIns="0" tIns="0" rIns="0" bIns="0" anchor="b" anchorCtr="0"/>
          <a:lstStyle>
            <a:lvl1pPr algn="r">
              <a:lnSpc>
                <a:spcPct val="90000"/>
              </a:lnSpc>
              <a:defRPr sz="3200" b="1" i="0">
                <a:solidFill>
                  <a:srgbClr val="053021"/>
                </a:solidFill>
                <a:latin typeface="Arial"/>
                <a:cs typeface="Arial"/>
              </a:defRPr>
            </a:lvl1pPr>
          </a:lstStyle>
          <a:p>
            <a:r>
              <a:rPr lang="en-CA" dirty="0"/>
              <a:t>Section 00</a:t>
            </a:r>
            <a:endParaRPr lang="en-US" dirty="0"/>
          </a:p>
        </p:txBody>
      </p:sp>
      <p:sp>
        <p:nvSpPr>
          <p:cNvPr id="5" name="Subtitle 2"/>
          <p:cNvSpPr>
            <a:spLocks noGrp="1"/>
          </p:cNvSpPr>
          <p:nvPr>
            <p:ph type="subTitle" idx="1" hasCustomPrompt="1"/>
          </p:nvPr>
        </p:nvSpPr>
        <p:spPr>
          <a:xfrm>
            <a:off x="575235" y="2635456"/>
            <a:ext cx="7995024" cy="273690"/>
          </a:xfrm>
          <a:prstGeom prst="rect">
            <a:avLst/>
          </a:prstGeom>
        </p:spPr>
        <p:txBody>
          <a:bodyPr lIns="0" tIns="0" rIns="0" bIns="0" anchor="ctr" anchorCtr="0"/>
          <a:lstStyle>
            <a:lvl1pPr marL="0" indent="0" algn="r">
              <a:lnSpc>
                <a:spcPct val="70000"/>
              </a:lnSpc>
              <a:buNone/>
              <a:defRPr sz="1800" b="1" i="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add section title</a:t>
            </a:r>
          </a:p>
        </p:txBody>
      </p:sp>
    </p:spTree>
    <p:extLst>
      <p:ext uri="{BB962C8B-B14F-4D97-AF65-F5344CB8AC3E}">
        <p14:creationId xmlns:p14="http://schemas.microsoft.com/office/powerpoint/2010/main" val="47346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Cover and Photo">
    <p:spTree>
      <p:nvGrpSpPr>
        <p:cNvPr id="1" name=""/>
        <p:cNvGrpSpPr/>
        <p:nvPr/>
      </p:nvGrpSpPr>
      <p:grpSpPr>
        <a:xfrm>
          <a:off x="0" y="0"/>
          <a:ext cx="0" cy="0"/>
          <a:chOff x="0" y="0"/>
          <a:chExt cx="0" cy="0"/>
        </a:xfrm>
      </p:grpSpPr>
      <p:sp>
        <p:nvSpPr>
          <p:cNvPr id="9" name="Picture Placeholder 2"/>
          <p:cNvSpPr>
            <a:spLocks noGrp="1"/>
          </p:cNvSpPr>
          <p:nvPr userDrawn="1">
            <p:ph type="pic" idx="10" hasCustomPrompt="1"/>
          </p:nvPr>
        </p:nvSpPr>
        <p:spPr>
          <a:xfrm>
            <a:off x="0" y="0"/>
            <a:ext cx="9144000" cy="5143500"/>
          </a:xfrm>
          <a:prstGeom prst="rect">
            <a:avLst/>
          </a:prstGeom>
        </p:spPr>
        <p:txBody>
          <a:bodyPr/>
          <a:lstStyle>
            <a:lvl1pPr marL="0" indent="0">
              <a:lnSpc>
                <a:spcPct val="90000"/>
              </a:lnSpc>
              <a:buNone/>
              <a:defRPr sz="1400" b="0" i="0" baseline="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section photo</a:t>
            </a:r>
          </a:p>
        </p:txBody>
      </p:sp>
      <p:pic>
        <p:nvPicPr>
          <p:cNvPr id="17" name="Picture 16" descr="TrentU_Ico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659" y="4257222"/>
            <a:ext cx="609600" cy="457200"/>
          </a:xfrm>
          <a:prstGeom prst="rect">
            <a:avLst/>
          </a:prstGeom>
        </p:spPr>
      </p:pic>
      <p:sp>
        <p:nvSpPr>
          <p:cNvPr id="3" name="Title 1"/>
          <p:cNvSpPr>
            <a:spLocks noGrp="1"/>
          </p:cNvSpPr>
          <p:nvPr userDrawn="1">
            <p:ph type="ctrTitle" hasCustomPrompt="1"/>
          </p:nvPr>
        </p:nvSpPr>
        <p:spPr>
          <a:xfrm>
            <a:off x="575235" y="2791922"/>
            <a:ext cx="7995024" cy="394153"/>
          </a:xfrm>
          <a:prstGeom prst="rect">
            <a:avLst/>
          </a:prstGeom>
        </p:spPr>
        <p:txBody>
          <a:bodyPr lIns="0" tIns="0" rIns="0" bIns="0" anchor="b" anchorCtr="0"/>
          <a:lstStyle>
            <a:lvl1pPr algn="r">
              <a:lnSpc>
                <a:spcPct val="90000"/>
              </a:lnSpc>
              <a:defRPr sz="3200" b="1" i="0">
                <a:solidFill>
                  <a:schemeClr val="bg1"/>
                </a:solidFill>
                <a:latin typeface="Arial"/>
                <a:cs typeface="Arial"/>
              </a:defRPr>
            </a:lvl1pPr>
          </a:lstStyle>
          <a:p>
            <a:r>
              <a:rPr lang="en-CA" dirty="0"/>
              <a:t>Section 00</a:t>
            </a:r>
            <a:endParaRPr lang="en-US" dirty="0"/>
          </a:p>
        </p:txBody>
      </p:sp>
      <p:sp>
        <p:nvSpPr>
          <p:cNvPr id="4" name="Subtitle 2"/>
          <p:cNvSpPr>
            <a:spLocks noGrp="1"/>
          </p:cNvSpPr>
          <p:nvPr userDrawn="1">
            <p:ph type="subTitle" idx="1" hasCustomPrompt="1"/>
          </p:nvPr>
        </p:nvSpPr>
        <p:spPr>
          <a:xfrm>
            <a:off x="575235" y="3533868"/>
            <a:ext cx="7995024" cy="273690"/>
          </a:xfrm>
          <a:prstGeom prst="rect">
            <a:avLst/>
          </a:prstGeom>
        </p:spPr>
        <p:txBody>
          <a:bodyPr lIns="0" tIns="0" rIns="0" bIns="0" anchor="ctr" anchorCtr="0"/>
          <a:lstStyle>
            <a:lvl1pPr marL="0" indent="0" algn="r">
              <a:lnSpc>
                <a:spcPct val="70000"/>
              </a:lnSpc>
              <a:buNone/>
              <a:defRPr sz="1800" b="1" i="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add section title</a:t>
            </a:r>
          </a:p>
        </p:txBody>
      </p:sp>
    </p:spTree>
    <p:extLst>
      <p:ext uri="{BB962C8B-B14F-4D97-AF65-F5344CB8AC3E}">
        <p14:creationId xmlns:p14="http://schemas.microsoft.com/office/powerpoint/2010/main" val="379917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Content Placeholder 2"/>
          <p:cNvSpPr>
            <a:spLocks noGrp="1"/>
          </p:cNvSpPr>
          <p:nvPr>
            <p:ph idx="12" hasCustomPrompt="1"/>
          </p:nvPr>
        </p:nvSpPr>
        <p:spPr>
          <a:xfrm>
            <a:off x="299242" y="2001524"/>
            <a:ext cx="419655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3"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4" name="Content Placeholder 2"/>
          <p:cNvSpPr>
            <a:spLocks noGrp="1"/>
          </p:cNvSpPr>
          <p:nvPr>
            <p:ph idx="13" hasCustomPrompt="1"/>
          </p:nvPr>
        </p:nvSpPr>
        <p:spPr>
          <a:xfrm>
            <a:off x="4648202" y="2001524"/>
            <a:ext cx="419655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2" name="Oval 11"/>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5"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6"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70260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99242" y="1940894"/>
            <a:ext cx="4196558" cy="333017"/>
          </a:xfrm>
          <a:prstGeom prst="rect">
            <a:avLst/>
          </a:prstGeom>
        </p:spPr>
        <p:txBody>
          <a:bodyPr lIns="182880" tIns="91440" rIns="182880" bIns="91440" anchor="ctr" anchorCtr="0"/>
          <a:lstStyle>
            <a:lvl1pPr marL="0" indent="0">
              <a:buNone/>
              <a:defRPr sz="24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header</a:t>
            </a:r>
          </a:p>
        </p:txBody>
      </p:sp>
      <p:sp>
        <p:nvSpPr>
          <p:cNvPr id="12" name="Content Placeholder 2"/>
          <p:cNvSpPr>
            <a:spLocks noGrp="1"/>
          </p:cNvSpPr>
          <p:nvPr>
            <p:ph idx="12" hasCustomPrompt="1"/>
          </p:nvPr>
        </p:nvSpPr>
        <p:spPr>
          <a:xfrm>
            <a:off x="299242" y="2333858"/>
            <a:ext cx="4196558" cy="2181974"/>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5"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6" name="Content Placeholder 2"/>
          <p:cNvSpPr>
            <a:spLocks noGrp="1"/>
          </p:cNvSpPr>
          <p:nvPr>
            <p:ph idx="13" hasCustomPrompt="1"/>
          </p:nvPr>
        </p:nvSpPr>
        <p:spPr>
          <a:xfrm>
            <a:off x="4648202" y="2333858"/>
            <a:ext cx="4196558" cy="2181974"/>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8" name="Text Placeholder 2"/>
          <p:cNvSpPr>
            <a:spLocks noGrp="1"/>
          </p:cNvSpPr>
          <p:nvPr>
            <p:ph type="body" idx="14" hasCustomPrompt="1"/>
          </p:nvPr>
        </p:nvSpPr>
        <p:spPr>
          <a:xfrm>
            <a:off x="4648202" y="1940894"/>
            <a:ext cx="4196558" cy="333017"/>
          </a:xfrm>
          <a:prstGeom prst="rect">
            <a:avLst/>
          </a:prstGeom>
        </p:spPr>
        <p:txBody>
          <a:bodyPr lIns="182880" tIns="91440" rIns="182880" bIns="91440" anchor="ctr" anchorCtr="0"/>
          <a:lstStyle>
            <a:lvl1pPr marL="0" indent="0">
              <a:buNone/>
              <a:defRPr sz="2400" b="1" i="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header</a:t>
            </a:r>
          </a:p>
        </p:txBody>
      </p:sp>
      <p:sp>
        <p:nvSpPr>
          <p:cNvPr id="14" name="Oval 13"/>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7"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9"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82280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xe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Content Placeholder 2"/>
          <p:cNvSpPr>
            <a:spLocks noGrp="1"/>
          </p:cNvSpPr>
          <p:nvPr>
            <p:ph idx="13" hasCustomPrompt="1"/>
          </p:nvPr>
        </p:nvSpPr>
        <p:spPr>
          <a:xfrm>
            <a:off x="3575050" y="1940894"/>
            <a:ext cx="5269710" cy="2574938"/>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3" name="Text Placeholder 2"/>
          <p:cNvSpPr>
            <a:spLocks noGrp="1"/>
          </p:cNvSpPr>
          <p:nvPr>
            <p:ph type="body" idx="14" hasCustomPrompt="1"/>
          </p:nvPr>
        </p:nvSpPr>
        <p:spPr>
          <a:xfrm>
            <a:off x="299243" y="1940894"/>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sub header</a:t>
            </a:r>
          </a:p>
        </p:txBody>
      </p:sp>
      <p:sp>
        <p:nvSpPr>
          <p:cNvPr id="15" name="Content Placeholder 2"/>
          <p:cNvSpPr>
            <a:spLocks noGrp="1"/>
          </p:cNvSpPr>
          <p:nvPr>
            <p:ph idx="12" hasCustomPrompt="1"/>
          </p:nvPr>
        </p:nvSpPr>
        <p:spPr>
          <a:xfrm>
            <a:off x="299243" y="2333859"/>
            <a:ext cx="3166271" cy="2181973"/>
          </a:xfrm>
          <a:prstGeom prst="rect">
            <a:avLst/>
          </a:prstGeom>
        </p:spPr>
        <p:txBody>
          <a:bodyPr wrap="square" lIns="182880" tIns="9144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body text</a:t>
            </a:r>
          </a:p>
        </p:txBody>
      </p:sp>
      <p:sp>
        <p:nvSpPr>
          <p:cNvPr id="16"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0" name="Oval 9"/>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4"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7"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411369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with Capti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63860" y="1222706"/>
            <a:ext cx="2392917" cy="1613059"/>
          </a:xfrm>
          <a:prstGeom prst="rect">
            <a:avLst/>
          </a:prstGeom>
        </p:spPr>
        <p:txBody>
          <a:bodyPr/>
          <a:lstStyle>
            <a:lvl1pPr marL="0" indent="0">
              <a:lnSpc>
                <a:spcPct val="90000"/>
              </a:lnSpc>
              <a:buNone/>
              <a:defRPr sz="1400" b="0" i="0" baseline="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1</a:t>
            </a:r>
          </a:p>
        </p:txBody>
      </p:sp>
      <p:sp>
        <p:nvSpPr>
          <p:cNvPr id="17" name="Content Placeholder 2"/>
          <p:cNvSpPr>
            <a:spLocks noGrp="1"/>
          </p:cNvSpPr>
          <p:nvPr>
            <p:ph idx="12" hasCustomPrompt="1"/>
          </p:nvPr>
        </p:nvSpPr>
        <p:spPr>
          <a:xfrm>
            <a:off x="299243" y="1555724"/>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19" name="Picture Placeholder 2"/>
          <p:cNvSpPr>
            <a:spLocks noGrp="1"/>
          </p:cNvSpPr>
          <p:nvPr>
            <p:ph type="pic" idx="15" hasCustomPrompt="1"/>
          </p:nvPr>
        </p:nvSpPr>
        <p:spPr>
          <a:xfrm>
            <a:off x="6182902" y="1222706"/>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2</a:t>
            </a:r>
          </a:p>
        </p:txBody>
      </p:sp>
      <p:sp>
        <p:nvSpPr>
          <p:cNvPr id="20" name="Picture Placeholder 2"/>
          <p:cNvSpPr>
            <a:spLocks noGrp="1"/>
          </p:cNvSpPr>
          <p:nvPr>
            <p:ph type="pic" idx="16" hasCustomPrompt="1"/>
          </p:nvPr>
        </p:nvSpPr>
        <p:spPr>
          <a:xfrm>
            <a:off x="3663860" y="2993912"/>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3</a:t>
            </a:r>
          </a:p>
        </p:txBody>
      </p:sp>
      <p:sp>
        <p:nvSpPr>
          <p:cNvPr id="21" name="Picture Placeholder 2"/>
          <p:cNvSpPr>
            <a:spLocks noGrp="1"/>
          </p:cNvSpPr>
          <p:nvPr>
            <p:ph type="pic" idx="17" hasCustomPrompt="1"/>
          </p:nvPr>
        </p:nvSpPr>
        <p:spPr>
          <a:xfrm>
            <a:off x="6182902" y="2993912"/>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4</a:t>
            </a:r>
          </a:p>
        </p:txBody>
      </p:sp>
      <p:sp>
        <p:nvSpPr>
          <p:cNvPr id="23" name="Text Placeholder 2"/>
          <p:cNvSpPr>
            <a:spLocks noGrp="1"/>
          </p:cNvSpPr>
          <p:nvPr>
            <p:ph type="body" idx="14" hasCustomPrompt="1"/>
          </p:nvPr>
        </p:nvSpPr>
        <p:spPr>
          <a:xfrm>
            <a:off x="299243" y="1222706"/>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1 title</a:t>
            </a:r>
          </a:p>
        </p:txBody>
      </p:sp>
      <p:sp>
        <p:nvSpPr>
          <p:cNvPr id="32" name="Content Placeholder 2"/>
          <p:cNvSpPr>
            <a:spLocks noGrp="1"/>
          </p:cNvSpPr>
          <p:nvPr>
            <p:ph idx="18" hasCustomPrompt="1"/>
          </p:nvPr>
        </p:nvSpPr>
        <p:spPr>
          <a:xfrm>
            <a:off x="299243" y="2402835"/>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33" name="Text Placeholder 2"/>
          <p:cNvSpPr>
            <a:spLocks noGrp="1"/>
          </p:cNvSpPr>
          <p:nvPr>
            <p:ph type="body" idx="19" hasCustomPrompt="1"/>
          </p:nvPr>
        </p:nvSpPr>
        <p:spPr>
          <a:xfrm>
            <a:off x="299243" y="2069817"/>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2 title</a:t>
            </a:r>
          </a:p>
        </p:txBody>
      </p:sp>
      <p:sp>
        <p:nvSpPr>
          <p:cNvPr id="34" name="Content Placeholder 2"/>
          <p:cNvSpPr>
            <a:spLocks noGrp="1"/>
          </p:cNvSpPr>
          <p:nvPr>
            <p:ph idx="20" hasCustomPrompt="1"/>
          </p:nvPr>
        </p:nvSpPr>
        <p:spPr>
          <a:xfrm>
            <a:off x="299243" y="3249947"/>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35" name="Text Placeholder 2"/>
          <p:cNvSpPr>
            <a:spLocks noGrp="1"/>
          </p:cNvSpPr>
          <p:nvPr>
            <p:ph type="body" idx="21" hasCustomPrompt="1"/>
          </p:nvPr>
        </p:nvSpPr>
        <p:spPr>
          <a:xfrm>
            <a:off x="299243" y="2916929"/>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3 title</a:t>
            </a:r>
          </a:p>
        </p:txBody>
      </p:sp>
      <p:sp>
        <p:nvSpPr>
          <p:cNvPr id="36" name="Content Placeholder 2"/>
          <p:cNvSpPr>
            <a:spLocks noGrp="1"/>
          </p:cNvSpPr>
          <p:nvPr>
            <p:ph idx="22" hasCustomPrompt="1"/>
          </p:nvPr>
        </p:nvSpPr>
        <p:spPr>
          <a:xfrm>
            <a:off x="299243" y="4098298"/>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37" name="Text Placeholder 2"/>
          <p:cNvSpPr>
            <a:spLocks noGrp="1"/>
          </p:cNvSpPr>
          <p:nvPr>
            <p:ph type="body" idx="23" hasCustomPrompt="1"/>
          </p:nvPr>
        </p:nvSpPr>
        <p:spPr>
          <a:xfrm>
            <a:off x="299243" y="3765280"/>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4 title</a:t>
            </a:r>
          </a:p>
        </p:txBody>
      </p:sp>
      <p:sp>
        <p:nvSpPr>
          <p:cNvPr id="18" name="Oval 17"/>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22"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24"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37091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577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9" r:id="rId5"/>
    <p:sldLayoutId id="2147483652" r:id="rId6"/>
    <p:sldLayoutId id="2147483653" r:id="rId7"/>
    <p:sldLayoutId id="2147483656" r:id="rId8"/>
    <p:sldLayoutId id="2147483657" r:id="rId9"/>
    <p:sldLayoutId id="2147483660" r:id="rId10"/>
    <p:sldLayoutId id="214748366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ntario.ca/page/osap-definitions#section-3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financialaid@trentu.c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s://www.trentu.ca/graduatestudies/experience/tuition-awards-funding/student-fee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www.ontario.ca/page/students-special-circumstances#section-3" TargetMode="External"/><Relationship Id="rId3" Type="http://schemas.openxmlformats.org/officeDocument/2006/relationships/hyperlink" Target="https://www.ontario.ca/page/learn-about-osap" TargetMode="External"/><Relationship Id="rId7" Type="http://schemas.openxmlformats.org/officeDocument/2006/relationships/hyperlink" Target="https://www.ontario.ca/page/osap-ontario-student-assistance-program" TargetMode="External"/><Relationship Id="rId2" Type="http://schemas.openxmlformats.org/officeDocument/2006/relationships/hyperlink" Target="https://osap.gov.on.ca/OSAPSecurityWeb/public/login.xhtml?lang=en" TargetMode="Externa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hyperlink" Target="https://www.ontario.ca/page/after-you-apply-osap" TargetMode="External"/><Relationship Id="rId4" Type="http://schemas.openxmlformats.org/officeDocument/2006/relationships/hyperlink" Target="https://www.ontario.ca/page/how-apply-osap" TargetMode="External"/><Relationship Id="rId9" Type="http://schemas.openxmlformats.org/officeDocument/2006/relationships/hyperlink" Target="https://www.ontario.ca/page/osap-definitio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975" y="152400"/>
            <a:ext cx="8008284" cy="2198374"/>
          </a:xfrm>
        </p:spPr>
        <p:txBody>
          <a:bodyPr/>
          <a:lstStyle/>
          <a:p>
            <a:pPr algn="ctr"/>
            <a:r>
              <a:rPr lang="en-US" sz="2800" dirty="0">
                <a:latin typeface="+mn-lt"/>
              </a:rPr>
              <a:t>Graduate Students </a:t>
            </a:r>
            <a:br>
              <a:rPr lang="en-US" sz="2800" dirty="0">
                <a:latin typeface="+mn-lt"/>
              </a:rPr>
            </a:br>
            <a:r>
              <a:rPr lang="en-US" sz="2800" dirty="0">
                <a:latin typeface="+mn-lt"/>
              </a:rPr>
              <a:t>&amp;</a:t>
            </a:r>
            <a:br>
              <a:rPr lang="en-US" sz="2800" dirty="0">
                <a:latin typeface="+mn-lt"/>
              </a:rPr>
            </a:br>
            <a:r>
              <a:rPr lang="en-US" sz="2800" dirty="0">
                <a:latin typeface="+mn-lt"/>
              </a:rPr>
              <a:t>Funding your Post Secondary Education</a:t>
            </a:r>
          </a:p>
        </p:txBody>
      </p:sp>
      <p:sp>
        <p:nvSpPr>
          <p:cNvPr id="4" name="TextBox 3"/>
          <p:cNvSpPr txBox="1"/>
          <p:nvPr/>
        </p:nvSpPr>
        <p:spPr>
          <a:xfrm>
            <a:off x="636926" y="4002791"/>
            <a:ext cx="3254003" cy="369332"/>
          </a:xfrm>
          <a:prstGeom prst="rect">
            <a:avLst/>
          </a:prstGeom>
          <a:noFill/>
        </p:spPr>
        <p:txBody>
          <a:bodyPr wrap="square" rtlCol="0">
            <a:spAutoFit/>
          </a:bodyPr>
          <a:lstStyle/>
          <a:p>
            <a:r>
              <a:rPr lang="en-US" dirty="0"/>
              <a:t>School of Graduate Studies</a:t>
            </a:r>
          </a:p>
        </p:txBody>
      </p:sp>
    </p:spTree>
    <p:extLst>
      <p:ext uri="{BB962C8B-B14F-4D97-AF65-F5344CB8AC3E}">
        <p14:creationId xmlns:p14="http://schemas.microsoft.com/office/powerpoint/2010/main" val="3732807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416" y="1071797"/>
            <a:ext cx="8493227" cy="2315980"/>
          </a:xfrm>
        </p:spPr>
        <p:txBody>
          <a:bodyPr/>
          <a:lstStyle/>
          <a:p>
            <a:pPr marL="0" indent="0">
              <a:buNone/>
            </a:pPr>
            <a:r>
              <a:rPr lang="en-US" sz="1400" dirty="0">
                <a:latin typeface="+mn-lt"/>
              </a:rPr>
              <a:t>Register account online via MFSAA process</a:t>
            </a:r>
          </a:p>
          <a:p>
            <a:pPr lvl="2"/>
            <a:r>
              <a:rPr lang="en-US" sz="1400" dirty="0">
                <a:latin typeface="+mn-lt"/>
              </a:rPr>
              <a:t>Set-up account to receive funds (your bank account)</a:t>
            </a:r>
          </a:p>
          <a:p>
            <a:pPr lvl="2"/>
            <a:r>
              <a:rPr lang="en-US" sz="1400" dirty="0">
                <a:latin typeface="+mn-lt"/>
              </a:rPr>
              <a:t>Track your student loan and grant status</a:t>
            </a:r>
          </a:p>
          <a:p>
            <a:pPr lvl="2"/>
            <a:r>
              <a:rPr lang="en-US" sz="1400" dirty="0">
                <a:latin typeface="+mn-lt"/>
              </a:rPr>
              <a:t>Receive important updates &amp; alerts</a:t>
            </a:r>
          </a:p>
          <a:p>
            <a:pPr lvl="2"/>
            <a:r>
              <a:rPr lang="en-US" sz="1400" dirty="0">
                <a:latin typeface="+mn-lt"/>
              </a:rPr>
              <a:t>Helpful tools, tips and other resources to manager student funding</a:t>
            </a:r>
          </a:p>
          <a:p>
            <a:pPr marL="548640" lvl="2" indent="0">
              <a:buNone/>
            </a:pPr>
            <a:endParaRPr lang="en-US" sz="1400" dirty="0">
              <a:latin typeface="+mn-lt"/>
            </a:endParaRPr>
          </a:p>
          <a:p>
            <a:pPr marL="0" indent="0">
              <a:buNone/>
            </a:pPr>
            <a:r>
              <a:rPr lang="en-US" sz="1400" dirty="0">
                <a:latin typeface="+mn-lt"/>
              </a:rPr>
              <a:t>Loan Repayment</a:t>
            </a:r>
          </a:p>
          <a:p>
            <a:pPr lvl="1"/>
            <a:r>
              <a:rPr lang="en-US" sz="1400" dirty="0">
                <a:latin typeface="+mn-lt"/>
              </a:rPr>
              <a:t>Starts 6 months after you cease to be a full-time student</a:t>
            </a:r>
          </a:p>
          <a:p>
            <a:pPr lvl="1"/>
            <a:r>
              <a:rPr lang="en-US" sz="1400" dirty="0">
                <a:latin typeface="+mn-lt"/>
              </a:rPr>
              <a:t>RAP Program – monthly payments will either be reduced or not expected for 6 month – criteria and application online via NSLSC website</a:t>
            </a:r>
          </a:p>
          <a:p>
            <a:pPr marL="226314" lvl="1" indent="0">
              <a:buNone/>
            </a:pPr>
            <a:endParaRPr lang="en-US" sz="1600" b="1" dirty="0">
              <a:latin typeface="Baskerville Old Face" panose="02020602080505020303" pitchFamily="18" charset="0"/>
            </a:endParaRPr>
          </a:p>
        </p:txBody>
      </p:sp>
      <p:sp>
        <p:nvSpPr>
          <p:cNvPr id="3" name="Slide Number Placeholder 2"/>
          <p:cNvSpPr>
            <a:spLocks noGrp="1"/>
          </p:cNvSpPr>
          <p:nvPr>
            <p:ph type="sldNum" sz="quarter" idx="10"/>
          </p:nvPr>
        </p:nvSpPr>
        <p:spPr/>
        <p:txBody>
          <a:bodyPr/>
          <a:lstStyle/>
          <a:p>
            <a:pPr defTabSz="342900"/>
            <a:fld id="{A21E8A3B-FC14-144C-AC26-DE3BCE97D7C1}" type="slidenum">
              <a:rPr lang="en-US" smtClean="0"/>
              <a:pPr defTabSz="342900"/>
              <a:t>9</a:t>
            </a:fld>
            <a:endParaRPr lang="en-US" dirty="0"/>
          </a:p>
        </p:txBody>
      </p:sp>
      <p:sp>
        <p:nvSpPr>
          <p:cNvPr id="4" name="Title 3"/>
          <p:cNvSpPr>
            <a:spLocks noGrp="1"/>
          </p:cNvSpPr>
          <p:nvPr>
            <p:ph type="title"/>
          </p:nvPr>
        </p:nvSpPr>
        <p:spPr>
          <a:xfrm>
            <a:off x="75125" y="183576"/>
            <a:ext cx="8545518" cy="633599"/>
          </a:xfrm>
        </p:spPr>
        <p:txBody>
          <a:bodyPr/>
          <a:lstStyle/>
          <a:p>
            <a:r>
              <a:rPr lang="en-US" dirty="0">
                <a:solidFill>
                  <a:schemeClr val="bg1"/>
                </a:solidFill>
                <a:latin typeface="+mn-lt"/>
              </a:rPr>
              <a:t>National Student Loans Service Centre</a:t>
            </a:r>
          </a:p>
        </p:txBody>
      </p:sp>
      <p:pic>
        <p:nvPicPr>
          <p:cNvPr id="1026" name="Picture 2" descr="Group of students sitting and talking outside Champlain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179" y="3413181"/>
            <a:ext cx="5471410" cy="156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38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2E7DF8-3909-4AB8-8489-2625FF23F966}"/>
              </a:ext>
            </a:extLst>
          </p:cNvPr>
          <p:cNvSpPr>
            <a:spLocks noGrp="1"/>
          </p:cNvSpPr>
          <p:nvPr>
            <p:ph type="sldNum" sz="quarter" idx="10"/>
          </p:nvPr>
        </p:nvSpPr>
        <p:spPr/>
        <p:txBody>
          <a:bodyPr/>
          <a:lstStyle/>
          <a:p>
            <a:fld id="{A21E8A3B-FC14-144C-AC26-DE3BCE97D7C1}" type="slidenum">
              <a:rPr lang="en-US" smtClean="0"/>
              <a:pPr/>
              <a:t>1</a:t>
            </a:fld>
            <a:endParaRPr lang="en-US" dirty="0"/>
          </a:p>
        </p:txBody>
      </p:sp>
      <p:sp>
        <p:nvSpPr>
          <p:cNvPr id="9" name="Content Placeholder 6"/>
          <p:cNvSpPr txBox="1">
            <a:spLocks/>
          </p:cNvSpPr>
          <p:nvPr/>
        </p:nvSpPr>
        <p:spPr>
          <a:xfrm>
            <a:off x="839449" y="217357"/>
            <a:ext cx="2803161" cy="539395"/>
          </a:xfrm>
          <a:prstGeom prst="rect">
            <a:avLst/>
          </a:prstGeom>
        </p:spPr>
        <p:txBody>
          <a:bodyPr wrap="square" lIns="182880" tIns="91440" rIns="182880" bIns="91440"/>
          <a:lstStyle>
            <a:lvl1pPr marL="256032" indent="-256032" algn="l" defTabSz="457200" rtl="0" eaLnBrk="1" latinLnBrk="0" hangingPunct="1">
              <a:lnSpc>
                <a:spcPct val="100000"/>
              </a:lnSpc>
              <a:spcBef>
                <a:spcPts val="0"/>
              </a:spcBef>
              <a:spcAft>
                <a:spcPts val="0"/>
              </a:spcAft>
              <a:buClr>
                <a:srgbClr val="40647E"/>
              </a:buClr>
              <a:buFont typeface="Arial"/>
              <a:buChar char="•"/>
              <a:defRPr sz="2000" kern="1200">
                <a:solidFill>
                  <a:srgbClr val="053021"/>
                </a:solidFill>
                <a:latin typeface="Arial"/>
                <a:ea typeface="+mn-ea"/>
                <a:cs typeface="Arial"/>
              </a:defRPr>
            </a:lvl1pPr>
            <a:lvl2pPr marL="530352" indent="-228600" algn="l" defTabSz="457200" rtl="0" eaLnBrk="1" latinLnBrk="0" hangingPunct="1">
              <a:lnSpc>
                <a:spcPct val="100000"/>
              </a:lnSpc>
              <a:spcBef>
                <a:spcPts val="0"/>
              </a:spcBef>
              <a:buClr>
                <a:srgbClr val="40647E"/>
              </a:buClr>
              <a:buFont typeface="Arial"/>
              <a:buChar char="•"/>
              <a:defRPr sz="1800" kern="1200" baseline="0">
                <a:solidFill>
                  <a:srgbClr val="053021"/>
                </a:solidFill>
                <a:latin typeface="Arial"/>
                <a:ea typeface="+mn-ea"/>
                <a:cs typeface="Arial"/>
              </a:defRPr>
            </a:lvl2pPr>
            <a:lvl3pPr marL="749808" indent="-201168" algn="l" defTabSz="457200" rtl="0" eaLnBrk="1" latinLnBrk="0" hangingPunct="1">
              <a:lnSpc>
                <a:spcPct val="100000"/>
              </a:lnSpc>
              <a:spcBef>
                <a:spcPts val="0"/>
              </a:spcBef>
              <a:buClr>
                <a:srgbClr val="40647E"/>
              </a:buClr>
              <a:buFont typeface="Arial"/>
              <a:buChar char="•"/>
              <a:defRPr sz="1600" kern="1200">
                <a:solidFill>
                  <a:srgbClr val="053021"/>
                </a:solidFill>
                <a:latin typeface="Arial"/>
                <a:ea typeface="+mn-ea"/>
                <a:cs typeface="Arial"/>
              </a:defRPr>
            </a:lvl3pPr>
            <a:lvl4pPr marL="987552" indent="-201168" algn="l" defTabSz="457200" rtl="0" eaLnBrk="1" latinLnBrk="0" hangingPunct="1">
              <a:lnSpc>
                <a:spcPct val="100000"/>
              </a:lnSpc>
              <a:spcBef>
                <a:spcPts val="0"/>
              </a:spcBef>
              <a:buClr>
                <a:srgbClr val="40647E"/>
              </a:buClr>
              <a:buFont typeface="Arial"/>
              <a:buChar char="•"/>
              <a:defRPr sz="1400" kern="1200" baseline="0">
                <a:solidFill>
                  <a:srgbClr val="053021"/>
                </a:solidFill>
                <a:latin typeface="Arial"/>
                <a:ea typeface="+mn-ea"/>
                <a:cs typeface="Arial"/>
              </a:defRPr>
            </a:lvl4pPr>
            <a:lvl5pPr marL="1161288" indent="-164592" algn="l" defTabSz="457200" rtl="0" eaLnBrk="1" latinLnBrk="0" hangingPunct="1">
              <a:lnSpc>
                <a:spcPct val="100000"/>
              </a:lnSpc>
              <a:spcBef>
                <a:spcPts val="0"/>
              </a:spcBef>
              <a:buClr>
                <a:srgbClr val="40647E"/>
              </a:buClr>
              <a:buFont typeface="Arial"/>
              <a:buChar char="•"/>
              <a:defRPr sz="1400" kern="1200">
                <a:solidFill>
                  <a:srgbClr val="05302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a:solidFill>
                  <a:schemeClr val="bg1"/>
                </a:solidFill>
                <a:latin typeface="+mn-lt"/>
              </a:rPr>
              <a:t>What is OSAP</a:t>
            </a:r>
          </a:p>
          <a:p>
            <a:pPr marL="0" indent="0">
              <a:buFont typeface="Arial"/>
              <a:buNone/>
            </a:pPr>
            <a:endParaRPr lang="en-US" sz="1200" dirty="0">
              <a:latin typeface="Bookman Old Style" panose="02050604050505020204" pitchFamily="18" charset="0"/>
            </a:endParaRPr>
          </a:p>
        </p:txBody>
      </p:sp>
      <p:sp>
        <p:nvSpPr>
          <p:cNvPr id="14" name="Rectangle 4"/>
          <p:cNvSpPr>
            <a:spLocks noGrp="1" noChangeArrowheads="1"/>
          </p:cNvSpPr>
          <p:nvPr>
            <p:ph idx="1"/>
          </p:nvPr>
        </p:nvSpPr>
        <p:spPr bwMode="auto">
          <a:xfrm>
            <a:off x="67456" y="1132816"/>
            <a:ext cx="8222105" cy="38779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1A1A1A"/>
                </a:solidFill>
                <a:effectLst/>
                <a:latin typeface="+mn-lt"/>
              </a:rPr>
              <a:t>The Ontario Student Assistance Program (OSAP) is a financial aid program.</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300" dirty="0">
              <a:solidFill>
                <a:srgbClr val="1A1A1A"/>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1A1A1A"/>
                </a:solidFill>
                <a:latin typeface="+mn-lt"/>
              </a:rPr>
              <a:t>O</a:t>
            </a:r>
            <a:r>
              <a:rPr kumimoji="0" lang="en-US" altLang="en-US" sz="1300" b="0" i="0" u="none" strike="noStrike" cap="none" normalizeH="0" baseline="0" dirty="0">
                <a:ln>
                  <a:noFill/>
                </a:ln>
                <a:solidFill>
                  <a:srgbClr val="1A1A1A"/>
                </a:solidFill>
                <a:effectLst/>
                <a:latin typeface="+mn-lt"/>
              </a:rPr>
              <a:t>SAP offers funding through:</a:t>
            </a:r>
            <a:endParaRPr kumimoji="0" lang="en-US" altLang="en-US" sz="13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1" i="0" u="none" strike="noStrike" cap="none" normalizeH="0" baseline="0" dirty="0">
                <a:ln>
                  <a:noFill/>
                </a:ln>
                <a:solidFill>
                  <a:srgbClr val="1A1A1A"/>
                </a:solidFill>
                <a:effectLst/>
                <a:latin typeface="+mn-lt"/>
              </a:rPr>
              <a:t>grants:</a:t>
            </a:r>
            <a:r>
              <a:rPr kumimoji="0" lang="en-US" altLang="en-US" sz="1300" b="0" i="0" u="none" strike="noStrike" cap="none" normalizeH="0" baseline="0" dirty="0">
                <a:ln>
                  <a:noFill/>
                </a:ln>
                <a:solidFill>
                  <a:srgbClr val="1A1A1A"/>
                </a:solidFill>
                <a:effectLst/>
                <a:latin typeface="+mn-lt"/>
              </a:rPr>
              <a:t> money you don’t have to pay back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1" i="0" u="none" strike="noStrike" cap="none" normalizeH="0" baseline="0" dirty="0">
                <a:ln>
                  <a:noFill/>
                </a:ln>
                <a:solidFill>
                  <a:srgbClr val="1A1A1A"/>
                </a:solidFill>
                <a:effectLst/>
                <a:latin typeface="+mn-lt"/>
              </a:rPr>
              <a:t>a student loan:</a:t>
            </a:r>
            <a:r>
              <a:rPr kumimoji="0" lang="en-US" altLang="en-US" sz="1300" b="0" i="0" u="none" strike="noStrike" cap="none" normalizeH="0" baseline="0" dirty="0">
                <a:ln>
                  <a:noFill/>
                </a:ln>
                <a:solidFill>
                  <a:srgbClr val="1A1A1A"/>
                </a:solidFill>
                <a:effectLst/>
                <a:latin typeface="+mn-lt"/>
              </a:rPr>
              <a:t> money you need to repay once you’re done school</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300" b="0" i="0" u="none" strike="noStrike" cap="none" normalizeH="0" baseline="0" dirty="0">
              <a:ln>
                <a:noFill/>
              </a:ln>
              <a:solidFill>
                <a:srgbClr val="1A1A1A"/>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1A1A1A"/>
                </a:solidFill>
                <a:effectLst/>
                <a:latin typeface="+mn-lt"/>
              </a:rPr>
              <a:t>When you apply for OSAP, you are automatically considered for both grants and a loan. If you don’t want to take a loan, and you’re a full-time or part-time student, you can decline it after your application is approved.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1" i="0" u="none" strike="noStrike" cap="none" normalizeH="0" baseline="0" dirty="0">
              <a:ln>
                <a:noFill/>
              </a:ln>
              <a:solidFill>
                <a:srgbClr val="1A1A1A"/>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1A1A1A"/>
                </a:solidFill>
                <a:effectLst/>
                <a:latin typeface="+mn-lt"/>
              </a:rPr>
              <a:t>OSAP can help you pay for:</a:t>
            </a:r>
            <a:endParaRPr kumimoji="0" lang="en-US" altLang="en-US" sz="1300" b="1"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1A1A1A"/>
                </a:solidFill>
                <a:effectLst/>
                <a:latin typeface="+mn-lt"/>
              </a:rPr>
              <a:t>Tuition,</a:t>
            </a:r>
            <a:r>
              <a:rPr kumimoji="0" lang="en-US" altLang="en-US" sz="1300" b="0" i="0" u="none" strike="noStrike" cap="none" normalizeH="0" dirty="0">
                <a:ln>
                  <a:noFill/>
                </a:ln>
                <a:solidFill>
                  <a:srgbClr val="1A1A1A"/>
                </a:solidFill>
                <a:effectLst/>
                <a:latin typeface="+mn-lt"/>
              </a:rPr>
              <a:t> </a:t>
            </a:r>
            <a:r>
              <a:rPr kumimoji="0" lang="en-US" altLang="en-US" sz="1300" b="0" i="0" u="none" strike="noStrike" cap="none" normalizeH="0" baseline="0" dirty="0">
                <a:ln>
                  <a:noFill/>
                </a:ln>
                <a:solidFill>
                  <a:srgbClr val="1A1A1A"/>
                </a:solidFill>
                <a:effectLst/>
                <a:latin typeface="+mn-lt"/>
              </a:rPr>
              <a:t>books and equipment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1A1A1A"/>
                </a:solidFill>
                <a:effectLst/>
                <a:latin typeface="+mn-lt"/>
              </a:rPr>
              <a:t>fees charged by your school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1A1A1A"/>
                </a:solidFill>
                <a:effectLst/>
                <a:latin typeface="+mn-lt"/>
              </a:rPr>
              <a:t>living expenses (full-time students only)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1A1A1A"/>
                </a:solidFill>
                <a:effectLst/>
                <a:latin typeface="+mn-lt"/>
              </a:rPr>
              <a:t>child care (for full-time and part-time students with children)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1" i="0" u="none" strike="noStrike" cap="none" normalizeH="0" baseline="0" dirty="0">
              <a:ln>
                <a:noFill/>
              </a:ln>
              <a:solidFill>
                <a:srgbClr val="1A1A1A"/>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1A1A1A"/>
                </a:solidFill>
                <a:effectLst/>
                <a:latin typeface="+mn-lt"/>
              </a:rPr>
              <a:t>Who can get OSAP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1A1A1A"/>
                </a:solidFill>
                <a:effectLst/>
                <a:latin typeface="+mn-lt"/>
              </a:rPr>
              <a:t>OSAP is open to Ontario residents of any age who are:</a:t>
            </a:r>
            <a:endParaRPr kumimoji="0" lang="en-US" altLang="en-US" sz="13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1A1A1A"/>
                </a:solidFill>
                <a:effectLst/>
                <a:latin typeface="+mn-lt"/>
              </a:rPr>
              <a:t>Canadian citizens, permanent residents, or </a:t>
            </a:r>
            <a:r>
              <a:rPr kumimoji="0" lang="en-US" altLang="en-US" sz="1300" b="0" i="0" u="none" strike="noStrike" cap="none" normalizeH="0" baseline="0" dirty="0">
                <a:ln>
                  <a:noFill/>
                </a:ln>
                <a:solidFill>
                  <a:srgbClr val="0066CC"/>
                </a:solidFill>
                <a:effectLst/>
                <a:latin typeface="+mn-lt"/>
                <a:hlinkClick r:id="rId3"/>
              </a:rPr>
              <a:t>protected persons</a:t>
            </a:r>
            <a:endParaRPr kumimoji="0" lang="en-US" altLang="en-US" sz="1300" b="0" i="0" u="none" strike="noStrike" cap="none" normalizeH="0" baseline="0" dirty="0">
              <a:ln>
                <a:noFill/>
              </a:ln>
              <a:solidFill>
                <a:srgbClr val="1A1A1A"/>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mn-lt"/>
            </a:endParaRPr>
          </a:p>
        </p:txBody>
      </p:sp>
      <p:sp>
        <p:nvSpPr>
          <p:cNvPr id="17" name="Text Placeholder 16"/>
          <p:cNvSpPr>
            <a:spLocks noGrp="1"/>
          </p:cNvSpPr>
          <p:nvPr>
            <p:ph type="body" sz="quarter" idx="11"/>
          </p:nvPr>
        </p:nvSpPr>
        <p:spPr>
          <a:xfrm>
            <a:off x="4317958" y="4844482"/>
            <a:ext cx="4235491" cy="201707"/>
          </a:xfrm>
        </p:spPr>
        <p:txBody>
          <a:bodyPr/>
          <a:lstStyle/>
          <a:p>
            <a:r>
              <a:rPr lang="en-US" sz="1200" dirty="0">
                <a:latin typeface="+mn-lt"/>
              </a:rPr>
              <a:t>School of Graduate Studies</a:t>
            </a:r>
          </a:p>
          <a:p>
            <a:endParaRPr lang="en-US" sz="1200" dirty="0">
              <a:latin typeface="+mn-lt"/>
            </a:endParaRPr>
          </a:p>
        </p:txBody>
      </p:sp>
    </p:spTree>
    <p:extLst>
      <p:ext uri="{BB962C8B-B14F-4D97-AF65-F5344CB8AC3E}">
        <p14:creationId xmlns:p14="http://schemas.microsoft.com/office/powerpoint/2010/main" val="141863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A21E8A3B-FC14-144C-AC26-DE3BCE97D7C1}" type="slidenum">
              <a:rPr lang="en-US" smtClean="0"/>
              <a:pPr/>
              <a:t>2</a:t>
            </a:fld>
            <a:endParaRPr lang="en-US" dirty="0"/>
          </a:p>
        </p:txBody>
      </p:sp>
      <p:sp>
        <p:nvSpPr>
          <p:cNvPr id="3" name="Title 2"/>
          <p:cNvSpPr>
            <a:spLocks noGrp="1"/>
          </p:cNvSpPr>
          <p:nvPr>
            <p:ph type="title"/>
          </p:nvPr>
        </p:nvSpPr>
        <p:spPr>
          <a:xfrm>
            <a:off x="257176" y="1247775"/>
            <a:ext cx="5004372" cy="3484275"/>
          </a:xfrm>
        </p:spPr>
        <p:txBody>
          <a:bodyPr/>
          <a:lstStyle/>
          <a:p>
            <a:r>
              <a:rPr lang="en-US" sz="1400" dirty="0">
                <a:latin typeface="+mn-lt"/>
              </a:rPr>
              <a:t>Graduate Students – direct all OSAP questions to Trent University’s Financial Aid Office</a:t>
            </a:r>
            <a:br>
              <a:rPr lang="en-US" sz="1400" dirty="0">
                <a:latin typeface="+mn-lt"/>
              </a:rPr>
            </a:br>
            <a:br>
              <a:rPr lang="en-US" sz="1400" dirty="0">
                <a:latin typeface="+mn-lt"/>
              </a:rPr>
            </a:br>
            <a:r>
              <a:rPr lang="en-US" sz="1400" b="0" dirty="0">
                <a:latin typeface="+mn-lt"/>
              </a:rPr>
              <a:t>Location:</a:t>
            </a:r>
            <a:br>
              <a:rPr lang="en-US" sz="1400" b="0" dirty="0">
                <a:latin typeface="+mn-lt"/>
              </a:rPr>
            </a:br>
            <a:r>
              <a:rPr lang="en-US" sz="1200" b="0" dirty="0">
                <a:latin typeface="+mn-lt"/>
              </a:rPr>
              <a:t>Blackburn Hall within the Office of the Registrar</a:t>
            </a:r>
            <a:br>
              <a:rPr lang="en-US" sz="1200" b="0" dirty="0">
                <a:latin typeface="+mn-lt"/>
              </a:rPr>
            </a:br>
            <a:r>
              <a:rPr lang="en-US" sz="1200" b="0" dirty="0">
                <a:latin typeface="+mn-lt"/>
              </a:rPr>
              <a:t>1600 West Bank Drive</a:t>
            </a:r>
            <a:br>
              <a:rPr lang="en-US" sz="1200" b="0" dirty="0">
                <a:latin typeface="+mn-lt"/>
              </a:rPr>
            </a:br>
            <a:r>
              <a:rPr lang="en-US" sz="1200" b="0" dirty="0">
                <a:latin typeface="+mn-lt"/>
              </a:rPr>
              <a:t>Peterborough, ON</a:t>
            </a:r>
            <a:br>
              <a:rPr lang="en-US" sz="1400" b="0" dirty="0">
                <a:latin typeface="+mn-lt"/>
              </a:rPr>
            </a:br>
            <a:br>
              <a:rPr lang="en-US" sz="1400" b="0" dirty="0">
                <a:latin typeface="+mn-lt"/>
              </a:rPr>
            </a:br>
            <a:r>
              <a:rPr lang="en-US" sz="1200" b="0" dirty="0">
                <a:latin typeface="+mn-lt"/>
              </a:rPr>
              <a:t>Monday to Thursday 9:00 am to 4:00 pm</a:t>
            </a:r>
            <a:br>
              <a:rPr lang="en-US" sz="1200" b="0" dirty="0">
                <a:latin typeface="+mn-lt"/>
              </a:rPr>
            </a:br>
            <a:r>
              <a:rPr lang="en-US" sz="1200" b="0" dirty="0">
                <a:latin typeface="+mn-lt"/>
              </a:rPr>
              <a:t>Friday 10:00 am to 4:00pm</a:t>
            </a:r>
            <a:br>
              <a:rPr lang="en-US" sz="1400" b="0" dirty="0">
                <a:latin typeface="+mn-lt"/>
              </a:rPr>
            </a:br>
            <a:br>
              <a:rPr lang="en-US" sz="1400" b="0" dirty="0">
                <a:latin typeface="+mn-lt"/>
              </a:rPr>
            </a:br>
            <a:r>
              <a:rPr lang="en-US" sz="1400" b="0" dirty="0">
                <a:latin typeface="+mn-lt"/>
              </a:rPr>
              <a:t>OR</a:t>
            </a:r>
            <a:br>
              <a:rPr lang="en-US" sz="1400" b="0" dirty="0">
                <a:latin typeface="+mn-lt"/>
              </a:rPr>
            </a:br>
            <a:br>
              <a:rPr lang="en-US" sz="1400" b="0" dirty="0">
                <a:latin typeface="+mn-lt"/>
              </a:rPr>
            </a:br>
            <a:r>
              <a:rPr lang="en-US" sz="1200" b="0" dirty="0">
                <a:latin typeface="+mn-lt"/>
              </a:rPr>
              <a:t>Durham Campus</a:t>
            </a:r>
            <a:br>
              <a:rPr lang="en-US" sz="1200" b="0" dirty="0">
                <a:latin typeface="+mn-lt"/>
              </a:rPr>
            </a:br>
            <a:r>
              <a:rPr lang="en-US" sz="1200" b="0" dirty="0">
                <a:latin typeface="+mn-lt"/>
              </a:rPr>
              <a:t>Building A currently in Room A111.2</a:t>
            </a:r>
            <a:br>
              <a:rPr lang="en-US" sz="1200" b="0" dirty="0">
                <a:latin typeface="+mn-lt"/>
              </a:rPr>
            </a:br>
            <a:r>
              <a:rPr lang="en-US" sz="1200" b="0" dirty="0">
                <a:latin typeface="+mn-lt"/>
              </a:rPr>
              <a:t>Current 2023 Fall hours Tuesday and Wednesday 9:00 am to 4:00 pm</a:t>
            </a:r>
            <a:br>
              <a:rPr lang="en-US" sz="1400" b="0" dirty="0">
                <a:latin typeface="+mn-lt"/>
              </a:rPr>
            </a:br>
            <a:br>
              <a:rPr lang="en-US" sz="1400" b="0" dirty="0">
                <a:latin typeface="+mn-lt"/>
              </a:rPr>
            </a:br>
            <a:r>
              <a:rPr lang="en-US" sz="1400" b="0" dirty="0">
                <a:latin typeface="+mn-lt"/>
              </a:rPr>
              <a:t>Phone: 705-748-1524 OR 905-435-5102 x1524</a:t>
            </a:r>
            <a:br>
              <a:rPr lang="en-US" sz="1400" b="0" dirty="0">
                <a:latin typeface="+mn-lt"/>
              </a:rPr>
            </a:br>
            <a:r>
              <a:rPr lang="en-US" sz="1400" b="0" dirty="0">
                <a:latin typeface="+mn-lt"/>
              </a:rPr>
              <a:t>Email: </a:t>
            </a:r>
            <a:r>
              <a:rPr lang="en-US" sz="1400" b="0" u="sng" dirty="0">
                <a:latin typeface="+mn-lt"/>
                <a:hlinkClick r:id="rId3"/>
              </a:rPr>
              <a:t>financialaid@trentu.ca</a:t>
            </a:r>
            <a:br>
              <a:rPr lang="en-US" sz="1400" b="0" u="sng" dirty="0">
                <a:latin typeface="+mn-lt"/>
              </a:rPr>
            </a:br>
            <a:br>
              <a:rPr lang="en-US" sz="1400" b="0" dirty="0">
                <a:latin typeface="+mn-lt"/>
              </a:rPr>
            </a:br>
            <a:r>
              <a:rPr lang="en-US" sz="1400" b="0" dirty="0">
                <a:latin typeface="+mn-lt"/>
              </a:rPr>
              <a:t>Graduate funding, student accounts, and scholarships are coordinated by the School of Graduate Studies. </a:t>
            </a:r>
            <a:endParaRPr lang="en-US" sz="1400" dirty="0">
              <a:latin typeface="+mn-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1977" y="1101777"/>
            <a:ext cx="3318666" cy="2508687"/>
          </a:xfrm>
          <a:prstGeom prst="rect">
            <a:avLst/>
          </a:prstGeom>
        </p:spPr>
      </p:pic>
      <p:sp>
        <p:nvSpPr>
          <p:cNvPr id="5" name="TextBox 4"/>
          <p:cNvSpPr txBox="1"/>
          <p:nvPr/>
        </p:nvSpPr>
        <p:spPr>
          <a:xfrm>
            <a:off x="5301978" y="3882452"/>
            <a:ext cx="3318666" cy="954107"/>
          </a:xfrm>
          <a:prstGeom prst="rect">
            <a:avLst/>
          </a:prstGeom>
          <a:noFill/>
        </p:spPr>
        <p:txBody>
          <a:bodyPr wrap="square" rtlCol="0">
            <a:spAutoFit/>
          </a:bodyPr>
          <a:lstStyle/>
          <a:p>
            <a:r>
              <a:rPr lang="en-US" sz="1400" b="1" dirty="0"/>
              <a:t>OSAP Application Deadline Dates</a:t>
            </a:r>
          </a:p>
          <a:p>
            <a:pPr marL="214313" indent="-214313">
              <a:buFont typeface="Arial" panose="020B0604020202020204" pitchFamily="34" charset="0"/>
              <a:buChar char="•"/>
            </a:pPr>
            <a:r>
              <a:rPr lang="en-US" sz="1400" b="1" dirty="0"/>
              <a:t>Fall Only – NOVEMBER 1</a:t>
            </a:r>
          </a:p>
          <a:p>
            <a:pPr marL="214313" indent="-214313">
              <a:buFont typeface="Arial" panose="020B0604020202020204" pitchFamily="34" charset="0"/>
              <a:buChar char="•"/>
            </a:pPr>
            <a:r>
              <a:rPr lang="en-US" sz="1400" b="1" dirty="0"/>
              <a:t>Fall/Winter – MARCH 1</a:t>
            </a:r>
          </a:p>
          <a:p>
            <a:pPr marL="214313" indent="-214313">
              <a:buFont typeface="Arial" panose="020B0604020202020204" pitchFamily="34" charset="0"/>
              <a:buChar char="•"/>
            </a:pPr>
            <a:r>
              <a:rPr lang="en-US" sz="1400" b="1" dirty="0"/>
              <a:t>Summer – JULY 2</a:t>
            </a:r>
          </a:p>
        </p:txBody>
      </p:sp>
    </p:spTree>
    <p:extLst>
      <p:ext uri="{BB962C8B-B14F-4D97-AF65-F5344CB8AC3E}">
        <p14:creationId xmlns:p14="http://schemas.microsoft.com/office/powerpoint/2010/main" val="405134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21E8A3B-FC14-144C-AC26-DE3BCE97D7C1}" type="slidenum">
              <a:rPr lang="en-US" smtClean="0"/>
              <a:pPr/>
              <a:t>3</a:t>
            </a:fld>
            <a:endParaRPr lang="en-US" dirty="0"/>
          </a:p>
        </p:txBody>
      </p:sp>
      <p:sp>
        <p:nvSpPr>
          <p:cNvPr id="6" name="Text Placeholder 5"/>
          <p:cNvSpPr>
            <a:spLocks noGrp="1"/>
          </p:cNvSpPr>
          <p:nvPr>
            <p:ph type="body" sz="quarter" idx="11"/>
          </p:nvPr>
        </p:nvSpPr>
        <p:spPr>
          <a:xfrm>
            <a:off x="3514726" y="4767262"/>
            <a:ext cx="5008796" cy="209179"/>
          </a:xfrm>
        </p:spPr>
        <p:txBody>
          <a:bodyPr/>
          <a:lstStyle/>
          <a:p>
            <a:r>
              <a:rPr lang="en-US" sz="1100" dirty="0">
                <a:latin typeface="Bookman Old Style" panose="02050604050505020204" pitchFamily="18" charset="0"/>
              </a:rPr>
              <a:t>https://www.ontario.ca/page/after-you-apply-osap#section-0</a:t>
            </a:r>
          </a:p>
        </p:txBody>
      </p:sp>
      <p:sp>
        <p:nvSpPr>
          <p:cNvPr id="10" name="Title 2"/>
          <p:cNvSpPr txBox="1">
            <a:spLocks/>
          </p:cNvSpPr>
          <p:nvPr/>
        </p:nvSpPr>
        <p:spPr>
          <a:xfrm>
            <a:off x="312420" y="272561"/>
            <a:ext cx="9614828" cy="560708"/>
          </a:xfrm>
          <a:prstGeom prst="rect">
            <a:avLst/>
          </a:prstGeom>
        </p:spPr>
        <p:txBody>
          <a:bodyPr vert="horz" lIns="182880" tIns="91440" rIns="182880" bIns="91440" anchor="t"/>
          <a:lstStyle>
            <a:lvl1pPr algn="l" defTabSz="457200" rtl="0" eaLnBrk="1" latinLnBrk="0" hangingPunct="1">
              <a:lnSpc>
                <a:spcPct val="80000"/>
              </a:lnSpc>
              <a:spcBef>
                <a:spcPct val="0"/>
              </a:spcBef>
              <a:buNone/>
              <a:defRPr sz="2800" b="1" i="0" kern="1200">
                <a:solidFill>
                  <a:srgbClr val="053021"/>
                </a:solidFill>
                <a:latin typeface="Arial"/>
                <a:ea typeface="+mj-ea"/>
                <a:cs typeface="Arial"/>
              </a:defRPr>
            </a:lvl1pPr>
          </a:lstStyle>
          <a:p>
            <a:r>
              <a:rPr lang="en-US" sz="2400" dirty="0">
                <a:solidFill>
                  <a:schemeClr val="bg1"/>
                </a:solidFill>
                <a:latin typeface="Bookman Old Style" panose="02050604050505020204" pitchFamily="18" charset="0"/>
              </a:rPr>
              <a:t>Learn about OSAP</a:t>
            </a:r>
          </a:p>
        </p:txBody>
      </p:sp>
      <p:sp>
        <p:nvSpPr>
          <p:cNvPr id="11" name="Title 10"/>
          <p:cNvSpPr>
            <a:spLocks noGrp="1"/>
          </p:cNvSpPr>
          <p:nvPr>
            <p:ph type="title"/>
          </p:nvPr>
        </p:nvSpPr>
        <p:spPr>
          <a:xfrm>
            <a:off x="2023672" y="1094086"/>
            <a:ext cx="6813468" cy="3673176"/>
          </a:xfrm>
        </p:spPr>
        <p:txBody>
          <a:bodyPr/>
          <a:lstStyle/>
          <a:p>
            <a:r>
              <a:rPr lang="en-US" sz="1400" b="0" dirty="0">
                <a:latin typeface="+mn-lt"/>
              </a:rPr>
              <a:t>Graduate students should carefully review the details outlined within the OSAP website.  By understanding the conditions and terms of your loans and grants, your funding will be processed without delays. </a:t>
            </a:r>
            <a:br>
              <a:rPr lang="en-US" sz="1400" dirty="0">
                <a:latin typeface="+mn-lt"/>
              </a:rPr>
            </a:br>
            <a:br>
              <a:rPr lang="en-US" sz="1400" dirty="0">
                <a:latin typeface="+mn-lt"/>
              </a:rPr>
            </a:br>
            <a:r>
              <a:rPr lang="en-US" sz="1400" dirty="0">
                <a:latin typeface="+mn-lt"/>
              </a:rPr>
              <a:t>CONSIDER:</a:t>
            </a:r>
            <a:br>
              <a:rPr lang="en-US" sz="1400" dirty="0">
                <a:latin typeface="+mn-lt"/>
              </a:rPr>
            </a:br>
            <a:r>
              <a:rPr lang="en-US" sz="1400" b="0" dirty="0">
                <a:latin typeface="+mn-lt"/>
              </a:rPr>
              <a:t>Update your application date for the fall/winter terms, income relates to your funding for the fall/winter.  </a:t>
            </a:r>
            <a:r>
              <a:rPr lang="en-US" sz="1400" dirty="0">
                <a:latin typeface="+mn-lt"/>
              </a:rPr>
              <a:t>Funds paid out 60% Fall term and 40% winter term. </a:t>
            </a:r>
            <a:br>
              <a:rPr lang="en-US" sz="1400" dirty="0">
                <a:latin typeface="+mn-lt"/>
              </a:rPr>
            </a:br>
            <a:br>
              <a:rPr lang="en-US" sz="1400" dirty="0">
                <a:latin typeface="+mn-lt"/>
              </a:rPr>
            </a:br>
            <a:r>
              <a:rPr lang="en-US" sz="1400" b="0" dirty="0">
                <a:latin typeface="+mn-lt"/>
              </a:rPr>
              <a:t>In April – complete a change form to ask for an OSAP extension in order to receive a </a:t>
            </a:r>
            <a:r>
              <a:rPr lang="en-US" sz="1400" dirty="0">
                <a:latin typeface="+mn-lt"/>
              </a:rPr>
              <a:t>Summer term 100% OSAP payment for the term. </a:t>
            </a:r>
            <a:br>
              <a:rPr lang="en-US" sz="1400" dirty="0">
                <a:latin typeface="+mn-lt"/>
              </a:rPr>
            </a:br>
            <a:br>
              <a:rPr lang="en-US" sz="1400" dirty="0">
                <a:latin typeface="+mn-lt"/>
              </a:rPr>
            </a:br>
            <a:br>
              <a:rPr lang="en-US" sz="1400" dirty="0">
                <a:latin typeface="+mn-lt"/>
              </a:rPr>
            </a:br>
            <a:r>
              <a:rPr lang="en-US" sz="1400" dirty="0">
                <a:latin typeface="+mn-lt"/>
              </a:rPr>
              <a:t>ALWAYS: </a:t>
            </a:r>
            <a:br>
              <a:rPr lang="en-US" sz="1400" dirty="0">
                <a:latin typeface="+mn-lt"/>
              </a:rPr>
            </a:br>
            <a:r>
              <a:rPr lang="en-US" sz="1400" b="0" dirty="0">
                <a:latin typeface="+mn-lt"/>
              </a:rPr>
              <a:t>Report any changes to OSAP (status, course load, finances, etc…) Change form online via the </a:t>
            </a:r>
            <a:r>
              <a:rPr lang="en-US" sz="1400" b="0" dirty="0" err="1">
                <a:latin typeface="+mn-lt"/>
              </a:rPr>
              <a:t>myTrent</a:t>
            </a:r>
            <a:r>
              <a:rPr lang="en-US" sz="1400" b="0" dirty="0">
                <a:latin typeface="+mn-lt"/>
              </a:rPr>
              <a:t> portal under FINANCES tab.</a:t>
            </a:r>
            <a:br>
              <a:rPr lang="en-US" sz="1400" b="0" dirty="0">
                <a:latin typeface="+mn-lt"/>
              </a:rPr>
            </a:br>
            <a:br>
              <a:rPr lang="en-US" sz="1400" dirty="0">
                <a:latin typeface="+mn-lt"/>
              </a:rPr>
            </a:br>
            <a:r>
              <a:rPr lang="en-US" sz="1400" b="0" dirty="0">
                <a:latin typeface="+mn-lt"/>
              </a:rPr>
              <a:t>Graduate Tuition Fees vary between research/thesis based programs and professional programs.   Please visit </a:t>
            </a:r>
            <a:r>
              <a:rPr lang="en-US" sz="1400" b="0" dirty="0">
                <a:latin typeface="+mn-lt"/>
                <a:hlinkClick r:id="rId3"/>
              </a:rPr>
              <a:t>https://www.trentu.ca/graduatestudies/experience/tuition-awards-funding/student-fees</a:t>
            </a:r>
            <a:r>
              <a:rPr lang="en-US" sz="1400" b="0" dirty="0">
                <a:latin typeface="+mn-lt"/>
              </a:rPr>
              <a:t> for more information</a:t>
            </a:r>
            <a:br>
              <a:rPr lang="en-US" sz="1400" dirty="0">
                <a:latin typeface="+mn-lt"/>
              </a:rPr>
            </a:br>
            <a:br>
              <a:rPr lang="en-US" sz="1400" dirty="0">
                <a:latin typeface="+mn-lt"/>
              </a:rPr>
            </a:br>
            <a:br>
              <a:rPr lang="en-US" sz="1400" dirty="0">
                <a:latin typeface="Bookman Old Style" panose="02050604050505020204" pitchFamily="18" charset="0"/>
              </a:rPr>
            </a:br>
            <a:br>
              <a:rPr lang="en-US" sz="1400" dirty="0">
                <a:latin typeface="Bookman Old Style" panose="02050604050505020204" pitchFamily="18" charset="0"/>
              </a:rPr>
            </a:br>
            <a:endParaRPr lang="en-US" sz="1400" dirty="0">
              <a:latin typeface="Bookman Old Style" panose="02050604050505020204" pitchFamily="18" charset="0"/>
            </a:endParaRPr>
          </a:p>
        </p:txBody>
      </p:sp>
      <p:pic>
        <p:nvPicPr>
          <p:cNvPr id="12" name="Picture 11"/>
          <p:cNvPicPr>
            <a:picLocks noChangeAspect="1"/>
          </p:cNvPicPr>
          <p:nvPr/>
        </p:nvPicPr>
        <p:blipFill>
          <a:blip r:embed="rId4"/>
          <a:stretch>
            <a:fillRect/>
          </a:stretch>
        </p:blipFill>
        <p:spPr>
          <a:xfrm>
            <a:off x="272571" y="1094085"/>
            <a:ext cx="1882140" cy="3204725"/>
          </a:xfrm>
          <a:prstGeom prst="rect">
            <a:avLst/>
          </a:prstGeom>
        </p:spPr>
      </p:pic>
    </p:spTree>
    <p:extLst>
      <p:ext uri="{BB962C8B-B14F-4D97-AF65-F5344CB8AC3E}">
        <p14:creationId xmlns:p14="http://schemas.microsoft.com/office/powerpoint/2010/main" val="371431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342900">
              <a:defRPr/>
            </a:pPr>
            <a:fld id="{A21E8A3B-FC14-144C-AC26-DE3BCE97D7C1}" type="slidenum">
              <a:rPr lang="en-US" sz="675"/>
              <a:pPr defTabSz="342900">
                <a:defRPr/>
              </a:pPr>
              <a:t>4</a:t>
            </a:fld>
            <a:endParaRPr lang="en-US" sz="675" dirty="0"/>
          </a:p>
        </p:txBody>
      </p:sp>
      <p:sp>
        <p:nvSpPr>
          <p:cNvPr id="10" name="Text Placeholder 7"/>
          <p:cNvSpPr>
            <a:spLocks noGrp="1"/>
          </p:cNvSpPr>
          <p:nvPr>
            <p:ph type="body" sz="quarter" idx="11"/>
          </p:nvPr>
        </p:nvSpPr>
        <p:spPr/>
        <p:txBody>
          <a:bodyPr/>
          <a:lstStyle/>
          <a:p>
            <a:r>
              <a:rPr lang="en-US" sz="1000" dirty="0">
                <a:latin typeface="+mn-lt"/>
              </a:rPr>
              <a:t>Funding Your Post Secondary Education</a:t>
            </a:r>
          </a:p>
        </p:txBody>
      </p:sp>
      <p:sp>
        <p:nvSpPr>
          <p:cNvPr id="4" name="Content Placeholder 3"/>
          <p:cNvSpPr>
            <a:spLocks noGrp="1"/>
          </p:cNvSpPr>
          <p:nvPr>
            <p:ph idx="12"/>
          </p:nvPr>
        </p:nvSpPr>
        <p:spPr>
          <a:xfrm>
            <a:off x="4456069" y="1063406"/>
            <a:ext cx="4164574" cy="1986984"/>
          </a:xfrm>
        </p:spPr>
        <p:txBody>
          <a:bodyPr>
            <a:normAutofit/>
          </a:bodyPr>
          <a:lstStyle/>
          <a:p>
            <a:pPr marL="214313" indent="-214313" defTabSz="685863">
              <a:lnSpc>
                <a:spcPct val="100000"/>
              </a:lnSpc>
              <a:buSzPct val="100000"/>
              <a:buFont typeface="Arial" panose="020B0604020202020204" pitchFamily="34" charset="0"/>
              <a:buChar char="•"/>
            </a:pPr>
            <a:r>
              <a:rPr lang="en-US" dirty="0">
                <a:latin typeface="+mn-lt"/>
              </a:rPr>
              <a:t>Government student assistance program for Ontario residents</a:t>
            </a:r>
          </a:p>
          <a:p>
            <a:pPr marL="214313" indent="-214313" defTabSz="685863">
              <a:lnSpc>
                <a:spcPct val="100000"/>
              </a:lnSpc>
              <a:buSzPct val="100000"/>
              <a:buFont typeface="Arial" panose="020B0604020202020204" pitchFamily="34" charset="0"/>
              <a:buChar char="•"/>
            </a:pPr>
            <a:endParaRPr lang="en-US" dirty="0">
              <a:latin typeface="+mn-lt"/>
            </a:endParaRPr>
          </a:p>
          <a:p>
            <a:pPr marL="214313" indent="-214313" defTabSz="685863">
              <a:lnSpc>
                <a:spcPct val="100000"/>
              </a:lnSpc>
              <a:buSzPct val="100000"/>
              <a:buFont typeface="Arial" panose="020B0604020202020204" pitchFamily="34" charset="0"/>
              <a:buChar char="•"/>
            </a:pPr>
            <a:r>
              <a:rPr lang="en-US" dirty="0">
                <a:latin typeface="+mn-lt"/>
              </a:rPr>
              <a:t>Combination of Federal and Provincial Loans and Grants</a:t>
            </a:r>
          </a:p>
          <a:p>
            <a:pPr marL="214313" indent="-214313" defTabSz="685863">
              <a:lnSpc>
                <a:spcPct val="100000"/>
              </a:lnSpc>
              <a:buSzPct val="100000"/>
              <a:buFont typeface="Arial" panose="020B0604020202020204" pitchFamily="34" charset="0"/>
              <a:buChar char="•"/>
            </a:pPr>
            <a:endParaRPr lang="en-US" dirty="0">
              <a:latin typeface="+mn-lt"/>
            </a:endParaRPr>
          </a:p>
          <a:p>
            <a:pPr marL="214313" indent="-214313" defTabSz="685863">
              <a:lnSpc>
                <a:spcPct val="100000"/>
              </a:lnSpc>
              <a:buSzPct val="100000"/>
              <a:buFont typeface="Arial" panose="020B0604020202020204" pitchFamily="34" charset="0"/>
              <a:buChar char="•"/>
            </a:pPr>
            <a:r>
              <a:rPr lang="en-US" dirty="0">
                <a:latin typeface="+mn-lt"/>
              </a:rPr>
              <a:t>Amount of funding based on a number of variables: family income, family size, assets, etc.</a:t>
            </a:r>
          </a:p>
          <a:p>
            <a:pPr defTabSz="685863">
              <a:lnSpc>
                <a:spcPct val="150000"/>
              </a:lnSpc>
              <a:buSzPct val="100000"/>
            </a:pPr>
            <a:endParaRPr lang="en-US" dirty="0">
              <a:latin typeface="Baskerville Old Face" panose="02020602080505020303" pitchFamily="18" charset="0"/>
            </a:endParaRPr>
          </a:p>
          <a:p>
            <a:pPr marL="169730" lvl="1" indent="0" defTabSz="685863">
              <a:lnSpc>
                <a:spcPct val="150000"/>
              </a:lnSpc>
              <a:buSzPct val="100000"/>
              <a:buNone/>
            </a:pPr>
            <a:endParaRPr lang="en-US" sz="788" dirty="0"/>
          </a:p>
          <a:p>
            <a:pPr marL="169730" lvl="1" indent="0" defTabSz="685863">
              <a:lnSpc>
                <a:spcPct val="150000"/>
              </a:lnSpc>
              <a:buSzPct val="100000"/>
              <a:buNone/>
            </a:pPr>
            <a:endParaRPr lang="en-US" sz="1500" b="1" dirty="0"/>
          </a:p>
          <a:p>
            <a:pPr marL="169730" lvl="1" indent="0" defTabSz="685863">
              <a:lnSpc>
                <a:spcPct val="150000"/>
              </a:lnSpc>
              <a:buSzPct val="100000"/>
              <a:buNone/>
            </a:pPr>
            <a:endParaRPr lang="en-US" sz="788" dirty="0"/>
          </a:p>
          <a:p>
            <a:pPr marL="226314" lvl="1" indent="0">
              <a:lnSpc>
                <a:spcPct val="150000"/>
              </a:lnSpc>
              <a:buNone/>
            </a:pPr>
            <a:endParaRPr lang="en-US" sz="900" dirty="0"/>
          </a:p>
          <a:p>
            <a:pPr marL="226314" lvl="1" indent="0">
              <a:lnSpc>
                <a:spcPct val="150000"/>
              </a:lnSpc>
              <a:buNone/>
            </a:pPr>
            <a:endParaRPr lang="en-US" sz="1500" b="1" dirty="0"/>
          </a:p>
          <a:p>
            <a:pPr marL="226314" lvl="1" indent="0">
              <a:lnSpc>
                <a:spcPct val="150000"/>
              </a:lnSpc>
              <a:buNone/>
            </a:pPr>
            <a:endParaRPr lang="en-US" sz="900" dirty="0"/>
          </a:p>
        </p:txBody>
      </p:sp>
      <p:sp>
        <p:nvSpPr>
          <p:cNvPr id="7" name="Title 6"/>
          <p:cNvSpPr>
            <a:spLocks noGrp="1"/>
          </p:cNvSpPr>
          <p:nvPr>
            <p:ph type="title"/>
          </p:nvPr>
        </p:nvSpPr>
        <p:spPr>
          <a:xfrm>
            <a:off x="348355" y="273119"/>
            <a:ext cx="6409139" cy="479516"/>
          </a:xfrm>
        </p:spPr>
        <p:txBody>
          <a:bodyPr/>
          <a:lstStyle/>
          <a:p>
            <a:r>
              <a:rPr lang="en-US" dirty="0">
                <a:solidFill>
                  <a:schemeClr val="bg1"/>
                </a:solidFill>
                <a:latin typeface="Baskerville Old Face" panose="02020602080505020303" pitchFamily="18" charset="0"/>
              </a:rPr>
              <a:t>What is OSAP?</a:t>
            </a:r>
          </a:p>
        </p:txBody>
      </p:sp>
      <p:pic>
        <p:nvPicPr>
          <p:cNvPr id="5" name="Picture 4"/>
          <p:cNvPicPr>
            <a:picLocks noChangeAspect="1"/>
          </p:cNvPicPr>
          <p:nvPr/>
        </p:nvPicPr>
        <p:blipFill>
          <a:blip r:embed="rId3"/>
          <a:stretch>
            <a:fillRect/>
          </a:stretch>
        </p:blipFill>
        <p:spPr>
          <a:xfrm>
            <a:off x="4794409" y="3106524"/>
            <a:ext cx="733978" cy="507005"/>
          </a:xfrm>
          <a:prstGeom prst="rect">
            <a:avLst/>
          </a:prstGeom>
          <a:pattFill prst="narVert">
            <a:fgClr>
              <a:schemeClr val="accent1"/>
            </a:fgClr>
            <a:bgClr>
              <a:schemeClr val="bg1"/>
            </a:bgClr>
          </a:pattFill>
        </p:spPr>
      </p:pic>
      <p:pic>
        <p:nvPicPr>
          <p:cNvPr id="6" name="Picture 5"/>
          <p:cNvPicPr>
            <a:picLocks noChangeAspect="1"/>
          </p:cNvPicPr>
          <p:nvPr/>
        </p:nvPicPr>
        <p:blipFill>
          <a:blip r:embed="rId4"/>
          <a:stretch>
            <a:fillRect/>
          </a:stretch>
        </p:blipFill>
        <p:spPr>
          <a:xfrm>
            <a:off x="4902877" y="3612991"/>
            <a:ext cx="517041" cy="504275"/>
          </a:xfrm>
          <a:prstGeom prst="rect">
            <a:avLst/>
          </a:prstGeom>
        </p:spPr>
      </p:pic>
      <p:sp>
        <p:nvSpPr>
          <p:cNvPr id="9" name="TextBox 8"/>
          <p:cNvSpPr txBox="1"/>
          <p:nvPr/>
        </p:nvSpPr>
        <p:spPr>
          <a:xfrm>
            <a:off x="5331747" y="3193504"/>
            <a:ext cx="1663294" cy="300082"/>
          </a:xfrm>
          <a:prstGeom prst="rect">
            <a:avLst/>
          </a:prstGeom>
          <a:noFill/>
        </p:spPr>
        <p:txBody>
          <a:bodyPr wrap="square" rtlCol="0">
            <a:spAutoFit/>
          </a:bodyPr>
          <a:lstStyle/>
          <a:p>
            <a:pPr defTabSz="342900">
              <a:defRPr/>
            </a:pPr>
            <a:r>
              <a:rPr lang="en-US" sz="1350" dirty="0">
                <a:solidFill>
                  <a:prstClr val="black"/>
                </a:solidFill>
                <a:latin typeface="Trebuchet MS" panose="020B0603020202020204"/>
              </a:rPr>
              <a:t>= Money you keep</a:t>
            </a:r>
          </a:p>
        </p:txBody>
      </p:sp>
      <p:sp>
        <p:nvSpPr>
          <p:cNvPr id="12" name="TextBox 11"/>
          <p:cNvSpPr txBox="1"/>
          <p:nvPr/>
        </p:nvSpPr>
        <p:spPr>
          <a:xfrm>
            <a:off x="5331746" y="3697152"/>
            <a:ext cx="1896039" cy="300082"/>
          </a:xfrm>
          <a:prstGeom prst="rect">
            <a:avLst/>
          </a:prstGeom>
          <a:noFill/>
        </p:spPr>
        <p:txBody>
          <a:bodyPr wrap="square" rtlCol="0">
            <a:spAutoFit/>
          </a:bodyPr>
          <a:lstStyle/>
          <a:p>
            <a:pPr defTabSz="342900">
              <a:defRPr/>
            </a:pPr>
            <a:r>
              <a:rPr lang="en-US" sz="1350" dirty="0">
                <a:solidFill>
                  <a:prstClr val="black"/>
                </a:solidFill>
                <a:latin typeface="Trebuchet MS" panose="020B0603020202020204"/>
              </a:rPr>
              <a:t>= Money you pay back</a:t>
            </a:r>
          </a:p>
        </p:txBody>
      </p:sp>
      <p:sp>
        <p:nvSpPr>
          <p:cNvPr id="11" name="TextBox 10"/>
          <p:cNvSpPr txBox="1"/>
          <p:nvPr/>
        </p:nvSpPr>
        <p:spPr>
          <a:xfrm>
            <a:off x="348355" y="3908826"/>
            <a:ext cx="3236012" cy="253916"/>
          </a:xfrm>
          <a:prstGeom prst="rect">
            <a:avLst/>
          </a:prstGeom>
          <a:noFill/>
        </p:spPr>
        <p:txBody>
          <a:bodyPr wrap="square" rtlCol="0">
            <a:spAutoFit/>
          </a:bodyPr>
          <a:lstStyle/>
          <a:p>
            <a:pPr defTabSz="342900">
              <a:spcBef>
                <a:spcPct val="20000"/>
              </a:spcBef>
              <a:defRPr/>
            </a:pPr>
            <a:r>
              <a:rPr lang="en-US" sz="1050" dirty="0">
                <a:solidFill>
                  <a:srgbClr val="40647E"/>
                </a:solidFill>
                <a:latin typeface="Arial"/>
                <a:cs typeface="Arial"/>
              </a:rPr>
              <a:t>OSAP Aid Estimator – https://www.ontario.ca/osap</a:t>
            </a:r>
          </a:p>
        </p:txBody>
      </p:sp>
      <p:pic>
        <p:nvPicPr>
          <p:cNvPr id="3" name="Picture 2"/>
          <p:cNvPicPr>
            <a:picLocks noChangeAspect="1"/>
          </p:cNvPicPr>
          <p:nvPr/>
        </p:nvPicPr>
        <p:blipFill>
          <a:blip r:embed="rId5"/>
          <a:stretch>
            <a:fillRect/>
          </a:stretch>
        </p:blipFill>
        <p:spPr>
          <a:xfrm>
            <a:off x="180508" y="1341433"/>
            <a:ext cx="4345232" cy="2567393"/>
          </a:xfrm>
          <a:prstGeom prst="rect">
            <a:avLst/>
          </a:prstGeom>
        </p:spPr>
      </p:pic>
    </p:spTree>
    <p:extLst>
      <p:ext uri="{BB962C8B-B14F-4D97-AF65-F5344CB8AC3E}">
        <p14:creationId xmlns:p14="http://schemas.microsoft.com/office/powerpoint/2010/main" val="259065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66" y="1306820"/>
            <a:ext cx="8545518" cy="434846"/>
          </a:xfrm>
        </p:spPr>
        <p:txBody>
          <a:bodyPr>
            <a:normAutofit/>
          </a:bodyPr>
          <a:lstStyle/>
          <a:p>
            <a:r>
              <a:rPr lang="en-US" sz="1800" dirty="0">
                <a:latin typeface="+mn-lt"/>
              </a:rPr>
              <a:t>Scholarships/Awards &amp; Income – What do I report to OSAP?</a:t>
            </a:r>
          </a:p>
        </p:txBody>
      </p:sp>
      <p:graphicFrame>
        <p:nvGraphicFramePr>
          <p:cNvPr id="6" name="Table 5"/>
          <p:cNvGraphicFramePr>
            <a:graphicFrameLocks noGrp="1"/>
          </p:cNvGraphicFramePr>
          <p:nvPr>
            <p:extLst>
              <p:ext uri="{D42A27DB-BD31-4B8C-83A1-F6EECF244321}">
                <p14:modId xmlns:p14="http://schemas.microsoft.com/office/powerpoint/2010/main" val="1285109410"/>
              </p:ext>
            </p:extLst>
          </p:nvPr>
        </p:nvGraphicFramePr>
        <p:xfrm>
          <a:off x="652071" y="1957995"/>
          <a:ext cx="6854323" cy="2239264"/>
        </p:xfrm>
        <a:graphic>
          <a:graphicData uri="http://schemas.openxmlformats.org/drawingml/2006/table">
            <a:tbl>
              <a:tblPr firstRow="1" bandRow="1">
                <a:tableStyleId>{5C22544A-7EE6-4342-B048-85BDC9FD1C3A}</a:tableStyleId>
              </a:tblPr>
              <a:tblGrid>
                <a:gridCol w="2786664">
                  <a:extLst>
                    <a:ext uri="{9D8B030D-6E8A-4147-A177-3AD203B41FA5}">
                      <a16:colId xmlns:a16="http://schemas.microsoft.com/office/drawing/2014/main" val="2134369324"/>
                    </a:ext>
                  </a:extLst>
                </a:gridCol>
                <a:gridCol w="1645874">
                  <a:extLst>
                    <a:ext uri="{9D8B030D-6E8A-4147-A177-3AD203B41FA5}">
                      <a16:colId xmlns:a16="http://schemas.microsoft.com/office/drawing/2014/main" val="870997727"/>
                    </a:ext>
                  </a:extLst>
                </a:gridCol>
                <a:gridCol w="2421785">
                  <a:extLst>
                    <a:ext uri="{9D8B030D-6E8A-4147-A177-3AD203B41FA5}">
                      <a16:colId xmlns:a16="http://schemas.microsoft.com/office/drawing/2014/main" val="3674073817"/>
                    </a:ext>
                  </a:extLst>
                </a:gridCol>
              </a:tblGrid>
              <a:tr h="251571">
                <a:tc>
                  <a:txBody>
                    <a:bodyPr/>
                    <a:lstStyle/>
                    <a:p>
                      <a:endParaRPr lang="en-US" sz="1400" dirty="0"/>
                    </a:p>
                  </a:txBody>
                  <a:tcPr marL="68580" marR="68580" marT="34290" marB="34290"/>
                </a:tc>
                <a:tc>
                  <a:txBody>
                    <a:bodyPr/>
                    <a:lstStyle/>
                    <a:p>
                      <a:r>
                        <a:rPr lang="en-US" sz="1400" dirty="0">
                          <a:latin typeface="Baskerville Old Face" panose="02020602080505020303" pitchFamily="18" charset="0"/>
                        </a:rPr>
                        <a:t>Income or Award</a:t>
                      </a:r>
                    </a:p>
                  </a:txBody>
                  <a:tcPr marL="68580" marR="68580" marT="34290" marB="34290"/>
                </a:tc>
                <a:tc>
                  <a:txBody>
                    <a:bodyPr/>
                    <a:lstStyle/>
                    <a:p>
                      <a:r>
                        <a:rPr lang="en-US" sz="1400" dirty="0">
                          <a:latin typeface="Baskerville Old Face" panose="02020602080505020303" pitchFamily="18" charset="0"/>
                        </a:rPr>
                        <a:t>Report</a:t>
                      </a:r>
                      <a:r>
                        <a:rPr lang="en-US" sz="1400" baseline="0" dirty="0">
                          <a:latin typeface="Baskerville Old Face" panose="02020602080505020303" pitchFamily="18" charset="0"/>
                        </a:rPr>
                        <a:t> to OSAP</a:t>
                      </a:r>
                      <a:endParaRPr lang="en-US" sz="1400" dirty="0">
                        <a:latin typeface="Baskerville Old Face" panose="02020602080505020303" pitchFamily="18" charset="0"/>
                      </a:endParaRPr>
                    </a:p>
                  </a:txBody>
                  <a:tcPr marL="68580" marR="68580" marT="34290" marB="34290"/>
                </a:tc>
                <a:extLst>
                  <a:ext uri="{0D108BD9-81ED-4DB2-BD59-A6C34878D82A}">
                    <a16:rowId xmlns:a16="http://schemas.microsoft.com/office/drawing/2014/main" val="2982365137"/>
                  </a:ext>
                </a:extLst>
              </a:tr>
              <a:tr h="441950">
                <a:tc>
                  <a:txBody>
                    <a:bodyPr/>
                    <a:lstStyle/>
                    <a:p>
                      <a:r>
                        <a:rPr lang="en-US" sz="1400" dirty="0">
                          <a:latin typeface="+mn-lt"/>
                        </a:rPr>
                        <a:t>Scholarships/Fellowships</a:t>
                      </a:r>
                    </a:p>
                  </a:txBody>
                  <a:tcPr marL="68580" marR="68580" marT="34290" marB="34290"/>
                </a:tc>
                <a:tc>
                  <a:txBody>
                    <a:bodyPr/>
                    <a:lstStyle/>
                    <a:p>
                      <a:r>
                        <a:rPr lang="en-US" sz="1400" dirty="0">
                          <a:latin typeface="+mn-lt"/>
                        </a:rPr>
                        <a:t>Award</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mn-lt"/>
                        </a:rPr>
                        <a:t>YES</a:t>
                      </a:r>
                    </a:p>
                    <a:p>
                      <a:endParaRPr lang="en-US" sz="1400" dirty="0">
                        <a:latin typeface="+mn-lt"/>
                      </a:endParaRPr>
                    </a:p>
                  </a:txBody>
                  <a:tcPr marL="68580" marR="68580" marT="34290" marB="34290"/>
                </a:tc>
                <a:extLst>
                  <a:ext uri="{0D108BD9-81ED-4DB2-BD59-A6C34878D82A}">
                    <a16:rowId xmlns:a16="http://schemas.microsoft.com/office/drawing/2014/main" val="2601471249"/>
                  </a:ext>
                </a:extLst>
              </a:tr>
              <a:tr h="483362">
                <a:tc>
                  <a:txBody>
                    <a:bodyPr/>
                    <a:lstStyle/>
                    <a:p>
                      <a:r>
                        <a:rPr lang="en-US" sz="1400" dirty="0">
                          <a:latin typeface="+mn-lt"/>
                        </a:rPr>
                        <a:t>Supervisor Support/TA</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mn-lt"/>
                        </a:rPr>
                        <a:t>Income</a:t>
                      </a:r>
                    </a:p>
                    <a:p>
                      <a:endParaRPr lang="en-US" sz="1400" dirty="0">
                        <a:latin typeface="+mn-lt"/>
                      </a:endParaRPr>
                    </a:p>
                  </a:txBody>
                  <a:tcPr marL="68580" marR="68580" marT="34290" marB="34290"/>
                </a:tc>
                <a:tc>
                  <a:txBody>
                    <a:bodyPr/>
                    <a:lstStyle/>
                    <a:p>
                      <a:r>
                        <a:rPr lang="en-US" sz="1400" dirty="0">
                          <a:latin typeface="+mn-lt"/>
                        </a:rPr>
                        <a:t>YES</a:t>
                      </a:r>
                    </a:p>
                  </a:txBody>
                  <a:tcPr marL="68580" marR="68580" marT="34290" marB="34290"/>
                </a:tc>
                <a:extLst>
                  <a:ext uri="{0D108BD9-81ED-4DB2-BD59-A6C34878D82A}">
                    <a16:rowId xmlns:a16="http://schemas.microsoft.com/office/drawing/2014/main" val="605168851"/>
                  </a:ext>
                </a:extLst>
              </a:tr>
              <a:tr h="483362">
                <a:tc>
                  <a:txBody>
                    <a:bodyPr/>
                    <a:lstStyle/>
                    <a:p>
                      <a:r>
                        <a:rPr lang="en-US" sz="1400" dirty="0">
                          <a:latin typeface="+mn-lt"/>
                        </a:rPr>
                        <a:t>Employment</a:t>
                      </a:r>
                      <a:r>
                        <a:rPr lang="en-US" sz="1400" baseline="0" dirty="0">
                          <a:latin typeface="+mn-lt"/>
                        </a:rPr>
                        <a:t> Income</a:t>
                      </a:r>
                      <a:endParaRPr lang="en-US" sz="1400" dirty="0">
                        <a:latin typeface="+mn-lt"/>
                      </a:endParaRPr>
                    </a:p>
                  </a:txBody>
                  <a:tcPr marL="68580" marR="68580" marT="34290" marB="34290"/>
                </a:tc>
                <a:tc>
                  <a:txBody>
                    <a:bodyPr/>
                    <a:lstStyle/>
                    <a:p>
                      <a:r>
                        <a:rPr lang="en-US" sz="1400" dirty="0">
                          <a:latin typeface="+mn-lt"/>
                        </a:rPr>
                        <a:t>Income</a:t>
                      </a:r>
                    </a:p>
                  </a:txBody>
                  <a:tcPr marL="68580" marR="68580" marT="34290" marB="34290"/>
                </a:tc>
                <a:tc>
                  <a:txBody>
                    <a:bodyPr/>
                    <a:lstStyle/>
                    <a:p>
                      <a:r>
                        <a:rPr lang="en-US" sz="1400" dirty="0">
                          <a:latin typeface="+mn-lt"/>
                        </a:rPr>
                        <a:t>YES</a:t>
                      </a:r>
                    </a:p>
                  </a:txBody>
                  <a:tcPr marL="68580" marR="68580" marT="34290" marB="34290"/>
                </a:tc>
                <a:extLst>
                  <a:ext uri="{0D108BD9-81ED-4DB2-BD59-A6C34878D82A}">
                    <a16:rowId xmlns:a16="http://schemas.microsoft.com/office/drawing/2014/main" val="3290865788"/>
                  </a:ext>
                </a:extLst>
              </a:tr>
              <a:tr h="483362">
                <a:tc>
                  <a:txBody>
                    <a:bodyPr/>
                    <a:lstStyle/>
                    <a:p>
                      <a:r>
                        <a:rPr lang="en-US" sz="1400" dirty="0">
                          <a:latin typeface="+mn-lt"/>
                        </a:rPr>
                        <a:t>Ontario Graduate Scholarship (OGS)</a:t>
                      </a:r>
                    </a:p>
                  </a:txBody>
                  <a:tcPr marL="68580" marR="68580" marT="34290" marB="34290"/>
                </a:tc>
                <a:tc>
                  <a:txBody>
                    <a:bodyPr/>
                    <a:lstStyle/>
                    <a:p>
                      <a:r>
                        <a:rPr lang="en-US" sz="1400" dirty="0">
                          <a:latin typeface="+mn-lt"/>
                        </a:rPr>
                        <a:t>Award</a:t>
                      </a:r>
                    </a:p>
                  </a:txBody>
                  <a:tcPr marL="68580" marR="68580" marT="34290" marB="34290"/>
                </a:tc>
                <a:tc>
                  <a:txBody>
                    <a:bodyPr/>
                    <a:lstStyle/>
                    <a:p>
                      <a:r>
                        <a:rPr lang="en-US" sz="1400" dirty="0">
                          <a:latin typeface="+mn-lt"/>
                        </a:rPr>
                        <a:t>NO – Trent reports</a:t>
                      </a:r>
                    </a:p>
                  </a:txBody>
                  <a:tcPr marL="68580" marR="68580" marT="34290" marB="34290"/>
                </a:tc>
                <a:extLst>
                  <a:ext uri="{0D108BD9-81ED-4DB2-BD59-A6C34878D82A}">
                    <a16:rowId xmlns:a16="http://schemas.microsoft.com/office/drawing/2014/main" val="1301539611"/>
                  </a:ext>
                </a:extLst>
              </a:tr>
            </a:tbl>
          </a:graphicData>
        </a:graphic>
      </p:graphicFrame>
    </p:spTree>
    <p:extLst>
      <p:ext uri="{BB962C8B-B14F-4D97-AF65-F5344CB8AC3E}">
        <p14:creationId xmlns:p14="http://schemas.microsoft.com/office/powerpoint/2010/main" val="25369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083" y="245916"/>
            <a:ext cx="5462867" cy="633599"/>
          </a:xfrm>
        </p:spPr>
        <p:txBody>
          <a:bodyPr/>
          <a:lstStyle/>
          <a:p>
            <a:r>
              <a:rPr lang="en-US" sz="2400" dirty="0">
                <a:solidFill>
                  <a:schemeClr val="bg1"/>
                </a:solidFill>
                <a:latin typeface="+mn-lt"/>
              </a:rPr>
              <a:t>Student Access Guarantee</a:t>
            </a:r>
          </a:p>
        </p:txBody>
      </p:sp>
      <p:pic>
        <p:nvPicPr>
          <p:cNvPr id="10" name="Content Placeholder 9"/>
          <p:cNvPicPr>
            <a:picLocks noGrp="1" noChangeAspect="1"/>
          </p:cNvPicPr>
          <p:nvPr>
            <p:ph idx="13"/>
          </p:nvPr>
        </p:nvPicPr>
        <p:blipFill>
          <a:blip r:embed="rId2"/>
          <a:stretch>
            <a:fillRect/>
          </a:stretch>
        </p:blipFill>
        <p:spPr>
          <a:xfrm>
            <a:off x="4592455" y="1140253"/>
            <a:ext cx="3733800" cy="2295290"/>
          </a:xfrm>
          <a:prstGeom prst="rect">
            <a:avLst/>
          </a:prstGeom>
        </p:spPr>
      </p:pic>
      <p:sp>
        <p:nvSpPr>
          <p:cNvPr id="5" name="Slide Number Placeholder 4"/>
          <p:cNvSpPr>
            <a:spLocks noGrp="1"/>
          </p:cNvSpPr>
          <p:nvPr>
            <p:ph type="sldNum" sz="quarter" idx="10"/>
          </p:nvPr>
        </p:nvSpPr>
        <p:spPr/>
        <p:txBody>
          <a:bodyPr/>
          <a:lstStyle/>
          <a:p>
            <a:fld id="{A21E8A3B-FC14-144C-AC26-DE3BCE97D7C1}" type="slidenum">
              <a:rPr lang="en-US" smtClean="0"/>
              <a:pPr/>
              <a:t>6</a:t>
            </a:fld>
            <a:endParaRPr lang="en-US" dirty="0"/>
          </a:p>
        </p:txBody>
      </p:sp>
      <p:sp>
        <p:nvSpPr>
          <p:cNvPr id="6" name="Text Placeholder 5"/>
          <p:cNvSpPr>
            <a:spLocks noGrp="1"/>
          </p:cNvSpPr>
          <p:nvPr>
            <p:ph type="body" sz="quarter" idx="11"/>
          </p:nvPr>
        </p:nvSpPr>
        <p:spPr>
          <a:xfrm>
            <a:off x="126340" y="4727036"/>
            <a:ext cx="5569610" cy="201707"/>
          </a:xfrm>
        </p:spPr>
        <p:txBody>
          <a:bodyPr/>
          <a:lstStyle/>
          <a:p>
            <a:pPr algn="l"/>
            <a:r>
              <a:rPr lang="en-US" sz="1100" b="1" dirty="0">
                <a:latin typeface="+mn-lt"/>
              </a:rPr>
              <a:t>https://www.ontario.ca/page/how-apply-osap#section-1</a:t>
            </a:r>
          </a:p>
        </p:txBody>
      </p:sp>
      <p:sp>
        <p:nvSpPr>
          <p:cNvPr id="7" name="Rectangle 1"/>
          <p:cNvSpPr>
            <a:spLocks noGrp="1" noChangeArrowheads="1"/>
          </p:cNvSpPr>
          <p:nvPr>
            <p:ph idx="12"/>
          </p:nvPr>
        </p:nvSpPr>
        <p:spPr bwMode="auto">
          <a:xfrm>
            <a:off x="112705" y="1207686"/>
            <a:ext cx="4306895" cy="32316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A1A1A"/>
                </a:solidFill>
                <a:effectLst/>
                <a:latin typeface="+mn-lt"/>
              </a:rPr>
              <a:t>If you attend a public postsecondary institution in Ontario and you’re a full-time student, you may also be eligible for financial help through the Student Access Guarantee (SAG).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1A1A1A"/>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A1A1A"/>
                </a:solidFill>
                <a:effectLst/>
                <a:latin typeface="+mn-lt"/>
              </a:rPr>
              <a:t>SAG is a partnership program between the ministry and Ontario’s public colleges and universities.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1A1A1A"/>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A1A1A"/>
                </a:solidFill>
                <a:effectLst/>
                <a:latin typeface="+mn-lt"/>
              </a:rPr>
              <a:t>Through SAG, Ontario’s publicly assisted colleges and universities are required to ensure that financial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A1A1A"/>
                </a:solidFill>
                <a:effectLst/>
                <a:latin typeface="+mn-lt"/>
              </a:rPr>
              <a:t>need is not a barrier to accessing education.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1A1A1A"/>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A1A1A"/>
                </a:solidFill>
                <a:effectLst/>
                <a:latin typeface="+mn-lt"/>
              </a:rPr>
              <a:t>If OSAP doesn’t cover your program costs and you still need money, your school may provide additional financial aid in the form of 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1A1A1A"/>
                </a:solidFill>
                <a:effectLst/>
                <a:latin typeface="+mn-lt"/>
              </a:rPr>
              <a:t>bursary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1A1A1A"/>
                </a:solidFill>
                <a:effectLst/>
                <a:latin typeface="+mn-lt"/>
              </a:rPr>
              <a:t>scholarship</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299" y="3453699"/>
            <a:ext cx="2428875" cy="1626502"/>
          </a:xfrm>
          <a:prstGeom prst="rect">
            <a:avLst/>
          </a:prstGeom>
        </p:spPr>
      </p:pic>
    </p:spTree>
    <p:extLst>
      <p:ext uri="{BB962C8B-B14F-4D97-AF65-F5344CB8AC3E}">
        <p14:creationId xmlns:p14="http://schemas.microsoft.com/office/powerpoint/2010/main" val="207668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125" y="161925"/>
            <a:ext cx="5481084" cy="708065"/>
          </a:xfrm>
        </p:spPr>
        <p:txBody>
          <a:bodyPr/>
          <a:lstStyle/>
          <a:p>
            <a:r>
              <a:rPr lang="en-US" sz="2400" dirty="0">
                <a:solidFill>
                  <a:schemeClr val="bg1"/>
                </a:solidFill>
                <a:latin typeface="+mn-lt"/>
              </a:rPr>
              <a:t>Access the OSAP Resources</a:t>
            </a:r>
          </a:p>
        </p:txBody>
      </p:sp>
      <p:sp>
        <p:nvSpPr>
          <p:cNvPr id="5" name="Slide Number Placeholder 4"/>
          <p:cNvSpPr>
            <a:spLocks noGrp="1"/>
          </p:cNvSpPr>
          <p:nvPr>
            <p:ph type="sldNum" sz="quarter" idx="10"/>
          </p:nvPr>
        </p:nvSpPr>
        <p:spPr/>
        <p:txBody>
          <a:bodyPr/>
          <a:lstStyle/>
          <a:p>
            <a:fld id="{A21E8A3B-FC14-144C-AC26-DE3BCE97D7C1}" type="slidenum">
              <a:rPr lang="en-US" smtClean="0"/>
              <a:pPr/>
              <a:t>7</a:t>
            </a:fld>
            <a:endParaRPr lang="en-US" dirty="0"/>
          </a:p>
        </p:txBody>
      </p:sp>
      <p:sp>
        <p:nvSpPr>
          <p:cNvPr id="11" name="Content Placeholder 10"/>
          <p:cNvSpPr>
            <a:spLocks noGrp="1"/>
          </p:cNvSpPr>
          <p:nvPr>
            <p:ph idx="12"/>
          </p:nvPr>
        </p:nvSpPr>
        <p:spPr>
          <a:xfrm>
            <a:off x="299242" y="1143000"/>
            <a:ext cx="2826208" cy="2017889"/>
          </a:xfrm>
        </p:spPr>
        <p:txBody>
          <a:bodyPr/>
          <a:lstStyle/>
          <a:p>
            <a:pPr>
              <a:buFont typeface="Courier New" panose="02070309020205020404" pitchFamily="49" charset="0"/>
              <a:buChar char="o"/>
            </a:pPr>
            <a:r>
              <a:rPr lang="en-US" sz="1400" dirty="0">
                <a:latin typeface="+mn-lt"/>
                <a:hlinkClick r:id="rId2"/>
              </a:rPr>
              <a:t>OSAP Portal  - Log in or Register</a:t>
            </a:r>
            <a:endParaRPr lang="en-US" sz="1400" dirty="0">
              <a:latin typeface="+mn-lt"/>
            </a:endParaRPr>
          </a:p>
          <a:p>
            <a:pPr>
              <a:buFont typeface="Courier New" panose="02070309020205020404" pitchFamily="49" charset="0"/>
              <a:buChar char="o"/>
            </a:pPr>
            <a:endParaRPr lang="en-US" sz="1400" dirty="0">
              <a:latin typeface="+mn-lt"/>
            </a:endParaRPr>
          </a:p>
          <a:p>
            <a:pPr>
              <a:buFont typeface="Courier New" panose="02070309020205020404" pitchFamily="49" charset="0"/>
              <a:buChar char="o"/>
            </a:pPr>
            <a:r>
              <a:rPr lang="en-US" sz="1400" dirty="0">
                <a:latin typeface="+mn-lt"/>
                <a:hlinkClick r:id="rId3"/>
              </a:rPr>
              <a:t>Learn about OSAP</a:t>
            </a:r>
            <a:endParaRPr lang="en-US" sz="1400" dirty="0">
              <a:latin typeface="+mn-lt"/>
            </a:endParaRPr>
          </a:p>
          <a:p>
            <a:pPr>
              <a:buFont typeface="Courier New" panose="02070309020205020404" pitchFamily="49" charset="0"/>
              <a:buChar char="o"/>
            </a:pPr>
            <a:endParaRPr lang="en-US" sz="1400" dirty="0">
              <a:latin typeface="+mn-lt"/>
            </a:endParaRPr>
          </a:p>
          <a:p>
            <a:pPr>
              <a:buFont typeface="Courier New" panose="02070309020205020404" pitchFamily="49" charset="0"/>
              <a:buChar char="o"/>
            </a:pPr>
            <a:r>
              <a:rPr lang="en-US" sz="1400" dirty="0">
                <a:latin typeface="+mn-lt"/>
                <a:hlinkClick r:id="rId4"/>
              </a:rPr>
              <a:t>How to Apply for OSAP</a:t>
            </a:r>
            <a:endParaRPr lang="en-US" sz="1400" dirty="0">
              <a:latin typeface="+mn-lt"/>
            </a:endParaRPr>
          </a:p>
          <a:p>
            <a:pPr>
              <a:buFont typeface="Courier New" panose="02070309020205020404" pitchFamily="49" charset="0"/>
              <a:buChar char="o"/>
            </a:pPr>
            <a:endParaRPr lang="en-US" sz="1400" dirty="0">
              <a:latin typeface="+mn-lt"/>
            </a:endParaRPr>
          </a:p>
          <a:p>
            <a:pPr>
              <a:buFont typeface="Courier New" panose="02070309020205020404" pitchFamily="49" charset="0"/>
              <a:buChar char="o"/>
            </a:pPr>
            <a:r>
              <a:rPr lang="en-US" sz="1400" dirty="0">
                <a:latin typeface="+mn-lt"/>
                <a:hlinkClick r:id="rId5"/>
              </a:rPr>
              <a:t>After you Apply</a:t>
            </a:r>
            <a:endParaRPr lang="en-US" sz="1400" dirty="0">
              <a:latin typeface="+mn-lt"/>
            </a:endParaRPr>
          </a:p>
          <a:p>
            <a:pPr marL="0" indent="0">
              <a:buNone/>
            </a:pPr>
            <a:endParaRPr lang="en-US" sz="1400" dirty="0">
              <a:latin typeface="Baskerville Old Face" panose="02020602080505020303" pitchFamily="18" charset="0"/>
            </a:endParaRPr>
          </a:p>
          <a:p>
            <a:pPr marL="0" indent="0">
              <a:buNone/>
            </a:pPr>
            <a:endParaRPr lang="en-US"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6209" y="1064301"/>
            <a:ext cx="2912636" cy="2184816"/>
          </a:xfrm>
          <a:prstGeom prst="rect">
            <a:avLst/>
          </a:prstGeom>
        </p:spPr>
      </p:pic>
      <p:sp>
        <p:nvSpPr>
          <p:cNvPr id="7" name="TextBox 6"/>
          <p:cNvSpPr txBox="1"/>
          <p:nvPr/>
        </p:nvSpPr>
        <p:spPr>
          <a:xfrm>
            <a:off x="5269043" y="3443428"/>
            <a:ext cx="3465900" cy="954107"/>
          </a:xfrm>
          <a:prstGeom prst="rect">
            <a:avLst/>
          </a:prstGeom>
          <a:noFill/>
        </p:spPr>
        <p:txBody>
          <a:bodyPr wrap="square" rtlCol="0">
            <a:spAutoFit/>
          </a:bodyPr>
          <a:lstStyle/>
          <a:p>
            <a:r>
              <a:rPr lang="en-US" sz="1400" dirty="0"/>
              <a:t>Changes to OSAP:</a:t>
            </a:r>
          </a:p>
          <a:p>
            <a:pPr marL="285750" indent="-285750">
              <a:buFont typeface="Wingdings" panose="05000000000000000000" pitchFamily="2" charset="2"/>
              <a:buChar char="Ø"/>
            </a:pPr>
            <a:r>
              <a:rPr lang="en-US" sz="1400" dirty="0"/>
              <a:t>submit an OSAP Change form online via the </a:t>
            </a:r>
            <a:r>
              <a:rPr lang="en-US" sz="1400" dirty="0" err="1"/>
              <a:t>myTrent</a:t>
            </a:r>
            <a:r>
              <a:rPr lang="en-US" sz="1400" dirty="0"/>
              <a:t> portal under the FINANCES tab</a:t>
            </a:r>
            <a:r>
              <a:rPr lang="en-US" sz="1400" dirty="0">
                <a:solidFill>
                  <a:schemeClr val="bg2">
                    <a:lumMod val="25000"/>
                  </a:schemeClr>
                </a:solidFill>
              </a:rPr>
              <a:t>	</a:t>
            </a:r>
          </a:p>
        </p:txBody>
      </p:sp>
      <p:sp>
        <p:nvSpPr>
          <p:cNvPr id="2" name="TextBox 1"/>
          <p:cNvSpPr txBox="1"/>
          <p:nvPr/>
        </p:nvSpPr>
        <p:spPr>
          <a:xfrm>
            <a:off x="209096" y="3447175"/>
            <a:ext cx="4837037" cy="954107"/>
          </a:xfrm>
          <a:prstGeom prst="rect">
            <a:avLst/>
          </a:prstGeom>
          <a:noFill/>
        </p:spPr>
        <p:txBody>
          <a:bodyPr wrap="square" rtlCol="0">
            <a:spAutoFit/>
          </a:bodyPr>
          <a:lstStyle/>
          <a:p>
            <a:r>
              <a:rPr lang="en-US" sz="1400" dirty="0"/>
              <a:t>OSAP Information Module: If you’re a </a:t>
            </a:r>
            <a:r>
              <a:rPr lang="en-US" sz="1400" b="1" dirty="0"/>
              <a:t>full-time student</a:t>
            </a:r>
            <a:r>
              <a:rPr lang="en-US" sz="1400" dirty="0"/>
              <a:t> making your first OSAP application you will need to complete a short information session presented just before you start your application.</a:t>
            </a:r>
          </a:p>
        </p:txBody>
      </p:sp>
      <p:sp>
        <p:nvSpPr>
          <p:cNvPr id="8" name="Content Placeholder 10"/>
          <p:cNvSpPr>
            <a:spLocks noGrp="1"/>
          </p:cNvSpPr>
          <p:nvPr>
            <p:ph idx="12"/>
          </p:nvPr>
        </p:nvSpPr>
        <p:spPr>
          <a:xfrm>
            <a:off x="2719707" y="1151467"/>
            <a:ext cx="2826208" cy="1343377"/>
          </a:xfrm>
        </p:spPr>
        <p:txBody>
          <a:bodyPr/>
          <a:lstStyle/>
          <a:p>
            <a:pPr>
              <a:buFont typeface="Courier New" panose="02070309020205020404" pitchFamily="49" charset="0"/>
              <a:buChar char="o"/>
            </a:pPr>
            <a:r>
              <a:rPr lang="en-US" sz="1400" dirty="0">
                <a:latin typeface="+mn-lt"/>
                <a:hlinkClick r:id="rId7"/>
              </a:rPr>
              <a:t>Repay your Loan</a:t>
            </a:r>
            <a:endParaRPr lang="en-US" sz="1400" dirty="0">
              <a:latin typeface="+mn-lt"/>
            </a:endParaRPr>
          </a:p>
          <a:p>
            <a:pPr>
              <a:buFont typeface="Courier New" panose="02070309020205020404" pitchFamily="49" charset="0"/>
              <a:buChar char="o"/>
            </a:pPr>
            <a:endParaRPr lang="en-US" sz="1400" dirty="0">
              <a:latin typeface="+mn-lt"/>
            </a:endParaRPr>
          </a:p>
          <a:p>
            <a:pPr>
              <a:buFont typeface="Courier New" panose="02070309020205020404" pitchFamily="49" charset="0"/>
              <a:buChar char="o"/>
            </a:pPr>
            <a:r>
              <a:rPr lang="en-US" sz="1400" dirty="0">
                <a:latin typeface="+mn-lt"/>
                <a:hlinkClick r:id="rId8"/>
              </a:rPr>
              <a:t>Students with Disabilities</a:t>
            </a:r>
            <a:endParaRPr lang="en-US" sz="1400" dirty="0">
              <a:latin typeface="+mn-lt"/>
            </a:endParaRPr>
          </a:p>
          <a:p>
            <a:pPr>
              <a:buFont typeface="Courier New" panose="02070309020205020404" pitchFamily="49" charset="0"/>
              <a:buChar char="o"/>
            </a:pPr>
            <a:endParaRPr lang="en-US" sz="1400" dirty="0">
              <a:latin typeface="+mn-lt"/>
            </a:endParaRPr>
          </a:p>
          <a:p>
            <a:pPr>
              <a:buFont typeface="Courier New" panose="02070309020205020404" pitchFamily="49" charset="0"/>
              <a:buChar char="o"/>
            </a:pPr>
            <a:r>
              <a:rPr lang="en-US" sz="1400" dirty="0">
                <a:latin typeface="+mn-lt"/>
                <a:hlinkClick r:id="rId9"/>
              </a:rPr>
              <a:t>OSAP Definitions</a:t>
            </a:r>
            <a:endParaRPr lang="en-US" sz="1400" dirty="0">
              <a:latin typeface="+mn-lt"/>
            </a:endParaRPr>
          </a:p>
          <a:p>
            <a:pPr marL="0" indent="0">
              <a:buNone/>
            </a:pPr>
            <a:endParaRPr lang="en-US" sz="1400" dirty="0">
              <a:latin typeface="Baskerville Old Face" panose="02020602080505020303" pitchFamily="18" charset="0"/>
            </a:endParaRPr>
          </a:p>
          <a:p>
            <a:pPr marL="0" indent="0">
              <a:buNone/>
            </a:pPr>
            <a:endParaRPr lang="en-US" dirty="0"/>
          </a:p>
        </p:txBody>
      </p:sp>
    </p:spTree>
    <p:extLst>
      <p:ext uri="{BB962C8B-B14F-4D97-AF65-F5344CB8AC3E}">
        <p14:creationId xmlns:p14="http://schemas.microsoft.com/office/powerpoint/2010/main" val="245072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342900"/>
            <a:fld id="{A21E8A3B-FC14-144C-AC26-DE3BCE97D7C1}" type="slidenum">
              <a:rPr lang="en-US" smtClean="0"/>
              <a:pPr defTabSz="342900"/>
              <a:t>8</a:t>
            </a:fld>
            <a:endParaRPr lang="en-US" dirty="0"/>
          </a:p>
        </p:txBody>
      </p:sp>
      <p:sp>
        <p:nvSpPr>
          <p:cNvPr id="4" name="Content Placeholder 3"/>
          <p:cNvSpPr>
            <a:spLocks noGrp="1"/>
          </p:cNvSpPr>
          <p:nvPr>
            <p:ph idx="13"/>
          </p:nvPr>
        </p:nvSpPr>
        <p:spPr>
          <a:xfrm>
            <a:off x="128556" y="1066236"/>
            <a:ext cx="4053928" cy="3505764"/>
          </a:xfrm>
        </p:spPr>
        <p:txBody>
          <a:bodyPr/>
          <a:lstStyle/>
          <a:p>
            <a:pPr marL="0" indent="0">
              <a:buNone/>
            </a:pPr>
            <a:r>
              <a:rPr lang="en-US" sz="1400" dirty="0">
                <a:latin typeface="+mn-lt"/>
              </a:rPr>
              <a:t>Program Information – one, two or three terms </a:t>
            </a:r>
          </a:p>
          <a:p>
            <a:pPr marL="0" indent="0">
              <a:buNone/>
            </a:pPr>
            <a:endParaRPr lang="en-US" sz="1400" dirty="0">
              <a:latin typeface="+mn-lt"/>
            </a:endParaRPr>
          </a:p>
          <a:p>
            <a:pPr marL="0" indent="0">
              <a:buNone/>
            </a:pPr>
            <a:r>
              <a:rPr lang="en-US" sz="1400" dirty="0">
                <a:latin typeface="+mn-lt"/>
              </a:rPr>
              <a:t>Percentage of course load – 100% unless part-time or disability status on OSAP</a:t>
            </a:r>
          </a:p>
          <a:p>
            <a:endParaRPr lang="en-US" sz="1400" dirty="0">
              <a:latin typeface="+mn-lt"/>
            </a:endParaRPr>
          </a:p>
          <a:p>
            <a:pPr marL="0" indent="0">
              <a:buNone/>
            </a:pPr>
            <a:r>
              <a:rPr lang="en-US" sz="1400" dirty="0">
                <a:latin typeface="+mn-lt"/>
              </a:rPr>
              <a:t>Current situation – married, single, sole-support</a:t>
            </a:r>
          </a:p>
          <a:p>
            <a:endParaRPr lang="en-US" sz="1400" dirty="0">
              <a:latin typeface="+mn-lt"/>
            </a:endParaRPr>
          </a:p>
          <a:p>
            <a:pPr marL="0" indent="0">
              <a:buNone/>
            </a:pPr>
            <a:r>
              <a:rPr lang="en-US" sz="1400" dirty="0">
                <a:latin typeface="+mn-lt"/>
              </a:rPr>
              <a:t>Assets - RRSPs</a:t>
            </a:r>
          </a:p>
          <a:p>
            <a:pPr lvl="2"/>
            <a:r>
              <a:rPr lang="en-US" sz="1400" dirty="0">
                <a:latin typeface="+mn-lt"/>
              </a:rPr>
              <a:t>Include – savings bank accounts including TFSAs, GICs, stocks, Canada Savings Bonds, etc…</a:t>
            </a:r>
          </a:p>
          <a:p>
            <a:pPr lvl="2"/>
            <a:r>
              <a:rPr lang="en-US" sz="1400" dirty="0">
                <a:latin typeface="+mn-lt"/>
              </a:rPr>
              <a:t>DO NOT include – vehicles, principal residence, RRSPs, RESPs, Child Tax Benefit, etc…</a:t>
            </a:r>
          </a:p>
        </p:txBody>
      </p:sp>
      <p:sp>
        <p:nvSpPr>
          <p:cNvPr id="7" name="Title 6"/>
          <p:cNvSpPr>
            <a:spLocks noGrp="1"/>
          </p:cNvSpPr>
          <p:nvPr>
            <p:ph type="title"/>
          </p:nvPr>
        </p:nvSpPr>
        <p:spPr>
          <a:xfrm>
            <a:off x="194873" y="254832"/>
            <a:ext cx="4077325" cy="534264"/>
          </a:xfrm>
        </p:spPr>
        <p:txBody>
          <a:bodyPr/>
          <a:lstStyle/>
          <a:p>
            <a:r>
              <a:rPr lang="en-US" dirty="0">
                <a:solidFill>
                  <a:schemeClr val="bg1"/>
                </a:solidFill>
                <a:latin typeface="+mn-lt"/>
              </a:rPr>
              <a:t>OSAP – Key Points</a:t>
            </a:r>
          </a:p>
        </p:txBody>
      </p:sp>
      <p:sp>
        <p:nvSpPr>
          <p:cNvPr id="8" name="Content Placeholder 3"/>
          <p:cNvSpPr>
            <a:spLocks noGrp="1"/>
          </p:cNvSpPr>
          <p:nvPr>
            <p:ph idx="13"/>
          </p:nvPr>
        </p:nvSpPr>
        <p:spPr>
          <a:xfrm>
            <a:off x="4174419" y="1066236"/>
            <a:ext cx="4301231" cy="3273416"/>
          </a:xfrm>
        </p:spPr>
        <p:txBody>
          <a:bodyPr/>
          <a:lstStyle/>
          <a:p>
            <a:pPr marL="0" indent="0">
              <a:buNone/>
            </a:pPr>
            <a:r>
              <a:rPr lang="en-US" sz="1400" dirty="0">
                <a:latin typeface="+mn-lt"/>
              </a:rPr>
              <a:t>Scholarships &amp; Bursaries</a:t>
            </a:r>
          </a:p>
          <a:p>
            <a:endParaRPr lang="en-US" sz="1400" dirty="0">
              <a:latin typeface="+mn-lt"/>
            </a:endParaRPr>
          </a:p>
          <a:p>
            <a:pPr marL="0" indent="0">
              <a:buNone/>
            </a:pPr>
            <a:r>
              <a:rPr lang="en-US" sz="1400" dirty="0">
                <a:latin typeface="+mn-lt"/>
              </a:rPr>
              <a:t>Income</a:t>
            </a:r>
          </a:p>
          <a:p>
            <a:pPr lvl="2"/>
            <a:r>
              <a:rPr lang="en-US" sz="1400" dirty="0">
                <a:latin typeface="+mn-lt"/>
              </a:rPr>
              <a:t>Income for prior year</a:t>
            </a:r>
          </a:p>
          <a:p>
            <a:pPr lvl="2"/>
            <a:r>
              <a:rPr lang="en-US" sz="1400" dirty="0">
                <a:latin typeface="+mn-lt"/>
              </a:rPr>
              <a:t>Expected earnings while in school (employment)</a:t>
            </a:r>
          </a:p>
          <a:p>
            <a:pPr lvl="2"/>
            <a:r>
              <a:rPr lang="en-US" sz="1400" dirty="0">
                <a:latin typeface="+mn-lt"/>
              </a:rPr>
              <a:t>Any Government Assistance (OW, ODSP, EI)</a:t>
            </a:r>
          </a:p>
          <a:p>
            <a:pPr lvl="2"/>
            <a:r>
              <a:rPr lang="en-US" sz="1400" dirty="0">
                <a:latin typeface="+mn-lt"/>
              </a:rPr>
              <a:t>Non-taxable income such as child support</a:t>
            </a:r>
          </a:p>
          <a:p>
            <a:pPr marL="411480" lvl="2" indent="0">
              <a:buNone/>
            </a:pPr>
            <a:endParaRPr lang="en-US" sz="1500" dirty="0"/>
          </a:p>
          <a:p>
            <a:endParaRPr lang="en-US" sz="15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6793" y="3126122"/>
            <a:ext cx="2614077" cy="1956927"/>
          </a:xfrm>
          <a:prstGeom prst="rect">
            <a:avLst/>
          </a:prstGeom>
        </p:spPr>
      </p:pic>
    </p:spTree>
    <p:extLst>
      <p:ext uri="{BB962C8B-B14F-4D97-AF65-F5344CB8AC3E}">
        <p14:creationId xmlns:p14="http://schemas.microsoft.com/office/powerpoint/2010/main" val="1523006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EE78174CFAE84DA16259EA1F88BACF" ma:contentTypeVersion="7" ma:contentTypeDescription="Create a new document." ma:contentTypeScope="" ma:versionID="2f8bf77efd297f96f44e82caf586551e">
  <xsd:schema xmlns:xsd="http://www.w3.org/2001/XMLSchema" xmlns:xs="http://www.w3.org/2001/XMLSchema" xmlns:p="http://schemas.microsoft.com/office/2006/metadata/properties" xmlns:ns3="b9826fe7-03c8-4786-b499-5a2941e50222" xmlns:ns4="bfd03ad1-316d-4a4c-a966-3487c3c9413d" targetNamespace="http://schemas.microsoft.com/office/2006/metadata/properties" ma:root="true" ma:fieldsID="ad9566704abdf1e94a7ffbdc7ef0d2c4" ns3:_="" ns4:_="">
    <xsd:import namespace="b9826fe7-03c8-4786-b499-5a2941e50222"/>
    <xsd:import namespace="bfd03ad1-316d-4a4c-a966-3487c3c941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826fe7-03c8-4786-b499-5a2941e502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d03ad1-316d-4a4c-a966-3487c3c941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675251-11E8-4B60-8938-58398DBD5C90}">
  <ds:schemaRefs>
    <ds:schemaRef ds:uri="b9826fe7-03c8-4786-b499-5a2941e50222"/>
    <ds:schemaRef ds:uri="http://schemas.microsoft.com/office/2006/documentManagement/types"/>
    <ds:schemaRef ds:uri="http://www.w3.org/XML/1998/namespace"/>
    <ds:schemaRef ds:uri="http://schemas.microsoft.com/office/infopath/2007/PartnerControls"/>
    <ds:schemaRef ds:uri="http://purl.org/dc/elements/1.1/"/>
    <ds:schemaRef ds:uri="bfd03ad1-316d-4a4c-a966-3487c3c9413d"/>
    <ds:schemaRef ds:uri="http://schemas.microsoft.com/office/2006/metadata/properties"/>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2F55C9CD-563E-4514-A50E-DE2AFFAFB4F6}">
  <ds:schemaRefs>
    <ds:schemaRef ds:uri="http://schemas.microsoft.com/sharepoint/v3/contenttype/forms"/>
  </ds:schemaRefs>
</ds:datastoreItem>
</file>

<file path=customXml/itemProps3.xml><?xml version="1.0" encoding="utf-8"?>
<ds:datastoreItem xmlns:ds="http://schemas.openxmlformats.org/officeDocument/2006/customXml" ds:itemID="{E4ADEC7F-3409-411B-9D5A-45CC892A3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826fe7-03c8-4786-b499-5a2941e50222"/>
    <ds:schemaRef ds:uri="bfd03ad1-316d-4a4c-a966-3487c3c941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2015_TrentU PPT Template_FINAL2</Template>
  <TotalTime>2000</TotalTime>
  <Words>1013</Words>
  <Application>Microsoft Office PowerPoint</Application>
  <PresentationFormat>On-screen Show (16:9)</PresentationFormat>
  <Paragraphs>135</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Baskerville Old Face</vt:lpstr>
      <vt:lpstr>Bookman Old Style</vt:lpstr>
      <vt:lpstr>Calibri</vt:lpstr>
      <vt:lpstr>Courier New</vt:lpstr>
      <vt:lpstr>Trebuchet MS</vt:lpstr>
      <vt:lpstr>Wingdings</vt:lpstr>
      <vt:lpstr>Office Theme</vt:lpstr>
      <vt:lpstr>Graduate Students  &amp; Funding your Post Secondary Education</vt:lpstr>
      <vt:lpstr>PowerPoint Presentation</vt:lpstr>
      <vt:lpstr>Graduate Students – direct all OSAP questions to Trent University’s Financial Aid Office  Location: Blackburn Hall within the Office of the Registrar 1600 West Bank Drive Peterborough, ON  Monday to Thursday 9:00 am to 4:00 pm Friday 10:00 am to 4:00pm  OR  Durham Campus Building A currently in Room A111.2 Current 2023 Fall hours Tuesday and Wednesday 9:00 am to 4:00 pm  Phone: 705-748-1524 OR 905-435-5102 x1524 Email: financialaid@trentu.ca  Graduate funding, student accounts, and scholarships are coordinated by the School of Graduate Studies. </vt:lpstr>
      <vt:lpstr>Graduate students should carefully review the details outlined within the OSAP website.  By understanding the conditions and terms of your loans and grants, your funding will be processed without delays.   CONSIDER: Update your application date for the fall/winter terms, income relates to your funding for the fall/winter.  Funds paid out 60% Fall term and 40% winter term.   In April – complete a change form to ask for an OSAP extension in order to receive a Summer term 100% OSAP payment for the term.    ALWAYS:  Report any changes to OSAP (status, course load, finances, etc…) Change form online via the myTrent portal under FINANCES tab.  Graduate Tuition Fees vary between research/thesis based programs and professional programs.   Please visit https://www.trentu.ca/graduatestudies/experience/tuition-awards-funding/student-fees for more information    </vt:lpstr>
      <vt:lpstr>What is OSAP?</vt:lpstr>
      <vt:lpstr>Scholarships/Awards &amp; Income – What do I report to OSAP?</vt:lpstr>
      <vt:lpstr>Student Access Guarantee</vt:lpstr>
      <vt:lpstr>Access the OSAP Resources</vt:lpstr>
      <vt:lpstr>OSAP – Key Points</vt:lpstr>
      <vt:lpstr>National Student Loans Service Centre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Student Orientation Finance Session</dc:title>
  <dc:creator>Stephanie Belfry</dc:creator>
  <cp:lastModifiedBy>Amy Curtin</cp:lastModifiedBy>
  <cp:revision>252</cp:revision>
  <cp:lastPrinted>2019-08-29T20:38:54Z</cp:lastPrinted>
  <dcterms:created xsi:type="dcterms:W3CDTF">2019-08-29T10:34:18Z</dcterms:created>
  <dcterms:modified xsi:type="dcterms:W3CDTF">2023-07-25T15:28:05Z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0x01010004EE78174CFAE84DA16259EA1F88BACF</vt:lpwstr>
  </property>
</Properties>
</file>