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3"/>
  </p:notesMasterIdLst>
  <p:handoutMasterIdLst>
    <p:handoutMasterId r:id="rId14"/>
  </p:handoutMasterIdLst>
  <p:sldIdLst>
    <p:sldId id="291" r:id="rId5"/>
    <p:sldId id="318" r:id="rId6"/>
    <p:sldId id="319" r:id="rId7"/>
    <p:sldId id="322" r:id="rId8"/>
    <p:sldId id="320" r:id="rId9"/>
    <p:sldId id="315" r:id="rId10"/>
    <p:sldId id="312" r:id="rId11"/>
    <p:sldId id="321"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4A345-8F25-4810-AD7F-08BD4A6FE57D}" v="5" dt="2019-08-29T10:47:4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2133" autoAdjust="0"/>
  </p:normalViewPr>
  <p:slideViewPr>
    <p:cSldViewPr snapToGrid="0" snapToObjects="1">
      <p:cViewPr varScale="1">
        <p:scale>
          <a:sx n="109" d="100"/>
          <a:sy n="109" d="100"/>
        </p:scale>
        <p:origin x="210" y="96"/>
      </p:cViewPr>
      <p:guideLst>
        <p:guide orient="horz" pos="1620"/>
        <p:guide pos="2880"/>
      </p:guideLst>
    </p:cSldViewPr>
  </p:slideViewPr>
  <p:outlineViewPr>
    <p:cViewPr>
      <p:scale>
        <a:sx n="33" d="100"/>
        <a:sy n="33" d="100"/>
      </p:scale>
      <p:origin x="0" y="-16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4E781B-57B1-F84E-BEA7-15ABF04922B2}" type="datetime1">
              <a:rPr lang="en-CA" smtClean="0"/>
              <a:t>2021-12-17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C7697-E0BD-9344-9A96-1D3C032147D4}" type="slidenum">
              <a:rPr lang="en-US" smtClean="0"/>
              <a:t>‹#›</a:t>
            </a:fld>
            <a:endParaRPr lang="en-US" dirty="0"/>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E158DB-5FDA-4848-A13F-A97620641317}" type="datetime1">
              <a:rPr lang="en-CA" smtClean="0"/>
              <a:t>2021-12-17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35EB84-4CB2-5E49-B6ED-D6659A7E97F3}" type="slidenum">
              <a:rPr lang="en-US" smtClean="0"/>
              <a:t>‹#›</a:t>
            </a:fld>
            <a:endParaRPr lang="en-US" dirty="0"/>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0</a:t>
            </a:fld>
            <a:endParaRPr lang="en-US" dirty="0"/>
          </a:p>
        </p:txBody>
      </p:sp>
    </p:spTree>
    <p:extLst>
      <p:ext uri="{BB962C8B-B14F-4D97-AF65-F5344CB8AC3E}">
        <p14:creationId xmlns:p14="http://schemas.microsoft.com/office/powerpoint/2010/main" val="34214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1</a:t>
            </a:fld>
            <a:endParaRPr lang="en-US" dirty="0"/>
          </a:p>
        </p:txBody>
      </p:sp>
    </p:spTree>
    <p:extLst>
      <p:ext uri="{BB962C8B-B14F-4D97-AF65-F5344CB8AC3E}">
        <p14:creationId xmlns:p14="http://schemas.microsoft.com/office/powerpoint/2010/main" val="277975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2</a:t>
            </a:fld>
            <a:endParaRPr lang="en-US" dirty="0"/>
          </a:p>
        </p:txBody>
      </p:sp>
    </p:spTree>
    <p:extLst>
      <p:ext uri="{BB962C8B-B14F-4D97-AF65-F5344CB8AC3E}">
        <p14:creationId xmlns:p14="http://schemas.microsoft.com/office/powerpoint/2010/main" val="78091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3</a:t>
            </a:fld>
            <a:endParaRPr lang="en-US" dirty="0"/>
          </a:p>
        </p:txBody>
      </p:sp>
    </p:spTree>
    <p:extLst>
      <p:ext uri="{BB962C8B-B14F-4D97-AF65-F5344CB8AC3E}">
        <p14:creationId xmlns:p14="http://schemas.microsoft.com/office/powerpoint/2010/main" val="242592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4</a:t>
            </a:fld>
            <a:endParaRPr lang="en-US" dirty="0"/>
          </a:p>
        </p:txBody>
      </p:sp>
    </p:spTree>
    <p:extLst>
      <p:ext uri="{BB962C8B-B14F-4D97-AF65-F5344CB8AC3E}">
        <p14:creationId xmlns:p14="http://schemas.microsoft.com/office/powerpoint/2010/main" val="175984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5</a:t>
            </a:fld>
            <a:endParaRPr lang="en-US" dirty="0"/>
          </a:p>
        </p:txBody>
      </p:sp>
    </p:spTree>
    <p:extLst>
      <p:ext uri="{BB962C8B-B14F-4D97-AF65-F5344CB8AC3E}">
        <p14:creationId xmlns:p14="http://schemas.microsoft.com/office/powerpoint/2010/main" val="335474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6</a:t>
            </a:fld>
            <a:endParaRPr lang="en-US" dirty="0"/>
          </a:p>
        </p:txBody>
      </p:sp>
    </p:spTree>
    <p:extLst>
      <p:ext uri="{BB962C8B-B14F-4D97-AF65-F5344CB8AC3E}">
        <p14:creationId xmlns:p14="http://schemas.microsoft.com/office/powerpoint/2010/main" val="341910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Click to add title</a:t>
            </a:r>
            <a:endParaRPr lang="en-US" dirty="0"/>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2058093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5"/>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9"/>
            <a:ext cx="4196558" cy="2181974"/>
          </a:xfrm>
          <a:prstGeom prst="rect">
            <a:avLst/>
          </a:prstGeom>
        </p:spPr>
        <p:txBody>
          <a:bodyPr wrap="square" lIns="182880" tIns="91440" rIns="182880" bIns="91440"/>
          <a:lstStyle>
            <a:lvl1pPr marL="256025" indent="-256025">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39" indent="-228594">
              <a:lnSpc>
                <a:spcPct val="100000"/>
              </a:lnSpc>
              <a:spcBef>
                <a:spcPts val="0"/>
              </a:spcBef>
              <a:buClr>
                <a:srgbClr val="40647E"/>
              </a:buClr>
              <a:buFont typeface="Arial"/>
              <a:buChar char="•"/>
              <a:defRPr sz="1800" baseline="0">
                <a:solidFill>
                  <a:srgbClr val="053021"/>
                </a:solidFill>
                <a:latin typeface="Arial"/>
                <a:cs typeface="Arial"/>
              </a:defRPr>
            </a:lvl2pPr>
            <a:lvl3pPr marL="749789" indent="-201163">
              <a:lnSpc>
                <a:spcPct val="100000"/>
              </a:lnSpc>
              <a:spcBef>
                <a:spcPts val="0"/>
              </a:spcBef>
              <a:buClr>
                <a:srgbClr val="40647E"/>
              </a:buClr>
              <a:buFont typeface="Arial"/>
              <a:buChar char="•"/>
              <a:defRPr sz="1600">
                <a:solidFill>
                  <a:srgbClr val="053021"/>
                </a:solidFill>
                <a:latin typeface="Arial"/>
                <a:cs typeface="Arial"/>
              </a:defRPr>
            </a:lvl3pPr>
            <a:lvl4pPr marL="987527" indent="-201163">
              <a:lnSpc>
                <a:spcPct val="100000"/>
              </a:lnSpc>
              <a:spcBef>
                <a:spcPts val="0"/>
              </a:spcBef>
              <a:buClr>
                <a:srgbClr val="40647E"/>
              </a:buClr>
              <a:buFont typeface="Arial"/>
              <a:buChar char="•"/>
              <a:defRPr sz="1400" baseline="0">
                <a:solidFill>
                  <a:srgbClr val="053021"/>
                </a:solidFill>
                <a:latin typeface="Arial"/>
                <a:cs typeface="Arial"/>
              </a:defRPr>
            </a:lvl4pPr>
            <a:lvl5pPr marL="1161259" indent="-164588">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2"/>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3" y="2333859"/>
            <a:ext cx="4196558" cy="2181974"/>
          </a:xfrm>
          <a:prstGeom prst="rect">
            <a:avLst/>
          </a:prstGeom>
        </p:spPr>
        <p:txBody>
          <a:bodyPr wrap="square" lIns="182880" tIns="91440" rIns="182880" bIns="91440"/>
          <a:lstStyle>
            <a:lvl1pPr marL="256025" indent="-256025">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39" indent="-228594">
              <a:lnSpc>
                <a:spcPct val="100000"/>
              </a:lnSpc>
              <a:spcBef>
                <a:spcPts val="0"/>
              </a:spcBef>
              <a:buClr>
                <a:srgbClr val="40647E"/>
              </a:buClr>
              <a:buFont typeface="Arial"/>
              <a:buChar char="•"/>
              <a:defRPr sz="1800" baseline="0">
                <a:solidFill>
                  <a:srgbClr val="053021"/>
                </a:solidFill>
                <a:latin typeface="Arial"/>
                <a:cs typeface="Arial"/>
              </a:defRPr>
            </a:lvl2pPr>
            <a:lvl3pPr marL="749789" indent="-201163">
              <a:lnSpc>
                <a:spcPct val="100000"/>
              </a:lnSpc>
              <a:spcBef>
                <a:spcPts val="0"/>
              </a:spcBef>
              <a:buClr>
                <a:srgbClr val="40647E"/>
              </a:buClr>
              <a:buFont typeface="Arial"/>
              <a:buChar char="•"/>
              <a:defRPr sz="1600">
                <a:solidFill>
                  <a:srgbClr val="053021"/>
                </a:solidFill>
                <a:latin typeface="Arial"/>
                <a:cs typeface="Arial"/>
              </a:defRPr>
            </a:lvl3pPr>
            <a:lvl4pPr marL="987527" indent="-201163">
              <a:lnSpc>
                <a:spcPct val="100000"/>
              </a:lnSpc>
              <a:spcBef>
                <a:spcPts val="0"/>
              </a:spcBef>
              <a:buClr>
                <a:srgbClr val="40647E"/>
              </a:buClr>
              <a:buFont typeface="Arial"/>
              <a:buChar char="•"/>
              <a:defRPr sz="1400" baseline="0">
                <a:solidFill>
                  <a:srgbClr val="053021"/>
                </a:solidFill>
                <a:latin typeface="Arial"/>
                <a:cs typeface="Arial"/>
              </a:defRPr>
            </a:lvl4pPr>
            <a:lvl5pPr marL="1161259" indent="-164588">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3" y="1940895"/>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5"/>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3"/>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222118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dirty="0"/>
              <a:t>Section 00</a:t>
            </a:r>
            <a:endParaRPr lang="en-US" dirty="0"/>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Section 00</a:t>
            </a:r>
            <a:endParaRPr lang="en-US" dirty="0"/>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 id="2147483662"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rentu.ca/graduatestudies/how-apply/tuition-awards-funding/graduate-student-fun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graduatefinance@trentu.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152400"/>
            <a:ext cx="8008284" cy="2198374"/>
          </a:xfrm>
        </p:spPr>
        <p:txBody>
          <a:bodyPr/>
          <a:lstStyle/>
          <a:p>
            <a:pPr algn="ctr"/>
            <a:r>
              <a:rPr lang="en-US" dirty="0"/>
              <a:t/>
            </a:r>
            <a:br>
              <a:rPr lang="en-US" dirty="0"/>
            </a:br>
            <a:r>
              <a:rPr lang="en-US" dirty="0">
                <a:latin typeface="Baskerville Old Face" panose="02020602080505020303" pitchFamily="18" charset="0"/>
              </a:rPr>
              <a:t>Research/Thesis Graduate Programs</a:t>
            </a:r>
            <a:br>
              <a:rPr lang="en-US" dirty="0">
                <a:latin typeface="Baskerville Old Face" panose="02020602080505020303" pitchFamily="18" charset="0"/>
              </a:rPr>
            </a:br>
            <a:r>
              <a:rPr lang="en-US" dirty="0">
                <a:latin typeface="Baskerville Old Face" panose="02020602080505020303" pitchFamily="18" charset="0"/>
              </a:rPr>
              <a:t>Overview: Awards &amp; Funding</a:t>
            </a:r>
          </a:p>
        </p:txBody>
      </p:sp>
      <p:sp>
        <p:nvSpPr>
          <p:cNvPr id="4" name="TextBox 3"/>
          <p:cNvSpPr txBox="1"/>
          <p:nvPr/>
        </p:nvSpPr>
        <p:spPr>
          <a:xfrm>
            <a:off x="449859" y="3940513"/>
            <a:ext cx="3254003" cy="584775"/>
          </a:xfrm>
          <a:prstGeom prst="rect">
            <a:avLst/>
          </a:prstGeom>
          <a:noFill/>
        </p:spPr>
        <p:txBody>
          <a:bodyPr wrap="square" rtlCol="0">
            <a:spAutoFit/>
          </a:bodyPr>
          <a:lstStyle/>
          <a:p>
            <a:r>
              <a:rPr lang="en-US" sz="1600" dirty="0">
                <a:latin typeface="Baskerville Old Face" panose="02020602080505020303" pitchFamily="18" charset="0"/>
              </a:rPr>
              <a:t>Jane Rennie</a:t>
            </a:r>
          </a:p>
          <a:p>
            <a:r>
              <a:rPr lang="en-US" sz="1600" dirty="0">
                <a:latin typeface="Baskerville Old Face" panose="02020602080505020303" pitchFamily="18" charset="0"/>
              </a:rPr>
              <a:t>Graduate Finance Officer</a:t>
            </a:r>
          </a:p>
        </p:txBody>
      </p:sp>
    </p:spTree>
    <p:extLst>
      <p:ext uri="{BB962C8B-B14F-4D97-AF65-F5344CB8AC3E}">
        <p14:creationId xmlns:p14="http://schemas.microsoft.com/office/powerpoint/2010/main" val="373280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08"/>
          <p:cNvSpPr>
            <a:spLocks noGrp="1"/>
          </p:cNvSpPr>
          <p:nvPr>
            <p:ph type="title"/>
          </p:nvPr>
        </p:nvSpPr>
        <p:spPr/>
        <p:txBody>
          <a:bodyPr/>
          <a:lstStyle/>
          <a:p>
            <a:r>
              <a:rPr lang="en-US" dirty="0"/>
              <a:t>Tuition, Awards &amp; Funding</a:t>
            </a:r>
          </a:p>
        </p:txBody>
      </p:sp>
      <p:sp>
        <p:nvSpPr>
          <p:cNvPr id="67" name="Content Placeholder 66"/>
          <p:cNvSpPr>
            <a:spLocks noGrp="1"/>
          </p:cNvSpPr>
          <p:nvPr>
            <p:ph idx="1"/>
          </p:nvPr>
        </p:nvSpPr>
        <p:spPr>
          <a:prstGeom prst="rect">
            <a:avLst/>
          </a:prstGeom>
        </p:spPr>
        <p:txBody>
          <a:bodyPr/>
          <a:lstStyle/>
          <a:p>
            <a:pPr marL="57150" indent="0">
              <a:buNone/>
            </a:pPr>
            <a:r>
              <a:rPr lang="en-US" sz="1600" dirty="0"/>
              <a:t>At Trent, all eligible graduate students (Master &amp; PhD) may be offered competitive funding for support in their studies.  Sources may include:</a:t>
            </a:r>
          </a:p>
          <a:p>
            <a:pPr marL="400050" indent="-342900">
              <a:buFont typeface="Arial" panose="020B0604020202020204" pitchFamily="34" charset="0"/>
              <a:buChar char="•"/>
            </a:pPr>
            <a:r>
              <a:rPr lang="en-US" sz="1600" dirty="0"/>
              <a:t>Scholarships, fellowships &amp; other merit awards from governmental, industrial and other granting bodies in Canada</a:t>
            </a:r>
          </a:p>
          <a:p>
            <a:pPr marL="400050" indent="-342900">
              <a:buFont typeface="Arial" panose="020B0604020202020204" pitchFamily="34" charset="0"/>
              <a:buChar char="•"/>
            </a:pPr>
            <a:r>
              <a:rPr lang="en-US" sz="1600" dirty="0"/>
              <a:t>Entrance awards &amp; academic scholarships &amp; tuition bursaries</a:t>
            </a:r>
          </a:p>
          <a:p>
            <a:pPr marL="400050" indent="-342900">
              <a:buFont typeface="Arial" panose="020B0604020202020204" pitchFamily="34" charset="0"/>
              <a:buChar char="•"/>
            </a:pPr>
            <a:r>
              <a:rPr lang="en-US" sz="1600" dirty="0"/>
              <a:t>GTA for a maximum of 4 terms (Masters) and 8 terms (PhD) or lab demonstrating</a:t>
            </a:r>
          </a:p>
          <a:p>
            <a:pPr marL="400050" indent="-342900">
              <a:buFont typeface="Arial" panose="020B0604020202020204" pitchFamily="34" charset="0"/>
              <a:buChar char="•"/>
            </a:pPr>
            <a:r>
              <a:rPr lang="en-US" sz="1600" dirty="0"/>
              <a:t>RA with faculty members who hold research grants</a:t>
            </a:r>
          </a:p>
          <a:p>
            <a:pPr marL="400050" indent="-342900">
              <a:buFont typeface="Arial" panose="020B0604020202020204" pitchFamily="34" charset="0"/>
              <a:buChar char="•"/>
            </a:pPr>
            <a:r>
              <a:rPr lang="en-US" sz="1600" dirty="0"/>
              <a:t>Loans from OSAP or other provincial sources.</a:t>
            </a:r>
          </a:p>
          <a:p>
            <a:pPr marL="57150" indent="0">
              <a:buNone/>
            </a:pPr>
            <a:endParaRPr lang="en-US" dirty="0"/>
          </a:p>
          <a:p>
            <a:pPr marL="57150" indent="0">
              <a:buNone/>
            </a:pPr>
            <a:endParaRPr lang="en-US" dirty="0"/>
          </a:p>
        </p:txBody>
      </p:sp>
      <p:sp>
        <p:nvSpPr>
          <p:cNvPr id="7" name="Slide Number Placeholder 6" hidden="1"/>
          <p:cNvSpPr>
            <a:spLocks noGrp="1"/>
          </p:cNvSpPr>
          <p:nvPr>
            <p:ph type="sldNum" sz="quarter" idx="10"/>
          </p:nvPr>
        </p:nvSpPr>
        <p:spPr>
          <a:prstGeom prst="rect">
            <a:avLst/>
          </a:prstGeom>
        </p:spPr>
        <p:txBody>
          <a:bodyPr/>
          <a:lstStyle/>
          <a:p>
            <a:fld id="{A21E8A3B-FC14-144C-AC26-DE3BCE97D7C1}" type="slidenum">
              <a:rPr lang="en-US" smtClean="0"/>
              <a:pPr/>
              <a:t>1</a:t>
            </a:fld>
            <a:endParaRPr lang="en-US" dirty="0"/>
          </a:p>
        </p:txBody>
      </p:sp>
      <p:sp>
        <p:nvSpPr>
          <p:cNvPr id="2" name="Rectangle 1"/>
          <p:cNvSpPr/>
          <p:nvPr/>
        </p:nvSpPr>
        <p:spPr>
          <a:xfrm>
            <a:off x="39134" y="4590069"/>
            <a:ext cx="8581509" cy="338554"/>
          </a:xfrm>
          <a:prstGeom prst="rect">
            <a:avLst/>
          </a:prstGeom>
        </p:spPr>
        <p:txBody>
          <a:bodyPr wrap="square">
            <a:spAutoFit/>
          </a:bodyPr>
          <a:lstStyle/>
          <a:p>
            <a:pPr algn="r"/>
            <a:r>
              <a:rPr lang="en-US" sz="1600" b="1" dirty="0">
                <a:latin typeface="Baskerville Old Face" panose="02020602080505020303" pitchFamily="18" charset="0"/>
              </a:rPr>
              <a:t>https://www.trentu.ca/graduatestudies/tuition-awards-funding</a:t>
            </a:r>
          </a:p>
        </p:txBody>
      </p:sp>
    </p:spTree>
    <p:extLst>
      <p:ext uri="{BB962C8B-B14F-4D97-AF65-F5344CB8AC3E}">
        <p14:creationId xmlns:p14="http://schemas.microsoft.com/office/powerpoint/2010/main" val="21846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890" y="231910"/>
            <a:ext cx="3806593" cy="633599"/>
          </a:xfrm>
        </p:spPr>
        <p:txBody>
          <a:bodyPr>
            <a:normAutofit fontScale="90000"/>
          </a:bodyPr>
          <a:lstStyle/>
          <a:p>
            <a:r>
              <a:rPr lang="en-US" dirty="0">
                <a:solidFill>
                  <a:schemeClr val="bg1"/>
                </a:solidFill>
                <a:latin typeface="Baskerville Old Face" panose="02020602080505020303" pitchFamily="18" charset="0"/>
              </a:rPr>
              <a:t>Internal Graduate Funding</a:t>
            </a:r>
            <a:r>
              <a:rPr lang="en-US" dirty="0">
                <a:solidFill>
                  <a:schemeClr val="bg1"/>
                </a:solidFill>
              </a:rPr>
              <a:t/>
            </a:r>
            <a:br>
              <a:rPr lang="en-US" dirty="0">
                <a:solidFill>
                  <a:schemeClr val="bg1"/>
                </a:solidFill>
              </a:rPr>
            </a:br>
            <a:r>
              <a:rPr lang="en-US" dirty="0">
                <a:solidFill>
                  <a:schemeClr val="bg1"/>
                </a:solidFill>
              </a:rPr>
              <a:t> </a:t>
            </a:r>
          </a:p>
        </p:txBody>
      </p:sp>
      <p:sp>
        <p:nvSpPr>
          <p:cNvPr id="2" name="Content Placeholder 1"/>
          <p:cNvSpPr>
            <a:spLocks noGrp="1"/>
          </p:cNvSpPr>
          <p:nvPr>
            <p:ph idx="1"/>
          </p:nvPr>
        </p:nvSpPr>
        <p:spPr>
          <a:xfrm>
            <a:off x="284721" y="1212631"/>
            <a:ext cx="4553980" cy="3763811"/>
          </a:xfrm>
        </p:spPr>
        <p:txBody>
          <a:bodyPr/>
          <a:lstStyle/>
          <a:p>
            <a:pPr marL="0" indent="0">
              <a:buNone/>
            </a:pPr>
            <a:r>
              <a:rPr lang="en-US" sz="1600" dirty="0">
                <a:latin typeface="Baskerville Old Face" panose="02020602080505020303" pitchFamily="18" charset="0"/>
              </a:rPr>
              <a:t>As per a student’s letter of offer admission to their graduate program,  funding may include:</a:t>
            </a:r>
          </a:p>
          <a:p>
            <a:pPr marL="0" indent="0">
              <a:buNone/>
            </a:pPr>
            <a:endParaRPr lang="en-US" sz="1600" dirty="0">
              <a:latin typeface="Baskerville Old Face" panose="02020602080505020303" pitchFamily="18" charset="0"/>
            </a:endParaRPr>
          </a:p>
          <a:p>
            <a:pPr marL="457189" indent="-457189">
              <a:buFont typeface="+mj-lt"/>
              <a:buAutoNum type="arabicPeriod"/>
            </a:pPr>
            <a:r>
              <a:rPr lang="en-US" sz="1600" dirty="0">
                <a:latin typeface="Baskerville Old Face" panose="02020602080505020303" pitchFamily="18" charset="0"/>
              </a:rPr>
              <a:t>Research Fellowship</a:t>
            </a:r>
          </a:p>
          <a:p>
            <a:pPr marL="457189" indent="-457189">
              <a:buFont typeface="+mj-lt"/>
              <a:buAutoNum type="arabicPeriod"/>
            </a:pPr>
            <a:r>
              <a:rPr lang="en-US" sz="1600" dirty="0">
                <a:latin typeface="Baskerville Old Face" panose="02020602080505020303" pitchFamily="18" charset="0"/>
              </a:rPr>
              <a:t>Dean’s PhD Scholarship</a:t>
            </a:r>
          </a:p>
          <a:p>
            <a:pPr marL="457189" indent="-457189">
              <a:buFont typeface="+mj-lt"/>
              <a:buAutoNum type="arabicPeriod"/>
            </a:pPr>
            <a:r>
              <a:rPr lang="en-US" sz="1600" dirty="0">
                <a:latin typeface="Baskerville Old Face" panose="02020602080505020303" pitchFamily="18" charset="0"/>
              </a:rPr>
              <a:t>Entrance Scholarships – various</a:t>
            </a:r>
          </a:p>
          <a:p>
            <a:pPr marL="457189" indent="-457189">
              <a:buFont typeface="+mj-lt"/>
              <a:buAutoNum type="arabicPeriod"/>
            </a:pPr>
            <a:r>
              <a:rPr lang="en-US" sz="1600" dirty="0">
                <a:latin typeface="Baskerville Old Face" panose="02020602080505020303" pitchFamily="18" charset="0"/>
              </a:rPr>
              <a:t>Research Fellowship Awards</a:t>
            </a:r>
          </a:p>
          <a:p>
            <a:pPr marL="457189" indent="-457189">
              <a:buFont typeface="+mj-lt"/>
              <a:buAutoNum type="arabicPeriod"/>
            </a:pPr>
            <a:r>
              <a:rPr lang="en-US" sz="1600" dirty="0">
                <a:latin typeface="Baskerville Old Face" panose="02020602080505020303" pitchFamily="18" charset="0"/>
              </a:rPr>
              <a:t>Graduate International Scholarship</a:t>
            </a:r>
          </a:p>
          <a:p>
            <a:pPr marL="457189" indent="-457189">
              <a:buFont typeface="+mj-lt"/>
              <a:buAutoNum type="arabicPeriod"/>
            </a:pPr>
            <a:r>
              <a:rPr lang="en-US" sz="1600" dirty="0">
                <a:latin typeface="Baskerville Old Face" panose="02020602080505020303" pitchFamily="18" charset="0"/>
              </a:rPr>
              <a:t>Graduate Teaching Assistantship</a:t>
            </a:r>
          </a:p>
          <a:p>
            <a:pPr marL="457189" indent="-457189">
              <a:buFont typeface="+mj-lt"/>
              <a:buAutoNum type="arabicPeriod"/>
            </a:pPr>
            <a:endParaRPr lang="en-US" sz="1600" dirty="0">
              <a:latin typeface="Baskerville Old Face" panose="02020602080505020303" pitchFamily="18" charset="0"/>
              <a:hlinkClick r:id="rId3"/>
            </a:endParaRPr>
          </a:p>
          <a:p>
            <a:pPr marL="0" indent="0">
              <a:buNone/>
            </a:pPr>
            <a:r>
              <a:rPr lang="en-US" sz="1600" dirty="0">
                <a:latin typeface="Baskerville Old Face" panose="02020602080505020303" pitchFamily="18" charset="0"/>
              </a:rPr>
              <a:t>Funding is first directed towards tuition fees. </a:t>
            </a:r>
          </a:p>
          <a:p>
            <a:pPr marL="0" indent="0">
              <a:buNone/>
            </a:pPr>
            <a:endParaRPr lang="en-US" dirty="0"/>
          </a:p>
          <a:p>
            <a:pPr marL="0" indent="0">
              <a:buNone/>
            </a:pPr>
            <a:endParaRPr lang="en-US" dirty="0"/>
          </a:p>
        </p:txBody>
      </p:sp>
      <p:sp>
        <p:nvSpPr>
          <p:cNvPr id="3" name="Slide Number Placeholder 2" hidden="1"/>
          <p:cNvSpPr>
            <a:spLocks noGrp="1"/>
          </p:cNvSpPr>
          <p:nvPr>
            <p:ph type="sldNum" sz="quarter" idx="10"/>
          </p:nvPr>
        </p:nvSpPr>
        <p:spPr/>
        <p:txBody>
          <a:bodyPr/>
          <a:lstStyle/>
          <a:p>
            <a:fld id="{A21E8A3B-FC14-144C-AC26-DE3BCE97D7C1}" type="slidenum">
              <a:rPr lang="en-US" smtClean="0"/>
              <a:pPr/>
              <a:t>2</a:t>
            </a:fld>
            <a:endParaRPr lang="en-US" dirty="0"/>
          </a:p>
        </p:txBody>
      </p:sp>
      <p:pic>
        <p:nvPicPr>
          <p:cNvPr id="5" name="Picture 4" descr="Otonabee River with tree overhanging water" title="Internal Graduate Fun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703" y="1757547"/>
            <a:ext cx="3791500" cy="2843625"/>
          </a:xfrm>
          <a:prstGeom prst="rect">
            <a:avLst/>
          </a:prstGeom>
        </p:spPr>
      </p:pic>
    </p:spTree>
    <p:extLst>
      <p:ext uri="{BB962C8B-B14F-4D97-AF65-F5344CB8AC3E}">
        <p14:creationId xmlns:p14="http://schemas.microsoft.com/office/powerpoint/2010/main" val="19767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243" y="247230"/>
            <a:ext cx="6187282" cy="633599"/>
          </a:xfrm>
        </p:spPr>
        <p:txBody>
          <a:bodyPr/>
          <a:lstStyle/>
          <a:p>
            <a:r>
              <a:rPr lang="en-US" sz="2500" dirty="0">
                <a:solidFill>
                  <a:schemeClr val="bg1"/>
                </a:solidFill>
                <a:latin typeface="Baskerville Old Face" panose="02020602080505020303" pitchFamily="18" charset="0"/>
              </a:rPr>
              <a:t>External Funding – Scholarships &amp; Awards</a:t>
            </a:r>
          </a:p>
        </p:txBody>
      </p:sp>
      <p:sp>
        <p:nvSpPr>
          <p:cNvPr id="3" name="Slide Number Placeholder 2" hidden="1"/>
          <p:cNvSpPr>
            <a:spLocks noGrp="1"/>
          </p:cNvSpPr>
          <p:nvPr>
            <p:ph type="sldNum" sz="quarter" idx="10"/>
          </p:nvPr>
        </p:nvSpPr>
        <p:spPr/>
        <p:txBody>
          <a:bodyPr/>
          <a:lstStyle/>
          <a:p>
            <a:fld id="{A21E8A3B-FC14-144C-AC26-DE3BCE97D7C1}" type="slidenum">
              <a:rPr lang="en-US" smtClean="0"/>
              <a:pPr/>
              <a:t>3</a:t>
            </a:fld>
            <a:endParaRPr lang="en-US" dirty="0"/>
          </a:p>
        </p:txBody>
      </p:sp>
      <p:sp>
        <p:nvSpPr>
          <p:cNvPr id="2" name="Content Placeholder 1"/>
          <p:cNvSpPr>
            <a:spLocks noGrp="1"/>
          </p:cNvSpPr>
          <p:nvPr>
            <p:ph idx="1"/>
          </p:nvPr>
        </p:nvSpPr>
        <p:spPr>
          <a:xfrm>
            <a:off x="289727" y="1072050"/>
            <a:ext cx="8545518" cy="3050323"/>
          </a:xfrm>
        </p:spPr>
        <p:txBody>
          <a:bodyPr/>
          <a:lstStyle/>
          <a:p>
            <a:pPr marL="0" indent="0">
              <a:buNone/>
            </a:pPr>
            <a:r>
              <a:rPr lang="en-US" sz="1600" dirty="0">
                <a:latin typeface="Baskerville Old Face" panose="02020602080505020303" pitchFamily="18" charset="0"/>
              </a:rPr>
              <a:t>Tri Council Scholarships – Doctoral or Masters</a:t>
            </a:r>
          </a:p>
          <a:p>
            <a:pPr marL="560070" lvl="1" indent="-285750">
              <a:buFont typeface="Wingdings" panose="05000000000000000000" pitchFamily="2" charset="2"/>
              <a:buChar char="§"/>
            </a:pPr>
            <a:r>
              <a:rPr lang="en-US" sz="1600" dirty="0">
                <a:latin typeface="Baskerville Old Face" panose="02020602080505020303" pitchFamily="18" charset="0"/>
              </a:rPr>
              <a:t>NSERC</a:t>
            </a:r>
          </a:p>
          <a:p>
            <a:pPr marL="560070" lvl="1" indent="-285750">
              <a:buFont typeface="Wingdings" panose="05000000000000000000" pitchFamily="2" charset="2"/>
              <a:buChar char="§"/>
            </a:pPr>
            <a:r>
              <a:rPr lang="en-US" sz="1600" dirty="0">
                <a:latin typeface="Baskerville Old Face" panose="02020602080505020303" pitchFamily="18" charset="0"/>
              </a:rPr>
              <a:t>SSHRC</a:t>
            </a:r>
          </a:p>
          <a:p>
            <a:pPr marL="560070" lvl="1" indent="-285750">
              <a:buFont typeface="Wingdings" panose="05000000000000000000" pitchFamily="2" charset="2"/>
              <a:buChar char="§"/>
            </a:pPr>
            <a:r>
              <a:rPr lang="en-US" sz="1600" dirty="0">
                <a:latin typeface="Baskerville Old Face" panose="02020602080505020303" pitchFamily="18" charset="0"/>
              </a:rPr>
              <a:t>CIHR</a:t>
            </a:r>
          </a:p>
          <a:p>
            <a:pPr marL="0" indent="0">
              <a:buNone/>
            </a:pPr>
            <a:endParaRPr lang="en-US" sz="1600" dirty="0">
              <a:latin typeface="Baskerville Old Face" panose="02020602080505020303" pitchFamily="18" charset="0"/>
            </a:endParaRPr>
          </a:p>
          <a:p>
            <a:pPr marL="0" indent="0">
              <a:buNone/>
            </a:pPr>
            <a:r>
              <a:rPr lang="en-US" sz="1600" dirty="0">
                <a:latin typeface="Baskerville Old Face" panose="02020602080505020303" pitchFamily="18" charset="0"/>
              </a:rPr>
              <a:t>Ontario Graduate Queen Elizabeth Scholarship in Science and Technology</a:t>
            </a:r>
          </a:p>
          <a:p>
            <a:pPr marL="0" indent="0">
              <a:buNone/>
            </a:pPr>
            <a:endParaRPr lang="en-US" sz="1600" dirty="0">
              <a:latin typeface="Baskerville Old Face" panose="02020602080505020303" pitchFamily="18" charset="0"/>
            </a:endParaRPr>
          </a:p>
          <a:p>
            <a:pPr marL="0" indent="0">
              <a:buNone/>
            </a:pPr>
            <a:r>
              <a:rPr lang="en-US" sz="1600" dirty="0">
                <a:latin typeface="Baskerville Old Face" panose="02020602080505020303" pitchFamily="18" charset="0"/>
              </a:rPr>
              <a:t>Ontario Graduate Scholarship</a:t>
            </a:r>
          </a:p>
          <a:p>
            <a:pPr marL="0" indent="0">
              <a:buNone/>
            </a:pPr>
            <a:endParaRPr lang="en-US" sz="1600" dirty="0">
              <a:latin typeface="Baskerville Old Face" panose="02020602080505020303" pitchFamily="18" charset="0"/>
            </a:endParaRPr>
          </a:p>
          <a:p>
            <a:pPr marL="0" indent="0">
              <a:buNone/>
            </a:pPr>
            <a:r>
              <a:rPr lang="en-US" sz="1600" dirty="0">
                <a:latin typeface="Baskerville Old Face" panose="02020602080505020303" pitchFamily="18" charset="0"/>
              </a:rPr>
              <a:t>Vanier Scholarship</a:t>
            </a:r>
          </a:p>
          <a:p>
            <a:pPr marL="0" indent="0">
              <a:buNone/>
            </a:pPr>
            <a:endParaRPr lang="en-US" sz="1600" dirty="0">
              <a:latin typeface="Baskerville Old Face" panose="02020602080505020303" pitchFamily="18" charset="0"/>
            </a:endParaRPr>
          </a:p>
          <a:p>
            <a:pPr marL="0" indent="0">
              <a:buNone/>
            </a:pPr>
            <a:r>
              <a:rPr lang="en-US" sz="1600" dirty="0">
                <a:latin typeface="Baskerville Old Face" panose="02020602080505020303" pitchFamily="18" charset="0"/>
              </a:rPr>
              <a:t>MITACS</a:t>
            </a:r>
          </a:p>
          <a:p>
            <a:pPr marL="0" indent="0">
              <a:buNone/>
            </a:pPr>
            <a:endParaRPr lang="en-US" dirty="0"/>
          </a:p>
        </p:txBody>
      </p:sp>
      <p:pic>
        <p:nvPicPr>
          <p:cNvPr id="9" name="Picture 8" descr="Otonabee River &amp; Bata Library&#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1" y="2798402"/>
            <a:ext cx="3105668" cy="2236382"/>
          </a:xfrm>
          <a:prstGeom prst="rect">
            <a:avLst/>
          </a:prstGeom>
        </p:spPr>
      </p:pic>
    </p:spTree>
    <p:extLst>
      <p:ext uri="{BB962C8B-B14F-4D97-AF65-F5344CB8AC3E}">
        <p14:creationId xmlns:p14="http://schemas.microsoft.com/office/powerpoint/2010/main" val="209404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549" y="1940020"/>
            <a:ext cx="8639694" cy="2834713"/>
          </a:xfrm>
        </p:spPr>
        <p:txBody>
          <a:bodyPr/>
          <a:lstStyle/>
          <a:p>
            <a:r>
              <a:rPr lang="en-US" sz="1600" b="0" dirty="0">
                <a:solidFill>
                  <a:schemeClr val="tx1"/>
                </a:solidFill>
                <a:latin typeface="Baskerville Old Face" panose="02020602080505020303" pitchFamily="18" charset="0"/>
              </a:rPr>
              <a:t>Internal funding is applied in thirds, and posted to student accounts during the third week of the first month of each term.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Graduate Teaching Assistantships are a form of employment, processed through Payroll bi-weekly as a electronic funds transfer to a student’s personal Canadian bank account.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External Funding is credited to a student’s account, then debited out of the student account in order to be directly deposited to a student’s Canadian bank account.  This process spans over a few days and will be completed by the end of the third week of the first month of the term.  It is necessary to post and remove funds in order to properly produce tax forms.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
            </a:r>
            <a:br>
              <a:rPr lang="en-US" sz="1600" b="0" dirty="0">
                <a:solidFill>
                  <a:schemeClr val="tx1"/>
                </a:solidFill>
                <a:latin typeface="Baskerville Old Face" panose="02020602080505020303" pitchFamily="18" charset="0"/>
              </a:rPr>
            </a:br>
            <a:r>
              <a:rPr lang="en-US" sz="1600" b="0" dirty="0">
                <a:solidFill>
                  <a:schemeClr val="tx1"/>
                </a:solidFill>
                <a:latin typeface="Baskerville Old Face" panose="02020602080505020303" pitchFamily="18" charset="0"/>
              </a:rPr>
              <a:t>New external scholarship award holders could experience a delay of their first payment of their award depending on the start date.  </a:t>
            </a:r>
            <a:endParaRPr lang="en-US" dirty="0">
              <a:solidFill>
                <a:schemeClr val="bg1"/>
              </a:solidFill>
            </a:endParaRPr>
          </a:p>
        </p:txBody>
      </p:sp>
      <p:sp>
        <p:nvSpPr>
          <p:cNvPr id="3" name="Slide Number Placeholder 2"/>
          <p:cNvSpPr>
            <a:spLocks noGrp="1"/>
          </p:cNvSpPr>
          <p:nvPr>
            <p:ph type="sldNum" sz="quarter" idx="10"/>
          </p:nvPr>
        </p:nvSpPr>
        <p:spPr/>
        <p:txBody>
          <a:bodyPr/>
          <a:lstStyle/>
          <a:p>
            <a:fld id="{A21E8A3B-FC14-144C-AC26-DE3BCE97D7C1}" type="slidenum">
              <a:rPr lang="en-US" smtClean="0"/>
              <a:pPr/>
              <a:t>4</a:t>
            </a:fld>
            <a:endParaRPr lang="en-US" dirty="0"/>
          </a:p>
        </p:txBody>
      </p:sp>
      <p:pic>
        <p:nvPicPr>
          <p:cNvPr id="6" name="Content Placeholder 5" descr="Lady Eaton college with spring blossoms in foreground"/>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7073900" cy="1857375"/>
          </a:xfrm>
          <a:prstGeom prst="rect">
            <a:avLst/>
          </a:prstGeom>
        </p:spPr>
      </p:pic>
    </p:spTree>
    <p:extLst>
      <p:ext uri="{BB962C8B-B14F-4D97-AF65-F5344CB8AC3E}">
        <p14:creationId xmlns:p14="http://schemas.microsoft.com/office/powerpoint/2010/main" val="63281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291" y="301088"/>
            <a:ext cx="7092534" cy="461665"/>
          </a:xfrm>
          <a:prstGeom prst="rect">
            <a:avLst/>
          </a:prstGeom>
          <a:noFill/>
        </p:spPr>
        <p:txBody>
          <a:bodyPr wrap="square" rtlCol="0">
            <a:spAutoFit/>
          </a:bodyPr>
          <a:lstStyle/>
          <a:p>
            <a:r>
              <a:rPr lang="en-US" sz="2400" dirty="0">
                <a:solidFill>
                  <a:schemeClr val="bg1"/>
                </a:solidFill>
                <a:latin typeface="Baskerville Old Face" panose="02020602080505020303" pitchFamily="18" charset="0"/>
              </a:rPr>
              <a:t>Science Students – Details within Offer of Admission </a:t>
            </a:r>
          </a:p>
        </p:txBody>
      </p:sp>
      <p:sp>
        <p:nvSpPr>
          <p:cNvPr id="4" name="Title 3"/>
          <p:cNvSpPr>
            <a:spLocks noGrp="1"/>
          </p:cNvSpPr>
          <p:nvPr>
            <p:ph type="title"/>
          </p:nvPr>
        </p:nvSpPr>
        <p:spPr>
          <a:xfrm>
            <a:off x="104775" y="1104900"/>
            <a:ext cx="8739985" cy="627648"/>
          </a:xfrm>
        </p:spPr>
        <p:txBody>
          <a:bodyPr/>
          <a:lstStyle/>
          <a:p>
            <a:r>
              <a:rPr lang="en-US" sz="2400" dirty="0">
                <a:latin typeface="Baskerville Old Face" panose="02020602080505020303" pitchFamily="18" charset="0"/>
              </a:rPr>
              <a:t>Research Fellowship Award (RFA) </a:t>
            </a:r>
            <a:r>
              <a:rPr lang="en-US" sz="1800" dirty="0">
                <a:latin typeface="Baskerville Old Face" panose="02020602080505020303" pitchFamily="18" charset="0"/>
              </a:rPr>
              <a:t>– Supervisor Financial Support Process</a:t>
            </a:r>
          </a:p>
        </p:txBody>
      </p:sp>
      <p:sp>
        <p:nvSpPr>
          <p:cNvPr id="2" name="Content Placeholder 1"/>
          <p:cNvSpPr>
            <a:spLocks noGrp="1"/>
          </p:cNvSpPr>
          <p:nvPr>
            <p:ph idx="1"/>
          </p:nvPr>
        </p:nvSpPr>
        <p:spPr>
          <a:xfrm>
            <a:off x="299242" y="1581150"/>
            <a:ext cx="8542252" cy="2619375"/>
          </a:xfrm>
        </p:spPr>
        <p:txBody>
          <a:bodyPr/>
          <a:lstStyle/>
          <a:p>
            <a:pPr>
              <a:buFont typeface="Wingdings" panose="05000000000000000000" pitchFamily="2" charset="2"/>
              <a:buChar char="§"/>
            </a:pPr>
            <a:r>
              <a:rPr lang="en-US" sz="1400" dirty="0">
                <a:latin typeface="Baskerville Old Face" panose="02020602080505020303" pitchFamily="18" charset="0"/>
              </a:rPr>
              <a:t>Students discuss RFA support with their Supervisor</a:t>
            </a:r>
          </a:p>
          <a:p>
            <a:pPr>
              <a:buFont typeface="Wingdings" panose="05000000000000000000" pitchFamily="2" charset="2"/>
              <a:buChar char="§"/>
            </a:pPr>
            <a:r>
              <a:rPr lang="en-US" sz="1400" dirty="0">
                <a:latin typeface="Baskerville Old Face" panose="02020602080505020303" pitchFamily="18" charset="0"/>
              </a:rPr>
              <a:t>Agree on payment distribution, typically smaller amounts in fall and winter, with final payout in spring term</a:t>
            </a:r>
          </a:p>
          <a:p>
            <a:pPr>
              <a:buFont typeface="Wingdings" panose="05000000000000000000" pitchFamily="2" charset="2"/>
              <a:buChar char="§"/>
            </a:pPr>
            <a:r>
              <a:rPr lang="en-US" sz="1400" dirty="0">
                <a:latin typeface="Baskerville Old Face" panose="02020602080505020303" pitchFamily="18" charset="0"/>
              </a:rPr>
              <a:t>Supervisor emails Graduate Funding Form 1B  to </a:t>
            </a:r>
            <a:r>
              <a:rPr lang="en-US" sz="1400" dirty="0">
                <a:latin typeface="Baskerville Old Face" panose="02020602080505020303" pitchFamily="18" charset="0"/>
                <a:hlinkClick r:id="rId3"/>
              </a:rPr>
              <a:t>graduatefinance@trentu.ca</a:t>
            </a:r>
            <a:r>
              <a:rPr lang="en-US" sz="1400" dirty="0">
                <a:latin typeface="Baskerville Old Face" panose="02020602080505020303" pitchFamily="18" charset="0"/>
              </a:rPr>
              <a:t> prior to September 10th,  January 10th, or May 10th </a:t>
            </a:r>
          </a:p>
          <a:p>
            <a:pPr>
              <a:buFont typeface="Wingdings" panose="05000000000000000000" pitchFamily="2" charset="2"/>
              <a:buChar char="§"/>
            </a:pPr>
            <a:r>
              <a:rPr lang="en-US" sz="1400" dirty="0">
                <a:latin typeface="Baskerville Old Face" panose="02020602080505020303" pitchFamily="18" charset="0"/>
              </a:rPr>
              <a:t>The Graduate Finance Officer receives and processes funding forms, sending a complete listing to the Office of Research &amp; Innovation, who review and approve Supervisor RFA support.</a:t>
            </a:r>
          </a:p>
          <a:p>
            <a:pPr>
              <a:buFont typeface="Wingdings" panose="05000000000000000000" pitchFamily="2" charset="2"/>
              <a:buChar char="§"/>
            </a:pPr>
            <a:r>
              <a:rPr lang="en-US" sz="1400" dirty="0">
                <a:latin typeface="Baskerville Old Face" panose="02020602080505020303" pitchFamily="18" charset="0"/>
              </a:rPr>
              <a:t>Finance Officer is advised that the approval process has been completed and RFA funding is posted to a student’s account.</a:t>
            </a:r>
          </a:p>
          <a:p>
            <a:pPr>
              <a:buFont typeface="Wingdings" panose="05000000000000000000" pitchFamily="2" charset="2"/>
              <a:buChar char="Ø"/>
            </a:pPr>
            <a:endParaRPr lang="en-US" sz="1400" dirty="0">
              <a:latin typeface="Baskerville Old Face" panose="02020602080505020303" pitchFamily="18" charset="0"/>
            </a:endParaRPr>
          </a:p>
          <a:p>
            <a:pPr marL="0" indent="0">
              <a:buNone/>
            </a:pPr>
            <a:r>
              <a:rPr lang="en-US" sz="1400" i="1" dirty="0">
                <a:latin typeface="Baskerville Old Face" panose="02020602080505020303" pitchFamily="18" charset="0"/>
              </a:rPr>
              <a:t>NOTE: Navigating approval process can take up to three weeks or more, all efforts are taken to ensure the funding is posted to student accounts prior to the tuition deadline.</a:t>
            </a:r>
          </a:p>
          <a:p>
            <a:pPr marL="0" indent="0">
              <a:buNone/>
            </a:pPr>
            <a:endParaRPr lang="en-US" sz="1400" dirty="0">
              <a:latin typeface="Baskerville Old Face" panose="02020602080505020303" pitchFamily="18" charset="0"/>
            </a:endParaRPr>
          </a:p>
        </p:txBody>
      </p:sp>
      <p:sp>
        <p:nvSpPr>
          <p:cNvPr id="5" name="Text Placeholder 4"/>
          <p:cNvSpPr>
            <a:spLocks noGrp="1"/>
          </p:cNvSpPr>
          <p:nvPr>
            <p:ph type="body" sz="quarter" idx="11"/>
          </p:nvPr>
        </p:nvSpPr>
        <p:spPr/>
        <p:txBody>
          <a:bodyPr/>
          <a:lstStyle/>
          <a:p>
            <a:r>
              <a:rPr lang="en-US" sz="1400" b="1" dirty="0">
                <a:latin typeface="Baskerville Old Face" panose="02020602080505020303" pitchFamily="18" charset="0"/>
              </a:rPr>
              <a:t>Review your offer of admission letter</a:t>
            </a:r>
          </a:p>
        </p:txBody>
      </p:sp>
      <p:sp>
        <p:nvSpPr>
          <p:cNvPr id="3" name="Slide Number Placeholder 2"/>
          <p:cNvSpPr>
            <a:spLocks noGrp="1"/>
          </p:cNvSpPr>
          <p:nvPr>
            <p:ph type="sldNum" sz="quarter" idx="10"/>
          </p:nvPr>
        </p:nvSpPr>
        <p:spPr/>
        <p:txBody>
          <a:bodyPr/>
          <a:lstStyle/>
          <a:p>
            <a:fld id="{A21E8A3B-FC14-144C-AC26-DE3BCE97D7C1}" type="slidenum">
              <a:rPr lang="en-US" smtClean="0"/>
              <a:pPr/>
              <a:t>5</a:t>
            </a:fld>
            <a:endParaRPr lang="en-US" dirty="0"/>
          </a:p>
        </p:txBody>
      </p:sp>
    </p:spTree>
    <p:extLst>
      <p:ext uri="{BB962C8B-B14F-4D97-AF65-F5344CB8AC3E}">
        <p14:creationId xmlns:p14="http://schemas.microsoft.com/office/powerpoint/2010/main" val="11518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5239" y="230089"/>
            <a:ext cx="6472151" cy="633599"/>
          </a:xfrm>
        </p:spPr>
        <p:txBody>
          <a:bodyPr/>
          <a:lstStyle/>
          <a:p>
            <a:r>
              <a:rPr lang="en-US" sz="2400" dirty="0">
                <a:solidFill>
                  <a:schemeClr val="bg1"/>
                </a:solidFill>
                <a:latin typeface="Baskerville Old Face" panose="02020602080505020303" pitchFamily="18" charset="0"/>
                <a:cs typeface="Arial" panose="020B0604020202020204" pitchFamily="34" charset="0"/>
              </a:rPr>
              <a:t>Resources for Assistance for Funding Information</a:t>
            </a:r>
          </a:p>
        </p:txBody>
      </p:sp>
      <p:sp>
        <p:nvSpPr>
          <p:cNvPr id="6" name="TextBox 5"/>
          <p:cNvSpPr txBox="1"/>
          <p:nvPr/>
        </p:nvSpPr>
        <p:spPr>
          <a:xfrm>
            <a:off x="211669" y="1167429"/>
            <a:ext cx="5589528" cy="2585323"/>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Microsoft PhagsPa" panose="020B0502040204020203" pitchFamily="34" charset="0"/>
            </a:endParaRPr>
          </a:p>
          <a:p>
            <a:pPr marL="285750" indent="-285750">
              <a:buFont typeface="Arial" panose="020B0604020202020204" pitchFamily="34" charset="0"/>
              <a:buChar char="•"/>
            </a:pPr>
            <a:r>
              <a:rPr lang="en-US" dirty="0">
                <a:latin typeface="Baskerville Old Face" panose="02020602080505020303" pitchFamily="18" charset="0"/>
              </a:rPr>
              <a:t>Supervisor or Co-Supervisors (if applicable)</a:t>
            </a:r>
          </a:p>
          <a:p>
            <a:pPr marL="285750" indent="-285750">
              <a:buFont typeface="Arial" panose="020B0604020202020204" pitchFamily="34" charset="0"/>
              <a:buChar char="•"/>
            </a:pPr>
            <a:r>
              <a:rPr lang="en-US" dirty="0">
                <a:latin typeface="Baskerville Old Face" panose="02020602080505020303" pitchFamily="18" charset="0"/>
              </a:rPr>
              <a:t>Graduate Program Administrator </a:t>
            </a:r>
          </a:p>
          <a:p>
            <a:pPr marL="285750" indent="-285750">
              <a:buFont typeface="Arial" panose="020B0604020202020204" pitchFamily="34" charset="0"/>
              <a:buChar char="•"/>
            </a:pPr>
            <a:r>
              <a:rPr lang="en-US" dirty="0">
                <a:latin typeface="Baskerville Old Face" panose="02020602080505020303" pitchFamily="18" charset="0"/>
              </a:rPr>
              <a:t>Program Coordinator</a:t>
            </a:r>
          </a:p>
          <a:p>
            <a:pPr marL="285750" indent="-285750">
              <a:buFont typeface="Arial" panose="020B0604020202020204" pitchFamily="34" charset="0"/>
              <a:buChar char="•"/>
            </a:pPr>
            <a:r>
              <a:rPr lang="en-US" dirty="0">
                <a:latin typeface="Baskerville Old Face" panose="02020602080505020303" pitchFamily="18" charset="0"/>
              </a:rPr>
              <a:t>Graduate Program Director</a:t>
            </a:r>
          </a:p>
          <a:p>
            <a:pPr marL="285750" indent="-285750">
              <a:buFont typeface="Arial" panose="020B0604020202020204" pitchFamily="34" charset="0"/>
              <a:buChar char="•"/>
            </a:pPr>
            <a:r>
              <a:rPr lang="en-US" dirty="0">
                <a:latin typeface="Baskerville Old Face" panose="02020602080505020303" pitchFamily="18" charset="0"/>
              </a:rPr>
              <a:t>Graduate Finance Officer </a:t>
            </a:r>
          </a:p>
          <a:p>
            <a:pPr marL="285750" indent="-285750">
              <a:buFont typeface="Arial" panose="020B0604020202020204" pitchFamily="34" charset="0"/>
              <a:buChar char="•"/>
            </a:pPr>
            <a:r>
              <a:rPr lang="en-US" dirty="0">
                <a:latin typeface="Baskerville Old Face" panose="02020602080505020303" pitchFamily="18" charset="0"/>
              </a:rPr>
              <a:t>School of Graduate Studies </a:t>
            </a:r>
          </a:p>
          <a:p>
            <a:pPr marL="285750" indent="-285750">
              <a:buFont typeface="Arial" panose="020B0604020202020204" pitchFamily="34" charset="0"/>
              <a:buChar char="•"/>
            </a:pPr>
            <a:endParaRPr lang="en-US" sz="1600" dirty="0">
              <a:latin typeface="Microsoft PhagsPa" panose="020B0502040204020203" pitchFamily="34" charset="0"/>
            </a:endParaRPr>
          </a:p>
          <a:p>
            <a:endParaRPr lang="en-US" dirty="0"/>
          </a:p>
        </p:txBody>
      </p:sp>
      <p:sp>
        <p:nvSpPr>
          <p:cNvPr id="2" name="Content Placeholder 1" descr="Graduate Program Administrator&#10;Program Coordinator&#10;Graduate Program Director&#10;Graduate Finance Officer&#10;School of Graduate Studies"/>
          <p:cNvSpPr>
            <a:spLocks noGrp="1"/>
          </p:cNvSpPr>
          <p:nvPr>
            <p:ph idx="1"/>
          </p:nvPr>
        </p:nvSpPr>
        <p:spPr>
          <a:xfrm>
            <a:off x="303725" y="1784708"/>
            <a:ext cx="4673911" cy="2577947"/>
          </a:xfrm>
        </p:spPr>
        <p:txBody>
          <a:bodyPr/>
          <a:lstStyle/>
          <a:p>
            <a:pPr marL="0" indent="0">
              <a:buNone/>
            </a:pPr>
            <a:endParaRPr lang="en-US" sz="1800" dirty="0">
              <a:solidFill>
                <a:schemeClr val="tx1"/>
              </a:solidFill>
            </a:endParaRPr>
          </a:p>
          <a:p>
            <a:pPr marL="0" indent="0">
              <a:buNone/>
            </a:pPr>
            <a:endParaRPr lang="en-US" dirty="0">
              <a:solidFill>
                <a:schemeClr val="tx1"/>
              </a:solidFill>
            </a:endParaRPr>
          </a:p>
        </p:txBody>
      </p:sp>
      <p:pic>
        <p:nvPicPr>
          <p:cNvPr id="7" name="Picture 6" descr="Otonabee river withview of bridge and environmental buil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78551" y="1618342"/>
            <a:ext cx="3607305" cy="2705479"/>
          </a:xfrm>
          <a:prstGeom prst="rect">
            <a:avLst/>
          </a:prstGeom>
        </p:spPr>
      </p:pic>
      <p:sp>
        <p:nvSpPr>
          <p:cNvPr id="3" name="Slide Number Placeholder 2"/>
          <p:cNvSpPr>
            <a:spLocks noGrp="1"/>
          </p:cNvSpPr>
          <p:nvPr>
            <p:ph type="sldNum" sz="quarter" idx="10"/>
          </p:nvPr>
        </p:nvSpPr>
        <p:spPr/>
        <p:txBody>
          <a:bodyPr/>
          <a:lstStyle/>
          <a:p>
            <a:fld id="{A21E8A3B-FC14-144C-AC26-DE3BCE97D7C1}" type="slidenum">
              <a:rPr lang="en-US" smtClean="0"/>
              <a:pPr/>
              <a:t>6</a:t>
            </a:fld>
            <a:endParaRPr lang="en-US" dirty="0"/>
          </a:p>
        </p:txBody>
      </p:sp>
    </p:spTree>
    <p:extLst>
      <p:ext uri="{BB962C8B-B14F-4D97-AF65-F5344CB8AC3E}">
        <p14:creationId xmlns:p14="http://schemas.microsoft.com/office/powerpoint/2010/main" val="359791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069" y="2384121"/>
            <a:ext cx="7995024" cy="1233413"/>
          </a:xfrm>
        </p:spPr>
        <p:txBody>
          <a:bodyPr/>
          <a:lstStyle/>
          <a:p>
            <a:r>
              <a:rPr lang="en-US" dirty="0"/>
              <a:t>Challenge the Way You Think</a:t>
            </a:r>
          </a:p>
        </p:txBody>
      </p:sp>
      <p:pic>
        <p:nvPicPr>
          <p:cNvPr id="1026" name="Picture 2" descr="Trent University Aerial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723900"/>
            <a:ext cx="7969250" cy="22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99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EE78174CFAE84DA16259EA1F88BACF" ma:contentTypeVersion="7" ma:contentTypeDescription="Create a new document." ma:contentTypeScope="" ma:versionID="2f8bf77efd297f96f44e82caf586551e">
  <xsd:schema xmlns:xsd="http://www.w3.org/2001/XMLSchema" xmlns:xs="http://www.w3.org/2001/XMLSchema" xmlns:p="http://schemas.microsoft.com/office/2006/metadata/properties" xmlns:ns3="b9826fe7-03c8-4786-b499-5a2941e50222" xmlns:ns4="bfd03ad1-316d-4a4c-a966-3487c3c9413d" targetNamespace="http://schemas.microsoft.com/office/2006/metadata/properties" ma:root="true" ma:fieldsID="ad9566704abdf1e94a7ffbdc7ef0d2c4" ns3:_="" ns4:_="">
    <xsd:import namespace="b9826fe7-03c8-4786-b499-5a2941e50222"/>
    <xsd:import namespace="bfd03ad1-316d-4a4c-a966-3487c3c941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26fe7-03c8-4786-b499-5a2941e5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03ad1-316d-4a4c-a966-3487c3c94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DEC7F-3409-411B-9D5A-45CC892A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26fe7-03c8-4786-b499-5a2941e50222"/>
    <ds:schemaRef ds:uri="bfd03ad1-316d-4a4c-a966-3487c3c9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675251-11E8-4B60-8938-58398DBD5C90}">
  <ds:schemaRefs>
    <ds:schemaRef ds:uri="http://purl.org/dc/elements/1.1/"/>
    <ds:schemaRef ds:uri="http://schemas.microsoft.com/office/2006/metadata/properties"/>
    <ds:schemaRef ds:uri="http://schemas.microsoft.com/office/2006/documentManagement/types"/>
    <ds:schemaRef ds:uri="http://purl.org/dc/terms/"/>
    <ds:schemaRef ds:uri="b9826fe7-03c8-4786-b499-5a2941e50222"/>
    <ds:schemaRef ds:uri="http://purl.org/dc/dcmitype/"/>
    <ds:schemaRef ds:uri="http://schemas.microsoft.com/office/infopath/2007/PartnerControls"/>
    <ds:schemaRef ds:uri="http://schemas.openxmlformats.org/package/2006/metadata/core-properties"/>
    <ds:schemaRef ds:uri="bfd03ad1-316d-4a4c-a966-3487c3c9413d"/>
    <ds:schemaRef ds:uri="http://www.w3.org/XML/1998/namespace"/>
  </ds:schemaRefs>
</ds:datastoreItem>
</file>

<file path=customXml/itemProps3.xml><?xml version="1.0" encoding="utf-8"?>
<ds:datastoreItem xmlns:ds="http://schemas.openxmlformats.org/officeDocument/2006/customXml" ds:itemID="{2F55C9CD-563E-4514-A50E-DE2AFFAFB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1627</TotalTime>
  <Words>568</Words>
  <Application>Microsoft Office PowerPoint</Application>
  <PresentationFormat>On-screen Show (16:9)</PresentationFormat>
  <Paragraphs>76</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Baskerville Old Face</vt:lpstr>
      <vt:lpstr>Calibri</vt:lpstr>
      <vt:lpstr>Microsoft PhagsPa</vt:lpstr>
      <vt:lpstr>Wingdings</vt:lpstr>
      <vt:lpstr>Office Theme</vt:lpstr>
      <vt:lpstr> Research/Thesis Graduate Programs Overview: Awards &amp; Funding</vt:lpstr>
      <vt:lpstr>Tuition, Awards &amp; Funding</vt:lpstr>
      <vt:lpstr>Internal Graduate Funding  </vt:lpstr>
      <vt:lpstr>External Funding – Scholarships &amp; Awards</vt:lpstr>
      <vt:lpstr>Internal funding is applied in thirds, and posted to student accounts during the third week of the first month of each term.   Graduate Teaching Assistantships are a form of employment, processed through Payroll bi-weekly as a electronic funds transfer to a student’s personal Canadian bank account.   External Funding is credited to a student’s account, then debited out of the student account in order to be directly deposited to a student’s Canadian bank account.  This process spans over a few days and will be completed by the end of the third week of the first month of the term.  It is necessary to post and remove funds in order to properly produce tax forms.   New external scholarship award holders could experience a delay of their first payment of their award depending on the start date.  </vt:lpstr>
      <vt:lpstr>Research Fellowship Award (RFA) – Supervisor Financial Support Process</vt:lpstr>
      <vt:lpstr>Resources for Assistance for Funding Information</vt:lpstr>
      <vt:lpstr>Challenge the Way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Finance Session</dc:title>
  <dc:creator>Stephanie Belfry</dc:creator>
  <cp:lastModifiedBy>Laurie Collette</cp:lastModifiedBy>
  <cp:revision>232</cp:revision>
  <cp:lastPrinted>2019-08-29T20:38:54Z</cp:lastPrinted>
  <dcterms:created xsi:type="dcterms:W3CDTF">2019-08-29T10:34:18Z</dcterms:created>
  <dcterms:modified xsi:type="dcterms:W3CDTF">2021-12-17T18:26:00Z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0x01010004EE78174CFAE84DA16259EA1F88BACF</vt:lpwstr>
  </property>
</Properties>
</file>