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5"/>
  </p:notesMasterIdLst>
  <p:handoutMasterIdLst>
    <p:handoutMasterId r:id="rId16"/>
  </p:handoutMasterIdLst>
  <p:sldIdLst>
    <p:sldId id="291" r:id="rId5"/>
    <p:sldId id="307" r:id="rId6"/>
    <p:sldId id="278" r:id="rId7"/>
    <p:sldId id="306" r:id="rId8"/>
    <p:sldId id="320" r:id="rId9"/>
    <p:sldId id="321" r:id="rId10"/>
    <p:sldId id="319" r:id="rId11"/>
    <p:sldId id="318" r:id="rId12"/>
    <p:sldId id="322" r:id="rId13"/>
    <p:sldId id="323" r:id="rId1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647E"/>
    <a:srgbClr val="094852"/>
    <a:srgbClr val="053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4A345-8F25-4810-AD7F-08BD4A6FE57D}" v="5" dt="2019-08-29T10:47:48.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6412" autoAdjust="0"/>
  </p:normalViewPr>
  <p:slideViewPr>
    <p:cSldViewPr snapToGrid="0" snapToObjects="1">
      <p:cViewPr varScale="1">
        <p:scale>
          <a:sx n="91" d="100"/>
          <a:sy n="91" d="100"/>
        </p:scale>
        <p:origin x="90" y="270"/>
      </p:cViewPr>
      <p:guideLst>
        <p:guide orient="horz" pos="1620"/>
        <p:guide pos="2880"/>
      </p:guideLst>
    </p:cSldViewPr>
  </p:slideViewPr>
  <p:outlineViewPr>
    <p:cViewPr>
      <p:scale>
        <a:sx n="33" d="100"/>
        <a:sy n="33" d="100"/>
      </p:scale>
      <p:origin x="0" y="-38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4E781B-57B1-F84E-BEA7-15ABF04922B2}" type="datetime1">
              <a:rPr lang="en-CA" smtClean="0"/>
              <a:t>2021-11-18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Click to add footer</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8C7697-E0BD-9344-9A96-1D3C032147D4}" type="slidenum">
              <a:rPr lang="en-US" smtClean="0"/>
              <a:t>‹#›</a:t>
            </a:fld>
            <a:endParaRPr lang="en-US" dirty="0"/>
          </a:p>
        </p:txBody>
      </p:sp>
    </p:spTree>
    <p:extLst>
      <p:ext uri="{BB962C8B-B14F-4D97-AF65-F5344CB8AC3E}">
        <p14:creationId xmlns:p14="http://schemas.microsoft.com/office/powerpoint/2010/main" val="25378849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E158DB-5FDA-4848-A13F-A97620641317}" type="datetime1">
              <a:rPr lang="en-CA" smtClean="0"/>
              <a:t>2021-11-18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Click to add footer</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35EB84-4CB2-5E49-B6ED-D6659A7E97F3}" type="slidenum">
              <a:rPr lang="en-US" smtClean="0"/>
              <a:t>‹#›</a:t>
            </a:fld>
            <a:endParaRPr lang="en-US" dirty="0"/>
          </a:p>
        </p:txBody>
      </p:sp>
    </p:spTree>
    <p:extLst>
      <p:ext uri="{BB962C8B-B14F-4D97-AF65-F5344CB8AC3E}">
        <p14:creationId xmlns:p14="http://schemas.microsoft.com/office/powerpoint/2010/main" val="66110741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Click to add footer</a:t>
            </a:r>
            <a:endParaRPr lang="en-US" dirty="0"/>
          </a:p>
        </p:txBody>
      </p:sp>
      <p:sp>
        <p:nvSpPr>
          <p:cNvPr id="5" name="Slide Number Placeholder 4"/>
          <p:cNvSpPr>
            <a:spLocks noGrp="1"/>
          </p:cNvSpPr>
          <p:nvPr>
            <p:ph type="sldNum" sz="quarter" idx="11"/>
          </p:nvPr>
        </p:nvSpPr>
        <p:spPr/>
        <p:txBody>
          <a:bodyPr/>
          <a:lstStyle/>
          <a:p>
            <a:fld id="{9235EB84-4CB2-5E49-B6ED-D6659A7E97F3}" type="slidenum">
              <a:rPr lang="en-US" smtClean="0"/>
              <a:t>0</a:t>
            </a:fld>
            <a:endParaRPr lang="en-US" dirty="0"/>
          </a:p>
        </p:txBody>
      </p:sp>
    </p:spTree>
    <p:extLst>
      <p:ext uri="{BB962C8B-B14F-4D97-AF65-F5344CB8AC3E}">
        <p14:creationId xmlns:p14="http://schemas.microsoft.com/office/powerpoint/2010/main" val="342146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Click to add footer</a:t>
            </a:r>
            <a:endParaRPr lang="en-US" dirty="0"/>
          </a:p>
        </p:txBody>
      </p:sp>
      <p:sp>
        <p:nvSpPr>
          <p:cNvPr id="5" name="Slide Number Placeholder 4"/>
          <p:cNvSpPr>
            <a:spLocks noGrp="1"/>
          </p:cNvSpPr>
          <p:nvPr>
            <p:ph type="sldNum" sz="quarter" idx="11"/>
          </p:nvPr>
        </p:nvSpPr>
        <p:spPr/>
        <p:txBody>
          <a:bodyPr/>
          <a:lstStyle/>
          <a:p>
            <a:fld id="{9235EB84-4CB2-5E49-B6ED-D6659A7E97F3}" type="slidenum">
              <a:rPr lang="en-US" smtClean="0"/>
              <a:t>1</a:t>
            </a:fld>
            <a:endParaRPr lang="en-US" dirty="0"/>
          </a:p>
        </p:txBody>
      </p:sp>
    </p:spTree>
    <p:extLst>
      <p:ext uri="{BB962C8B-B14F-4D97-AF65-F5344CB8AC3E}">
        <p14:creationId xmlns:p14="http://schemas.microsoft.com/office/powerpoint/2010/main" val="143071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Click to add footer</a:t>
            </a:r>
            <a:endParaRPr lang="en-US" dirty="0"/>
          </a:p>
        </p:txBody>
      </p:sp>
      <p:sp>
        <p:nvSpPr>
          <p:cNvPr id="5" name="Slide Number Placeholder 4"/>
          <p:cNvSpPr>
            <a:spLocks noGrp="1"/>
          </p:cNvSpPr>
          <p:nvPr>
            <p:ph type="sldNum" sz="quarter" idx="11"/>
          </p:nvPr>
        </p:nvSpPr>
        <p:spPr/>
        <p:txBody>
          <a:bodyPr/>
          <a:lstStyle/>
          <a:p>
            <a:fld id="{9235EB84-4CB2-5E49-B6ED-D6659A7E97F3}" type="slidenum">
              <a:rPr lang="en-US" smtClean="0"/>
              <a:t>2</a:t>
            </a:fld>
            <a:endParaRPr lang="en-US" dirty="0"/>
          </a:p>
        </p:txBody>
      </p:sp>
    </p:spTree>
    <p:extLst>
      <p:ext uri="{BB962C8B-B14F-4D97-AF65-F5344CB8AC3E}">
        <p14:creationId xmlns:p14="http://schemas.microsoft.com/office/powerpoint/2010/main" val="344371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MyTrent portal is a communication tool and it is where students are directed to for making a payment towards their student account. Clicking on the icons and drilling into allows you to perform the desired function.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I recommend students look around their MyTrent student account and become familiar with the information available.  </a:t>
            </a:r>
            <a:endParaRPr lang="en-US" dirty="0"/>
          </a:p>
        </p:txBody>
      </p:sp>
      <p:sp>
        <p:nvSpPr>
          <p:cNvPr id="4" name="Footer Placeholder 3"/>
          <p:cNvSpPr>
            <a:spLocks noGrp="1"/>
          </p:cNvSpPr>
          <p:nvPr>
            <p:ph type="ftr" sz="quarter" idx="10"/>
          </p:nvPr>
        </p:nvSpPr>
        <p:spPr/>
        <p:txBody>
          <a:bodyPr/>
          <a:lstStyle/>
          <a:p>
            <a:r>
              <a:rPr lang="en-US" dirty="0" smtClean="0"/>
              <a:t>Click to add footer</a:t>
            </a:r>
            <a:endParaRPr lang="en-US" dirty="0"/>
          </a:p>
        </p:txBody>
      </p:sp>
      <p:sp>
        <p:nvSpPr>
          <p:cNvPr id="5" name="Slide Number Placeholder 4"/>
          <p:cNvSpPr>
            <a:spLocks noGrp="1"/>
          </p:cNvSpPr>
          <p:nvPr>
            <p:ph type="sldNum" sz="quarter" idx="11"/>
          </p:nvPr>
        </p:nvSpPr>
        <p:spPr/>
        <p:txBody>
          <a:bodyPr/>
          <a:lstStyle/>
          <a:p>
            <a:fld id="{9235EB84-4CB2-5E49-B6ED-D6659A7E97F3}" type="slidenum">
              <a:rPr lang="en-US" smtClean="0"/>
              <a:t>3</a:t>
            </a:fld>
            <a:endParaRPr lang="en-US" dirty="0"/>
          </a:p>
        </p:txBody>
      </p:sp>
    </p:spTree>
    <p:extLst>
      <p:ext uri="{BB962C8B-B14F-4D97-AF65-F5344CB8AC3E}">
        <p14:creationId xmlns:p14="http://schemas.microsoft.com/office/powerpoint/2010/main" val="374644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47B39-5686-4581-98BB-1C8391E7A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86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E4F50D1F-F075-42E6-8854-DD34961F4E5B}" type="slidenum">
              <a:rPr lang="en-US">
                <a:solidFill>
                  <a:prstClr val="black"/>
                </a:solidFill>
                <a:latin typeface="Calibri"/>
              </a:rPr>
              <a:pPr defTabSz="465887">
                <a:defRPr/>
              </a:pPr>
              <a:t>5</a:t>
            </a:fld>
            <a:endParaRPr lang="en-US">
              <a:solidFill>
                <a:prstClr val="black"/>
              </a:solidFill>
              <a:latin typeface="Calibri"/>
            </a:endParaRPr>
          </a:p>
        </p:txBody>
      </p:sp>
    </p:spTree>
    <p:extLst>
      <p:ext uri="{BB962C8B-B14F-4D97-AF65-F5344CB8AC3E}">
        <p14:creationId xmlns:p14="http://schemas.microsoft.com/office/powerpoint/2010/main" val="339917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529F1-BF0D-4713-AC10-B3F08CFD9367}" type="slidenum">
              <a:rPr lang="en-US" smtClean="0"/>
              <a:t>8</a:t>
            </a:fld>
            <a:endParaRPr lang="en-US"/>
          </a:p>
        </p:txBody>
      </p:sp>
    </p:spTree>
    <p:extLst>
      <p:ext uri="{BB962C8B-B14F-4D97-AF65-F5344CB8AC3E}">
        <p14:creationId xmlns:p14="http://schemas.microsoft.com/office/powerpoint/2010/main" val="412011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529F1-BF0D-4713-AC10-B3F08CFD9367}" type="slidenum">
              <a:rPr lang="en-US" smtClean="0"/>
              <a:t>9</a:t>
            </a:fld>
            <a:endParaRPr lang="en-US"/>
          </a:p>
        </p:txBody>
      </p:sp>
    </p:spTree>
    <p:extLst>
      <p:ext uri="{BB962C8B-B14F-4D97-AF65-F5344CB8AC3E}">
        <p14:creationId xmlns:p14="http://schemas.microsoft.com/office/powerpoint/2010/main" val="1717805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5235" y="993536"/>
            <a:ext cx="7995024" cy="123341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dirty="0"/>
              <a:t>Click to add title</a:t>
            </a:r>
            <a:endParaRPr lang="en-US" dirty="0"/>
          </a:p>
        </p:txBody>
      </p:sp>
      <p:sp>
        <p:nvSpPr>
          <p:cNvPr id="3" name="Subtitle 2"/>
          <p:cNvSpPr>
            <a:spLocks noGrp="1"/>
          </p:cNvSpPr>
          <p:nvPr>
            <p:ph type="subTitle" idx="1" hasCustomPrompt="1"/>
          </p:nvPr>
        </p:nvSpPr>
        <p:spPr>
          <a:xfrm>
            <a:off x="575235" y="2974410"/>
            <a:ext cx="7995024" cy="273690"/>
          </a:xfrm>
          <a:prstGeom prst="rect">
            <a:avLst/>
          </a:prstGeom>
        </p:spPr>
        <p:txBody>
          <a:bodyPr lIns="0" tIns="0" rIns="0" bIns="0" anchor="ctr" anchorCtr="0"/>
          <a:lstStyle>
            <a:lvl1pPr marL="0" indent="0" algn="r">
              <a:lnSpc>
                <a:spcPct val="70000"/>
              </a:lnSpc>
              <a:buNone/>
              <a:defRPr sz="1800" b="1"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date</a:t>
            </a:r>
          </a:p>
        </p:txBody>
      </p:sp>
    </p:spTree>
    <p:extLst>
      <p:ext uri="{BB962C8B-B14F-4D97-AF65-F5344CB8AC3E}">
        <p14:creationId xmlns:p14="http://schemas.microsoft.com/office/powerpoint/2010/main" val="50335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age - OPT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text</a:t>
            </a:r>
          </a:p>
        </p:txBody>
      </p:sp>
      <p:sp>
        <p:nvSpPr>
          <p:cNvPr id="4"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dirty="0"/>
              <a:t>Click to add header</a:t>
            </a:r>
            <a:endParaRPr lang="en-US" dirty="0"/>
          </a:p>
        </p:txBody>
      </p:sp>
    </p:spTree>
    <p:extLst>
      <p:ext uri="{BB962C8B-B14F-4D97-AF65-F5344CB8AC3E}">
        <p14:creationId xmlns:p14="http://schemas.microsoft.com/office/powerpoint/2010/main" val="5032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 OPT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text</a:t>
            </a:r>
          </a:p>
        </p:txBody>
      </p:sp>
      <p:sp>
        <p:nvSpPr>
          <p:cNvPr id="6"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dirty="0"/>
              <a:t>Click to add header</a:t>
            </a:r>
            <a:endParaRPr lang="en-US" dirty="0"/>
          </a:p>
        </p:txBody>
      </p:sp>
    </p:spTree>
    <p:extLst>
      <p:ext uri="{BB962C8B-B14F-4D97-AF65-F5344CB8AC3E}">
        <p14:creationId xmlns:p14="http://schemas.microsoft.com/office/powerpoint/2010/main" val="205809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Bullet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9" name="Oval 8"/>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0"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8"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21"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79027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Number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514350" indent="-457200">
              <a:lnSpc>
                <a:spcPct val="100000"/>
              </a:lnSpc>
              <a:spcBef>
                <a:spcPts val="0"/>
              </a:spcBef>
              <a:spcAft>
                <a:spcPts val="0"/>
              </a:spcAft>
              <a:buClr>
                <a:srgbClr val="40647E"/>
              </a:buClr>
              <a:buFont typeface="+mj-lt"/>
              <a:buAutoNum type="arabicParenR"/>
              <a:defRPr sz="2000">
                <a:solidFill>
                  <a:srgbClr val="053021"/>
                </a:solidFill>
                <a:latin typeface="Arial"/>
                <a:cs typeface="Arial"/>
              </a:defRPr>
            </a:lvl1pPr>
            <a:lvl2pPr marL="960120" indent="-411480">
              <a:lnSpc>
                <a:spcPct val="100000"/>
              </a:lnSpc>
              <a:spcBef>
                <a:spcPts val="0"/>
              </a:spcBef>
              <a:buClr>
                <a:srgbClr val="40647E"/>
              </a:buClr>
              <a:buFont typeface="+mj-lt"/>
              <a:buAutoNum type="alphaLcParenR"/>
              <a:defRPr sz="1800" baseline="0">
                <a:solidFill>
                  <a:srgbClr val="053021"/>
                </a:solidFill>
                <a:latin typeface="Arial"/>
                <a:cs typeface="Arial"/>
              </a:defRPr>
            </a:lvl2pPr>
            <a:lvl3pPr marL="1325880" indent="-365760">
              <a:lnSpc>
                <a:spcPct val="100000"/>
              </a:lnSpc>
              <a:spcBef>
                <a:spcPts val="0"/>
              </a:spcBef>
              <a:buClr>
                <a:srgbClr val="40647E"/>
              </a:buClr>
              <a:buFont typeface="+mj-lt"/>
              <a:buAutoNum type="alphaLcParenR"/>
              <a:defRPr sz="1600">
                <a:solidFill>
                  <a:srgbClr val="053021"/>
                </a:solidFill>
                <a:latin typeface="Arial"/>
                <a:cs typeface="Arial"/>
              </a:defRPr>
            </a:lvl3pPr>
            <a:lvl4pPr marL="1627632" indent="-301752">
              <a:lnSpc>
                <a:spcPct val="100000"/>
              </a:lnSpc>
              <a:spcBef>
                <a:spcPts val="0"/>
              </a:spcBef>
              <a:buClr>
                <a:srgbClr val="40647E"/>
              </a:buClr>
              <a:buFont typeface="+mj-lt"/>
              <a:buAutoNum type="alphaLcParenR"/>
              <a:defRPr sz="1400" baseline="0">
                <a:solidFill>
                  <a:srgbClr val="053021"/>
                </a:solidFill>
                <a:latin typeface="Arial"/>
                <a:cs typeface="Arial"/>
              </a:defRPr>
            </a:lvl4pPr>
            <a:lvl5pPr marL="1892808" indent="-274320">
              <a:lnSpc>
                <a:spcPct val="100000"/>
              </a:lnSpc>
              <a:spcBef>
                <a:spcPts val="0"/>
              </a:spcBef>
              <a:buClr>
                <a:srgbClr val="40647E"/>
              </a:buClr>
              <a:buFont typeface="+mj-lt"/>
              <a:buAutoNum type="alphaLcParen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2"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1"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3"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168662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75235" y="871680"/>
            <a:ext cx="7995024" cy="1233413"/>
          </a:xfrm>
          <a:prstGeom prst="rect">
            <a:avLst/>
          </a:prstGeom>
        </p:spPr>
        <p:txBody>
          <a:bodyPr lIns="0" tIns="0" rIns="0" bIns="0" anchor="b" anchorCtr="0"/>
          <a:lstStyle>
            <a:lvl1pPr algn="r">
              <a:lnSpc>
                <a:spcPct val="90000"/>
              </a:lnSpc>
              <a:defRPr sz="3200" b="1" i="0">
                <a:solidFill>
                  <a:srgbClr val="053021"/>
                </a:solidFill>
                <a:latin typeface="Arial"/>
                <a:cs typeface="Arial"/>
              </a:defRPr>
            </a:lvl1pPr>
          </a:lstStyle>
          <a:p>
            <a:r>
              <a:rPr lang="en-CA" dirty="0"/>
              <a:t>Section 00</a:t>
            </a:r>
            <a:endParaRPr lang="en-US" dirty="0"/>
          </a:p>
        </p:txBody>
      </p:sp>
      <p:sp>
        <p:nvSpPr>
          <p:cNvPr id="5" name="Subtitle 2"/>
          <p:cNvSpPr>
            <a:spLocks noGrp="1"/>
          </p:cNvSpPr>
          <p:nvPr>
            <p:ph type="subTitle" idx="1" hasCustomPrompt="1"/>
          </p:nvPr>
        </p:nvSpPr>
        <p:spPr>
          <a:xfrm>
            <a:off x="575235" y="2635456"/>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section title</a:t>
            </a:r>
          </a:p>
        </p:txBody>
      </p:sp>
    </p:spTree>
    <p:extLst>
      <p:ext uri="{BB962C8B-B14F-4D97-AF65-F5344CB8AC3E}">
        <p14:creationId xmlns:p14="http://schemas.microsoft.com/office/powerpoint/2010/main" val="47346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ver and Photo">
    <p:spTree>
      <p:nvGrpSpPr>
        <p:cNvPr id="1" name=""/>
        <p:cNvGrpSpPr/>
        <p:nvPr/>
      </p:nvGrpSpPr>
      <p:grpSpPr>
        <a:xfrm>
          <a:off x="0" y="0"/>
          <a:ext cx="0" cy="0"/>
          <a:chOff x="0" y="0"/>
          <a:chExt cx="0" cy="0"/>
        </a:xfrm>
      </p:grpSpPr>
      <p:sp>
        <p:nvSpPr>
          <p:cNvPr id="9" name="Picture Placeholder 2"/>
          <p:cNvSpPr>
            <a:spLocks noGrp="1"/>
          </p:cNvSpPr>
          <p:nvPr userDrawn="1">
            <p:ph type="pic" idx="10" hasCustomPrompt="1"/>
          </p:nvPr>
        </p:nvSpPr>
        <p:spPr>
          <a:xfrm>
            <a:off x="0" y="0"/>
            <a:ext cx="9144000" cy="5143500"/>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section photo</a:t>
            </a:r>
          </a:p>
        </p:txBody>
      </p:sp>
      <p:pic>
        <p:nvPicPr>
          <p:cNvPr id="17" name="Picture 16" descr="TrentU_Ic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659" y="4257222"/>
            <a:ext cx="609600" cy="457200"/>
          </a:xfrm>
          <a:prstGeom prst="rect">
            <a:avLst/>
          </a:prstGeom>
        </p:spPr>
      </p:pic>
      <p:sp>
        <p:nvSpPr>
          <p:cNvPr id="3" name="Title 1"/>
          <p:cNvSpPr>
            <a:spLocks noGrp="1"/>
          </p:cNvSpPr>
          <p:nvPr userDrawn="1">
            <p:ph type="ctrTitle" hasCustomPrompt="1"/>
          </p:nvPr>
        </p:nvSpPr>
        <p:spPr>
          <a:xfrm>
            <a:off x="575235" y="2791922"/>
            <a:ext cx="7995024" cy="39415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dirty="0"/>
              <a:t>Section 00</a:t>
            </a:r>
            <a:endParaRPr lang="en-US" dirty="0"/>
          </a:p>
        </p:txBody>
      </p:sp>
      <p:sp>
        <p:nvSpPr>
          <p:cNvPr id="4" name="Subtitle 2"/>
          <p:cNvSpPr>
            <a:spLocks noGrp="1"/>
          </p:cNvSpPr>
          <p:nvPr userDrawn="1">
            <p:ph type="subTitle" idx="1" hasCustomPrompt="1"/>
          </p:nvPr>
        </p:nvSpPr>
        <p:spPr>
          <a:xfrm>
            <a:off x="575235" y="3533868"/>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section title</a:t>
            </a:r>
          </a:p>
        </p:txBody>
      </p:sp>
    </p:spTree>
    <p:extLst>
      <p:ext uri="{BB962C8B-B14F-4D97-AF65-F5344CB8AC3E}">
        <p14:creationId xmlns:p14="http://schemas.microsoft.com/office/powerpoint/2010/main" val="379917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2" hasCustomPrompt="1"/>
          </p:nvPr>
        </p:nvSpPr>
        <p:spPr>
          <a:xfrm>
            <a:off x="29924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3"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4" name="Content Placeholder 2"/>
          <p:cNvSpPr>
            <a:spLocks noGrp="1"/>
          </p:cNvSpPr>
          <p:nvPr>
            <p:ph idx="13" hasCustomPrompt="1"/>
          </p:nvPr>
        </p:nvSpPr>
        <p:spPr>
          <a:xfrm>
            <a:off x="464820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2" name="Oval 11"/>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5"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6"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70260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99242" y="1940894"/>
            <a:ext cx="4196558" cy="333017"/>
          </a:xfrm>
          <a:prstGeom prst="rect">
            <a:avLst/>
          </a:prstGeom>
        </p:spPr>
        <p:txBody>
          <a:bodyPr lIns="182880" tIns="91440" rIns="182880" bIns="91440" anchor="ctr" anchorCtr="0"/>
          <a:lstStyle>
            <a:lvl1pPr marL="0" indent="0">
              <a:buNone/>
              <a:defRPr sz="24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header</a:t>
            </a:r>
          </a:p>
        </p:txBody>
      </p:sp>
      <p:sp>
        <p:nvSpPr>
          <p:cNvPr id="12" name="Content Placeholder 2"/>
          <p:cNvSpPr>
            <a:spLocks noGrp="1"/>
          </p:cNvSpPr>
          <p:nvPr>
            <p:ph idx="12" hasCustomPrompt="1"/>
          </p:nvPr>
        </p:nvSpPr>
        <p:spPr>
          <a:xfrm>
            <a:off x="29924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5"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6" name="Content Placeholder 2"/>
          <p:cNvSpPr>
            <a:spLocks noGrp="1"/>
          </p:cNvSpPr>
          <p:nvPr>
            <p:ph idx="13" hasCustomPrompt="1"/>
          </p:nvPr>
        </p:nvSpPr>
        <p:spPr>
          <a:xfrm>
            <a:off x="464820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8" name="Text Placeholder 2"/>
          <p:cNvSpPr>
            <a:spLocks noGrp="1"/>
          </p:cNvSpPr>
          <p:nvPr>
            <p:ph type="body" idx="14" hasCustomPrompt="1"/>
          </p:nvPr>
        </p:nvSpPr>
        <p:spPr>
          <a:xfrm>
            <a:off x="4648202" y="1940894"/>
            <a:ext cx="4196558" cy="333017"/>
          </a:xfrm>
          <a:prstGeom prst="rect">
            <a:avLst/>
          </a:prstGeom>
        </p:spPr>
        <p:txBody>
          <a:bodyPr lIns="182880" tIns="91440" rIns="182880" bIns="91440" anchor="ctr" anchorCtr="0"/>
          <a:lstStyle>
            <a:lvl1pPr marL="0" indent="0">
              <a:buNone/>
              <a:defRPr sz="2400" b="1" i="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header</a:t>
            </a:r>
          </a:p>
        </p:txBody>
      </p:sp>
      <p:sp>
        <p:nvSpPr>
          <p:cNvPr id="14" name="Oval 13"/>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7"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9"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82280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xe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Content Placeholder 2"/>
          <p:cNvSpPr>
            <a:spLocks noGrp="1"/>
          </p:cNvSpPr>
          <p:nvPr>
            <p:ph idx="13" hasCustomPrompt="1"/>
          </p:nvPr>
        </p:nvSpPr>
        <p:spPr>
          <a:xfrm>
            <a:off x="3575050" y="1940894"/>
            <a:ext cx="5269710" cy="2574938"/>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3" name="Text Placeholder 2"/>
          <p:cNvSpPr>
            <a:spLocks noGrp="1"/>
          </p:cNvSpPr>
          <p:nvPr>
            <p:ph type="body" idx="14" hasCustomPrompt="1"/>
          </p:nvPr>
        </p:nvSpPr>
        <p:spPr>
          <a:xfrm>
            <a:off x="299243" y="1940894"/>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sub header</a:t>
            </a:r>
          </a:p>
        </p:txBody>
      </p:sp>
      <p:sp>
        <p:nvSpPr>
          <p:cNvPr id="15" name="Content Placeholder 2"/>
          <p:cNvSpPr>
            <a:spLocks noGrp="1"/>
          </p:cNvSpPr>
          <p:nvPr>
            <p:ph idx="12" hasCustomPrompt="1"/>
          </p:nvPr>
        </p:nvSpPr>
        <p:spPr>
          <a:xfrm>
            <a:off x="299243" y="2333859"/>
            <a:ext cx="3166271" cy="2181973"/>
          </a:xfrm>
          <a:prstGeom prst="rect">
            <a:avLst/>
          </a:prstGeom>
        </p:spPr>
        <p:txBody>
          <a:bodyPr wrap="square" lIns="182880" tIns="9144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body text</a:t>
            </a:r>
          </a:p>
        </p:txBody>
      </p:sp>
      <p:sp>
        <p:nvSpPr>
          <p:cNvPr id="16"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4"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7"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411369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63860" y="1222706"/>
            <a:ext cx="2392917" cy="1613059"/>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1</a:t>
            </a:r>
          </a:p>
        </p:txBody>
      </p:sp>
      <p:sp>
        <p:nvSpPr>
          <p:cNvPr id="17" name="Content Placeholder 2"/>
          <p:cNvSpPr>
            <a:spLocks noGrp="1"/>
          </p:cNvSpPr>
          <p:nvPr>
            <p:ph idx="12" hasCustomPrompt="1"/>
          </p:nvPr>
        </p:nvSpPr>
        <p:spPr>
          <a:xfrm>
            <a:off x="299243" y="1555724"/>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19" name="Picture Placeholder 2"/>
          <p:cNvSpPr>
            <a:spLocks noGrp="1"/>
          </p:cNvSpPr>
          <p:nvPr>
            <p:ph type="pic" idx="15" hasCustomPrompt="1"/>
          </p:nvPr>
        </p:nvSpPr>
        <p:spPr>
          <a:xfrm>
            <a:off x="6182902" y="1222706"/>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2</a:t>
            </a:r>
          </a:p>
        </p:txBody>
      </p:sp>
      <p:sp>
        <p:nvSpPr>
          <p:cNvPr id="20" name="Picture Placeholder 2"/>
          <p:cNvSpPr>
            <a:spLocks noGrp="1"/>
          </p:cNvSpPr>
          <p:nvPr>
            <p:ph type="pic" idx="16" hasCustomPrompt="1"/>
          </p:nvPr>
        </p:nvSpPr>
        <p:spPr>
          <a:xfrm>
            <a:off x="3663860"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3</a:t>
            </a:r>
          </a:p>
        </p:txBody>
      </p:sp>
      <p:sp>
        <p:nvSpPr>
          <p:cNvPr id="21" name="Picture Placeholder 2"/>
          <p:cNvSpPr>
            <a:spLocks noGrp="1"/>
          </p:cNvSpPr>
          <p:nvPr>
            <p:ph type="pic" idx="17" hasCustomPrompt="1"/>
          </p:nvPr>
        </p:nvSpPr>
        <p:spPr>
          <a:xfrm>
            <a:off x="6182902"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4</a:t>
            </a:r>
          </a:p>
        </p:txBody>
      </p:sp>
      <p:sp>
        <p:nvSpPr>
          <p:cNvPr id="23" name="Text Placeholder 2"/>
          <p:cNvSpPr>
            <a:spLocks noGrp="1"/>
          </p:cNvSpPr>
          <p:nvPr>
            <p:ph type="body" idx="14" hasCustomPrompt="1"/>
          </p:nvPr>
        </p:nvSpPr>
        <p:spPr>
          <a:xfrm>
            <a:off x="299243" y="1222706"/>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1 title</a:t>
            </a:r>
          </a:p>
        </p:txBody>
      </p:sp>
      <p:sp>
        <p:nvSpPr>
          <p:cNvPr id="32" name="Content Placeholder 2"/>
          <p:cNvSpPr>
            <a:spLocks noGrp="1"/>
          </p:cNvSpPr>
          <p:nvPr>
            <p:ph idx="18" hasCustomPrompt="1"/>
          </p:nvPr>
        </p:nvSpPr>
        <p:spPr>
          <a:xfrm>
            <a:off x="299243" y="2402835"/>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3" name="Text Placeholder 2"/>
          <p:cNvSpPr>
            <a:spLocks noGrp="1"/>
          </p:cNvSpPr>
          <p:nvPr>
            <p:ph type="body" idx="19" hasCustomPrompt="1"/>
          </p:nvPr>
        </p:nvSpPr>
        <p:spPr>
          <a:xfrm>
            <a:off x="299243" y="2069817"/>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2 title</a:t>
            </a:r>
          </a:p>
        </p:txBody>
      </p:sp>
      <p:sp>
        <p:nvSpPr>
          <p:cNvPr id="34" name="Content Placeholder 2"/>
          <p:cNvSpPr>
            <a:spLocks noGrp="1"/>
          </p:cNvSpPr>
          <p:nvPr>
            <p:ph idx="20" hasCustomPrompt="1"/>
          </p:nvPr>
        </p:nvSpPr>
        <p:spPr>
          <a:xfrm>
            <a:off x="299243" y="3249947"/>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5" name="Text Placeholder 2"/>
          <p:cNvSpPr>
            <a:spLocks noGrp="1"/>
          </p:cNvSpPr>
          <p:nvPr>
            <p:ph type="body" idx="21" hasCustomPrompt="1"/>
          </p:nvPr>
        </p:nvSpPr>
        <p:spPr>
          <a:xfrm>
            <a:off x="299243" y="2916929"/>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3 title</a:t>
            </a:r>
          </a:p>
        </p:txBody>
      </p:sp>
      <p:sp>
        <p:nvSpPr>
          <p:cNvPr id="36" name="Content Placeholder 2"/>
          <p:cNvSpPr>
            <a:spLocks noGrp="1"/>
          </p:cNvSpPr>
          <p:nvPr>
            <p:ph idx="22" hasCustomPrompt="1"/>
          </p:nvPr>
        </p:nvSpPr>
        <p:spPr>
          <a:xfrm>
            <a:off x="299243" y="4098298"/>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7" name="Text Placeholder 2"/>
          <p:cNvSpPr>
            <a:spLocks noGrp="1"/>
          </p:cNvSpPr>
          <p:nvPr>
            <p:ph type="body" idx="23" hasCustomPrompt="1"/>
          </p:nvPr>
        </p:nvSpPr>
        <p:spPr>
          <a:xfrm>
            <a:off x="299243" y="3765280"/>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4 title</a:t>
            </a:r>
          </a:p>
        </p:txBody>
      </p:sp>
      <p:sp>
        <p:nvSpPr>
          <p:cNvPr id="18" name="Oval 17"/>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22"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24"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37091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577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9" r:id="rId5"/>
    <p:sldLayoutId id="2147483652" r:id="rId6"/>
    <p:sldLayoutId id="2147483653" r:id="rId7"/>
    <p:sldLayoutId id="2147483656" r:id="rId8"/>
    <p:sldLayoutId id="2147483657" r:id="rId9"/>
    <p:sldLayoutId id="2147483660" r:id="rId10"/>
    <p:sldLayoutId id="214748366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ntario.ca/page/osap-definitions#section-3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financialaid@trentu.c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s://www.trentu.ca/graduatestudies/experience/tuition-awards-funding/student-fee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www.ontario.ca/page/osap-definitions" TargetMode="External"/><Relationship Id="rId3" Type="http://schemas.openxmlformats.org/officeDocument/2006/relationships/hyperlink" Target="https://www.ontario.ca/page/learn-about-osap" TargetMode="External"/><Relationship Id="rId7" Type="http://schemas.openxmlformats.org/officeDocument/2006/relationships/hyperlink" Target="https://www.ontario.ca/page/students-special-circumstances#section-3" TargetMode="External"/><Relationship Id="rId2" Type="http://schemas.openxmlformats.org/officeDocument/2006/relationships/hyperlink" Target="https://osap.gov.on.ca/OSAPSecurityWeb/public/login.xhtml?lang=en" TargetMode="External"/><Relationship Id="rId1" Type="http://schemas.openxmlformats.org/officeDocument/2006/relationships/slideLayout" Target="../slideLayouts/slideLayout6.xml"/><Relationship Id="rId6" Type="http://schemas.openxmlformats.org/officeDocument/2006/relationships/hyperlink" Target="https://www.ontario.ca/page/osap-ontario-student-assistance-program" TargetMode="External"/><Relationship Id="rId5" Type="http://schemas.openxmlformats.org/officeDocument/2006/relationships/hyperlink" Target="https://www.ontario.ca/page/after-you-apply-osap" TargetMode="External"/><Relationship Id="rId4" Type="http://schemas.openxmlformats.org/officeDocument/2006/relationships/hyperlink" Target="https://www.ontario.ca/page/how-apply-osap" TargetMode="External"/><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975" y="152400"/>
            <a:ext cx="8008284" cy="2198374"/>
          </a:xfrm>
        </p:spPr>
        <p:txBody>
          <a:bodyPr/>
          <a:lstStyle/>
          <a:p>
            <a:pPr algn="ctr"/>
            <a:r>
              <a:rPr lang="en-US" sz="2800" dirty="0" smtClean="0">
                <a:latin typeface="Baskerville Old Face" panose="02020602080505020303" pitchFamily="18" charset="0"/>
              </a:rPr>
              <a:t>Graduate Students </a:t>
            </a:r>
            <a:br>
              <a:rPr lang="en-US" sz="2800" dirty="0" smtClean="0">
                <a:latin typeface="Baskerville Old Face" panose="02020602080505020303" pitchFamily="18" charset="0"/>
              </a:rPr>
            </a:br>
            <a:r>
              <a:rPr lang="en-US" sz="2800" dirty="0" smtClean="0">
                <a:latin typeface="Baskerville Old Face" panose="02020602080505020303" pitchFamily="18" charset="0"/>
              </a:rPr>
              <a:t>&amp;</a:t>
            </a:r>
            <a:br>
              <a:rPr lang="en-US" sz="2800" dirty="0" smtClean="0">
                <a:latin typeface="Baskerville Old Face" panose="02020602080505020303" pitchFamily="18" charset="0"/>
              </a:rPr>
            </a:br>
            <a:r>
              <a:rPr lang="en-US" sz="2800" dirty="0" smtClean="0">
                <a:latin typeface="Baskerville Old Face" panose="02020602080505020303" pitchFamily="18" charset="0"/>
              </a:rPr>
              <a:t>Funding your Post Secondary Education</a:t>
            </a:r>
            <a:endParaRPr lang="en-US" sz="2800" dirty="0">
              <a:latin typeface="Baskerville Old Face" panose="02020602080505020303" pitchFamily="18" charset="0"/>
            </a:endParaRPr>
          </a:p>
        </p:txBody>
      </p:sp>
      <p:sp>
        <p:nvSpPr>
          <p:cNvPr id="4" name="TextBox 3"/>
          <p:cNvSpPr txBox="1"/>
          <p:nvPr/>
        </p:nvSpPr>
        <p:spPr>
          <a:xfrm>
            <a:off x="561975" y="3935336"/>
            <a:ext cx="3254003" cy="369332"/>
          </a:xfrm>
          <a:prstGeom prst="rect">
            <a:avLst/>
          </a:prstGeom>
          <a:noFill/>
        </p:spPr>
        <p:txBody>
          <a:bodyPr wrap="square" rtlCol="0">
            <a:spAutoFit/>
          </a:bodyPr>
          <a:lstStyle/>
          <a:p>
            <a:r>
              <a:rPr lang="en-US" dirty="0" smtClean="0">
                <a:latin typeface="Baskerville Old Face" panose="02020602080505020303" pitchFamily="18" charset="0"/>
              </a:rPr>
              <a:t>School of Graduate Studies</a:t>
            </a:r>
          </a:p>
        </p:txBody>
      </p:sp>
    </p:spTree>
    <p:extLst>
      <p:ext uri="{BB962C8B-B14F-4D97-AF65-F5344CB8AC3E}">
        <p14:creationId xmlns:p14="http://schemas.microsoft.com/office/powerpoint/2010/main" val="3732807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416" y="1071797"/>
            <a:ext cx="8493227" cy="2315980"/>
          </a:xfrm>
        </p:spPr>
        <p:txBody>
          <a:bodyPr/>
          <a:lstStyle/>
          <a:p>
            <a:pPr marL="0" indent="0">
              <a:buNone/>
            </a:pPr>
            <a:r>
              <a:rPr lang="en-US" sz="1400" dirty="0">
                <a:latin typeface="Baskerville Old Face" panose="02020602080505020303" pitchFamily="18" charset="0"/>
              </a:rPr>
              <a:t>Register account online via MFSAA process</a:t>
            </a:r>
          </a:p>
          <a:p>
            <a:pPr lvl="2"/>
            <a:r>
              <a:rPr lang="en-US" sz="1400" dirty="0" smtClean="0">
                <a:latin typeface="Baskerville Old Face" panose="02020602080505020303" pitchFamily="18" charset="0"/>
              </a:rPr>
              <a:t>Set-up </a:t>
            </a:r>
            <a:r>
              <a:rPr lang="en-US" sz="1400" dirty="0">
                <a:latin typeface="Baskerville Old Face" panose="02020602080505020303" pitchFamily="18" charset="0"/>
              </a:rPr>
              <a:t>account to receive funds (your bank account)</a:t>
            </a:r>
          </a:p>
          <a:p>
            <a:pPr lvl="2"/>
            <a:r>
              <a:rPr lang="en-US" sz="1400" dirty="0">
                <a:latin typeface="Baskerville Old Face" panose="02020602080505020303" pitchFamily="18" charset="0"/>
              </a:rPr>
              <a:t>Track your student loan and grant status</a:t>
            </a:r>
          </a:p>
          <a:p>
            <a:pPr lvl="2"/>
            <a:r>
              <a:rPr lang="en-US" sz="1400" dirty="0">
                <a:latin typeface="Baskerville Old Face" panose="02020602080505020303" pitchFamily="18" charset="0"/>
              </a:rPr>
              <a:t>Receive important updates &amp; alerts</a:t>
            </a:r>
          </a:p>
          <a:p>
            <a:pPr lvl="2"/>
            <a:r>
              <a:rPr lang="en-US" sz="1400" dirty="0">
                <a:latin typeface="Baskerville Old Face" panose="02020602080505020303" pitchFamily="18" charset="0"/>
              </a:rPr>
              <a:t>Helpful tools, tips and other resources to manager student </a:t>
            </a:r>
            <a:r>
              <a:rPr lang="en-US" sz="1400" dirty="0" smtClean="0">
                <a:latin typeface="Baskerville Old Face" panose="02020602080505020303" pitchFamily="18" charset="0"/>
              </a:rPr>
              <a:t>funding</a:t>
            </a:r>
          </a:p>
          <a:p>
            <a:pPr marL="548640" lvl="2" indent="0">
              <a:buNone/>
            </a:pPr>
            <a:endParaRPr lang="en-US" sz="1400" dirty="0">
              <a:latin typeface="Baskerville Old Face" panose="02020602080505020303" pitchFamily="18" charset="0"/>
            </a:endParaRPr>
          </a:p>
          <a:p>
            <a:pPr marL="0" indent="0">
              <a:buNone/>
            </a:pPr>
            <a:r>
              <a:rPr lang="en-US" sz="1400" dirty="0" smtClean="0">
                <a:latin typeface="Baskerville Old Face" panose="02020602080505020303" pitchFamily="18" charset="0"/>
              </a:rPr>
              <a:t>Loan </a:t>
            </a:r>
            <a:r>
              <a:rPr lang="en-US" sz="1400" dirty="0">
                <a:latin typeface="Baskerville Old Face" panose="02020602080505020303" pitchFamily="18" charset="0"/>
              </a:rPr>
              <a:t>Repayment</a:t>
            </a:r>
          </a:p>
          <a:p>
            <a:pPr lvl="1"/>
            <a:r>
              <a:rPr lang="en-US" sz="1400" dirty="0" smtClean="0">
                <a:latin typeface="Baskerville Old Face" panose="02020602080505020303" pitchFamily="18" charset="0"/>
              </a:rPr>
              <a:t>Starts </a:t>
            </a:r>
            <a:r>
              <a:rPr lang="en-US" sz="1400" dirty="0">
                <a:latin typeface="Baskerville Old Face" panose="02020602080505020303" pitchFamily="18" charset="0"/>
              </a:rPr>
              <a:t>6 months after you cease to be a full-time student</a:t>
            </a:r>
          </a:p>
          <a:p>
            <a:pPr lvl="1"/>
            <a:r>
              <a:rPr lang="en-US" sz="1400" dirty="0">
                <a:latin typeface="Baskerville Old Face" panose="02020602080505020303" pitchFamily="18" charset="0"/>
              </a:rPr>
              <a:t>RAP Program – monthly payments will either be reduced or not expected for 6 month – criteria and application online via NSLSC website</a:t>
            </a:r>
          </a:p>
          <a:p>
            <a:pPr marL="226314" lvl="1" indent="0">
              <a:buNone/>
            </a:pPr>
            <a:endParaRPr lang="en-US" sz="1600" b="1" dirty="0">
              <a:latin typeface="Baskerville Old Face" panose="02020602080505020303" pitchFamily="18" charset="0"/>
            </a:endParaRPr>
          </a:p>
        </p:txBody>
      </p:sp>
      <p:sp>
        <p:nvSpPr>
          <p:cNvPr id="3" name="Slide Number Placeholder 2"/>
          <p:cNvSpPr>
            <a:spLocks noGrp="1"/>
          </p:cNvSpPr>
          <p:nvPr>
            <p:ph type="sldNum" sz="quarter" idx="10"/>
          </p:nvPr>
        </p:nvSpPr>
        <p:spPr/>
        <p:txBody>
          <a:bodyPr/>
          <a:lstStyle/>
          <a:p>
            <a:pPr defTabSz="342900"/>
            <a:fld id="{A21E8A3B-FC14-144C-AC26-DE3BCE97D7C1}" type="slidenum">
              <a:rPr lang="en-US" smtClean="0"/>
              <a:pPr defTabSz="342900"/>
              <a:t>9</a:t>
            </a:fld>
            <a:endParaRPr lang="en-US" dirty="0"/>
          </a:p>
        </p:txBody>
      </p:sp>
      <p:sp>
        <p:nvSpPr>
          <p:cNvPr id="4" name="Title 3"/>
          <p:cNvSpPr>
            <a:spLocks noGrp="1"/>
          </p:cNvSpPr>
          <p:nvPr>
            <p:ph type="title"/>
          </p:nvPr>
        </p:nvSpPr>
        <p:spPr>
          <a:xfrm>
            <a:off x="75125" y="183576"/>
            <a:ext cx="8545518" cy="633599"/>
          </a:xfrm>
        </p:spPr>
        <p:txBody>
          <a:bodyPr/>
          <a:lstStyle/>
          <a:p>
            <a:r>
              <a:rPr lang="en-US" dirty="0">
                <a:solidFill>
                  <a:schemeClr val="bg1"/>
                </a:solidFill>
                <a:latin typeface="Baskerville Old Face" panose="02020602080505020303" pitchFamily="18" charset="0"/>
              </a:rPr>
              <a:t>National Student Loans Service Centre</a:t>
            </a:r>
          </a:p>
        </p:txBody>
      </p:sp>
      <p:pic>
        <p:nvPicPr>
          <p:cNvPr id="1026" name="Picture 2" descr="Group of students sitting and talking outside Champlain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179" y="3413181"/>
            <a:ext cx="5471410" cy="156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8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noChangeArrowheads="1"/>
          </p:cNvSpPr>
          <p:nvPr>
            <p:ph idx="1"/>
          </p:nvPr>
        </p:nvSpPr>
        <p:spPr/>
        <p:txBody>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dirty="0" smtClean="0"/>
              <a:t>The Ontario Student Assistance Program (OSAP) is a financial aid program.</a:t>
            </a:r>
          </a:p>
          <a:p>
            <a:pPr lvl="0"/>
            <a:endParaRPr lang="en-US" altLang="en-US" dirty="0" smtClean="0"/>
          </a:p>
          <a:p>
            <a:pPr lvl="0"/>
            <a:r>
              <a:rPr lang="en-US" altLang="en-US" dirty="0" smtClean="0"/>
              <a:t>OSAP offers funding through:</a:t>
            </a:r>
          </a:p>
          <a:p>
            <a:pPr lvl="0"/>
            <a:r>
              <a:rPr lang="en-US" altLang="en-US" dirty="0" smtClean="0"/>
              <a:t>grants: money you don’t have to pay back</a:t>
            </a:r>
          </a:p>
          <a:p>
            <a:pPr lvl="0"/>
            <a:r>
              <a:rPr lang="en-US" altLang="en-US" dirty="0" smtClean="0"/>
              <a:t>a student loan: money you need to repay once you’re done school</a:t>
            </a:r>
          </a:p>
          <a:p>
            <a:pPr lvl="0"/>
            <a:endParaRPr lang="en-US" altLang="en-US" dirty="0" smtClean="0"/>
          </a:p>
          <a:p>
            <a:pPr lvl="0"/>
            <a:r>
              <a:rPr lang="en-US" altLang="en-US" dirty="0" smtClean="0"/>
              <a:t>When you apply for OSAP, you are automatically considered for both grants and a loan. If you don’t want to take a loan, and you’re a full-time or part-time student, you can decline it after your application is approved.</a:t>
            </a:r>
          </a:p>
          <a:p>
            <a:pPr lvl="0"/>
            <a:endParaRPr lang="en-US" altLang="en-US" dirty="0" smtClean="0"/>
          </a:p>
          <a:p>
            <a:pPr lvl="0"/>
            <a:r>
              <a:rPr lang="en-US" altLang="en-US" dirty="0" smtClean="0"/>
              <a:t>OSAP can help you pay for:</a:t>
            </a:r>
          </a:p>
          <a:p>
            <a:pPr lvl="0"/>
            <a:r>
              <a:rPr lang="en-US" altLang="en-US" dirty="0" smtClean="0"/>
              <a:t>Tuition, books and equipment</a:t>
            </a:r>
          </a:p>
          <a:p>
            <a:pPr lvl="0"/>
            <a:r>
              <a:rPr lang="en-US" altLang="en-US" dirty="0" smtClean="0"/>
              <a:t>fees charged by your school</a:t>
            </a:r>
          </a:p>
          <a:p>
            <a:pPr lvl="0"/>
            <a:r>
              <a:rPr lang="en-US" altLang="en-US" dirty="0" smtClean="0"/>
              <a:t>living expenses (full-time students only)</a:t>
            </a:r>
          </a:p>
          <a:p>
            <a:pPr lvl="0"/>
            <a:r>
              <a:rPr lang="en-US" altLang="en-US" dirty="0" smtClean="0"/>
              <a:t>child care (for full-time and part-time students with children)</a:t>
            </a:r>
          </a:p>
          <a:p>
            <a:pPr lvl="0"/>
            <a:endParaRPr lang="en-US" altLang="en-US" dirty="0" smtClean="0"/>
          </a:p>
          <a:p>
            <a:pPr lvl="0"/>
            <a:r>
              <a:rPr lang="en-US" altLang="en-US" dirty="0" smtClean="0"/>
              <a:t>Who can get OSAP</a:t>
            </a:r>
          </a:p>
          <a:p>
            <a:pPr lvl="0"/>
            <a:r>
              <a:rPr lang="en-US" altLang="en-US" dirty="0" smtClean="0"/>
              <a:t>OSAP is open to Ontario residents of any age who are:</a:t>
            </a:r>
          </a:p>
          <a:p>
            <a:pPr lvl="0"/>
            <a:r>
              <a:rPr lang="en-US" altLang="en-US" dirty="0" smtClean="0"/>
              <a:t>Canadian citizens, permanent residents, or </a:t>
            </a:r>
            <a:r>
              <a:rPr lang="en-US" altLang="en-US" dirty="0" smtClean="0">
                <a:hlinkClick r:id="rId3"/>
              </a:rPr>
              <a:t>protected persons</a:t>
            </a:r>
            <a:endParaRPr lang="en-US" altLang="en-US" dirty="0" smtClean="0"/>
          </a:p>
          <a:p>
            <a:pPr lvl="0"/>
            <a:endParaRPr lang="en-US" altLang="en-US" dirty="0" smtClean="0"/>
          </a:p>
        </p:txBody>
      </p:sp>
      <p:sp>
        <p:nvSpPr>
          <p:cNvPr id="41" name="Title 40"/>
          <p:cNvSpPr>
            <a:spLocks noGrp="1"/>
          </p:cNvSpPr>
          <p:nvPr>
            <p:ph type="title"/>
          </p:nvPr>
        </p:nvSpPr>
        <p:spPr/>
        <p:txBody>
          <a:bodyPr/>
          <a:lstStyle/>
          <a:p>
            <a:r>
              <a:rPr lang="en-US" dirty="0" smtClean="0"/>
              <a:t>OSAP</a:t>
            </a:r>
            <a:endParaRPr lang="en-US" dirty="0"/>
          </a:p>
        </p:txBody>
      </p:sp>
      <p:sp>
        <p:nvSpPr>
          <p:cNvPr id="3" name="Slide Number Placeholder 2">
            <a:extLst>
              <a:ext uri="{FF2B5EF4-FFF2-40B4-BE49-F238E27FC236}">
                <a16:creationId xmlns:a16="http://schemas.microsoft.com/office/drawing/2014/main" id="{9A2E7DF8-3909-4AB8-8489-2625FF23F966}"/>
              </a:ext>
            </a:extLst>
          </p:cNvPr>
          <p:cNvSpPr>
            <a:spLocks noGrp="1"/>
          </p:cNvSpPr>
          <p:nvPr>
            <p:ph type="sldNum" sz="quarter" idx="10"/>
          </p:nvPr>
        </p:nvSpPr>
        <p:spPr/>
        <p:txBody>
          <a:bodyPr/>
          <a:lstStyle/>
          <a:p>
            <a:fld id="{A21E8A3B-FC14-144C-AC26-DE3BCE97D7C1}" type="slidenum">
              <a:rPr lang="en-US" smtClean="0"/>
              <a:pPr/>
              <a:t>1</a:t>
            </a:fld>
            <a:endParaRPr lang="en-US" dirty="0"/>
          </a:p>
        </p:txBody>
      </p:sp>
      <p:sp>
        <p:nvSpPr>
          <p:cNvPr id="17" name="Text Placeholder 16"/>
          <p:cNvSpPr>
            <a:spLocks noGrp="1"/>
          </p:cNvSpPr>
          <p:nvPr>
            <p:ph type="body" sz="quarter" idx="11"/>
          </p:nvPr>
        </p:nvSpPr>
        <p:spPr/>
        <p:txBody>
          <a:bodyPr/>
          <a:lstStyle/>
          <a:p>
            <a:r>
              <a:rPr lang="en-US" smtClean="0"/>
              <a:t>https://www.ontario.ca/page/learn-about-osap</a:t>
            </a:r>
            <a:endParaRPr lang="en-US" dirty="0"/>
          </a:p>
        </p:txBody>
      </p:sp>
    </p:spTree>
    <p:extLst>
      <p:ext uri="{BB962C8B-B14F-4D97-AF65-F5344CB8AC3E}">
        <p14:creationId xmlns:p14="http://schemas.microsoft.com/office/powerpoint/2010/main" val="1418636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A21E8A3B-FC14-144C-AC26-DE3BCE97D7C1}" type="slidenum">
              <a:rPr lang="en-US" smtClean="0"/>
              <a:pPr/>
              <a:t>2</a:t>
            </a:fld>
            <a:endParaRPr lang="en-US" dirty="0"/>
          </a:p>
        </p:txBody>
      </p:sp>
      <p:sp>
        <p:nvSpPr>
          <p:cNvPr id="3" name="Title 2"/>
          <p:cNvSpPr>
            <a:spLocks noGrp="1"/>
          </p:cNvSpPr>
          <p:nvPr>
            <p:ph type="title"/>
          </p:nvPr>
        </p:nvSpPr>
        <p:spPr>
          <a:xfrm>
            <a:off x="257176" y="1247775"/>
            <a:ext cx="5004372" cy="3484275"/>
          </a:xfrm>
        </p:spPr>
        <p:txBody>
          <a:bodyPr/>
          <a:lstStyle/>
          <a:p>
            <a:r>
              <a:rPr lang="en-US" sz="1400" dirty="0" smtClean="0">
                <a:latin typeface="Baskerville Old Face" panose="02020602080505020303" pitchFamily="18" charset="0"/>
              </a:rPr>
              <a:t>Graduate Students – all of your OSAP questions will be addressed by Trent University’s </a:t>
            </a:r>
            <a:br>
              <a:rPr lang="en-US" sz="1400" dirty="0" smtClean="0">
                <a:latin typeface="Baskerville Old Face" panose="02020602080505020303" pitchFamily="18" charset="0"/>
              </a:rPr>
            </a:br>
            <a:r>
              <a:rPr lang="en-US" sz="1400" dirty="0" smtClean="0">
                <a:latin typeface="Baskerville Old Face" panose="02020602080505020303" pitchFamily="18" charset="0"/>
              </a:rPr>
              <a:t>Financial Aid Office</a:t>
            </a:r>
            <a:br>
              <a:rPr lang="en-US" sz="1400" dirty="0" smtClean="0">
                <a:latin typeface="Baskerville Old Face" panose="02020602080505020303" pitchFamily="18" charset="0"/>
              </a:rPr>
            </a:br>
            <a:r>
              <a:rPr lang="en-US" sz="1400" dirty="0" smtClean="0">
                <a:latin typeface="Baskerville Old Face" panose="02020602080505020303" pitchFamily="18" charset="0"/>
              </a:rPr>
              <a:t/>
            </a:r>
            <a:br>
              <a:rPr lang="en-US" sz="1400" dirty="0" smtClean="0">
                <a:latin typeface="Baskerville Old Face" panose="02020602080505020303" pitchFamily="18" charset="0"/>
              </a:rPr>
            </a:br>
            <a:r>
              <a:rPr lang="en-US" sz="1400" b="0" dirty="0" smtClean="0">
                <a:latin typeface="Baskerville Old Face" panose="02020602080505020303" pitchFamily="18" charset="0"/>
              </a:rPr>
              <a:t>Location</a:t>
            </a:r>
            <a:r>
              <a:rPr lang="en-US" sz="1400" b="0" dirty="0">
                <a:latin typeface="Baskerville Old Face" panose="02020602080505020303" pitchFamily="18" charset="0"/>
              </a:rPr>
              <a:t>:</a:t>
            </a:r>
            <a:br>
              <a:rPr lang="en-US" sz="1400" b="0" dirty="0">
                <a:latin typeface="Baskerville Old Face" panose="02020602080505020303" pitchFamily="18" charset="0"/>
              </a:rPr>
            </a:br>
            <a:r>
              <a:rPr lang="en-US" sz="1400" b="0" dirty="0">
                <a:latin typeface="Baskerville Old Face" panose="02020602080505020303" pitchFamily="18" charset="0"/>
              </a:rPr>
              <a:t>Registrar’s Office in Blackburn Hall</a:t>
            </a:r>
            <a:br>
              <a:rPr lang="en-US" sz="1400" b="0" dirty="0">
                <a:latin typeface="Baskerville Old Face" panose="02020602080505020303" pitchFamily="18" charset="0"/>
              </a:rPr>
            </a:br>
            <a:r>
              <a:rPr lang="en-US" sz="1400" b="0" dirty="0">
                <a:latin typeface="Baskerville Old Face" panose="02020602080505020303" pitchFamily="18" charset="0"/>
              </a:rPr>
              <a:t>1600 West Bank </a:t>
            </a:r>
            <a:r>
              <a:rPr lang="en-US" sz="1400" b="0" dirty="0" smtClean="0">
                <a:latin typeface="Baskerville Old Face" panose="02020602080505020303" pitchFamily="18" charset="0"/>
              </a:rPr>
              <a:t>Drive</a:t>
            </a:r>
            <a:r>
              <a:rPr lang="en-US" sz="1400" b="0" dirty="0">
                <a:latin typeface="Baskerville Old Face" panose="02020602080505020303" pitchFamily="18" charset="0"/>
              </a:rPr>
              <a:t>K9L 0G2</a:t>
            </a:r>
            <a:br>
              <a:rPr lang="en-US" sz="1400" b="0" dirty="0">
                <a:latin typeface="Baskerville Old Face" panose="02020602080505020303" pitchFamily="18" charset="0"/>
              </a:rPr>
            </a:br>
            <a:r>
              <a:rPr lang="en-US" sz="1400" b="0" dirty="0">
                <a:latin typeface="Baskerville Old Face" panose="02020602080505020303" pitchFamily="18" charset="0"/>
              </a:rPr>
              <a:t>Peterborough, </a:t>
            </a:r>
            <a:r>
              <a:rPr lang="en-US" sz="1400" b="0" dirty="0" smtClean="0">
                <a:latin typeface="Baskerville Old Face" panose="02020602080505020303" pitchFamily="18" charset="0"/>
              </a:rPr>
              <a:t>ON</a:t>
            </a:r>
            <a:r>
              <a:rPr lang="en-US" sz="1400" b="0" dirty="0">
                <a:latin typeface="Baskerville Old Face" panose="02020602080505020303" pitchFamily="18" charset="0"/>
              </a:rPr>
              <a:t/>
            </a:r>
            <a:br>
              <a:rPr lang="en-US" sz="1400" b="0" dirty="0">
                <a:latin typeface="Baskerville Old Face" panose="02020602080505020303" pitchFamily="18" charset="0"/>
              </a:rPr>
            </a:br>
            <a:r>
              <a:rPr lang="en-US" sz="1400" b="0" dirty="0" smtClean="0">
                <a:latin typeface="Baskerville Old Face" panose="02020602080505020303" pitchFamily="18" charset="0"/>
              </a:rPr>
              <a:t/>
            </a:r>
            <a:br>
              <a:rPr lang="en-US" sz="1400" b="0" dirty="0" smtClean="0">
                <a:latin typeface="Baskerville Old Face" panose="02020602080505020303" pitchFamily="18" charset="0"/>
              </a:rPr>
            </a:br>
            <a:r>
              <a:rPr lang="en-US" sz="1400" b="0" dirty="0" smtClean="0">
                <a:latin typeface="Baskerville Old Face" panose="02020602080505020303" pitchFamily="18" charset="0"/>
              </a:rPr>
              <a:t>Monday </a:t>
            </a:r>
            <a:r>
              <a:rPr lang="en-US" sz="1400" b="0" dirty="0">
                <a:latin typeface="Baskerville Old Face" panose="02020602080505020303" pitchFamily="18" charset="0"/>
              </a:rPr>
              <a:t>to Thursday 9:00 am – 4:00 pm</a:t>
            </a:r>
            <a:br>
              <a:rPr lang="en-US" sz="1400" b="0" dirty="0">
                <a:latin typeface="Baskerville Old Face" panose="02020602080505020303" pitchFamily="18" charset="0"/>
              </a:rPr>
            </a:br>
            <a:r>
              <a:rPr lang="en-US" sz="1400" b="0" dirty="0">
                <a:latin typeface="Baskerville Old Face" panose="02020602080505020303" pitchFamily="18" charset="0"/>
              </a:rPr>
              <a:t>Friday 10:00 am – 4:00 pm</a:t>
            </a:r>
            <a:br>
              <a:rPr lang="en-US" sz="1400" b="0" dirty="0">
                <a:latin typeface="Baskerville Old Face" panose="02020602080505020303" pitchFamily="18" charset="0"/>
              </a:rPr>
            </a:br>
            <a:r>
              <a:rPr lang="en-US" sz="1400" b="0" dirty="0" smtClean="0">
                <a:latin typeface="Baskerville Old Face" panose="02020602080505020303" pitchFamily="18" charset="0"/>
              </a:rPr>
              <a:t/>
            </a:r>
            <a:br>
              <a:rPr lang="en-US" sz="1400" b="0" dirty="0" smtClean="0">
                <a:latin typeface="Baskerville Old Face" panose="02020602080505020303" pitchFamily="18" charset="0"/>
              </a:rPr>
            </a:br>
            <a:r>
              <a:rPr lang="en-US" sz="1400" b="0" dirty="0" smtClean="0">
                <a:latin typeface="Baskerville Old Face" panose="02020602080505020303" pitchFamily="18" charset="0"/>
              </a:rPr>
              <a:t>Phone</a:t>
            </a:r>
            <a:r>
              <a:rPr lang="en-US" sz="1400" b="0" dirty="0">
                <a:latin typeface="Baskerville Old Face" panose="02020602080505020303" pitchFamily="18" charset="0"/>
              </a:rPr>
              <a:t>: 705-748-1524 OR 905-435-5102 x1524</a:t>
            </a:r>
            <a:br>
              <a:rPr lang="en-US" sz="1400" b="0" dirty="0">
                <a:latin typeface="Baskerville Old Face" panose="02020602080505020303" pitchFamily="18" charset="0"/>
              </a:rPr>
            </a:br>
            <a:r>
              <a:rPr lang="en-US" sz="1400" b="0" dirty="0">
                <a:latin typeface="Baskerville Old Face" panose="02020602080505020303" pitchFamily="18" charset="0"/>
              </a:rPr>
              <a:t>Email: </a:t>
            </a:r>
            <a:r>
              <a:rPr lang="en-US" sz="1400" b="0" u="sng" dirty="0" smtClean="0">
                <a:latin typeface="Baskerville Old Face" panose="02020602080505020303" pitchFamily="18" charset="0"/>
                <a:hlinkClick r:id="rId3"/>
              </a:rPr>
              <a:t>financialaid@trentu.ca</a:t>
            </a:r>
            <a:r>
              <a:rPr lang="en-US" sz="1400" b="0" u="sng" dirty="0" smtClean="0">
                <a:latin typeface="Baskerville Old Face" panose="02020602080505020303" pitchFamily="18" charset="0"/>
              </a:rPr>
              <a:t/>
            </a:r>
            <a:br>
              <a:rPr lang="en-US" sz="1400" b="0" u="sng" dirty="0" smtClean="0">
                <a:latin typeface="Baskerville Old Face" panose="02020602080505020303" pitchFamily="18" charset="0"/>
              </a:rPr>
            </a:br>
            <a:r>
              <a:rPr lang="en-US" sz="1400" b="0" u="sng" dirty="0">
                <a:latin typeface="Baskerville Old Face" panose="02020602080505020303" pitchFamily="18" charset="0"/>
              </a:rPr>
              <a:t/>
            </a:r>
            <a:br>
              <a:rPr lang="en-US" sz="1400" b="0" u="sng" dirty="0">
                <a:latin typeface="Baskerville Old Face" panose="02020602080505020303" pitchFamily="18" charset="0"/>
              </a:rPr>
            </a:br>
            <a:r>
              <a:rPr lang="en-US" sz="1400" b="0" dirty="0">
                <a:latin typeface="Baskerville Old Face" panose="02020602080505020303" pitchFamily="18" charset="0"/>
              </a:rPr>
              <a:t/>
            </a:r>
            <a:br>
              <a:rPr lang="en-US" sz="1400" b="0" dirty="0">
                <a:latin typeface="Baskerville Old Face" panose="02020602080505020303" pitchFamily="18" charset="0"/>
              </a:rPr>
            </a:br>
            <a:r>
              <a:rPr lang="en-US" sz="1400" b="0" dirty="0" smtClean="0">
                <a:latin typeface="Baskerville Old Face" panose="02020602080505020303" pitchFamily="18" charset="0"/>
              </a:rPr>
              <a:t>Graduate funding, student accounts, bursaries and scholarships are coordinated by the School of Graduate Studies. </a:t>
            </a:r>
            <a:endParaRPr lang="en-US" sz="1400" dirty="0">
              <a:latin typeface="Baskerville Old Face" panose="02020602080505020303" pitchFamily="18" charset="0"/>
            </a:endParaRPr>
          </a:p>
        </p:txBody>
      </p:sp>
      <p:pic>
        <p:nvPicPr>
          <p:cNvPr id="8" name="Picture 7" descr="bridge &amp; river during Head of Trent with fall colours on Lady Eaton drumli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1977" y="1101777"/>
            <a:ext cx="3318666" cy="2508687"/>
          </a:xfrm>
          <a:prstGeom prst="rect">
            <a:avLst/>
          </a:prstGeom>
        </p:spPr>
      </p:pic>
      <p:sp>
        <p:nvSpPr>
          <p:cNvPr id="5" name="TextBox 4"/>
          <p:cNvSpPr txBox="1"/>
          <p:nvPr/>
        </p:nvSpPr>
        <p:spPr>
          <a:xfrm>
            <a:off x="5301978" y="3882452"/>
            <a:ext cx="3318666" cy="954107"/>
          </a:xfrm>
          <a:prstGeom prst="rect">
            <a:avLst/>
          </a:prstGeom>
          <a:noFill/>
        </p:spPr>
        <p:txBody>
          <a:bodyPr wrap="square" rtlCol="0">
            <a:spAutoFit/>
          </a:bodyPr>
          <a:lstStyle/>
          <a:p>
            <a:r>
              <a:rPr lang="en-US" sz="1400" b="1" dirty="0">
                <a:latin typeface="Baskerville Old Face" panose="02020602080505020303" pitchFamily="18" charset="0"/>
              </a:rPr>
              <a:t>OSAP Application Deadline Dates</a:t>
            </a:r>
          </a:p>
          <a:p>
            <a:pPr marL="214313" indent="-214313">
              <a:buFont typeface="Arial" panose="020B0604020202020204" pitchFamily="34" charset="0"/>
              <a:buChar char="•"/>
            </a:pPr>
            <a:r>
              <a:rPr lang="en-US" sz="1400" b="1" dirty="0">
                <a:latin typeface="Baskerville Old Face" panose="02020602080505020303" pitchFamily="18" charset="0"/>
              </a:rPr>
              <a:t>Fall Only – NOVEMBER 1</a:t>
            </a:r>
          </a:p>
          <a:p>
            <a:pPr marL="214313" indent="-214313">
              <a:buFont typeface="Arial" panose="020B0604020202020204" pitchFamily="34" charset="0"/>
              <a:buChar char="•"/>
            </a:pPr>
            <a:r>
              <a:rPr lang="en-US" sz="1400" b="1" dirty="0">
                <a:latin typeface="Baskerville Old Face" panose="02020602080505020303" pitchFamily="18" charset="0"/>
              </a:rPr>
              <a:t>Fall/Winter – MARCH 1</a:t>
            </a:r>
          </a:p>
          <a:p>
            <a:pPr marL="214313" indent="-214313">
              <a:buFont typeface="Arial" panose="020B0604020202020204" pitchFamily="34" charset="0"/>
              <a:buChar char="•"/>
            </a:pPr>
            <a:r>
              <a:rPr lang="en-US" sz="1400" b="1" dirty="0" smtClean="0">
                <a:latin typeface="Baskerville Old Face" panose="02020602080505020303" pitchFamily="18" charset="0"/>
              </a:rPr>
              <a:t>Summer </a:t>
            </a:r>
            <a:r>
              <a:rPr lang="en-US" sz="1400" b="1" dirty="0">
                <a:latin typeface="Baskerville Old Face" panose="02020602080505020303" pitchFamily="18" charset="0"/>
              </a:rPr>
              <a:t>– JULY 2</a:t>
            </a:r>
          </a:p>
        </p:txBody>
      </p:sp>
    </p:spTree>
    <p:extLst>
      <p:ext uri="{BB962C8B-B14F-4D97-AF65-F5344CB8AC3E}">
        <p14:creationId xmlns:p14="http://schemas.microsoft.com/office/powerpoint/2010/main" val="405134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21E8A3B-FC14-144C-AC26-DE3BCE97D7C1}" type="slidenum">
              <a:rPr lang="en-US" smtClean="0"/>
              <a:pPr/>
              <a:t>3</a:t>
            </a:fld>
            <a:endParaRPr lang="en-US" dirty="0"/>
          </a:p>
        </p:txBody>
      </p:sp>
      <p:sp>
        <p:nvSpPr>
          <p:cNvPr id="6" name="Text Placeholder 5"/>
          <p:cNvSpPr>
            <a:spLocks noGrp="1"/>
          </p:cNvSpPr>
          <p:nvPr>
            <p:ph type="body" sz="quarter" idx="11"/>
          </p:nvPr>
        </p:nvSpPr>
        <p:spPr>
          <a:xfrm>
            <a:off x="3514726" y="4767262"/>
            <a:ext cx="5008796" cy="209179"/>
          </a:xfrm>
        </p:spPr>
        <p:txBody>
          <a:bodyPr/>
          <a:lstStyle/>
          <a:p>
            <a:r>
              <a:rPr lang="en-US" sz="1100" dirty="0">
                <a:latin typeface="Bookman Old Style" panose="02050604050505020204" pitchFamily="18" charset="0"/>
              </a:rPr>
              <a:t>https://www.ontario.ca/page/after-you-apply-osap#section-0</a:t>
            </a:r>
            <a:endParaRPr lang="en-US" sz="1100" dirty="0" smtClean="0">
              <a:latin typeface="Bookman Old Style" panose="02050604050505020204" pitchFamily="18" charset="0"/>
            </a:endParaRPr>
          </a:p>
        </p:txBody>
      </p:sp>
      <p:sp>
        <p:nvSpPr>
          <p:cNvPr id="10" name="Title 2"/>
          <p:cNvSpPr txBox="1">
            <a:spLocks/>
          </p:cNvSpPr>
          <p:nvPr/>
        </p:nvSpPr>
        <p:spPr>
          <a:xfrm>
            <a:off x="312420" y="272561"/>
            <a:ext cx="9614828" cy="560708"/>
          </a:xfrm>
          <a:prstGeom prst="rect">
            <a:avLst/>
          </a:prstGeom>
        </p:spPr>
        <p:txBody>
          <a:bodyPr vert="horz" lIns="182880" tIns="91440" rIns="182880" bIns="91440" anchor="t"/>
          <a:lstStyle>
            <a:lvl1pPr algn="l" defTabSz="457200" rtl="0" eaLnBrk="1" latinLnBrk="0" hangingPunct="1">
              <a:lnSpc>
                <a:spcPct val="80000"/>
              </a:lnSpc>
              <a:spcBef>
                <a:spcPct val="0"/>
              </a:spcBef>
              <a:buNone/>
              <a:defRPr sz="2800" b="1" i="0" kern="1200">
                <a:solidFill>
                  <a:srgbClr val="053021"/>
                </a:solidFill>
                <a:latin typeface="Arial"/>
                <a:ea typeface="+mj-ea"/>
                <a:cs typeface="Arial"/>
              </a:defRPr>
            </a:lvl1pPr>
          </a:lstStyle>
          <a:p>
            <a:r>
              <a:rPr lang="en-US" sz="2400" dirty="0" smtClean="0">
                <a:solidFill>
                  <a:schemeClr val="bg1"/>
                </a:solidFill>
                <a:latin typeface="Bookman Old Style" panose="02050604050505020204" pitchFamily="18" charset="0"/>
              </a:rPr>
              <a:t>Learn about OSAP</a:t>
            </a:r>
            <a:endParaRPr lang="en-US" sz="2400" dirty="0">
              <a:solidFill>
                <a:schemeClr val="bg1"/>
              </a:solidFill>
              <a:latin typeface="Bookman Old Style" panose="02050604050505020204" pitchFamily="18" charset="0"/>
            </a:endParaRPr>
          </a:p>
        </p:txBody>
      </p:sp>
      <p:sp>
        <p:nvSpPr>
          <p:cNvPr id="11" name="Title 10"/>
          <p:cNvSpPr>
            <a:spLocks noGrp="1"/>
          </p:cNvSpPr>
          <p:nvPr>
            <p:ph type="title"/>
          </p:nvPr>
        </p:nvSpPr>
        <p:spPr>
          <a:xfrm>
            <a:off x="2023672" y="1094086"/>
            <a:ext cx="6813468" cy="3673176"/>
          </a:xfrm>
        </p:spPr>
        <p:txBody>
          <a:bodyPr/>
          <a:lstStyle/>
          <a:p>
            <a:r>
              <a:rPr lang="en-US" sz="1400" b="0" dirty="0" smtClean="0">
                <a:latin typeface="Baskerville Old Face" panose="02020602080505020303" pitchFamily="18" charset="0"/>
              </a:rPr>
              <a:t>Graduate students should carefully review the details outlined within the OSAP website.  By understanding the conditions and terms of your loans and grants, your funding will be processed without delays. </a:t>
            </a:r>
            <a:r>
              <a:rPr lang="en-US" sz="1400" dirty="0" smtClean="0">
                <a:latin typeface="Baskerville Old Face" panose="02020602080505020303" pitchFamily="18" charset="0"/>
              </a:rPr>
              <a:t/>
            </a:r>
            <a:br>
              <a:rPr lang="en-US" sz="1400" dirty="0" smtClean="0">
                <a:latin typeface="Baskerville Old Face" panose="02020602080505020303" pitchFamily="18" charset="0"/>
              </a:rPr>
            </a:br>
            <a:r>
              <a:rPr lang="en-US" sz="1400" dirty="0" smtClean="0">
                <a:latin typeface="Baskerville Old Face" panose="02020602080505020303" pitchFamily="18" charset="0"/>
              </a:rPr>
              <a:t/>
            </a:r>
            <a:br>
              <a:rPr lang="en-US" sz="1400" dirty="0" smtClean="0">
                <a:latin typeface="Baskerville Old Face" panose="02020602080505020303" pitchFamily="18" charset="0"/>
              </a:rPr>
            </a:br>
            <a:r>
              <a:rPr lang="en-US" sz="1400" dirty="0" smtClean="0">
                <a:latin typeface="Baskerville Old Face" panose="02020602080505020303" pitchFamily="18" charset="0"/>
              </a:rPr>
              <a:t>CONSIDER:</a:t>
            </a:r>
            <a:br>
              <a:rPr lang="en-US" sz="1400" dirty="0" smtClean="0">
                <a:latin typeface="Baskerville Old Face" panose="02020602080505020303" pitchFamily="18" charset="0"/>
              </a:rPr>
            </a:br>
            <a:r>
              <a:rPr lang="en-US" sz="1400" b="0" dirty="0" smtClean="0">
                <a:latin typeface="Baskerville Old Face" panose="02020602080505020303" pitchFamily="18" charset="0"/>
              </a:rPr>
              <a:t>Update your application date for the fall/winter, income relates to your funding for the fall/winter.  </a:t>
            </a:r>
            <a:r>
              <a:rPr lang="en-US" sz="1400" dirty="0" smtClean="0">
                <a:latin typeface="Baskerville Old Face" panose="02020602080505020303" pitchFamily="18" charset="0"/>
              </a:rPr>
              <a:t>Funds paid out 60% Fall term and 40% winter term. </a:t>
            </a:r>
            <a:br>
              <a:rPr lang="en-US" sz="1400" dirty="0" smtClean="0">
                <a:latin typeface="Baskerville Old Face" panose="02020602080505020303" pitchFamily="18" charset="0"/>
              </a:rPr>
            </a:br>
            <a:r>
              <a:rPr lang="en-US" sz="1400" dirty="0">
                <a:latin typeface="Baskerville Old Face" panose="02020602080505020303" pitchFamily="18" charset="0"/>
              </a:rPr>
              <a:t/>
            </a:r>
            <a:br>
              <a:rPr lang="en-US" sz="1400" dirty="0">
                <a:latin typeface="Baskerville Old Face" panose="02020602080505020303" pitchFamily="18" charset="0"/>
              </a:rPr>
            </a:br>
            <a:r>
              <a:rPr lang="en-US" sz="1400" b="0" dirty="0" smtClean="0">
                <a:latin typeface="Baskerville Old Face" panose="02020602080505020303" pitchFamily="18" charset="0"/>
              </a:rPr>
              <a:t>In April – complete a change form to ask for an OSAP extension in order to receive a </a:t>
            </a:r>
            <a:r>
              <a:rPr lang="en-US" sz="1400" dirty="0" smtClean="0">
                <a:latin typeface="Baskerville Old Face" panose="02020602080505020303" pitchFamily="18" charset="0"/>
              </a:rPr>
              <a:t>Summer term 100% OSAP payment for the term. </a:t>
            </a:r>
            <a:br>
              <a:rPr lang="en-US" sz="1400" dirty="0" smtClean="0">
                <a:latin typeface="Baskerville Old Face" panose="02020602080505020303" pitchFamily="18" charset="0"/>
              </a:rPr>
            </a:br>
            <a:r>
              <a:rPr lang="en-US" sz="1400" dirty="0">
                <a:latin typeface="Baskerville Old Face" panose="02020602080505020303" pitchFamily="18" charset="0"/>
              </a:rPr>
              <a:t/>
            </a:r>
            <a:br>
              <a:rPr lang="en-US" sz="1400" dirty="0">
                <a:latin typeface="Baskerville Old Face" panose="02020602080505020303" pitchFamily="18" charset="0"/>
              </a:rPr>
            </a:br>
            <a:r>
              <a:rPr lang="en-US" sz="1400" dirty="0" smtClean="0">
                <a:latin typeface="Baskerville Old Face" panose="02020602080505020303" pitchFamily="18" charset="0"/>
              </a:rPr>
              <a:t/>
            </a:r>
            <a:br>
              <a:rPr lang="en-US" sz="1400" dirty="0" smtClean="0">
                <a:latin typeface="Baskerville Old Face" panose="02020602080505020303" pitchFamily="18" charset="0"/>
              </a:rPr>
            </a:br>
            <a:r>
              <a:rPr lang="en-US" sz="1400" dirty="0" smtClean="0">
                <a:latin typeface="Baskerville Old Face" panose="02020602080505020303" pitchFamily="18" charset="0"/>
              </a:rPr>
              <a:t>ALWAYS: </a:t>
            </a:r>
            <a:br>
              <a:rPr lang="en-US" sz="1400" dirty="0" smtClean="0">
                <a:latin typeface="Baskerville Old Face" panose="02020602080505020303" pitchFamily="18" charset="0"/>
              </a:rPr>
            </a:br>
            <a:r>
              <a:rPr lang="en-US" sz="1400" b="0" dirty="0" smtClean="0">
                <a:latin typeface="Baskerville Old Face" panose="02020602080505020303" pitchFamily="18" charset="0"/>
              </a:rPr>
              <a:t>Report change of financial circumstances to OSAP.</a:t>
            </a:r>
            <a:br>
              <a:rPr lang="en-US" sz="1400" b="0" dirty="0" smtClean="0">
                <a:latin typeface="Baskerville Old Face" panose="02020602080505020303" pitchFamily="18" charset="0"/>
              </a:rPr>
            </a:br>
            <a:r>
              <a:rPr lang="en-US" sz="1400" dirty="0" smtClean="0">
                <a:latin typeface="Baskerville Old Face" panose="02020602080505020303" pitchFamily="18" charset="0"/>
              </a:rPr>
              <a:t/>
            </a:r>
            <a:br>
              <a:rPr lang="en-US" sz="1400" dirty="0" smtClean="0">
                <a:latin typeface="Baskerville Old Face" panose="02020602080505020303" pitchFamily="18" charset="0"/>
              </a:rPr>
            </a:br>
            <a:r>
              <a:rPr lang="en-US" sz="1400" dirty="0">
                <a:latin typeface="Baskerville Old Face" panose="02020602080505020303" pitchFamily="18" charset="0"/>
              </a:rPr>
              <a:t>Graduate Tuition Fees vary between research/thesis based programs and professional programs. </a:t>
            </a:r>
            <a:r>
              <a:rPr lang="en-US" sz="1400" dirty="0" smtClean="0">
                <a:latin typeface="Baskerville Old Face" panose="02020602080505020303" pitchFamily="18" charset="0"/>
              </a:rPr>
              <a:t>  Please </a:t>
            </a:r>
            <a:r>
              <a:rPr lang="en-US" sz="1400" dirty="0">
                <a:latin typeface="Baskerville Old Face" panose="02020602080505020303" pitchFamily="18" charset="0"/>
              </a:rPr>
              <a:t>visit </a:t>
            </a:r>
            <a:r>
              <a:rPr lang="en-US" sz="1400" dirty="0" smtClean="0">
                <a:latin typeface="Baskerville Old Face" panose="02020602080505020303" pitchFamily="18" charset="0"/>
                <a:hlinkClick r:id="rId3"/>
              </a:rPr>
              <a:t>Graduate Student Awards page</a:t>
            </a:r>
            <a:r>
              <a:rPr lang="en-US" sz="1400" dirty="0" smtClean="0">
                <a:latin typeface="Baskerville Old Face" panose="02020602080505020303" pitchFamily="18" charset="0"/>
              </a:rPr>
              <a:t> </a:t>
            </a:r>
            <a:r>
              <a:rPr lang="en-US" sz="1400" dirty="0">
                <a:latin typeface="Baskerville Old Face" panose="02020602080505020303" pitchFamily="18" charset="0"/>
              </a:rPr>
              <a:t>for more information</a:t>
            </a:r>
            <a:br>
              <a:rPr lang="en-US" sz="1400" dirty="0">
                <a:latin typeface="Baskerville Old Face" panose="02020602080505020303" pitchFamily="18" charset="0"/>
              </a:rPr>
            </a:br>
            <a:r>
              <a:rPr lang="en-US" sz="1400" dirty="0">
                <a:latin typeface="Bookman Old Style" panose="02050604050505020204" pitchFamily="18" charset="0"/>
              </a:rPr>
              <a:t/>
            </a:r>
            <a:br>
              <a:rPr lang="en-US" sz="1400" dirty="0">
                <a:latin typeface="Bookman Old Style" panose="02050604050505020204" pitchFamily="18" charset="0"/>
              </a:rPr>
            </a:br>
            <a:r>
              <a:rPr lang="en-US" sz="1400" dirty="0" smtClean="0">
                <a:latin typeface="Bookman Old Style" panose="02050604050505020204" pitchFamily="18" charset="0"/>
              </a:rPr>
              <a:t/>
            </a:r>
            <a:br>
              <a:rPr lang="en-US" sz="1400" dirty="0" smtClean="0">
                <a:latin typeface="Bookman Old Style" panose="02050604050505020204" pitchFamily="18" charset="0"/>
              </a:rPr>
            </a:br>
            <a:r>
              <a:rPr lang="en-US" sz="1400" dirty="0">
                <a:latin typeface="Bookman Old Style" panose="02050604050505020204" pitchFamily="18" charset="0"/>
              </a:rPr>
              <a:t/>
            </a:r>
            <a:br>
              <a:rPr lang="en-US" sz="1400" dirty="0">
                <a:latin typeface="Bookman Old Style" panose="02050604050505020204" pitchFamily="18" charset="0"/>
              </a:rPr>
            </a:br>
            <a:endParaRPr lang="en-US" sz="1400" dirty="0">
              <a:latin typeface="Bookman Old Style" panose="02050604050505020204" pitchFamily="18" charset="0"/>
            </a:endParaRPr>
          </a:p>
        </p:txBody>
      </p:sp>
      <p:pic>
        <p:nvPicPr>
          <p:cNvPr id="12" name="Picture 11" descr="Screenshot shwoing side bar from OSAP page. title is &quot;Related&quot;, followed by How to apply, After you apply, repay your loan, approved schools etc."/>
          <p:cNvPicPr>
            <a:picLocks noChangeAspect="1"/>
          </p:cNvPicPr>
          <p:nvPr/>
        </p:nvPicPr>
        <p:blipFill>
          <a:blip r:embed="rId4"/>
          <a:stretch>
            <a:fillRect/>
          </a:stretch>
        </p:blipFill>
        <p:spPr>
          <a:xfrm>
            <a:off x="272571" y="1094085"/>
            <a:ext cx="1882140" cy="3204725"/>
          </a:xfrm>
          <a:prstGeom prst="rect">
            <a:avLst/>
          </a:prstGeom>
        </p:spPr>
      </p:pic>
      <p:sp>
        <p:nvSpPr>
          <p:cNvPr id="2" name="Right Arrow 1" descr="arrow pointing to main body of slide from screenshot "/>
          <p:cNvSpPr/>
          <p:nvPr/>
        </p:nvSpPr>
        <p:spPr>
          <a:xfrm>
            <a:off x="1618938" y="1817557"/>
            <a:ext cx="535773" cy="2473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316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342900">
              <a:defRPr/>
            </a:pPr>
            <a:fld id="{A21E8A3B-FC14-144C-AC26-DE3BCE97D7C1}" type="slidenum">
              <a:rPr lang="en-US" sz="675"/>
              <a:pPr defTabSz="342900">
                <a:defRPr/>
              </a:pPr>
              <a:t>4</a:t>
            </a:fld>
            <a:endParaRPr lang="en-US" sz="675" dirty="0"/>
          </a:p>
        </p:txBody>
      </p:sp>
      <p:sp>
        <p:nvSpPr>
          <p:cNvPr id="10" name="Text Placeholder 7"/>
          <p:cNvSpPr>
            <a:spLocks noGrp="1"/>
          </p:cNvSpPr>
          <p:nvPr>
            <p:ph type="body" sz="quarter" idx="11"/>
          </p:nvPr>
        </p:nvSpPr>
        <p:spPr/>
        <p:txBody>
          <a:bodyPr/>
          <a:lstStyle/>
          <a:p>
            <a:r>
              <a:rPr lang="en-US" dirty="0"/>
              <a:t>Funding Your Post Secondary Education</a:t>
            </a:r>
          </a:p>
        </p:txBody>
      </p:sp>
      <p:sp>
        <p:nvSpPr>
          <p:cNvPr id="4" name="Content Placeholder 3"/>
          <p:cNvSpPr>
            <a:spLocks noGrp="1"/>
          </p:cNvSpPr>
          <p:nvPr>
            <p:ph idx="12"/>
          </p:nvPr>
        </p:nvSpPr>
        <p:spPr>
          <a:xfrm>
            <a:off x="4456069" y="1063406"/>
            <a:ext cx="3112670" cy="1986984"/>
          </a:xfrm>
        </p:spPr>
        <p:txBody>
          <a:bodyPr>
            <a:normAutofit lnSpcReduction="10000"/>
          </a:bodyPr>
          <a:lstStyle/>
          <a:p>
            <a:pPr marL="214313" indent="-214313" defTabSz="685863">
              <a:lnSpc>
                <a:spcPct val="100000"/>
              </a:lnSpc>
              <a:buSzPct val="100000"/>
              <a:buFont typeface="Arial" panose="020B0604020202020204" pitchFamily="34" charset="0"/>
              <a:buChar char="•"/>
            </a:pPr>
            <a:r>
              <a:rPr lang="en-US" dirty="0">
                <a:latin typeface="Baskerville Old Face" panose="02020602080505020303" pitchFamily="18" charset="0"/>
              </a:rPr>
              <a:t>Government student assistance program for Ontario residents</a:t>
            </a:r>
          </a:p>
          <a:p>
            <a:pPr marL="214313" indent="-214313" defTabSz="685863">
              <a:lnSpc>
                <a:spcPct val="100000"/>
              </a:lnSpc>
              <a:buSzPct val="100000"/>
              <a:buFont typeface="Arial" panose="020B0604020202020204" pitchFamily="34" charset="0"/>
              <a:buChar char="•"/>
            </a:pPr>
            <a:endParaRPr lang="en-US" dirty="0">
              <a:latin typeface="Baskerville Old Face" panose="02020602080505020303" pitchFamily="18" charset="0"/>
            </a:endParaRPr>
          </a:p>
          <a:p>
            <a:pPr marL="214313" indent="-214313" defTabSz="685863">
              <a:lnSpc>
                <a:spcPct val="100000"/>
              </a:lnSpc>
              <a:buSzPct val="100000"/>
              <a:buFont typeface="Arial" panose="020B0604020202020204" pitchFamily="34" charset="0"/>
              <a:buChar char="•"/>
            </a:pPr>
            <a:r>
              <a:rPr lang="en-US" dirty="0">
                <a:latin typeface="Baskerville Old Face" panose="02020602080505020303" pitchFamily="18" charset="0"/>
              </a:rPr>
              <a:t>Combination of Federal and Provincial Loans and Grants</a:t>
            </a:r>
          </a:p>
          <a:p>
            <a:pPr marL="214313" indent="-214313" defTabSz="685863">
              <a:lnSpc>
                <a:spcPct val="100000"/>
              </a:lnSpc>
              <a:buSzPct val="100000"/>
              <a:buFont typeface="Arial" panose="020B0604020202020204" pitchFamily="34" charset="0"/>
              <a:buChar char="•"/>
            </a:pPr>
            <a:endParaRPr lang="en-US" dirty="0">
              <a:latin typeface="Baskerville Old Face" panose="02020602080505020303" pitchFamily="18" charset="0"/>
            </a:endParaRPr>
          </a:p>
          <a:p>
            <a:pPr marL="214313" indent="-214313" defTabSz="685863">
              <a:lnSpc>
                <a:spcPct val="100000"/>
              </a:lnSpc>
              <a:buSzPct val="100000"/>
              <a:buFont typeface="Arial" panose="020B0604020202020204" pitchFamily="34" charset="0"/>
              <a:buChar char="•"/>
            </a:pPr>
            <a:r>
              <a:rPr lang="en-US" dirty="0">
                <a:latin typeface="Baskerville Old Face" panose="02020602080505020303" pitchFamily="18" charset="0"/>
              </a:rPr>
              <a:t>Amount of funding based on a number of variables: family income, family size, assets, etc.</a:t>
            </a:r>
          </a:p>
          <a:p>
            <a:pPr defTabSz="685863">
              <a:lnSpc>
                <a:spcPct val="150000"/>
              </a:lnSpc>
              <a:buSzPct val="100000"/>
            </a:pPr>
            <a:endParaRPr lang="en-US" dirty="0">
              <a:latin typeface="Baskerville Old Face" panose="02020602080505020303" pitchFamily="18" charset="0"/>
            </a:endParaRPr>
          </a:p>
          <a:p>
            <a:pPr marL="169730" lvl="1" indent="0" defTabSz="685863">
              <a:lnSpc>
                <a:spcPct val="150000"/>
              </a:lnSpc>
              <a:buSzPct val="100000"/>
              <a:buNone/>
            </a:pPr>
            <a:endParaRPr lang="en-US" sz="788" dirty="0"/>
          </a:p>
          <a:p>
            <a:pPr marL="169730" lvl="1" indent="0" defTabSz="685863">
              <a:lnSpc>
                <a:spcPct val="150000"/>
              </a:lnSpc>
              <a:buSzPct val="100000"/>
              <a:buNone/>
            </a:pPr>
            <a:endParaRPr lang="en-US" sz="1500" b="1" dirty="0"/>
          </a:p>
          <a:p>
            <a:pPr marL="169730" lvl="1" indent="0" defTabSz="685863">
              <a:lnSpc>
                <a:spcPct val="150000"/>
              </a:lnSpc>
              <a:buSzPct val="100000"/>
              <a:buNone/>
            </a:pPr>
            <a:endParaRPr lang="en-US" sz="788" dirty="0"/>
          </a:p>
          <a:p>
            <a:pPr marL="226314" lvl="1" indent="0">
              <a:lnSpc>
                <a:spcPct val="150000"/>
              </a:lnSpc>
              <a:buNone/>
            </a:pPr>
            <a:endParaRPr lang="en-US" sz="900" dirty="0"/>
          </a:p>
          <a:p>
            <a:pPr marL="226314" lvl="1" indent="0">
              <a:lnSpc>
                <a:spcPct val="150000"/>
              </a:lnSpc>
              <a:buNone/>
            </a:pPr>
            <a:endParaRPr lang="en-US" sz="1500" b="1" dirty="0"/>
          </a:p>
          <a:p>
            <a:pPr marL="226314" lvl="1" indent="0">
              <a:lnSpc>
                <a:spcPct val="150000"/>
              </a:lnSpc>
              <a:buNone/>
            </a:pPr>
            <a:endParaRPr lang="en-US" sz="900" dirty="0"/>
          </a:p>
        </p:txBody>
      </p:sp>
      <p:sp>
        <p:nvSpPr>
          <p:cNvPr id="7" name="Title 6"/>
          <p:cNvSpPr>
            <a:spLocks noGrp="1"/>
          </p:cNvSpPr>
          <p:nvPr>
            <p:ph type="title"/>
          </p:nvPr>
        </p:nvSpPr>
        <p:spPr>
          <a:xfrm>
            <a:off x="348355" y="273119"/>
            <a:ext cx="6409139" cy="479516"/>
          </a:xfrm>
        </p:spPr>
        <p:txBody>
          <a:bodyPr/>
          <a:lstStyle/>
          <a:p>
            <a:r>
              <a:rPr lang="en-US" dirty="0"/>
              <a:t>What is OSAP?</a:t>
            </a:r>
          </a:p>
        </p:txBody>
      </p:sp>
      <p:pic>
        <p:nvPicPr>
          <p:cNvPr id="5" name="Picture 4" descr="Green circle with &quot;grants&quot; within it "/>
          <p:cNvPicPr>
            <a:picLocks noChangeAspect="1"/>
          </p:cNvPicPr>
          <p:nvPr/>
        </p:nvPicPr>
        <p:blipFill>
          <a:blip r:embed="rId3"/>
          <a:stretch>
            <a:fillRect/>
          </a:stretch>
        </p:blipFill>
        <p:spPr>
          <a:xfrm>
            <a:off x="4794409" y="3106524"/>
            <a:ext cx="733978" cy="507005"/>
          </a:xfrm>
          <a:prstGeom prst="rect">
            <a:avLst/>
          </a:prstGeom>
          <a:pattFill prst="narVert">
            <a:fgClr>
              <a:schemeClr val="accent1"/>
            </a:fgClr>
            <a:bgClr>
              <a:schemeClr val="bg1"/>
            </a:bgClr>
          </a:pattFill>
        </p:spPr>
      </p:pic>
      <p:pic>
        <p:nvPicPr>
          <p:cNvPr id="6" name="Picture 5" descr="purple circle with &quot;loan&quot; within it"/>
          <p:cNvPicPr>
            <a:picLocks noChangeAspect="1"/>
          </p:cNvPicPr>
          <p:nvPr/>
        </p:nvPicPr>
        <p:blipFill>
          <a:blip r:embed="rId4"/>
          <a:stretch>
            <a:fillRect/>
          </a:stretch>
        </p:blipFill>
        <p:spPr>
          <a:xfrm>
            <a:off x="4902877" y="3612991"/>
            <a:ext cx="517041" cy="504275"/>
          </a:xfrm>
          <a:prstGeom prst="rect">
            <a:avLst/>
          </a:prstGeom>
        </p:spPr>
      </p:pic>
      <p:sp>
        <p:nvSpPr>
          <p:cNvPr id="9" name="TextBox 8"/>
          <p:cNvSpPr txBox="1"/>
          <p:nvPr/>
        </p:nvSpPr>
        <p:spPr>
          <a:xfrm>
            <a:off x="5331747" y="3193504"/>
            <a:ext cx="1663294" cy="300082"/>
          </a:xfrm>
          <a:prstGeom prst="rect">
            <a:avLst/>
          </a:prstGeom>
          <a:noFill/>
        </p:spPr>
        <p:txBody>
          <a:bodyPr wrap="square" rtlCol="0">
            <a:spAutoFit/>
          </a:bodyPr>
          <a:lstStyle/>
          <a:p>
            <a:pPr defTabSz="342900">
              <a:defRPr/>
            </a:pPr>
            <a:r>
              <a:rPr lang="en-US" sz="1350" dirty="0">
                <a:solidFill>
                  <a:prstClr val="black"/>
                </a:solidFill>
                <a:latin typeface="Trebuchet MS" panose="020B0603020202020204"/>
              </a:rPr>
              <a:t>= Money you keep</a:t>
            </a:r>
          </a:p>
        </p:txBody>
      </p:sp>
      <p:sp>
        <p:nvSpPr>
          <p:cNvPr id="12" name="TextBox 11"/>
          <p:cNvSpPr txBox="1"/>
          <p:nvPr/>
        </p:nvSpPr>
        <p:spPr>
          <a:xfrm>
            <a:off x="5331746" y="3697152"/>
            <a:ext cx="1896039" cy="300082"/>
          </a:xfrm>
          <a:prstGeom prst="rect">
            <a:avLst/>
          </a:prstGeom>
          <a:noFill/>
        </p:spPr>
        <p:txBody>
          <a:bodyPr wrap="square" rtlCol="0">
            <a:spAutoFit/>
          </a:bodyPr>
          <a:lstStyle/>
          <a:p>
            <a:pPr defTabSz="342900">
              <a:defRPr/>
            </a:pPr>
            <a:r>
              <a:rPr lang="en-US" sz="1350" dirty="0">
                <a:solidFill>
                  <a:prstClr val="black"/>
                </a:solidFill>
                <a:latin typeface="Trebuchet MS" panose="020B0603020202020204"/>
              </a:rPr>
              <a:t>= Money you pay back</a:t>
            </a:r>
          </a:p>
        </p:txBody>
      </p:sp>
      <p:pic>
        <p:nvPicPr>
          <p:cNvPr id="14" name="Picture 13" descr="a screenshot from the Ontario OSAP website showing calculations of how much you could get in grants and loans - from www.ontario.ca/osap"/>
          <p:cNvPicPr>
            <a:picLocks noChangeAspect="1"/>
          </p:cNvPicPr>
          <p:nvPr/>
        </p:nvPicPr>
        <p:blipFill rotWithShape="1">
          <a:blip r:embed="rId5"/>
          <a:srcRect l="2864" t="2304" r="1390" b="2832"/>
          <a:stretch/>
        </p:blipFill>
        <p:spPr>
          <a:xfrm>
            <a:off x="464712" y="1176460"/>
            <a:ext cx="3543300" cy="3429001"/>
          </a:xfrm>
          <a:prstGeom prst="rect">
            <a:avLst/>
          </a:prstGeom>
        </p:spPr>
      </p:pic>
      <p:sp>
        <p:nvSpPr>
          <p:cNvPr id="11" name="TextBox 10"/>
          <p:cNvSpPr txBox="1"/>
          <p:nvPr/>
        </p:nvSpPr>
        <p:spPr>
          <a:xfrm>
            <a:off x="562148" y="4083575"/>
            <a:ext cx="1534466" cy="253916"/>
          </a:xfrm>
          <a:prstGeom prst="rect">
            <a:avLst/>
          </a:prstGeom>
          <a:noFill/>
        </p:spPr>
        <p:txBody>
          <a:bodyPr wrap="square" rtlCol="0">
            <a:spAutoFit/>
          </a:bodyPr>
          <a:lstStyle/>
          <a:p>
            <a:pPr defTabSz="342900">
              <a:spcBef>
                <a:spcPct val="20000"/>
              </a:spcBef>
              <a:defRPr/>
            </a:pPr>
            <a:r>
              <a:rPr lang="en-US" sz="1050" dirty="0">
                <a:solidFill>
                  <a:srgbClr val="40647E"/>
                </a:solidFill>
                <a:latin typeface="Arial"/>
                <a:cs typeface="Arial"/>
              </a:rPr>
              <a:t>www.ontario.ca/osap</a:t>
            </a:r>
          </a:p>
        </p:txBody>
      </p:sp>
    </p:spTree>
    <p:extLst>
      <p:ext uri="{BB962C8B-B14F-4D97-AF65-F5344CB8AC3E}">
        <p14:creationId xmlns:p14="http://schemas.microsoft.com/office/powerpoint/2010/main" val="259065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66" y="1306820"/>
            <a:ext cx="8545518" cy="434846"/>
          </a:xfrm>
        </p:spPr>
        <p:txBody>
          <a:bodyPr>
            <a:normAutofit/>
          </a:bodyPr>
          <a:lstStyle/>
          <a:p>
            <a:r>
              <a:rPr lang="en-US" sz="1800" dirty="0"/>
              <a:t>Scholarships/Awards &amp; Income – What do I report to OSAP?</a:t>
            </a:r>
          </a:p>
        </p:txBody>
      </p:sp>
      <p:graphicFrame>
        <p:nvGraphicFramePr>
          <p:cNvPr id="6" name="Table 5" descr="chart showing whether forms of scholarships &amp; awards are classified as a income or award and whether they are reported to OSAP or not.  Awards include scholarships/fellowshipos, supervisor support / TA, employment income, OGS"/>
          <p:cNvGraphicFramePr>
            <a:graphicFrameLocks noGrp="1"/>
          </p:cNvGraphicFramePr>
          <p:nvPr>
            <p:extLst>
              <p:ext uri="{D42A27DB-BD31-4B8C-83A1-F6EECF244321}">
                <p14:modId xmlns:p14="http://schemas.microsoft.com/office/powerpoint/2010/main" val="1124675402"/>
              </p:ext>
            </p:extLst>
          </p:nvPr>
        </p:nvGraphicFramePr>
        <p:xfrm>
          <a:off x="652071" y="1957995"/>
          <a:ext cx="6854323" cy="2239264"/>
        </p:xfrm>
        <a:graphic>
          <a:graphicData uri="http://schemas.openxmlformats.org/drawingml/2006/table">
            <a:tbl>
              <a:tblPr firstRow="1" bandRow="1">
                <a:tableStyleId>{5C22544A-7EE6-4342-B048-85BDC9FD1C3A}</a:tableStyleId>
              </a:tblPr>
              <a:tblGrid>
                <a:gridCol w="2786664">
                  <a:extLst>
                    <a:ext uri="{9D8B030D-6E8A-4147-A177-3AD203B41FA5}">
                      <a16:colId xmlns:a16="http://schemas.microsoft.com/office/drawing/2014/main" val="2134369324"/>
                    </a:ext>
                  </a:extLst>
                </a:gridCol>
                <a:gridCol w="1645874">
                  <a:extLst>
                    <a:ext uri="{9D8B030D-6E8A-4147-A177-3AD203B41FA5}">
                      <a16:colId xmlns:a16="http://schemas.microsoft.com/office/drawing/2014/main" val="870997727"/>
                    </a:ext>
                  </a:extLst>
                </a:gridCol>
                <a:gridCol w="2421785">
                  <a:extLst>
                    <a:ext uri="{9D8B030D-6E8A-4147-A177-3AD203B41FA5}">
                      <a16:colId xmlns:a16="http://schemas.microsoft.com/office/drawing/2014/main" val="3674073817"/>
                    </a:ext>
                  </a:extLst>
                </a:gridCol>
              </a:tblGrid>
              <a:tr h="251571">
                <a:tc>
                  <a:txBody>
                    <a:bodyPr/>
                    <a:lstStyle/>
                    <a:p>
                      <a:endParaRPr lang="en-US" sz="1400" dirty="0"/>
                    </a:p>
                  </a:txBody>
                  <a:tcPr marL="68580" marR="68580" marT="34290" marB="34290"/>
                </a:tc>
                <a:tc>
                  <a:txBody>
                    <a:bodyPr/>
                    <a:lstStyle/>
                    <a:p>
                      <a:r>
                        <a:rPr lang="en-US" sz="1400"/>
                        <a:t>Income or Award</a:t>
                      </a:r>
                      <a:endParaRPr lang="en-US" sz="1400" dirty="0"/>
                    </a:p>
                  </a:txBody>
                  <a:tcPr marL="68580" marR="68580" marT="34290" marB="34290"/>
                </a:tc>
                <a:tc>
                  <a:txBody>
                    <a:bodyPr/>
                    <a:lstStyle/>
                    <a:p>
                      <a:r>
                        <a:rPr lang="en-US" sz="1400"/>
                        <a:t>Report</a:t>
                      </a:r>
                      <a:r>
                        <a:rPr lang="en-US" sz="1400" baseline="0"/>
                        <a:t> to OSAP</a:t>
                      </a:r>
                      <a:endParaRPr lang="en-US" sz="1400" dirty="0"/>
                    </a:p>
                  </a:txBody>
                  <a:tcPr marL="68580" marR="68580" marT="34290" marB="34290"/>
                </a:tc>
                <a:extLst>
                  <a:ext uri="{0D108BD9-81ED-4DB2-BD59-A6C34878D82A}">
                    <a16:rowId xmlns:a16="http://schemas.microsoft.com/office/drawing/2014/main" val="2982365137"/>
                  </a:ext>
                </a:extLst>
              </a:tr>
              <a:tr h="441950">
                <a:tc>
                  <a:txBody>
                    <a:bodyPr/>
                    <a:lstStyle/>
                    <a:p>
                      <a:r>
                        <a:rPr lang="en-US" sz="1400" dirty="0"/>
                        <a:t>Scholarships/Fellowships</a:t>
                      </a:r>
                    </a:p>
                  </a:txBody>
                  <a:tcPr marL="68580" marR="68580" marT="34290" marB="34290"/>
                </a:tc>
                <a:tc>
                  <a:txBody>
                    <a:bodyPr/>
                    <a:lstStyle/>
                    <a:p>
                      <a:r>
                        <a:rPr lang="en-US" sz="1400" dirty="0"/>
                        <a:t>Award</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YES</a:t>
                      </a:r>
                    </a:p>
                    <a:p>
                      <a:endParaRPr lang="en-US" sz="1400" dirty="0"/>
                    </a:p>
                  </a:txBody>
                  <a:tcPr marL="68580" marR="68580" marT="34290" marB="34290"/>
                </a:tc>
                <a:extLst>
                  <a:ext uri="{0D108BD9-81ED-4DB2-BD59-A6C34878D82A}">
                    <a16:rowId xmlns:a16="http://schemas.microsoft.com/office/drawing/2014/main" val="2601471249"/>
                  </a:ext>
                </a:extLst>
              </a:tr>
              <a:tr h="483362">
                <a:tc>
                  <a:txBody>
                    <a:bodyPr/>
                    <a:lstStyle/>
                    <a:p>
                      <a:r>
                        <a:rPr lang="en-US" sz="1400" dirty="0"/>
                        <a:t>Supervisor Support/TA</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Income</a:t>
                      </a:r>
                    </a:p>
                    <a:p>
                      <a:endParaRPr lang="en-US" sz="1400" dirty="0"/>
                    </a:p>
                  </a:txBody>
                  <a:tcPr marL="68580" marR="68580" marT="34290" marB="34290"/>
                </a:tc>
                <a:tc>
                  <a:txBody>
                    <a:bodyPr/>
                    <a:lstStyle/>
                    <a:p>
                      <a:r>
                        <a:rPr lang="en-US" sz="1400" dirty="0"/>
                        <a:t>YES</a:t>
                      </a:r>
                    </a:p>
                  </a:txBody>
                  <a:tcPr marL="68580" marR="68580" marT="34290" marB="34290"/>
                </a:tc>
                <a:extLst>
                  <a:ext uri="{0D108BD9-81ED-4DB2-BD59-A6C34878D82A}">
                    <a16:rowId xmlns:a16="http://schemas.microsoft.com/office/drawing/2014/main" val="605168851"/>
                  </a:ext>
                </a:extLst>
              </a:tr>
              <a:tr h="483362">
                <a:tc>
                  <a:txBody>
                    <a:bodyPr/>
                    <a:lstStyle/>
                    <a:p>
                      <a:r>
                        <a:rPr lang="en-US" sz="1400" dirty="0"/>
                        <a:t>Employment</a:t>
                      </a:r>
                      <a:r>
                        <a:rPr lang="en-US" sz="1400" baseline="0" dirty="0"/>
                        <a:t> Income</a:t>
                      </a:r>
                      <a:endParaRPr lang="en-US" sz="1400" dirty="0"/>
                    </a:p>
                  </a:txBody>
                  <a:tcPr marL="68580" marR="68580" marT="34290" marB="34290"/>
                </a:tc>
                <a:tc>
                  <a:txBody>
                    <a:bodyPr/>
                    <a:lstStyle/>
                    <a:p>
                      <a:r>
                        <a:rPr lang="en-US" sz="1400" dirty="0"/>
                        <a:t>Income</a:t>
                      </a:r>
                    </a:p>
                  </a:txBody>
                  <a:tcPr marL="68580" marR="68580" marT="34290" marB="34290"/>
                </a:tc>
                <a:tc>
                  <a:txBody>
                    <a:bodyPr/>
                    <a:lstStyle/>
                    <a:p>
                      <a:r>
                        <a:rPr lang="en-US" sz="1400" dirty="0"/>
                        <a:t>YES</a:t>
                      </a:r>
                    </a:p>
                  </a:txBody>
                  <a:tcPr marL="68580" marR="68580" marT="34290" marB="34290"/>
                </a:tc>
                <a:extLst>
                  <a:ext uri="{0D108BD9-81ED-4DB2-BD59-A6C34878D82A}">
                    <a16:rowId xmlns:a16="http://schemas.microsoft.com/office/drawing/2014/main" val="3290865788"/>
                  </a:ext>
                </a:extLst>
              </a:tr>
              <a:tr h="483362">
                <a:tc>
                  <a:txBody>
                    <a:bodyPr/>
                    <a:lstStyle/>
                    <a:p>
                      <a:r>
                        <a:rPr lang="en-US" sz="1400" dirty="0"/>
                        <a:t>Ontario Graduate Scholarship (OGS)</a:t>
                      </a:r>
                    </a:p>
                  </a:txBody>
                  <a:tcPr marL="68580" marR="68580" marT="34290" marB="34290"/>
                </a:tc>
                <a:tc>
                  <a:txBody>
                    <a:bodyPr/>
                    <a:lstStyle/>
                    <a:p>
                      <a:r>
                        <a:rPr lang="en-US" sz="1400" dirty="0"/>
                        <a:t>Award</a:t>
                      </a:r>
                    </a:p>
                  </a:txBody>
                  <a:tcPr marL="68580" marR="68580" marT="34290" marB="34290"/>
                </a:tc>
                <a:tc>
                  <a:txBody>
                    <a:bodyPr/>
                    <a:lstStyle/>
                    <a:p>
                      <a:r>
                        <a:rPr lang="en-US" sz="1400" dirty="0"/>
                        <a:t>NO – Trent reports</a:t>
                      </a:r>
                    </a:p>
                  </a:txBody>
                  <a:tcPr marL="68580" marR="68580" marT="34290" marB="34290"/>
                </a:tc>
                <a:extLst>
                  <a:ext uri="{0D108BD9-81ED-4DB2-BD59-A6C34878D82A}">
                    <a16:rowId xmlns:a16="http://schemas.microsoft.com/office/drawing/2014/main" val="1301539611"/>
                  </a:ext>
                </a:extLst>
              </a:tr>
            </a:tbl>
          </a:graphicData>
        </a:graphic>
      </p:graphicFrame>
    </p:spTree>
    <p:extLst>
      <p:ext uri="{BB962C8B-B14F-4D97-AF65-F5344CB8AC3E}">
        <p14:creationId xmlns:p14="http://schemas.microsoft.com/office/powerpoint/2010/main" val="25369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083" y="245916"/>
            <a:ext cx="5462867" cy="633599"/>
          </a:xfrm>
        </p:spPr>
        <p:txBody>
          <a:bodyPr/>
          <a:lstStyle/>
          <a:p>
            <a:r>
              <a:rPr lang="en-US" sz="2400" dirty="0" smtClean="0">
                <a:solidFill>
                  <a:schemeClr val="bg1"/>
                </a:solidFill>
                <a:latin typeface="Bookman Old Style" panose="02050604050505020204" pitchFamily="18" charset="0"/>
              </a:rPr>
              <a:t>Student Access Guarantee</a:t>
            </a:r>
            <a:endParaRPr lang="en-US" sz="2400" dirty="0">
              <a:solidFill>
                <a:schemeClr val="bg1"/>
              </a:solidFill>
              <a:latin typeface="Bookman Old Style" panose="02050604050505020204" pitchFamily="18" charset="0"/>
            </a:endParaRPr>
          </a:p>
        </p:txBody>
      </p:sp>
      <p:pic>
        <p:nvPicPr>
          <p:cNvPr id="10" name="Content Placeholder 9" descr="box of info indicating who could qualify for more money - an indigenous student, a student with a  permanent disability or a a current or former crown ward"/>
          <p:cNvPicPr>
            <a:picLocks noGrp="1" noChangeAspect="1"/>
          </p:cNvPicPr>
          <p:nvPr>
            <p:ph idx="13"/>
          </p:nvPr>
        </p:nvPicPr>
        <p:blipFill>
          <a:blip r:embed="rId2"/>
          <a:stretch>
            <a:fillRect/>
          </a:stretch>
        </p:blipFill>
        <p:spPr>
          <a:xfrm>
            <a:off x="4562475" y="1107196"/>
            <a:ext cx="3733800" cy="2295290"/>
          </a:xfrm>
          <a:prstGeom prst="rect">
            <a:avLst/>
          </a:prstGeom>
        </p:spPr>
      </p:pic>
      <p:sp>
        <p:nvSpPr>
          <p:cNvPr id="5" name="Slide Number Placeholder 4"/>
          <p:cNvSpPr>
            <a:spLocks noGrp="1"/>
          </p:cNvSpPr>
          <p:nvPr>
            <p:ph type="sldNum" sz="quarter" idx="10"/>
          </p:nvPr>
        </p:nvSpPr>
        <p:spPr/>
        <p:txBody>
          <a:bodyPr/>
          <a:lstStyle/>
          <a:p>
            <a:fld id="{A21E8A3B-FC14-144C-AC26-DE3BCE97D7C1}" type="slidenum">
              <a:rPr lang="en-US" smtClean="0"/>
              <a:pPr/>
              <a:t>6</a:t>
            </a:fld>
            <a:endParaRPr lang="en-US" dirty="0"/>
          </a:p>
        </p:txBody>
      </p:sp>
      <p:sp>
        <p:nvSpPr>
          <p:cNvPr id="6" name="Text Placeholder 5"/>
          <p:cNvSpPr>
            <a:spLocks noGrp="1"/>
          </p:cNvSpPr>
          <p:nvPr>
            <p:ph type="body" sz="quarter" idx="11"/>
          </p:nvPr>
        </p:nvSpPr>
        <p:spPr>
          <a:xfrm>
            <a:off x="126340" y="4727036"/>
            <a:ext cx="5569610" cy="201707"/>
          </a:xfrm>
        </p:spPr>
        <p:txBody>
          <a:bodyPr/>
          <a:lstStyle/>
          <a:p>
            <a:pPr algn="l"/>
            <a:r>
              <a:rPr lang="en-US" sz="1200" b="1" dirty="0">
                <a:latin typeface="Baskerville Old Face" panose="02020602080505020303" pitchFamily="18" charset="0"/>
              </a:rPr>
              <a:t>https://</a:t>
            </a:r>
            <a:r>
              <a:rPr lang="en-US" sz="1300" b="1" dirty="0">
                <a:latin typeface="Baskerville Old Face" panose="02020602080505020303" pitchFamily="18" charset="0"/>
              </a:rPr>
              <a:t>www.ontario.ca/page/how-apply-osap#section-1</a:t>
            </a:r>
          </a:p>
        </p:txBody>
      </p:sp>
      <p:sp>
        <p:nvSpPr>
          <p:cNvPr id="7" name="Rectangle 1"/>
          <p:cNvSpPr>
            <a:spLocks noGrp="1" noChangeArrowheads="1"/>
          </p:cNvSpPr>
          <p:nvPr>
            <p:ph idx="12"/>
          </p:nvPr>
        </p:nvSpPr>
        <p:spPr bwMode="auto">
          <a:xfrm>
            <a:off x="112705" y="1207686"/>
            <a:ext cx="4306895" cy="32316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A1A1A"/>
                </a:solidFill>
                <a:effectLst/>
                <a:latin typeface="Baskerville Old Face" panose="02020602080505020303" pitchFamily="18" charset="0"/>
              </a:rPr>
              <a:t>If you attend a public postsecondary institution in Ontario and you’re a full-time student, you may also be eligible for financial help through the Student Access Guarantee (SAG).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1A1A1A"/>
              </a:solidFill>
              <a:effectLst/>
              <a:latin typeface="Baskerville Old Face" panose="020206020805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A1A1A"/>
                </a:solidFill>
                <a:effectLst/>
                <a:latin typeface="Baskerville Old Face" panose="02020602080505020303" pitchFamily="18" charset="0"/>
              </a:rPr>
              <a:t>SAG is a partnership program between the ministry and Ontario’s public colleges and universities.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1A1A1A"/>
              </a:solidFill>
              <a:effectLst/>
              <a:latin typeface="Baskerville Old Face" panose="020206020805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A1A1A"/>
                </a:solidFill>
                <a:effectLst/>
                <a:latin typeface="Baskerville Old Face" panose="02020602080505020303" pitchFamily="18" charset="0"/>
              </a:rPr>
              <a:t>Through SAG, Ontario’s publicly assisted colleges and universities are required to ensure that financial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A1A1A"/>
                </a:solidFill>
                <a:effectLst/>
                <a:latin typeface="Baskerville Old Face" panose="02020602080505020303" pitchFamily="18" charset="0"/>
              </a:rPr>
              <a:t>need is not a barrier to accessing education.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1A1A1A"/>
              </a:solidFill>
              <a:latin typeface="Baskerville Old Face" panose="020206020805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A1A1A"/>
                </a:solidFill>
                <a:effectLst/>
                <a:latin typeface="Baskerville Old Face" panose="02020602080505020303" pitchFamily="18" charset="0"/>
              </a:rPr>
              <a:t>If OSAP doesn’t cover your program costs and you still need money, your school may provide additional financial aid in the form of 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Baskerville Old Face" panose="02020602080505020303"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1A1A1A"/>
                </a:solidFill>
                <a:effectLst/>
                <a:latin typeface="Baskerville Old Face" panose="02020602080505020303" pitchFamily="18" charset="0"/>
              </a:rPr>
              <a:t>bursary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1A1A1A"/>
                </a:solidFill>
                <a:effectLst/>
                <a:latin typeface="Baskerville Old Face" panose="02020602080505020303" pitchFamily="18" charset="0"/>
              </a:rPr>
              <a:t>scholarship</a:t>
            </a:r>
          </a:p>
        </p:txBody>
      </p:sp>
      <p:pic>
        <p:nvPicPr>
          <p:cNvPr id="11" name="Picture 10" descr="image of cherry blossom trees outsdie Bata Libr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299" y="3453699"/>
            <a:ext cx="2428875" cy="1626502"/>
          </a:xfrm>
          <a:prstGeom prst="rect">
            <a:avLst/>
          </a:prstGeom>
        </p:spPr>
      </p:pic>
    </p:spTree>
    <p:extLst>
      <p:ext uri="{BB962C8B-B14F-4D97-AF65-F5344CB8AC3E}">
        <p14:creationId xmlns:p14="http://schemas.microsoft.com/office/powerpoint/2010/main" val="207668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125" y="161925"/>
            <a:ext cx="5481084" cy="708065"/>
          </a:xfrm>
        </p:spPr>
        <p:txBody>
          <a:bodyPr/>
          <a:lstStyle/>
          <a:p>
            <a:r>
              <a:rPr lang="en-US" sz="2400" dirty="0" smtClean="0">
                <a:solidFill>
                  <a:schemeClr val="bg1"/>
                </a:solidFill>
                <a:latin typeface="Bookman Old Style" panose="02050604050505020204" pitchFamily="18" charset="0"/>
              </a:rPr>
              <a:t>Access the OSAP Resources</a:t>
            </a:r>
            <a:endParaRPr lang="en-US" sz="2400" dirty="0">
              <a:solidFill>
                <a:schemeClr val="bg1"/>
              </a:solidFill>
              <a:latin typeface="Bookman Old Style" panose="02050604050505020204" pitchFamily="18" charset="0"/>
            </a:endParaRPr>
          </a:p>
        </p:txBody>
      </p:sp>
      <p:sp>
        <p:nvSpPr>
          <p:cNvPr id="5" name="Slide Number Placeholder 4"/>
          <p:cNvSpPr>
            <a:spLocks noGrp="1"/>
          </p:cNvSpPr>
          <p:nvPr>
            <p:ph type="sldNum" sz="quarter" idx="10"/>
          </p:nvPr>
        </p:nvSpPr>
        <p:spPr/>
        <p:txBody>
          <a:bodyPr/>
          <a:lstStyle/>
          <a:p>
            <a:fld id="{A21E8A3B-FC14-144C-AC26-DE3BCE97D7C1}" type="slidenum">
              <a:rPr lang="en-US" smtClean="0"/>
              <a:pPr/>
              <a:t>7</a:t>
            </a:fld>
            <a:endParaRPr lang="en-US" dirty="0"/>
          </a:p>
        </p:txBody>
      </p:sp>
      <p:sp>
        <p:nvSpPr>
          <p:cNvPr id="11" name="Content Placeholder 10"/>
          <p:cNvSpPr>
            <a:spLocks noGrp="1"/>
          </p:cNvSpPr>
          <p:nvPr>
            <p:ph idx="12"/>
          </p:nvPr>
        </p:nvSpPr>
        <p:spPr>
          <a:xfrm>
            <a:off x="299242" y="1143000"/>
            <a:ext cx="2826208" cy="3833441"/>
          </a:xfrm>
        </p:spPr>
        <p:txBody>
          <a:bodyPr/>
          <a:lstStyle/>
          <a:p>
            <a:pPr marL="0" indent="0">
              <a:buNone/>
            </a:pPr>
            <a:r>
              <a:rPr lang="en-US" sz="1400" dirty="0" smtClean="0">
                <a:latin typeface="Baskerville Old Face" panose="02020602080505020303" pitchFamily="18" charset="0"/>
                <a:hlinkClick r:id="rId2"/>
              </a:rPr>
              <a:t>OSAP Portal  - Log in or Register</a:t>
            </a:r>
            <a:endParaRPr lang="en-US" sz="1400" dirty="0">
              <a:latin typeface="Baskerville Old Face" panose="02020602080505020303" pitchFamily="18" charset="0"/>
            </a:endParaRPr>
          </a:p>
          <a:p>
            <a:pPr marL="0" indent="0">
              <a:buNone/>
            </a:pPr>
            <a:endParaRPr lang="en-US" sz="1400" dirty="0" smtClean="0">
              <a:latin typeface="Baskerville Old Face" panose="02020602080505020303" pitchFamily="18" charset="0"/>
            </a:endParaRPr>
          </a:p>
          <a:p>
            <a:pPr marL="0" indent="0">
              <a:buNone/>
            </a:pPr>
            <a:r>
              <a:rPr lang="en-US" sz="1400" dirty="0" smtClean="0">
                <a:latin typeface="Baskerville Old Face" panose="02020602080505020303" pitchFamily="18" charset="0"/>
                <a:hlinkClick r:id="rId3"/>
              </a:rPr>
              <a:t>Learn about OSAP</a:t>
            </a:r>
            <a:endParaRPr lang="en-US" sz="1400" dirty="0" smtClean="0">
              <a:latin typeface="Baskerville Old Face" panose="02020602080505020303" pitchFamily="18" charset="0"/>
            </a:endParaRPr>
          </a:p>
          <a:p>
            <a:pPr marL="0" indent="0">
              <a:buNone/>
            </a:pPr>
            <a:endParaRPr lang="en-US" sz="1400" dirty="0">
              <a:latin typeface="Baskerville Old Face" panose="02020602080505020303" pitchFamily="18" charset="0"/>
            </a:endParaRPr>
          </a:p>
          <a:p>
            <a:pPr marL="0" indent="0">
              <a:buNone/>
            </a:pPr>
            <a:r>
              <a:rPr lang="en-US" sz="1400" dirty="0" smtClean="0">
                <a:latin typeface="Baskerville Old Face" panose="02020602080505020303" pitchFamily="18" charset="0"/>
                <a:hlinkClick r:id="rId4"/>
              </a:rPr>
              <a:t>How to Apply for OSAP</a:t>
            </a:r>
            <a:endParaRPr lang="en-US" sz="1400" dirty="0" smtClean="0">
              <a:latin typeface="Baskerville Old Face" panose="02020602080505020303" pitchFamily="18" charset="0"/>
            </a:endParaRPr>
          </a:p>
          <a:p>
            <a:pPr marL="0" indent="0">
              <a:buNone/>
            </a:pPr>
            <a:endParaRPr lang="en-US" sz="1400" dirty="0">
              <a:latin typeface="Baskerville Old Face" panose="02020602080505020303" pitchFamily="18" charset="0"/>
            </a:endParaRPr>
          </a:p>
          <a:p>
            <a:pPr marL="0" indent="0">
              <a:buNone/>
            </a:pPr>
            <a:r>
              <a:rPr lang="en-US" sz="1400" dirty="0" smtClean="0">
                <a:latin typeface="Baskerville Old Face" panose="02020602080505020303" pitchFamily="18" charset="0"/>
                <a:hlinkClick r:id="rId5"/>
              </a:rPr>
              <a:t>After you Apply</a:t>
            </a:r>
            <a:endParaRPr lang="en-US" sz="1400" dirty="0" smtClean="0">
              <a:latin typeface="Baskerville Old Face" panose="02020602080505020303" pitchFamily="18" charset="0"/>
            </a:endParaRPr>
          </a:p>
          <a:p>
            <a:pPr marL="0" indent="0">
              <a:buNone/>
            </a:pPr>
            <a:endParaRPr lang="en-US" sz="1400" dirty="0">
              <a:latin typeface="Baskerville Old Face" panose="02020602080505020303" pitchFamily="18" charset="0"/>
            </a:endParaRPr>
          </a:p>
          <a:p>
            <a:pPr marL="0" indent="0">
              <a:buNone/>
            </a:pPr>
            <a:r>
              <a:rPr lang="en-US" sz="1400" dirty="0" smtClean="0">
                <a:latin typeface="Baskerville Old Face" panose="02020602080505020303" pitchFamily="18" charset="0"/>
                <a:hlinkClick r:id="rId6"/>
              </a:rPr>
              <a:t>Repay your Loan</a:t>
            </a:r>
            <a:endParaRPr lang="en-US" sz="1400" dirty="0" smtClean="0">
              <a:latin typeface="Baskerville Old Face" panose="02020602080505020303" pitchFamily="18" charset="0"/>
            </a:endParaRPr>
          </a:p>
          <a:p>
            <a:pPr marL="0" indent="0">
              <a:buNone/>
            </a:pPr>
            <a:endParaRPr lang="en-US" sz="1400" dirty="0">
              <a:latin typeface="Baskerville Old Face" panose="02020602080505020303" pitchFamily="18" charset="0"/>
            </a:endParaRPr>
          </a:p>
          <a:p>
            <a:pPr marL="0" indent="0">
              <a:buNone/>
            </a:pPr>
            <a:r>
              <a:rPr lang="en-US" sz="1400" dirty="0">
                <a:latin typeface="Baskerville Old Face" panose="02020602080505020303" pitchFamily="18" charset="0"/>
                <a:hlinkClick r:id="rId7"/>
              </a:rPr>
              <a:t>Students with Disabilities</a:t>
            </a:r>
            <a:endParaRPr lang="en-US" sz="1400" dirty="0">
              <a:latin typeface="Baskerville Old Face" panose="02020602080505020303" pitchFamily="18" charset="0"/>
            </a:endParaRPr>
          </a:p>
          <a:p>
            <a:pPr marL="0" indent="0">
              <a:buNone/>
            </a:pPr>
            <a:endParaRPr lang="en-US" sz="1400" dirty="0">
              <a:latin typeface="Baskerville Old Face" panose="02020602080505020303" pitchFamily="18" charset="0"/>
            </a:endParaRPr>
          </a:p>
          <a:p>
            <a:pPr marL="0" indent="0">
              <a:buNone/>
            </a:pPr>
            <a:r>
              <a:rPr lang="en-US" sz="1400" dirty="0">
                <a:latin typeface="Baskerville Old Face" panose="02020602080505020303" pitchFamily="18" charset="0"/>
                <a:hlinkClick r:id="rId8"/>
              </a:rPr>
              <a:t>OSAP Definitions</a:t>
            </a:r>
            <a:endParaRPr lang="en-US" sz="1400" dirty="0">
              <a:latin typeface="Baskerville Old Face" panose="02020602080505020303" pitchFamily="18" charset="0"/>
            </a:endParaRPr>
          </a:p>
          <a:p>
            <a:pPr marL="0" indent="0">
              <a:buNone/>
            </a:pPr>
            <a:endParaRPr lang="en-US" dirty="0"/>
          </a:p>
        </p:txBody>
      </p:sp>
      <p:pic>
        <p:nvPicPr>
          <p:cNvPr id="15" name="Picture 14" descr="image of bridge &amp; river looking towards east bank with clouds reflecting in rive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0077" y="1143000"/>
            <a:ext cx="2912636" cy="2184816"/>
          </a:xfrm>
          <a:prstGeom prst="rect">
            <a:avLst/>
          </a:prstGeom>
        </p:spPr>
      </p:pic>
      <p:sp>
        <p:nvSpPr>
          <p:cNvPr id="7" name="TextBox 6"/>
          <p:cNvSpPr txBox="1"/>
          <p:nvPr/>
        </p:nvSpPr>
        <p:spPr>
          <a:xfrm>
            <a:off x="4464839" y="3443429"/>
            <a:ext cx="2907874" cy="738664"/>
          </a:xfrm>
          <a:prstGeom prst="rect">
            <a:avLst/>
          </a:prstGeom>
          <a:noFill/>
        </p:spPr>
        <p:txBody>
          <a:bodyPr wrap="square" rtlCol="0">
            <a:spAutoFit/>
          </a:bodyPr>
          <a:lstStyle/>
          <a:p>
            <a:r>
              <a:rPr lang="en-US" sz="1400" dirty="0">
                <a:solidFill>
                  <a:schemeClr val="bg2">
                    <a:lumMod val="25000"/>
                  </a:schemeClr>
                </a:solidFill>
                <a:latin typeface="Baskerville Old Face" panose="02020602080505020303" pitchFamily="18" charset="0"/>
              </a:rPr>
              <a:t>Changes to OSAP – submit OSAP Change form online via </a:t>
            </a:r>
            <a:r>
              <a:rPr lang="en-US" sz="1400" dirty="0" err="1">
                <a:solidFill>
                  <a:schemeClr val="bg2">
                    <a:lumMod val="25000"/>
                  </a:schemeClr>
                </a:solidFill>
                <a:latin typeface="Baskerville Old Face" panose="02020602080505020303" pitchFamily="18" charset="0"/>
              </a:rPr>
              <a:t>myTrent</a:t>
            </a:r>
            <a:r>
              <a:rPr lang="en-US" sz="1400" dirty="0">
                <a:solidFill>
                  <a:schemeClr val="bg2">
                    <a:lumMod val="25000"/>
                  </a:schemeClr>
                </a:solidFill>
                <a:latin typeface="Baskerville Old Face" panose="02020602080505020303" pitchFamily="18" charset="0"/>
              </a:rPr>
              <a:t> portal under FINANCES tab</a:t>
            </a:r>
            <a:r>
              <a:rPr lang="en-US" sz="1350" dirty="0">
                <a:solidFill>
                  <a:schemeClr val="bg2">
                    <a:lumMod val="25000"/>
                  </a:schemeClr>
                </a:solidFill>
              </a:rPr>
              <a:t>	</a:t>
            </a:r>
          </a:p>
        </p:txBody>
      </p:sp>
    </p:spTree>
    <p:extLst>
      <p:ext uri="{BB962C8B-B14F-4D97-AF65-F5344CB8AC3E}">
        <p14:creationId xmlns:p14="http://schemas.microsoft.com/office/powerpoint/2010/main" val="245072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342900"/>
            <a:fld id="{A21E8A3B-FC14-144C-AC26-DE3BCE97D7C1}" type="slidenum">
              <a:rPr lang="en-US" smtClean="0"/>
              <a:pPr defTabSz="342900"/>
              <a:t>8</a:t>
            </a:fld>
            <a:endParaRPr lang="en-US" dirty="0"/>
          </a:p>
        </p:txBody>
      </p:sp>
      <p:sp>
        <p:nvSpPr>
          <p:cNvPr id="4" name="Content Placeholder 3"/>
          <p:cNvSpPr>
            <a:spLocks noGrp="1"/>
          </p:cNvSpPr>
          <p:nvPr>
            <p:ph idx="13"/>
          </p:nvPr>
        </p:nvSpPr>
        <p:spPr>
          <a:xfrm>
            <a:off x="128556" y="1066236"/>
            <a:ext cx="4053928" cy="3505764"/>
          </a:xfrm>
        </p:spPr>
        <p:txBody>
          <a:bodyPr/>
          <a:lstStyle/>
          <a:p>
            <a:pPr marL="0" indent="0">
              <a:buNone/>
            </a:pPr>
            <a:r>
              <a:rPr lang="en-US" sz="1400" dirty="0">
                <a:latin typeface="Baskerville Old Face" panose="02020602080505020303" pitchFamily="18" charset="0"/>
              </a:rPr>
              <a:t>Program Information – one, two or three terms </a:t>
            </a:r>
          </a:p>
          <a:p>
            <a:pPr marL="0" indent="0">
              <a:buNone/>
            </a:pPr>
            <a:endParaRPr lang="en-US" sz="1400" dirty="0">
              <a:latin typeface="Baskerville Old Face" panose="02020602080505020303" pitchFamily="18" charset="0"/>
            </a:endParaRPr>
          </a:p>
          <a:p>
            <a:pPr marL="0" indent="0">
              <a:buNone/>
            </a:pPr>
            <a:r>
              <a:rPr lang="en-US" sz="1400" dirty="0">
                <a:latin typeface="Baskerville Old Face" panose="02020602080505020303" pitchFamily="18" charset="0"/>
              </a:rPr>
              <a:t>Percentage of course load – 100% unless part-time or disability status on OSAP</a:t>
            </a:r>
          </a:p>
          <a:p>
            <a:endParaRPr lang="en-US" sz="1400" dirty="0">
              <a:latin typeface="Baskerville Old Face" panose="02020602080505020303" pitchFamily="18" charset="0"/>
            </a:endParaRPr>
          </a:p>
          <a:p>
            <a:pPr marL="0" indent="0">
              <a:buNone/>
            </a:pPr>
            <a:r>
              <a:rPr lang="en-US" sz="1400" dirty="0">
                <a:latin typeface="Baskerville Old Face" panose="02020602080505020303" pitchFamily="18" charset="0"/>
              </a:rPr>
              <a:t>Current situation – married, single, sole-support</a:t>
            </a:r>
          </a:p>
          <a:p>
            <a:endParaRPr lang="en-US" sz="1400" dirty="0">
              <a:latin typeface="Baskerville Old Face" panose="02020602080505020303" pitchFamily="18" charset="0"/>
            </a:endParaRPr>
          </a:p>
          <a:p>
            <a:pPr marL="0" indent="0">
              <a:buNone/>
            </a:pPr>
            <a:r>
              <a:rPr lang="en-US" sz="1400" dirty="0">
                <a:latin typeface="Baskerville Old Face" panose="02020602080505020303" pitchFamily="18" charset="0"/>
              </a:rPr>
              <a:t>Assets - RRSPs</a:t>
            </a:r>
          </a:p>
          <a:p>
            <a:pPr lvl="2"/>
            <a:r>
              <a:rPr lang="en-US" sz="1400" dirty="0">
                <a:latin typeface="Baskerville Old Face" panose="02020602080505020303" pitchFamily="18" charset="0"/>
              </a:rPr>
              <a:t>Include – savings bank accounts including TFSAs, GICs, stocks, Canada Savings Bonds, etc…</a:t>
            </a:r>
          </a:p>
          <a:p>
            <a:pPr lvl="2"/>
            <a:r>
              <a:rPr lang="en-US" sz="1400" dirty="0">
                <a:latin typeface="Baskerville Old Face" panose="02020602080505020303" pitchFamily="18" charset="0"/>
              </a:rPr>
              <a:t>DO NOT include – vehicles, principal residence, RRSPs, RESPs, Child Tax Benefit, etc…</a:t>
            </a:r>
          </a:p>
        </p:txBody>
      </p:sp>
      <p:sp>
        <p:nvSpPr>
          <p:cNvPr id="7" name="Title 6"/>
          <p:cNvSpPr>
            <a:spLocks noGrp="1"/>
          </p:cNvSpPr>
          <p:nvPr>
            <p:ph type="title"/>
          </p:nvPr>
        </p:nvSpPr>
        <p:spPr>
          <a:xfrm>
            <a:off x="194873" y="254832"/>
            <a:ext cx="4077325" cy="534264"/>
          </a:xfrm>
        </p:spPr>
        <p:txBody>
          <a:bodyPr/>
          <a:lstStyle/>
          <a:p>
            <a:r>
              <a:rPr lang="en-US" dirty="0">
                <a:solidFill>
                  <a:schemeClr val="bg1"/>
                </a:solidFill>
                <a:latin typeface="Baskerville Old Face" panose="02020602080505020303" pitchFamily="18" charset="0"/>
              </a:rPr>
              <a:t>OSAP – Key Points</a:t>
            </a:r>
          </a:p>
        </p:txBody>
      </p:sp>
      <p:sp>
        <p:nvSpPr>
          <p:cNvPr id="8" name="Content Placeholder 3"/>
          <p:cNvSpPr>
            <a:spLocks noGrp="1"/>
          </p:cNvSpPr>
          <p:nvPr>
            <p:ph idx="13"/>
          </p:nvPr>
        </p:nvSpPr>
        <p:spPr>
          <a:xfrm>
            <a:off x="4174419" y="1066236"/>
            <a:ext cx="4301231" cy="3273416"/>
          </a:xfrm>
        </p:spPr>
        <p:txBody>
          <a:bodyPr/>
          <a:lstStyle/>
          <a:p>
            <a:pPr marL="0" indent="0">
              <a:buNone/>
            </a:pPr>
            <a:r>
              <a:rPr lang="en-US" sz="1400" dirty="0" smtClean="0">
                <a:latin typeface="Baskerville Old Face" panose="02020602080505020303" pitchFamily="18" charset="0"/>
              </a:rPr>
              <a:t>Scholarships </a:t>
            </a:r>
            <a:r>
              <a:rPr lang="en-US" sz="1400" dirty="0">
                <a:latin typeface="Baskerville Old Face" panose="02020602080505020303" pitchFamily="18" charset="0"/>
              </a:rPr>
              <a:t>&amp; Bursaries</a:t>
            </a:r>
          </a:p>
          <a:p>
            <a:endParaRPr lang="en-US" sz="1400" dirty="0">
              <a:latin typeface="Baskerville Old Face" panose="02020602080505020303" pitchFamily="18" charset="0"/>
            </a:endParaRPr>
          </a:p>
          <a:p>
            <a:pPr marL="0" indent="0">
              <a:buNone/>
            </a:pPr>
            <a:r>
              <a:rPr lang="en-US" sz="1400" dirty="0" smtClean="0">
                <a:latin typeface="Baskerville Old Face" panose="02020602080505020303" pitchFamily="18" charset="0"/>
              </a:rPr>
              <a:t>Income</a:t>
            </a:r>
            <a:endParaRPr lang="en-US" sz="1400" dirty="0">
              <a:latin typeface="Baskerville Old Face" panose="02020602080505020303" pitchFamily="18" charset="0"/>
            </a:endParaRPr>
          </a:p>
          <a:p>
            <a:pPr lvl="2"/>
            <a:r>
              <a:rPr lang="en-US" sz="1400" dirty="0">
                <a:latin typeface="Baskerville Old Face" panose="02020602080505020303" pitchFamily="18" charset="0"/>
              </a:rPr>
              <a:t>Income for prior year</a:t>
            </a:r>
          </a:p>
          <a:p>
            <a:pPr lvl="2"/>
            <a:r>
              <a:rPr lang="en-US" sz="1400" dirty="0">
                <a:latin typeface="Baskerville Old Face" panose="02020602080505020303" pitchFamily="18" charset="0"/>
              </a:rPr>
              <a:t>Expected earnings while in school (employment)</a:t>
            </a:r>
          </a:p>
          <a:p>
            <a:pPr lvl="2"/>
            <a:r>
              <a:rPr lang="en-US" sz="1400" dirty="0">
                <a:latin typeface="Baskerville Old Face" panose="02020602080505020303" pitchFamily="18" charset="0"/>
              </a:rPr>
              <a:t>Any Government Assistance (OW, ODSP, EI)</a:t>
            </a:r>
          </a:p>
          <a:p>
            <a:pPr lvl="2"/>
            <a:r>
              <a:rPr lang="en-US" sz="1400" dirty="0">
                <a:latin typeface="Baskerville Old Face" panose="02020602080505020303" pitchFamily="18" charset="0"/>
              </a:rPr>
              <a:t>Non-taxable income such as child support</a:t>
            </a:r>
          </a:p>
          <a:p>
            <a:pPr marL="411480" lvl="2" indent="0">
              <a:buNone/>
            </a:pPr>
            <a:endParaRPr lang="en-US" sz="1500" dirty="0"/>
          </a:p>
          <a:p>
            <a:endParaRPr lang="en-US" sz="1500" dirty="0"/>
          </a:p>
        </p:txBody>
      </p:sp>
      <p:pic>
        <p:nvPicPr>
          <p:cNvPr id="10" name="Picture 9" descr="aerial view of bata library, student centre and ri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1" y="3126122"/>
            <a:ext cx="2471669" cy="1850319"/>
          </a:xfrm>
          <a:prstGeom prst="rect">
            <a:avLst/>
          </a:prstGeom>
        </p:spPr>
      </p:pic>
    </p:spTree>
    <p:extLst>
      <p:ext uri="{BB962C8B-B14F-4D97-AF65-F5344CB8AC3E}">
        <p14:creationId xmlns:p14="http://schemas.microsoft.com/office/powerpoint/2010/main" val="1523006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EE78174CFAE84DA16259EA1F88BACF" ma:contentTypeVersion="7" ma:contentTypeDescription="Create a new document." ma:contentTypeScope="" ma:versionID="2f8bf77efd297f96f44e82caf586551e">
  <xsd:schema xmlns:xsd="http://www.w3.org/2001/XMLSchema" xmlns:xs="http://www.w3.org/2001/XMLSchema" xmlns:p="http://schemas.microsoft.com/office/2006/metadata/properties" xmlns:ns3="b9826fe7-03c8-4786-b499-5a2941e50222" xmlns:ns4="bfd03ad1-316d-4a4c-a966-3487c3c9413d" targetNamespace="http://schemas.microsoft.com/office/2006/metadata/properties" ma:root="true" ma:fieldsID="ad9566704abdf1e94a7ffbdc7ef0d2c4" ns3:_="" ns4:_="">
    <xsd:import namespace="b9826fe7-03c8-4786-b499-5a2941e50222"/>
    <xsd:import namespace="bfd03ad1-316d-4a4c-a966-3487c3c941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826fe7-03c8-4786-b499-5a2941e502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d03ad1-316d-4a4c-a966-3487c3c941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675251-11E8-4B60-8938-58398DBD5C90}">
  <ds:schemaRefs>
    <ds:schemaRef ds:uri="http://purl.org/dc/terms/"/>
    <ds:schemaRef ds:uri="b9826fe7-03c8-4786-b499-5a2941e5022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fd03ad1-316d-4a4c-a966-3487c3c9413d"/>
    <ds:schemaRef ds:uri="http://www.w3.org/XML/1998/namespace"/>
    <ds:schemaRef ds:uri="http://purl.org/dc/dcmitype/"/>
  </ds:schemaRefs>
</ds:datastoreItem>
</file>

<file path=customXml/itemProps2.xml><?xml version="1.0" encoding="utf-8"?>
<ds:datastoreItem xmlns:ds="http://schemas.openxmlformats.org/officeDocument/2006/customXml" ds:itemID="{E4ADEC7F-3409-411B-9D5A-45CC892A3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826fe7-03c8-4786-b499-5a2941e50222"/>
    <ds:schemaRef ds:uri="bfd03ad1-316d-4a4c-a966-3487c3c941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55C9CD-563E-4514-A50E-DE2AFFAFB4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2015_TrentU PPT Template_FINAL2</Template>
  <TotalTime>1971</TotalTime>
  <Words>942</Words>
  <Application>Microsoft Office PowerPoint</Application>
  <PresentationFormat>On-screen Show (16:9)</PresentationFormat>
  <Paragraphs>137</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Baskerville Old Face</vt:lpstr>
      <vt:lpstr>Bookman Old Style</vt:lpstr>
      <vt:lpstr>Calibri</vt:lpstr>
      <vt:lpstr>Trebuchet MS</vt:lpstr>
      <vt:lpstr>Office Theme</vt:lpstr>
      <vt:lpstr>Graduate Students  &amp; Funding your Post Secondary Education</vt:lpstr>
      <vt:lpstr>OSAP</vt:lpstr>
      <vt:lpstr>Graduate Students – all of your OSAP questions will be addressed by Trent University’s  Financial Aid Office  Location: Registrar’s Office in Blackburn Hall 1600 West Bank DriveK9L 0G2 Peterborough, ON  Monday to Thursday 9:00 am – 4:00 pm Friday 10:00 am – 4:00 pm  Phone: 705-748-1524 OR 905-435-5102 x1524 Email: financialaid@trentu.ca   Graduate funding, student accounts, bursaries and scholarships are coordinated by the School of Graduate Studies. </vt:lpstr>
      <vt:lpstr>Graduate students should carefully review the details outlined within the OSAP website.  By understanding the conditions and terms of your loans and grants, your funding will be processed without delays.   CONSIDER: Update your application date for the fall/winter, income relates to your funding for the fall/winter.  Funds paid out 60% Fall term and 40% winter term.   In April – complete a change form to ask for an OSAP extension in order to receive a Summer term 100% OSAP payment for the term.    ALWAYS:  Report change of financial circumstances to OSAP.  Graduate Tuition Fees vary between research/thesis based programs and professional programs.   Please visit Graduate Student Awards page for more information    </vt:lpstr>
      <vt:lpstr>What is OSAP?</vt:lpstr>
      <vt:lpstr>Scholarships/Awards &amp; Income – What do I report to OSAP?</vt:lpstr>
      <vt:lpstr>Student Access Guarantee</vt:lpstr>
      <vt:lpstr>Access the OSAP Resources</vt:lpstr>
      <vt:lpstr>OSAP – Key Points</vt:lpstr>
      <vt:lpstr>National Student Loans Service Centre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Student Orientation Finance Session</dc:title>
  <dc:creator>Stephanie Belfry</dc:creator>
  <cp:lastModifiedBy>Laurie Collette</cp:lastModifiedBy>
  <cp:revision>245</cp:revision>
  <cp:lastPrinted>2019-08-29T20:38:54Z</cp:lastPrinted>
  <dcterms:created xsi:type="dcterms:W3CDTF">2019-08-29T10:34:18Z</dcterms:created>
  <dcterms:modified xsi:type="dcterms:W3CDTF">2021-11-18T16:44:34Z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0x01010004EE78174CFAE84DA16259EA1F88BACF</vt:lpwstr>
  </property>
</Properties>
</file>