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91" r:id="rId5"/>
    <p:sldId id="307" r:id="rId6"/>
    <p:sldId id="284" r:id="rId7"/>
    <p:sldId id="319" r:id="rId8"/>
    <p:sldId id="271" r:id="rId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47E"/>
    <a:srgbClr val="094852"/>
    <a:srgbClr val="05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F4A345-8F25-4810-AD7F-08BD4A6FE57D}" v="5" dt="2019-08-29T10:47:48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9" autoAdjust="0"/>
    <p:restoredTop sz="74613" autoAdjust="0"/>
  </p:normalViewPr>
  <p:slideViewPr>
    <p:cSldViewPr snapToGrid="0" snapToObjects="1">
      <p:cViewPr varScale="1">
        <p:scale>
          <a:sx n="88" d="100"/>
          <a:sy n="88" d="100"/>
        </p:scale>
        <p:origin x="18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9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4E781B-57B1-F84E-BEA7-15ABF04922B2}" type="datetime1">
              <a:rPr lang="en-CA" smtClean="0"/>
              <a:t>2021-11-18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8C7697-E0BD-9344-9A96-1D3C032147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84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E158DB-5FDA-4848-A13F-A97620641317}" type="datetime1">
              <a:rPr lang="en-CA" smtClean="0"/>
              <a:t>2021-11-18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Click to add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35EB84-4CB2-5E49-B6ED-D6659A7E97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074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Click to add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6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Click to add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1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Click to add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Click to add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1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Click to add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1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993536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974410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50335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6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902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Number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5143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+mj-lt"/>
              <a:buAutoNum type="arabicParenR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960120" indent="-41148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1325880" indent="-36576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1627632" indent="-30175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892808" indent="-27432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168662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871680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635456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34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 userDrawn="1">
            <p:ph type="pic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section photo</a:t>
            </a:r>
          </a:p>
        </p:txBody>
      </p:sp>
      <p:pic>
        <p:nvPicPr>
          <p:cNvPr id="17" name="Picture 16" descr="TrentU_Ic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4257222"/>
            <a:ext cx="609600" cy="4572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75235" y="2791922"/>
            <a:ext cx="7995024" cy="39415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75235" y="3533868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9917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02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924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5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820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8228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75050" y="1940894"/>
            <a:ext cx="5269710" cy="2574938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940894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sub header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2333859"/>
            <a:ext cx="3166271" cy="2181973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body text</a:t>
            </a:r>
          </a:p>
        </p:txBody>
      </p:sp>
      <p:sp>
        <p:nvSpPr>
          <p:cNvPr id="16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41136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3860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1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1555724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182902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2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663860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3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182902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4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222706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1 title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299243" y="2402835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299243" y="2069817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2 title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299243" y="3249947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299243" y="2916929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3 title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299243" y="4098298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99243" y="3765280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4 title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3709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5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9" r:id="rId5"/>
    <p:sldLayoutId id="2147483652" r:id="rId6"/>
    <p:sldLayoutId id="2147483653" r:id="rId7"/>
    <p:sldLayoutId id="2147483656" r:id="rId8"/>
    <p:sldLayoutId id="2147483657" r:id="rId9"/>
    <p:sldLayoutId id="2147483660" r:id="rId10"/>
    <p:sldLayoutId id="214748366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entu.ca/registrar/academic-calendar/graduate-calenda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hyperlink" Target="https://www.trentu.ca/registrar/academic-calendar/graduate-calendar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152400"/>
            <a:ext cx="8008284" cy="2198374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anose="02020602080505020303" pitchFamily="18" charset="0"/>
              </a:rPr>
              <a:t>Graduate Bursaries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975" y="3935336"/>
            <a:ext cx="32540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School of Graduate Studies</a:t>
            </a:r>
          </a:p>
          <a:p>
            <a:r>
              <a:rPr lang="en-US" sz="1400" dirty="0" smtClean="0">
                <a:latin typeface="Baskerville Old Face" panose="02020602080505020303" pitchFamily="18" charset="0"/>
              </a:rPr>
              <a:t>Jane </a:t>
            </a:r>
            <a:r>
              <a:rPr lang="en-US" sz="1400" dirty="0">
                <a:latin typeface="Baskerville Old Face" panose="02020602080505020303" pitchFamily="18" charset="0"/>
              </a:rPr>
              <a:t>Rennie</a:t>
            </a:r>
          </a:p>
          <a:p>
            <a:r>
              <a:rPr lang="en-US" sz="1400" dirty="0" smtClean="0">
                <a:latin typeface="Baskerville Old Face" panose="02020602080505020303" pitchFamily="18" charset="0"/>
              </a:rPr>
              <a:t>Graduate Finance Officer</a:t>
            </a:r>
          </a:p>
        </p:txBody>
      </p:sp>
    </p:spTree>
    <p:extLst>
      <p:ext uri="{BB962C8B-B14F-4D97-AF65-F5344CB8AC3E}">
        <p14:creationId xmlns:p14="http://schemas.microsoft.com/office/powerpoint/2010/main" val="37328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200" dirty="0" smtClean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The </a:t>
            </a:r>
            <a:r>
              <a:rPr lang="en-US" sz="1200" dirty="0">
                <a:latin typeface="Baskerville Old Face" panose="02020602080505020303" pitchFamily="18" charset="0"/>
                <a:cs typeface="Calibri" panose="020F0502020204030204" pitchFamily="34" charset="0"/>
              </a:rPr>
              <a:t>bursary program for graduate students at Trent University is administrated by the School of Graduate Studies. </a:t>
            </a:r>
            <a:r>
              <a:rPr lang="en-US" sz="12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 Bursaries are meant to supplement, not replace, provincial government aid programs and a student’s own resources.  Bursaries are awarded each term to students with demonstrated financial need. </a:t>
            </a:r>
          </a:p>
          <a:p>
            <a:pPr marL="0" indent="0">
              <a:buNone/>
            </a:pPr>
            <a:endParaRPr lang="en-US" sz="1200" dirty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All graduate students are encouraged to apply for OSAP</a:t>
            </a:r>
            <a:r>
              <a:rPr lang="en-US" sz="1200" dirty="0">
                <a:latin typeface="Baskerville Old Face" panose="02020602080505020303" pitchFamily="18" charset="0"/>
                <a:cs typeface="Calibri" panose="020F0502020204030204" pitchFamily="34" charset="0"/>
              </a:rPr>
              <a:t>, Canada part time student loans, native band funding, or the government financial aid program of their home province</a:t>
            </a:r>
            <a:r>
              <a:rPr lang="en-US" sz="12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.  </a:t>
            </a:r>
          </a:p>
          <a:p>
            <a:pPr marL="0" indent="0">
              <a:buNone/>
            </a:pPr>
            <a:endParaRPr lang="en-US" sz="1200" dirty="0" smtClean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Government programs may provide grants, which are funds that are not required to be paid back. Student grants generally exceed the bursary funds that the School of Graduate Studies provide. </a:t>
            </a:r>
            <a:endParaRPr lang="en-US" sz="1200" dirty="0">
              <a:latin typeface="Baskerville Old Face" panose="02020602080505020303" pitchFamily="18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2E7DF8-3909-4AB8-8489-2625FF23F9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21E8A3B-FC14-144C-AC26-DE3BCE97D7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9242" y="1226991"/>
            <a:ext cx="4348958" cy="633599"/>
          </a:xfrm>
        </p:spPr>
        <p:txBody>
          <a:bodyPr/>
          <a:lstStyle/>
          <a:p>
            <a:r>
              <a:rPr lang="en-US" dirty="0" smtClean="0"/>
              <a:t>Bursaries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latin typeface="Baskerville Old Face" panose="02020602080505020303" pitchFamily="18" charset="0"/>
                <a:cs typeface="Calibri" panose="020F0502020204030204" pitchFamily="34" charset="0"/>
              </a:rPr>
              <a:t>https://www.trentu.ca/graduatestudies/tuition-awards-funding/graduate-bursaries</a:t>
            </a:r>
          </a:p>
        </p:txBody>
      </p:sp>
      <p:pic>
        <p:nvPicPr>
          <p:cNvPr id="6" name="Picture 5" descr="Image of Bata Library from the Otonabee Riv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87" y="166854"/>
            <a:ext cx="1807028" cy="19445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3730" y="4307425"/>
            <a:ext cx="72652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Please reference the </a:t>
            </a: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  <a:hlinkClick r:id="rId4"/>
              </a:rPr>
              <a:t>Graduate Studies Academic Calendar</a:t>
            </a: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 for additional award listings.</a:t>
            </a:r>
          </a:p>
        </p:txBody>
      </p:sp>
    </p:spTree>
    <p:extLst>
      <p:ext uri="{BB962C8B-B14F-4D97-AF65-F5344CB8AC3E}">
        <p14:creationId xmlns:p14="http://schemas.microsoft.com/office/powerpoint/2010/main" val="14186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5120" y="177108"/>
            <a:ext cx="6500480" cy="1233413"/>
          </a:xfrm>
        </p:spPr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subTitle" idx="1"/>
          </p:nvPr>
        </p:nvSpPr>
        <p:spPr>
          <a:xfrm>
            <a:off x="1031527" y="2634322"/>
            <a:ext cx="7995024" cy="273690"/>
          </a:xfrm>
        </p:spPr>
        <p:txBody>
          <a:bodyPr/>
          <a:lstStyle/>
          <a:p>
            <a:pPr marL="0" indent="0">
              <a:buNone/>
            </a:pP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Bursary </a:t>
            </a:r>
            <a:r>
              <a:rPr lang="en-US" sz="1300" dirty="0">
                <a:latin typeface="Baskerville Old Face" panose="02020602080505020303" pitchFamily="18" charset="0"/>
                <a:cs typeface="Calibri" panose="020F0502020204030204" pitchFamily="34" charset="0"/>
              </a:rPr>
              <a:t>applications are 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posted on the </a:t>
            </a:r>
            <a:r>
              <a:rPr lang="en-US" sz="1300" dirty="0" err="1" smtClean="0">
                <a:latin typeface="Baskerville Old Face" panose="02020602080505020303" pitchFamily="18" charset="0"/>
                <a:cs typeface="Calibri" panose="020F0502020204030204" pitchFamily="34" charset="0"/>
              </a:rPr>
              <a:t>MyTrent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 portal under the Finance Tab, each </a:t>
            </a:r>
            <a:r>
              <a:rPr lang="en-US" sz="1300" dirty="0">
                <a:latin typeface="Baskerville Old Face" panose="02020602080505020303" pitchFamily="18" charset="0"/>
                <a:cs typeface="Calibri" panose="020F0502020204030204" pitchFamily="34" charset="0"/>
              </a:rPr>
              <a:t>term during the first week of 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September, January and May with a deadline around the 28</a:t>
            </a:r>
            <a:r>
              <a:rPr lang="en-US" sz="1300" baseline="300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th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 of the same month. </a:t>
            </a:r>
          </a:p>
          <a:p>
            <a:pPr marL="0" indent="0">
              <a:buNone/>
            </a:pPr>
            <a:endParaRPr lang="en-US" sz="1300" dirty="0" smtClean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Bursaries </a:t>
            </a:r>
            <a:r>
              <a:rPr lang="en-US" sz="1300" dirty="0">
                <a:latin typeface="Baskerville Old Face" panose="02020602080505020303" pitchFamily="18" charset="0"/>
                <a:cs typeface="Calibri" panose="020F0502020204030204" pitchFamily="34" charset="0"/>
              </a:rPr>
              <a:t>are assessed and 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finalized </a:t>
            </a:r>
            <a:r>
              <a:rPr lang="en-US" sz="1300" dirty="0">
                <a:latin typeface="Baskerville Old Face" panose="02020602080505020303" pitchFamily="18" charset="0"/>
                <a:cs typeface="Calibri" panose="020F0502020204030204" pitchFamily="34" charset="0"/>
              </a:rPr>
              <a:t>within 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6-8 weeks. </a:t>
            </a:r>
          </a:p>
          <a:p>
            <a:pPr marL="0" indent="0">
              <a:buNone/>
            </a:pPr>
            <a:endParaRPr lang="en-US" sz="1300" dirty="0" smtClean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Students </a:t>
            </a:r>
            <a:r>
              <a:rPr lang="en-US" sz="1300" dirty="0">
                <a:latin typeface="Baskerville Old Face" panose="02020602080505020303" pitchFamily="18" charset="0"/>
                <a:cs typeface="Calibri" panose="020F0502020204030204" pitchFamily="34" charset="0"/>
              </a:rPr>
              <a:t>should not rely on bursaries to finance their academics 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as they are intended to provide a </a:t>
            </a:r>
            <a:r>
              <a:rPr lang="en-US" sz="1300" dirty="0">
                <a:latin typeface="Baskerville Old Face" panose="02020602080505020303" pitchFamily="18" charset="0"/>
                <a:cs typeface="Calibri" panose="020F0502020204030204" pitchFamily="34" charset="0"/>
              </a:rPr>
              <a:t>small top up to a student’s own resources</a:t>
            </a:r>
            <a:r>
              <a:rPr lang="en-US" sz="13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300" dirty="0" smtClean="0">
                <a:latin typeface="Bookman Old Style" panose="02050604050505020204" pitchFamily="18" charset="0"/>
              </a:rPr>
              <a:t> </a:t>
            </a:r>
            <a:endParaRPr lang="en-US" sz="13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2E7DF8-3909-4AB8-8489-2625FF23F9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915400" y="4775200"/>
            <a:ext cx="228600" cy="201613"/>
          </a:xfrm>
          <a:prstGeom prst="rect">
            <a:avLst/>
          </a:prstGeom>
        </p:spPr>
        <p:txBody>
          <a:bodyPr/>
          <a:lstStyle/>
          <a:p>
            <a:fld id="{A21E8A3B-FC14-144C-AC26-DE3BCE97D7C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Image of West Bank and river from slightly above looking dow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216" y="373818"/>
            <a:ext cx="2080514" cy="1560386"/>
          </a:xfrm>
          <a:prstGeom prst="rect">
            <a:avLst/>
          </a:prstGeom>
        </p:spPr>
      </p:pic>
      <p:pic>
        <p:nvPicPr>
          <p:cNvPr id="2" name="Picture 1" descr="Screenshot from website showing Additional Bursary Award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377" y="3111255"/>
            <a:ext cx="5400171" cy="169740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4078" y="4695745"/>
            <a:ext cx="82299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Baskerville Old Face" panose="02020602080505020303" pitchFamily="18" charset="0"/>
                <a:cs typeface="Calibri" panose="020F0502020204030204" pitchFamily="34" charset="0"/>
              </a:rPr>
              <a:t>Please reference the </a:t>
            </a:r>
            <a:r>
              <a:rPr lang="en-US" sz="1200" dirty="0">
                <a:latin typeface="Baskerville Old Face" panose="02020602080505020303" pitchFamily="18" charset="0"/>
                <a:cs typeface="Calibri" panose="020F0502020204030204" pitchFamily="34" charset="0"/>
                <a:hlinkClick r:id="rId5"/>
              </a:rPr>
              <a:t>Graduate Studies Academic Calendar</a:t>
            </a:r>
            <a:r>
              <a:rPr lang="en-US" sz="1200" dirty="0">
                <a:latin typeface="Baskerville Old Face" panose="02020602080505020303" pitchFamily="18" charset="0"/>
                <a:cs typeface="Calibri" panose="020F0502020204030204" pitchFamily="34" charset="0"/>
              </a:rPr>
              <a:t> for additional award listings.</a:t>
            </a:r>
          </a:p>
        </p:txBody>
      </p:sp>
      <p:pic>
        <p:nvPicPr>
          <p:cNvPr id="4" name="Picture 3" descr="view from above river and bridge during Head of Trent showing fall colou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" y="232129"/>
            <a:ext cx="2118166" cy="16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9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1166907"/>
            <a:ext cx="8550001" cy="3452594"/>
          </a:xfrm>
        </p:spPr>
        <p:txBody>
          <a:bodyPr wrap="square" lIns="182880" tIns="91440" rIns="182880" bIns="91440" anchor="t"/>
          <a:lstStyle/>
          <a:p>
            <a:pPr marL="0" indent="0">
              <a:buNone/>
            </a:pPr>
            <a:r>
              <a:rPr lang="en-US" sz="14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The School of Graduate Studies is </a:t>
            </a: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actively committed to creating a diverse and inclusive campus community. We encourage </a:t>
            </a:r>
            <a:r>
              <a:rPr lang="en-US" sz="14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bursary applications </a:t>
            </a: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from all </a:t>
            </a:r>
            <a:r>
              <a:rPr lang="en-US" sz="14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students.  </a:t>
            </a:r>
          </a:p>
          <a:p>
            <a:pPr marL="0" indent="0">
              <a:buNone/>
            </a:pPr>
            <a:endParaRPr lang="en-US" sz="1400" dirty="0" smtClean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Our bursary application is open to international and domestic students, part-time and full-time students and students in research and professional graduate programs. </a:t>
            </a:r>
          </a:p>
          <a:p>
            <a:pPr marL="0" indent="0">
              <a:buNone/>
            </a:pPr>
            <a:endParaRPr lang="en-US" sz="1400" dirty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The School of Graduate Studies is committed to review every bursary application submitted to determine financial eligibility and need.  </a:t>
            </a:r>
            <a:endParaRPr lang="en-US" sz="1400" dirty="0" smtClean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Baskerville Old Face" panose="02020602080505020303" pitchFamily="18" charset="0"/>
                <a:cs typeface="Calibri" panose="020F0502020204030204" pitchFamily="34" charset="0"/>
              </a:rPr>
              <a:t>Every </a:t>
            </a: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member of Trent University, faculty, staff or student has a right to freedom from discrimination in the University by another faculty, staff member, or student because of age, ancestry, citizenship, </a:t>
            </a:r>
            <a:r>
              <a:rPr lang="en-US" sz="1400" dirty="0" err="1">
                <a:latin typeface="Baskerville Old Face" panose="02020602080505020303" pitchFamily="18" charset="0"/>
                <a:cs typeface="Calibri" panose="020F0502020204030204" pitchFamily="34" charset="0"/>
              </a:rPr>
              <a:t>colour</a:t>
            </a:r>
            <a:r>
              <a:rPr lang="en-US" sz="1400" dirty="0">
                <a:latin typeface="Baskerville Old Face" panose="02020602080505020303" pitchFamily="18" charset="0"/>
                <a:cs typeface="Calibri" panose="020F0502020204030204" pitchFamily="34" charset="0"/>
              </a:rPr>
              <a:t>, creed, disability, ethnic origin, family status, gender identity/expression, marital status, place of origin, race, sex and sexual orientation. 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0590" y="274754"/>
            <a:ext cx="5713989" cy="633599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Commitment to Equity, Diversity and Inclusion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4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of Gzowski College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4" y="159840"/>
            <a:ext cx="3019139" cy="2084780"/>
          </a:xfrm>
          <a:prstGeom prst="rect">
            <a:avLst/>
          </a:prstGeom>
        </p:spPr>
      </p:pic>
      <p:pic>
        <p:nvPicPr>
          <p:cNvPr id="6" name="Picture 5" descr="picture of Otonabee College from pathway coming from brid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240" y="159840"/>
            <a:ext cx="3030631" cy="2084780"/>
          </a:xfrm>
          <a:prstGeom prst="rect">
            <a:avLst/>
          </a:prstGeom>
        </p:spPr>
      </p:pic>
      <p:pic>
        <p:nvPicPr>
          <p:cNvPr id="7" name="Picture 6" descr="picture of Lady Eaton College from front entran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183" y="134219"/>
            <a:ext cx="2779706" cy="2084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035" y="2270241"/>
            <a:ext cx="7995024" cy="1233413"/>
          </a:xfrm>
        </p:spPr>
        <p:txBody>
          <a:bodyPr/>
          <a:lstStyle/>
          <a:p>
            <a:r>
              <a:rPr lang="en-US" dirty="0" smtClean="0"/>
              <a:t>Challenge The Way You 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0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EE78174CFAE84DA16259EA1F88BACF" ma:contentTypeVersion="7" ma:contentTypeDescription="Create a new document." ma:contentTypeScope="" ma:versionID="2f8bf77efd297f96f44e82caf586551e">
  <xsd:schema xmlns:xsd="http://www.w3.org/2001/XMLSchema" xmlns:xs="http://www.w3.org/2001/XMLSchema" xmlns:p="http://schemas.microsoft.com/office/2006/metadata/properties" xmlns:ns3="b9826fe7-03c8-4786-b499-5a2941e50222" xmlns:ns4="bfd03ad1-316d-4a4c-a966-3487c3c9413d" targetNamespace="http://schemas.microsoft.com/office/2006/metadata/properties" ma:root="true" ma:fieldsID="ad9566704abdf1e94a7ffbdc7ef0d2c4" ns3:_="" ns4:_="">
    <xsd:import namespace="b9826fe7-03c8-4786-b499-5a2941e50222"/>
    <xsd:import namespace="bfd03ad1-316d-4a4c-a966-3487c3c941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26fe7-03c8-4786-b499-5a2941e502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d03ad1-316d-4a4c-a966-3487c3c941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675251-11E8-4B60-8938-58398DBD5C90}">
  <ds:schemaRefs>
    <ds:schemaRef ds:uri="http://schemas.microsoft.com/office/2006/metadata/properties"/>
    <ds:schemaRef ds:uri="http://purl.org/dc/terms/"/>
    <ds:schemaRef ds:uri="b9826fe7-03c8-4786-b499-5a2941e502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bfd03ad1-316d-4a4c-a966-3487c3c9413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55C9CD-563E-4514-A50E-DE2AFFAFB4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DEC7F-3409-411B-9D5A-45CC892A3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826fe7-03c8-4786-b499-5a2941e50222"/>
    <ds:schemaRef ds:uri="bfd03ad1-316d-4a4c-a966-3487c3c941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2015_TrentU PPT Template_FINAL2</Template>
  <TotalTime>1976</TotalTime>
  <Words>405</Words>
  <Application>Microsoft Office PowerPoint</Application>
  <PresentationFormat>On-screen Show (16:9)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Bookman Old Style</vt:lpstr>
      <vt:lpstr>Calibri</vt:lpstr>
      <vt:lpstr>Office Theme</vt:lpstr>
      <vt:lpstr>Graduate Bursaries</vt:lpstr>
      <vt:lpstr>Bursaries</vt:lpstr>
      <vt:lpstr>The Process</vt:lpstr>
      <vt:lpstr>Commitment to Equity, Diversity and Inclusion </vt:lpstr>
      <vt:lpstr>Challenge The Way You Think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Student Orientation Finance Session</dc:title>
  <dc:creator>Stephanie Belfry</dc:creator>
  <cp:lastModifiedBy>Laurie Collette</cp:lastModifiedBy>
  <cp:revision>231</cp:revision>
  <cp:lastPrinted>2019-08-29T20:38:54Z</cp:lastPrinted>
  <dcterms:created xsi:type="dcterms:W3CDTF">2019-08-29T10:34:18Z</dcterms:created>
  <dcterms:modified xsi:type="dcterms:W3CDTF">2021-11-18T16:47:35Z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0x01010004EE78174CFAE84DA16259EA1F88BACF</vt:lpwstr>
  </property>
</Properties>
</file>