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Lst>
  <p:notesMasterIdLst>
    <p:notesMasterId r:id="rId14"/>
  </p:notesMasterIdLst>
  <p:handoutMasterIdLst>
    <p:handoutMasterId r:id="rId15"/>
  </p:handoutMasterIdLst>
  <p:sldIdLst>
    <p:sldId id="314" r:id="rId5"/>
    <p:sldId id="334" r:id="rId6"/>
    <p:sldId id="339" r:id="rId7"/>
    <p:sldId id="322" r:id="rId8"/>
    <p:sldId id="338" r:id="rId9"/>
    <p:sldId id="341" r:id="rId10"/>
    <p:sldId id="342" r:id="rId11"/>
    <p:sldId id="343" r:id="rId12"/>
    <p:sldId id="33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155"/>
    <a:srgbClr val="D3DDFE"/>
    <a:srgbClr val="D4DDFE"/>
    <a:srgbClr val="D5DEFF"/>
    <a:srgbClr val="F6F7FF"/>
    <a:srgbClr val="DBDCE5"/>
    <a:srgbClr val="F0F1FB"/>
    <a:srgbClr val="DFE1F6"/>
    <a:srgbClr val="EEEFF5"/>
    <a:srgbClr val="DFE1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136B3-8AB6-4E5B-BC3A-4555B3BBCBA7}" v="2" dt="2025-08-28T17:44:51.834"/>
    <p1510:client id="{905BCE9D-3463-4C90-B835-39C744FDC41B}" v="2" dt="2025-08-28T01:52:27.662"/>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5394" autoAdjust="0"/>
  </p:normalViewPr>
  <p:slideViewPr>
    <p:cSldViewPr snapToGrid="0">
      <p:cViewPr varScale="1">
        <p:scale>
          <a:sx n="105" d="100"/>
          <a:sy n="105" d="100"/>
        </p:scale>
        <p:origin x="546" y="114"/>
      </p:cViewPr>
      <p:guideLst>
        <p:guide orient="horz" pos="1416"/>
        <p:guide orient="horz" pos="1008"/>
        <p:guide pos="3840"/>
      </p:guideLst>
    </p:cSldViewPr>
  </p:slideViewPr>
  <p:outlineViewPr>
    <p:cViewPr>
      <p:scale>
        <a:sx n="33" d="100"/>
        <a:sy n="33" d="100"/>
      </p:scale>
      <p:origin x="0" y="-103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ey McCormick" userId="48dd4a60-33cd-4ea5-88e2-107933e55186" providerId="ADAL" clId="{429136B3-8AB6-4E5B-BC3A-4555B3BBCBA7}"/>
    <pc:docChg chg="modSld">
      <pc:chgData name="Haley McCormick" userId="48dd4a60-33cd-4ea5-88e2-107933e55186" providerId="ADAL" clId="{429136B3-8AB6-4E5B-BC3A-4555B3BBCBA7}" dt="2025-08-28T17:44:36.170" v="0" actId="962"/>
      <pc:docMkLst>
        <pc:docMk/>
      </pc:docMkLst>
      <pc:sldChg chg="modSp">
        <pc:chgData name="Haley McCormick" userId="48dd4a60-33cd-4ea5-88e2-107933e55186" providerId="ADAL" clId="{429136B3-8AB6-4E5B-BC3A-4555B3BBCBA7}" dt="2025-08-28T17:44:36.170" v="0" actId="962"/>
        <pc:sldMkLst>
          <pc:docMk/>
          <pc:sldMk cId="3421401082" sldId="314"/>
        </pc:sldMkLst>
        <pc:picChg chg="mod">
          <ac:chgData name="Haley McCormick" userId="48dd4a60-33cd-4ea5-88e2-107933e55186" providerId="ADAL" clId="{429136B3-8AB6-4E5B-BC3A-4555B3BBCBA7}" dt="2025-08-28T17:44:36.170" v="0" actId="962"/>
          <ac:picMkLst>
            <pc:docMk/>
            <pc:sldMk cId="3421401082" sldId="314"/>
            <ac:picMk id="1026" creationId="{28D215DE-5424-4BB3-E38E-BC10E1923F9B}"/>
          </ac:picMkLst>
        </pc:picChg>
      </pc:sldChg>
    </pc:docChg>
  </pc:docChgLst>
  <pc:docChgLst>
    <pc:chgData name="Jane Rennie" userId="9556b1d2-0322-4965-aac5-dd2b6afe6306" providerId="ADAL" clId="{905BCE9D-3463-4C90-B835-39C744FDC41B}"/>
    <pc:docChg chg="custSel delSld modSld">
      <pc:chgData name="Jane Rennie" userId="9556b1d2-0322-4965-aac5-dd2b6afe6306" providerId="ADAL" clId="{905BCE9D-3463-4C90-B835-39C744FDC41B}" dt="2025-08-28T01:59:02.435" v="69" actId="14100"/>
      <pc:docMkLst>
        <pc:docMk/>
      </pc:docMkLst>
      <pc:sldChg chg="modSp mod">
        <pc:chgData name="Jane Rennie" userId="9556b1d2-0322-4965-aac5-dd2b6afe6306" providerId="ADAL" clId="{905BCE9D-3463-4C90-B835-39C744FDC41B}" dt="2025-08-28T01:58:35.579" v="66" actId="14100"/>
        <pc:sldMkLst>
          <pc:docMk/>
          <pc:sldMk cId="3421401082" sldId="314"/>
        </pc:sldMkLst>
        <pc:spChg chg="mod">
          <ac:chgData name="Jane Rennie" userId="9556b1d2-0322-4965-aac5-dd2b6afe6306" providerId="ADAL" clId="{905BCE9D-3463-4C90-B835-39C744FDC41B}" dt="2025-08-28T01:58:35.579" v="66" actId="14100"/>
          <ac:spMkLst>
            <pc:docMk/>
            <pc:sldMk cId="3421401082" sldId="314"/>
            <ac:spMk id="2" creationId="{008315D2-7F57-AF2A-38D7-558098789073}"/>
          </ac:spMkLst>
        </pc:spChg>
        <pc:picChg chg="mod">
          <ac:chgData name="Jane Rennie" userId="9556b1d2-0322-4965-aac5-dd2b6afe6306" providerId="ADAL" clId="{905BCE9D-3463-4C90-B835-39C744FDC41B}" dt="2025-08-28T01:58:24.954" v="64" actId="26606"/>
          <ac:picMkLst>
            <pc:docMk/>
            <pc:sldMk cId="3421401082" sldId="314"/>
            <ac:picMk id="1026" creationId="{28D215DE-5424-4BB3-E38E-BC10E1923F9B}"/>
          </ac:picMkLst>
        </pc:picChg>
      </pc:sldChg>
      <pc:sldChg chg="addSp delSp modSp mod setBg">
        <pc:chgData name="Jane Rennie" userId="9556b1d2-0322-4965-aac5-dd2b6afe6306" providerId="ADAL" clId="{905BCE9D-3463-4C90-B835-39C744FDC41B}" dt="2025-08-28T01:53:50.772" v="41" actId="6549"/>
        <pc:sldMkLst>
          <pc:docMk/>
          <pc:sldMk cId="3591555541" sldId="322"/>
        </pc:sldMkLst>
        <pc:spChg chg="mod">
          <ac:chgData name="Jane Rennie" userId="9556b1d2-0322-4965-aac5-dd2b6afe6306" providerId="ADAL" clId="{905BCE9D-3463-4C90-B835-39C744FDC41B}" dt="2025-08-28T01:53:38.139" v="39" actId="14100"/>
          <ac:spMkLst>
            <pc:docMk/>
            <pc:sldMk cId="3591555541" sldId="322"/>
            <ac:spMk id="4" creationId="{1A348845-3852-D4E6-EF42-8024EAC0ED4C}"/>
          </ac:spMkLst>
        </pc:spChg>
        <pc:spChg chg="mod">
          <ac:chgData name="Jane Rennie" userId="9556b1d2-0322-4965-aac5-dd2b6afe6306" providerId="ADAL" clId="{905BCE9D-3463-4C90-B835-39C744FDC41B}" dt="2025-08-28T01:53:50.772" v="41" actId="6549"/>
          <ac:spMkLst>
            <pc:docMk/>
            <pc:sldMk cId="3591555541" sldId="322"/>
            <ac:spMk id="5" creationId="{455C78E4-7770-FF0D-6CC8-72243F7156EF}"/>
          </ac:spMkLst>
        </pc:spChg>
        <pc:spChg chg="add del">
          <ac:chgData name="Jane Rennie" userId="9556b1d2-0322-4965-aac5-dd2b6afe6306" providerId="ADAL" clId="{905BCE9D-3463-4C90-B835-39C744FDC41B}" dt="2025-08-28T01:53:28.210" v="38" actId="26606"/>
          <ac:spMkLst>
            <pc:docMk/>
            <pc:sldMk cId="3591555541" sldId="322"/>
            <ac:spMk id="10" creationId="{6AD85578-1E4B-4014-9D52-E76894750300}"/>
          </ac:spMkLst>
        </pc:spChg>
        <pc:spChg chg="add del">
          <ac:chgData name="Jane Rennie" userId="9556b1d2-0322-4965-aac5-dd2b6afe6306" providerId="ADAL" clId="{905BCE9D-3463-4C90-B835-39C744FDC41B}" dt="2025-08-28T01:53:28.210" v="38" actId="26606"/>
          <ac:spMkLst>
            <pc:docMk/>
            <pc:sldMk cId="3591555541" sldId="322"/>
            <ac:spMk id="12" creationId="{48550B3F-9390-4CA1-B3C8-91529289DCED}"/>
          </ac:spMkLst>
        </pc:spChg>
        <pc:spChg chg="add">
          <ac:chgData name="Jane Rennie" userId="9556b1d2-0322-4965-aac5-dd2b6afe6306" providerId="ADAL" clId="{905BCE9D-3463-4C90-B835-39C744FDC41B}" dt="2025-08-28T01:53:28.210" v="38" actId="26606"/>
          <ac:spMkLst>
            <pc:docMk/>
            <pc:sldMk cId="3591555541" sldId="322"/>
            <ac:spMk id="17" creationId="{2AEFFFF2-9EB4-4B6C-B9F8-2BA3EF89A21C}"/>
          </ac:spMkLst>
        </pc:spChg>
        <pc:spChg chg="add">
          <ac:chgData name="Jane Rennie" userId="9556b1d2-0322-4965-aac5-dd2b6afe6306" providerId="ADAL" clId="{905BCE9D-3463-4C90-B835-39C744FDC41B}" dt="2025-08-28T01:53:28.210" v="38" actId="26606"/>
          <ac:spMkLst>
            <pc:docMk/>
            <pc:sldMk cId="3591555541" sldId="322"/>
            <ac:spMk id="19" creationId="{0D65299F-028F-4AFC-B46A-8DB33E20FE4A}"/>
          </ac:spMkLst>
        </pc:spChg>
        <pc:spChg chg="add">
          <ac:chgData name="Jane Rennie" userId="9556b1d2-0322-4965-aac5-dd2b6afe6306" providerId="ADAL" clId="{905BCE9D-3463-4C90-B835-39C744FDC41B}" dt="2025-08-28T01:53:28.210" v="38" actId="26606"/>
          <ac:spMkLst>
            <pc:docMk/>
            <pc:sldMk cId="3591555541" sldId="322"/>
            <ac:spMk id="21" creationId="{BAC87F6E-526A-49B5-995D-42DB656594C9}"/>
          </ac:spMkLst>
        </pc:spChg>
      </pc:sldChg>
      <pc:sldChg chg="del">
        <pc:chgData name="Jane Rennie" userId="9556b1d2-0322-4965-aac5-dd2b6afe6306" providerId="ADAL" clId="{905BCE9D-3463-4C90-B835-39C744FDC41B}" dt="2025-08-28T01:52:39.698" v="33" actId="2696"/>
        <pc:sldMkLst>
          <pc:docMk/>
          <pc:sldMk cId="4294866199" sldId="329"/>
        </pc:sldMkLst>
      </pc:sldChg>
      <pc:sldChg chg="addSp delSp modSp mod setBg">
        <pc:chgData name="Jane Rennie" userId="9556b1d2-0322-4965-aac5-dd2b6afe6306" providerId="ADAL" clId="{905BCE9D-3463-4C90-B835-39C744FDC41B}" dt="2025-08-28T01:55:08.005" v="55" actId="207"/>
        <pc:sldMkLst>
          <pc:docMk/>
          <pc:sldMk cId="4130254997" sldId="338"/>
        </pc:sldMkLst>
        <pc:spChg chg="mod">
          <ac:chgData name="Jane Rennie" userId="9556b1d2-0322-4965-aac5-dd2b6afe6306" providerId="ADAL" clId="{905BCE9D-3463-4C90-B835-39C744FDC41B}" dt="2025-08-28T01:54:05.814" v="42" actId="26606"/>
          <ac:spMkLst>
            <pc:docMk/>
            <pc:sldMk cId="4130254997" sldId="338"/>
            <ac:spMk id="2" creationId="{D03462D7-27D2-94DC-1264-B79226686001}"/>
          </ac:spMkLst>
        </pc:spChg>
        <pc:spChg chg="mod">
          <ac:chgData name="Jane Rennie" userId="9556b1d2-0322-4965-aac5-dd2b6afe6306" providerId="ADAL" clId="{905BCE9D-3463-4C90-B835-39C744FDC41B}" dt="2025-08-28T01:55:08.005" v="55" actId="207"/>
          <ac:spMkLst>
            <pc:docMk/>
            <pc:sldMk cId="4130254997" sldId="338"/>
            <ac:spMk id="4" creationId="{A6A50252-D099-D5B9-9BD7-C064579F1D58}"/>
          </ac:spMkLst>
        </pc:spChg>
        <pc:spChg chg="del">
          <ac:chgData name="Jane Rennie" userId="9556b1d2-0322-4965-aac5-dd2b6afe6306" providerId="ADAL" clId="{905BCE9D-3463-4C90-B835-39C744FDC41B}" dt="2025-08-28T01:54:05.814" v="42" actId="26606"/>
          <ac:spMkLst>
            <pc:docMk/>
            <pc:sldMk cId="4130254997" sldId="338"/>
            <ac:spMk id="9" creationId="{2AEFFFF2-9EB4-4B6C-B9F8-2BA3EF89A21C}"/>
          </ac:spMkLst>
        </pc:spChg>
        <pc:spChg chg="del">
          <ac:chgData name="Jane Rennie" userId="9556b1d2-0322-4965-aac5-dd2b6afe6306" providerId="ADAL" clId="{905BCE9D-3463-4C90-B835-39C744FDC41B}" dt="2025-08-28T01:54:05.814" v="42" actId="26606"/>
          <ac:spMkLst>
            <pc:docMk/>
            <pc:sldMk cId="4130254997" sldId="338"/>
            <ac:spMk id="11" creationId="{0D65299F-028F-4AFC-B46A-8DB33E20FE4A}"/>
          </ac:spMkLst>
        </pc:spChg>
        <pc:spChg chg="del">
          <ac:chgData name="Jane Rennie" userId="9556b1d2-0322-4965-aac5-dd2b6afe6306" providerId="ADAL" clId="{905BCE9D-3463-4C90-B835-39C744FDC41B}" dt="2025-08-28T01:54:05.814" v="42" actId="26606"/>
          <ac:spMkLst>
            <pc:docMk/>
            <pc:sldMk cId="4130254997" sldId="338"/>
            <ac:spMk id="13" creationId="{BAC87F6E-526A-49B5-995D-42DB656594C9}"/>
          </ac:spMkLst>
        </pc:spChg>
        <pc:spChg chg="add">
          <ac:chgData name="Jane Rennie" userId="9556b1d2-0322-4965-aac5-dd2b6afe6306" providerId="ADAL" clId="{905BCE9D-3463-4C90-B835-39C744FDC41B}" dt="2025-08-28T01:54:05.814" v="42" actId="26606"/>
          <ac:spMkLst>
            <pc:docMk/>
            <pc:sldMk cId="4130254997" sldId="338"/>
            <ac:spMk id="18" creationId="{23530FE0-C542-45A1-BCD8-935787009C64}"/>
          </ac:spMkLst>
        </pc:spChg>
        <pc:spChg chg="add">
          <ac:chgData name="Jane Rennie" userId="9556b1d2-0322-4965-aac5-dd2b6afe6306" providerId="ADAL" clId="{905BCE9D-3463-4C90-B835-39C744FDC41B}" dt="2025-08-28T01:54:05.814" v="42" actId="26606"/>
          <ac:spMkLst>
            <pc:docMk/>
            <pc:sldMk cId="4130254997" sldId="338"/>
            <ac:spMk id="20" creationId="{F2A658D9-F185-44F1-BA33-D50320D1D078}"/>
          </ac:spMkLst>
        </pc:spChg>
        <pc:spChg chg="add">
          <ac:chgData name="Jane Rennie" userId="9556b1d2-0322-4965-aac5-dd2b6afe6306" providerId="ADAL" clId="{905BCE9D-3463-4C90-B835-39C744FDC41B}" dt="2025-08-28T01:54:05.814" v="42" actId="26606"/>
          <ac:spMkLst>
            <pc:docMk/>
            <pc:sldMk cId="4130254997" sldId="338"/>
            <ac:spMk id="22" creationId="{BAC87F6E-526A-49B5-995D-42DB656594C9}"/>
          </ac:spMkLst>
        </pc:spChg>
      </pc:sldChg>
      <pc:sldChg chg="modSp mod">
        <pc:chgData name="Jane Rennie" userId="9556b1d2-0322-4965-aac5-dd2b6afe6306" providerId="ADAL" clId="{905BCE9D-3463-4C90-B835-39C744FDC41B}" dt="2025-08-28T01:59:02.435" v="69" actId="14100"/>
        <pc:sldMkLst>
          <pc:docMk/>
          <pc:sldMk cId="465836057" sldId="339"/>
        </pc:sldMkLst>
        <pc:spChg chg="mod">
          <ac:chgData name="Jane Rennie" userId="9556b1d2-0322-4965-aac5-dd2b6afe6306" providerId="ADAL" clId="{905BCE9D-3463-4C90-B835-39C744FDC41B}" dt="2025-08-28T01:58:57.546" v="68" actId="14100"/>
          <ac:spMkLst>
            <pc:docMk/>
            <pc:sldMk cId="465836057" sldId="339"/>
            <ac:spMk id="2" creationId="{0C428E5B-47A0-EF94-A53D-6FDB74C9D848}"/>
          </ac:spMkLst>
        </pc:spChg>
        <pc:spChg chg="mod">
          <ac:chgData name="Jane Rennie" userId="9556b1d2-0322-4965-aac5-dd2b6afe6306" providerId="ADAL" clId="{905BCE9D-3463-4C90-B835-39C744FDC41B}" dt="2025-08-28T01:59:02.435" v="69" actId="14100"/>
          <ac:spMkLst>
            <pc:docMk/>
            <pc:sldMk cId="465836057" sldId="339"/>
            <ac:spMk id="7" creationId="{9B220BA9-12FD-705B-6A79-C8D2DC73AEA7}"/>
          </ac:spMkLst>
        </pc:spChg>
        <pc:picChg chg="mod">
          <ac:chgData name="Jane Rennie" userId="9556b1d2-0322-4965-aac5-dd2b6afe6306" providerId="ADAL" clId="{905BCE9D-3463-4C90-B835-39C744FDC41B}" dt="2025-08-28T01:58:52.588" v="67" actId="14100"/>
          <ac:picMkLst>
            <pc:docMk/>
            <pc:sldMk cId="465836057" sldId="339"/>
            <ac:picMk id="4" creationId="{66CB3936-885F-4E77-28E0-AA13724C4194}"/>
          </ac:picMkLst>
        </pc:picChg>
      </pc:sldChg>
      <pc:sldChg chg="modSp mod">
        <pc:chgData name="Jane Rennie" userId="9556b1d2-0322-4965-aac5-dd2b6afe6306" providerId="ADAL" clId="{905BCE9D-3463-4C90-B835-39C744FDC41B}" dt="2025-08-28T01:55:21.268" v="56" actId="14100"/>
        <pc:sldMkLst>
          <pc:docMk/>
          <pc:sldMk cId="3628410158" sldId="342"/>
        </pc:sldMkLst>
        <pc:spChg chg="mod">
          <ac:chgData name="Jane Rennie" userId="9556b1d2-0322-4965-aac5-dd2b6afe6306" providerId="ADAL" clId="{905BCE9D-3463-4C90-B835-39C744FDC41B}" dt="2025-08-28T01:55:21.268" v="56" actId="14100"/>
          <ac:spMkLst>
            <pc:docMk/>
            <pc:sldMk cId="3628410158" sldId="342"/>
            <ac:spMk id="5" creationId="{3EB78369-8DE3-792B-FE8D-0137C9817B0F}"/>
          </ac:spMkLst>
        </pc:spChg>
      </pc:sldChg>
      <pc:sldChg chg="modSp mod">
        <pc:chgData name="Jane Rennie" userId="9556b1d2-0322-4965-aac5-dd2b6afe6306" providerId="ADAL" clId="{905BCE9D-3463-4C90-B835-39C744FDC41B}" dt="2025-08-28T01:55:53.956" v="62" actId="20577"/>
        <pc:sldMkLst>
          <pc:docMk/>
          <pc:sldMk cId="2345770643" sldId="343"/>
        </pc:sldMkLst>
        <pc:spChg chg="mod">
          <ac:chgData name="Jane Rennie" userId="9556b1d2-0322-4965-aac5-dd2b6afe6306" providerId="ADAL" clId="{905BCE9D-3463-4C90-B835-39C744FDC41B}" dt="2025-08-28T01:55:53.956" v="62" actId="20577"/>
          <ac:spMkLst>
            <pc:docMk/>
            <pc:sldMk cId="2345770643" sldId="343"/>
            <ac:spMk id="3" creationId="{383461EA-149F-B862-C4C8-683079A3CD8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8/28/2025</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8/28/2025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dirty="0"/>
          </a:p>
        </p:txBody>
      </p:sp>
    </p:spTree>
    <p:extLst>
      <p:ext uri="{BB962C8B-B14F-4D97-AF65-F5344CB8AC3E}">
        <p14:creationId xmlns:p14="http://schemas.microsoft.com/office/powerpoint/2010/main" val="370436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3</a:t>
            </a:fld>
            <a:endParaRPr lang="en-US" dirty="0"/>
          </a:p>
        </p:txBody>
      </p:sp>
    </p:spTree>
    <p:extLst>
      <p:ext uri="{BB962C8B-B14F-4D97-AF65-F5344CB8AC3E}">
        <p14:creationId xmlns:p14="http://schemas.microsoft.com/office/powerpoint/2010/main" val="374899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170382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5</a:t>
            </a:fld>
            <a:endParaRPr lang="en-US" dirty="0"/>
          </a:p>
        </p:txBody>
      </p:sp>
    </p:spTree>
    <p:extLst>
      <p:ext uri="{BB962C8B-B14F-4D97-AF65-F5344CB8AC3E}">
        <p14:creationId xmlns:p14="http://schemas.microsoft.com/office/powerpoint/2010/main" val="148338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6</a:t>
            </a:fld>
            <a:endParaRPr lang="en-US" dirty="0"/>
          </a:p>
        </p:txBody>
      </p:sp>
    </p:spTree>
    <p:extLst>
      <p:ext uri="{BB962C8B-B14F-4D97-AF65-F5344CB8AC3E}">
        <p14:creationId xmlns:p14="http://schemas.microsoft.com/office/powerpoint/2010/main" val="32145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E09883-B744-4FDD-8623-D69A66650022}" type="slidenum">
              <a:rPr lang="en-US" smtClean="0"/>
              <a:t>8</a:t>
            </a:fld>
            <a:endParaRPr lang="en-US" dirty="0"/>
          </a:p>
        </p:txBody>
      </p:sp>
    </p:spTree>
    <p:extLst>
      <p:ext uri="{BB962C8B-B14F-4D97-AF65-F5344CB8AC3E}">
        <p14:creationId xmlns:p14="http://schemas.microsoft.com/office/powerpoint/2010/main" val="252287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9</a:t>
            </a:fld>
            <a:endParaRPr lang="en-US" dirty="0"/>
          </a:p>
        </p:txBody>
      </p:sp>
    </p:spTree>
    <p:extLst>
      <p:ext uri="{BB962C8B-B14F-4D97-AF65-F5344CB8AC3E}">
        <p14:creationId xmlns:p14="http://schemas.microsoft.com/office/powerpoint/2010/main" val="257076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8/28/2025</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3247534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8/28/2025</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7676252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8/28/2025</a:t>
            </a:fld>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060358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dirty="0"/>
              <a:t>Click icon to add picture</a:t>
            </a:r>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399644973"/>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3"/>
            <a:ext cx="6400800" cy="1828800"/>
          </a:xfrm>
        </p:spPr>
        <p:txBody>
          <a:bodyPr lIns="0" tIns="0" rIns="0" bIns="0">
            <a:noAutofit/>
          </a:bodyPr>
          <a:lstStyle>
            <a:lvl1pPr>
              <a:defRPr baseline="0"/>
            </a:lvl1pPr>
          </a:lstStyle>
          <a:p>
            <a:r>
              <a:rPr lang="en-US" dirty="0"/>
              <a:t>Click to add 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Content Placeholder 5">
            <a:extLst>
              <a:ext uri="{FF2B5EF4-FFF2-40B4-BE49-F238E27FC236}">
                <a16:creationId xmlns:a16="http://schemas.microsoft.com/office/drawing/2014/main" id="{1CA1AC91-E5AE-A457-178C-6A577DAAF4C4}"/>
              </a:ext>
            </a:extLst>
          </p:cNvPr>
          <p:cNvSpPr>
            <a:spLocks noGrp="1"/>
          </p:cNvSpPr>
          <p:nvPr>
            <p:ph sz="quarter" idx="14" hasCustomPrompt="1"/>
          </p:nvPr>
        </p:nvSpPr>
        <p:spPr>
          <a:xfrm>
            <a:off x="811185" y="2774786"/>
            <a:ext cx="6400800" cy="3257550"/>
          </a:xfrm>
        </p:spPr>
        <p:txBody>
          <a:bodyPr lIns="0"/>
          <a:lstStyle>
            <a:lvl1pPr marL="0" indent="0">
              <a:buNone/>
              <a:defRPr sz="24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a:extLst>
              <a:ext uri="{FF2B5EF4-FFF2-40B4-BE49-F238E27FC236}">
                <a16:creationId xmlns:a16="http://schemas.microsoft.com/office/drawing/2014/main" id="{9D4FED77-2877-7D28-E27C-7BE9F5E7393A}"/>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4" name="Slide Number Placeholder 5">
            <a:extLst>
              <a:ext uri="{FF2B5EF4-FFF2-40B4-BE49-F238E27FC236}">
                <a16:creationId xmlns:a16="http://schemas.microsoft.com/office/drawing/2014/main" id="{90785AC1-54EA-61EE-115B-C1910CC60A62}"/>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13927287"/>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1">
    <p:bg>
      <p:bgPr>
        <a:solidFill>
          <a:schemeClr val="accent3"/>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dirty="0"/>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90652159"/>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9849827"/>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30888779"/>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9067367"/>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53719608"/>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79820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8/28/2025</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953532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8/28/2025</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919555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8/28/2025</a:t>
            </a:fld>
            <a:endParaRPr lang="en-US" dirty="0"/>
          </a:p>
        </p:txBody>
      </p:sp>
      <p:sp>
        <p:nvSpPr>
          <p:cNvPr id="9" name="Footer Placeholder 8"/>
          <p:cNvSpPr>
            <a:spLocks noGrp="1"/>
          </p:cNvSpPr>
          <p:nvPr>
            <p:ph type="ftr" sz="quarter" idx="11"/>
          </p:nvPr>
        </p:nvSpPr>
        <p:spPr/>
        <p:txBody>
          <a:bodyPr/>
          <a:lstStyle/>
          <a:p>
            <a:r>
              <a:rPr lang="en-US" dirty="0"/>
              <a:t>PRESENTATION TITLE</a:t>
            </a:r>
          </a:p>
        </p:txBody>
      </p:sp>
      <p:sp>
        <p:nvSpPr>
          <p:cNvPr id="10" name="Slide Number Placeholder 9"/>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86143126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8/28/2025</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846193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8/28/2025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
        <p:nvSpPr>
          <p:cNvPr id="6" name="Freeform 5">
            <a:extLst>
              <a:ext uri="{FF2B5EF4-FFF2-40B4-BE49-F238E27FC236}">
                <a16:creationId xmlns:a16="http://schemas.microsoft.com/office/drawing/2014/main" id="{A0983A8C-27C2-B941-9D73-20FA988EA8D1}"/>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Object 1">
            <a:extLst>
              <a:ext uri="{FF2B5EF4-FFF2-40B4-BE49-F238E27FC236}">
                <a16:creationId xmlns:a16="http://schemas.microsoft.com/office/drawing/2014/main" id="{BF95658A-225E-609F-859F-FC1966F9EBE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94647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8/28/2025</a:t>
            </a:fld>
            <a:endParaRPr lang="en-US" dirty="0"/>
          </a:p>
        </p:txBody>
      </p:sp>
      <p:sp>
        <p:nvSpPr>
          <p:cNvPr id="3" name="Footer Placeholder 2"/>
          <p:cNvSpPr>
            <a:spLocks noGrp="1"/>
          </p:cNvSpPr>
          <p:nvPr>
            <p:ph type="ftr" sz="quarter" idx="11"/>
          </p:nvPr>
        </p:nvSpPr>
        <p:spPr/>
        <p:txBody>
          <a:bodyPr/>
          <a:lstStyle/>
          <a:p>
            <a:r>
              <a:rPr lang="en-US" dirty="0"/>
              <a:t>PRESENTATION TITLE</a:t>
            </a:r>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1553627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8/28/2025</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r>
              <a:rPr lang="en-US" dirty="0"/>
              <a:t>PRESENTATION TITLE</a:t>
            </a:r>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838193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042B0DB6-F5C7-45FB-8CF3-31B45F9C2DAC}" type="datetimeFigureOut">
              <a:rPr lang="en-US" smtClean="0"/>
              <a:t>8/28/2025</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r>
              <a:rPr lang="en-US" dirty="0"/>
              <a:t>PRESENTATION TITLE</a:t>
            </a:r>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7087974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8/28/2025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a:t>PRESENTATION TITLE</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9970026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699" r:id="rId15"/>
    <p:sldLayoutId id="2147483701" r:id="rId16"/>
    <p:sldLayoutId id="2147483703" r:id="rId17"/>
    <p:sldLayoutId id="2147483705" r:id="rId18"/>
    <p:sldLayoutId id="2147483709" r:id="rId19"/>
    <p:sldLayoutId id="2147483649" r:id="rId20"/>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trentu.ca/graduatestudies/financial-matters/tuition/refund-information"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mailto:studentaccounts@trentu.ca"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graduatefinance@trentu.ca"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mailto:graduatefinance@trentu.ca" TargetMode="External"/><Relationship Id="rId2" Type="http://schemas.openxmlformats.org/officeDocument/2006/relationships/hyperlink" Target="https://www.trentu.ca/graduatestudies/financial-matters/tuition/refund-information"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mailto:graduatefinance@trentu.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15D2-7F57-AF2A-38D7-558098789073}"/>
              </a:ext>
            </a:extLst>
          </p:cNvPr>
          <p:cNvSpPr>
            <a:spLocks noGrp="1"/>
          </p:cNvSpPr>
          <p:nvPr>
            <p:ph type="title"/>
          </p:nvPr>
        </p:nvSpPr>
        <p:spPr>
          <a:xfrm>
            <a:off x="223520" y="2404872"/>
            <a:ext cx="4206240" cy="1645920"/>
          </a:xfrm>
        </p:spPr>
        <p:txBody>
          <a:bodyPr vert="horz" lIns="274320" tIns="182880" rIns="274320" bIns="182880" rtlCol="0" anchor="ctr" anchorCtr="1">
            <a:normAutofit/>
          </a:bodyPr>
          <a:lstStyle/>
          <a:p>
            <a:r>
              <a:rPr lang="en-US" sz="1800" dirty="0">
                <a:solidFill>
                  <a:srgbClr val="262626"/>
                </a:solidFill>
              </a:rPr>
              <a:t>Trent University Graduate </a:t>
            </a:r>
            <a:br>
              <a:rPr lang="en-US" sz="1800" dirty="0">
                <a:solidFill>
                  <a:srgbClr val="262626"/>
                </a:solidFill>
              </a:rPr>
            </a:br>
            <a:r>
              <a:rPr lang="en-US" sz="1800" dirty="0">
                <a:solidFill>
                  <a:srgbClr val="262626"/>
                </a:solidFill>
              </a:rPr>
              <a:t>Refund Information</a:t>
            </a:r>
            <a:br>
              <a:rPr lang="en-US" sz="1800" dirty="0">
                <a:solidFill>
                  <a:srgbClr val="262626"/>
                </a:solidFill>
              </a:rPr>
            </a:br>
            <a:r>
              <a:rPr lang="en-US" sz="1800" dirty="0">
                <a:solidFill>
                  <a:srgbClr val="262626"/>
                </a:solidFill>
              </a:rPr>
              <a:t>2025-26</a:t>
            </a:r>
          </a:p>
        </p:txBody>
      </p:sp>
      <p:pic>
        <p:nvPicPr>
          <p:cNvPr id="1026" name="Picture 2">
            <a:extLst>
              <a:ext uri="{FF2B5EF4-FFF2-40B4-BE49-F238E27FC236}">
                <a16:creationId xmlns:a16="http://schemas.microsoft.com/office/drawing/2014/main" id="{28D215DE-5424-4BB3-E38E-BC10E1923F9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54296" y="10"/>
            <a:ext cx="753770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40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F5711D-F885-4D9C-A736-0CDADBD02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793891" y="457200"/>
            <a:ext cx="4500276" cy="1168400"/>
          </a:xfrm>
          <a:solidFill>
            <a:srgbClr val="FFFFFF"/>
          </a:solidFill>
          <a:ln>
            <a:solidFill>
              <a:srgbClr val="404040"/>
            </a:solidFill>
          </a:ln>
        </p:spPr>
        <p:txBody>
          <a:bodyPr vert="horz" lIns="182880" tIns="182880" rIns="182880" bIns="182880" rtlCol="0" anchor="ctr">
            <a:normAutofit/>
          </a:bodyPr>
          <a:lstStyle/>
          <a:p>
            <a:r>
              <a:rPr lang="en-US" sz="2800" dirty="0"/>
              <a:t>Refund Information</a:t>
            </a:r>
          </a:p>
        </p:txBody>
      </p:sp>
      <p:sp>
        <p:nvSpPr>
          <p:cNvPr id="7" name="Content Placeholder 6">
            <a:extLst>
              <a:ext uri="{FF2B5EF4-FFF2-40B4-BE49-F238E27FC236}">
                <a16:creationId xmlns:a16="http://schemas.microsoft.com/office/drawing/2014/main" id="{2154EB2D-151D-8CAF-A2D2-A88039128C9E}"/>
              </a:ext>
            </a:extLst>
          </p:cNvPr>
          <p:cNvSpPr>
            <a:spLocks noGrp="1"/>
          </p:cNvSpPr>
          <p:nvPr>
            <p:ph type="body" sz="half" idx="2"/>
          </p:nvPr>
        </p:nvSpPr>
        <p:spPr>
          <a:xfrm>
            <a:off x="162560" y="2082800"/>
            <a:ext cx="5679440" cy="4318000"/>
          </a:xfrm>
        </p:spPr>
        <p:txBody>
          <a:bodyPr vert="horz" lIns="91440" tIns="45720" rIns="91440" bIns="45720" rtlCol="0">
            <a:noAutofit/>
          </a:bodyPr>
          <a:lstStyle/>
          <a:p>
            <a:pPr algn="l">
              <a:lnSpc>
                <a:spcPct val="90000"/>
              </a:lnSpc>
            </a:pPr>
            <a:r>
              <a:rPr lang="en-US" sz="1800" dirty="0">
                <a:solidFill>
                  <a:schemeClr val="tx1"/>
                </a:solidFill>
              </a:rPr>
              <a:t>It is important to review your student account regularly. </a:t>
            </a:r>
          </a:p>
          <a:p>
            <a:pPr algn="l">
              <a:lnSpc>
                <a:spcPct val="90000"/>
              </a:lnSpc>
            </a:pPr>
            <a:r>
              <a:rPr lang="en-US" sz="1800" dirty="0">
                <a:solidFill>
                  <a:schemeClr val="tx1"/>
                </a:solidFill>
              </a:rPr>
              <a:t>You can find your account statement online in the myTrent portal: </a:t>
            </a:r>
          </a:p>
          <a:p>
            <a:pPr indent="-228600" algn="l">
              <a:lnSpc>
                <a:spcPct val="90000"/>
              </a:lnSpc>
              <a:buFont typeface="Arial" panose="020B0604020202020204" pitchFamily="34" charset="0"/>
              <a:buChar char="•"/>
            </a:pPr>
            <a:r>
              <a:rPr lang="en-US" sz="1800" dirty="0">
                <a:solidFill>
                  <a:schemeClr val="tx1"/>
                </a:solidFill>
              </a:rPr>
              <a:t>Finances &gt; My Account &gt; Account Statement</a:t>
            </a:r>
          </a:p>
          <a:p>
            <a:pPr indent="-228600" algn="l">
              <a:lnSpc>
                <a:spcPct val="90000"/>
              </a:lnSpc>
              <a:buFont typeface="Arial" panose="020B0604020202020204" pitchFamily="34" charset="0"/>
              <a:buChar char="•"/>
            </a:pPr>
            <a:endParaRPr lang="en-US" sz="1800" dirty="0">
              <a:solidFill>
                <a:schemeClr val="tx1"/>
              </a:solidFill>
            </a:endParaRPr>
          </a:p>
          <a:p>
            <a:pPr algn="l">
              <a:lnSpc>
                <a:spcPct val="90000"/>
              </a:lnSpc>
            </a:pPr>
            <a:r>
              <a:rPr lang="en-US" sz="1800" dirty="0">
                <a:solidFill>
                  <a:schemeClr val="tx1"/>
                </a:solidFill>
              </a:rPr>
              <a:t>A credit balance occurs when you have more funds in your account that what has been billed or charged to your account. </a:t>
            </a:r>
          </a:p>
          <a:p>
            <a:pPr indent="-228600" algn="l">
              <a:lnSpc>
                <a:spcPct val="90000"/>
              </a:lnSpc>
              <a:buFont typeface="Arial" panose="020B0604020202020204" pitchFamily="34" charset="0"/>
              <a:buChar char="•"/>
            </a:pPr>
            <a:endParaRPr lang="en-US" sz="1800" dirty="0">
              <a:solidFill>
                <a:schemeClr val="tx1"/>
              </a:solidFill>
            </a:endParaRPr>
          </a:p>
          <a:p>
            <a:pPr algn="l">
              <a:lnSpc>
                <a:spcPct val="90000"/>
              </a:lnSpc>
            </a:pPr>
            <a:r>
              <a:rPr lang="en-US" sz="1800" dirty="0">
                <a:solidFill>
                  <a:schemeClr val="tx1"/>
                </a:solidFill>
              </a:rPr>
              <a:t>There are various scenarios that creates a credit balance in your student account. It is important to understand how the credit balance is created to determine which area within the University is responsible to process your credit refund. </a:t>
            </a:r>
          </a:p>
        </p:txBody>
      </p:sp>
      <p:sp>
        <p:nvSpPr>
          <p:cNvPr id="14" name="Rectangle 13">
            <a:extLst>
              <a:ext uri="{FF2B5EF4-FFF2-40B4-BE49-F238E27FC236}">
                <a16:creationId xmlns:a16="http://schemas.microsoft.com/office/drawing/2014/main" id="{7D1E115A-87CB-4627-9D20-1D9C4234F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4E457A0-E55E-4B4F-A727-BD61C631B7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50811C9-4C59-BB48-4875-17B9B906A5D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7351776" y="1236125"/>
            <a:ext cx="3596640" cy="3987764"/>
          </a:xfrm>
          <a:prstGeom prst="rect">
            <a:avLst/>
          </a:prstGeom>
          <a:ln w="31750">
            <a:noFill/>
          </a:ln>
        </p:spPr>
      </p:pic>
    </p:spTree>
    <p:extLst>
      <p:ext uri="{BB962C8B-B14F-4D97-AF65-F5344CB8AC3E}">
        <p14:creationId xmlns:p14="http://schemas.microsoft.com/office/powerpoint/2010/main" val="119822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8E5B-47A0-EF94-A53D-6FDB74C9D848}"/>
              </a:ext>
            </a:extLst>
          </p:cNvPr>
          <p:cNvSpPr>
            <a:spLocks noGrp="1"/>
          </p:cNvSpPr>
          <p:nvPr>
            <p:ph type="title"/>
          </p:nvPr>
        </p:nvSpPr>
        <p:spPr>
          <a:xfrm>
            <a:off x="414462" y="471539"/>
            <a:ext cx="5204017" cy="1064653"/>
          </a:xfrm>
          <a:solidFill>
            <a:srgbClr val="FFFFFF"/>
          </a:solidFill>
          <a:ln>
            <a:solidFill>
              <a:srgbClr val="404040"/>
            </a:solidFill>
          </a:ln>
        </p:spPr>
        <p:txBody>
          <a:bodyPr vert="horz" lIns="182880" tIns="182880" rIns="182880" bIns="182880" rtlCol="0" anchor="ctr">
            <a:normAutofit/>
          </a:bodyPr>
          <a:lstStyle/>
          <a:p>
            <a:r>
              <a:rPr lang="en-US" sz="2400" dirty="0"/>
              <a:t>Applicant Refunds </a:t>
            </a:r>
          </a:p>
        </p:txBody>
      </p:sp>
      <p:sp>
        <p:nvSpPr>
          <p:cNvPr id="7" name="TextBox 6">
            <a:extLst>
              <a:ext uri="{FF2B5EF4-FFF2-40B4-BE49-F238E27FC236}">
                <a16:creationId xmlns:a16="http://schemas.microsoft.com/office/drawing/2014/main" id="{9B220BA9-12FD-705B-6A79-C8D2DC73AEA7}"/>
              </a:ext>
            </a:extLst>
          </p:cNvPr>
          <p:cNvSpPr txBox="1"/>
          <p:nvPr/>
        </p:nvSpPr>
        <p:spPr>
          <a:xfrm>
            <a:off x="290945" y="1839191"/>
            <a:ext cx="5561215" cy="4457700"/>
          </a:xfrm>
          <a:prstGeom prst="rect">
            <a:avLst/>
          </a:prstGeom>
        </p:spPr>
        <p:txBody>
          <a:bodyPr vert="horz" lIns="91440" tIns="45720" rIns="91440" bIns="45720" rtlCol="0">
            <a:noAutofit/>
          </a:bodyPr>
          <a:lstStyle/>
          <a:p>
            <a:pPr defTabSz="914400">
              <a:lnSpc>
                <a:spcPct val="90000"/>
              </a:lnSpc>
              <a:spcBef>
                <a:spcPts val="1000"/>
              </a:spcBef>
              <a:spcAft>
                <a:spcPts val="600"/>
              </a:spcAft>
              <a:buClr>
                <a:schemeClr val="accent2"/>
              </a:buClr>
            </a:pPr>
            <a:r>
              <a:rPr lang="en-US" sz="1600" b="1" dirty="0"/>
              <a:t>Defined</a:t>
            </a:r>
            <a:r>
              <a:rPr lang="en-US" sz="1600" dirty="0"/>
              <a:t>:  This refund process is for applicants who paid a tuition deposit and/or their tuition fees but are no longer attending or plant to attend Trent.  </a:t>
            </a:r>
          </a:p>
          <a:p>
            <a:pPr defTabSz="914400">
              <a:lnSpc>
                <a:spcPct val="90000"/>
              </a:lnSpc>
              <a:spcBef>
                <a:spcPts val="1000"/>
              </a:spcBef>
              <a:spcAft>
                <a:spcPts val="600"/>
              </a:spcAft>
              <a:buClr>
                <a:schemeClr val="accent2"/>
              </a:buClr>
            </a:pPr>
            <a:endParaRPr lang="en-US" sz="1600" dirty="0"/>
          </a:p>
          <a:p>
            <a:pPr defTabSz="914400">
              <a:lnSpc>
                <a:spcPct val="90000"/>
              </a:lnSpc>
              <a:spcBef>
                <a:spcPts val="1000"/>
              </a:spcBef>
              <a:spcAft>
                <a:spcPts val="600"/>
              </a:spcAft>
              <a:buClr>
                <a:schemeClr val="accent2"/>
              </a:buClr>
            </a:pPr>
            <a:r>
              <a:rPr lang="en-US" sz="1600" dirty="0"/>
              <a:t>International applicants who provided a current study permit refusal prior to the start of the term will receive a tuition deposit refund. It is important to submit a timely refund.</a:t>
            </a:r>
          </a:p>
          <a:p>
            <a:pPr defTabSz="914400">
              <a:lnSpc>
                <a:spcPct val="90000"/>
              </a:lnSpc>
              <a:spcBef>
                <a:spcPts val="1000"/>
              </a:spcBef>
              <a:spcAft>
                <a:spcPts val="600"/>
              </a:spcAft>
              <a:buClr>
                <a:schemeClr val="accent2"/>
              </a:buClr>
            </a:pPr>
            <a:endParaRPr lang="en-US" sz="1600" dirty="0"/>
          </a:p>
          <a:p>
            <a:pPr defTabSz="914400">
              <a:lnSpc>
                <a:spcPct val="90000"/>
              </a:lnSpc>
              <a:spcBef>
                <a:spcPts val="1000"/>
              </a:spcBef>
              <a:spcAft>
                <a:spcPts val="600"/>
              </a:spcAft>
              <a:buClr>
                <a:schemeClr val="accent2"/>
              </a:buClr>
            </a:pPr>
            <a:r>
              <a:rPr lang="en-US" sz="1600" dirty="0"/>
              <a:t>Further criteria for Applicant Refunds is listed on the </a:t>
            </a:r>
            <a:r>
              <a:rPr lang="en-US" sz="1600" dirty="0">
                <a:solidFill>
                  <a:schemeClr val="tx2">
                    <a:lumMod val="75000"/>
                  </a:schemeClr>
                </a:solidFill>
                <a:hlinkClick r:id="rId3">
                  <a:extLst>
                    <a:ext uri="{A12FA001-AC4F-418D-AE19-62706E023703}">
                      <ahyp:hlinkClr xmlns:ahyp="http://schemas.microsoft.com/office/drawing/2018/hyperlinkcolor" val="tx"/>
                    </a:ext>
                  </a:extLst>
                </a:hlinkClick>
              </a:rPr>
              <a:t>Graduate Studies’ website</a:t>
            </a:r>
            <a:r>
              <a:rPr lang="en-US" sz="1600" dirty="0"/>
              <a:t>.</a:t>
            </a:r>
          </a:p>
          <a:p>
            <a:pPr defTabSz="914400">
              <a:lnSpc>
                <a:spcPct val="90000"/>
              </a:lnSpc>
              <a:spcBef>
                <a:spcPts val="1000"/>
              </a:spcBef>
              <a:spcAft>
                <a:spcPts val="600"/>
              </a:spcAft>
              <a:buClr>
                <a:schemeClr val="accent2"/>
              </a:buClr>
            </a:pPr>
            <a:r>
              <a:rPr lang="en-US" sz="1600" dirty="0"/>
              <a:t>The refund request form is found in the myTrent portal:</a:t>
            </a:r>
          </a:p>
          <a:p>
            <a:pPr defTabSz="914400">
              <a:lnSpc>
                <a:spcPct val="90000"/>
              </a:lnSpc>
              <a:spcBef>
                <a:spcPts val="1000"/>
              </a:spcBef>
              <a:spcAft>
                <a:spcPts val="600"/>
              </a:spcAft>
              <a:buClr>
                <a:schemeClr val="accent2"/>
              </a:buClr>
            </a:pPr>
            <a:r>
              <a:rPr lang="en-US" sz="1600" dirty="0"/>
              <a:t>Finances &gt; My Account &gt; Graduate Applicant Refund Request</a:t>
            </a:r>
          </a:p>
        </p:txBody>
      </p:sp>
      <p:pic>
        <p:nvPicPr>
          <p:cNvPr id="4" name="Picture 3">
            <a:extLst>
              <a:ext uri="{FF2B5EF4-FFF2-40B4-BE49-F238E27FC236}">
                <a16:creationId xmlns:a16="http://schemas.microsoft.com/office/drawing/2014/main" id="{66CB3936-885F-4E77-28E0-AA13724C419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12842" y="1786710"/>
            <a:ext cx="3949680" cy="3059610"/>
          </a:xfrm>
          <a:prstGeom prst="rect">
            <a:avLst/>
          </a:prstGeom>
          <a:ln w="38100">
            <a:solidFill>
              <a:schemeClr val="tx1"/>
            </a:solidFill>
          </a:ln>
        </p:spPr>
      </p:pic>
    </p:spTree>
    <p:extLst>
      <p:ext uri="{BB962C8B-B14F-4D97-AF65-F5344CB8AC3E}">
        <p14:creationId xmlns:p14="http://schemas.microsoft.com/office/powerpoint/2010/main" val="46583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1260872" y="1635760"/>
            <a:ext cx="3727687" cy="3635756"/>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2600" dirty="0">
                <a:solidFill>
                  <a:srgbClr val="FFFFFF"/>
                </a:solidFill>
              </a:rPr>
              <a:t>Student Refunds:</a:t>
            </a:r>
            <a:br>
              <a:rPr lang="en-US" sz="2600" dirty="0">
                <a:solidFill>
                  <a:srgbClr val="FFFFFF"/>
                </a:solidFill>
              </a:rPr>
            </a:br>
            <a:br>
              <a:rPr lang="en-US" sz="2600" dirty="0">
                <a:solidFill>
                  <a:srgbClr val="FFFFFF"/>
                </a:solidFill>
              </a:rPr>
            </a:br>
            <a:r>
              <a:rPr lang="en-US" sz="2600" dirty="0">
                <a:solidFill>
                  <a:srgbClr val="FFFFFF"/>
                </a:solidFill>
              </a:rPr>
              <a:t>Bursaries &amp; Financial Aid</a:t>
            </a:r>
          </a:p>
        </p:txBody>
      </p:sp>
      <p:sp>
        <p:nvSpPr>
          <p:cNvPr id="5" name="Content Placeholder 4">
            <a:extLst>
              <a:ext uri="{FF2B5EF4-FFF2-40B4-BE49-F238E27FC236}">
                <a16:creationId xmlns:a16="http://schemas.microsoft.com/office/drawing/2014/main" id="{455C78E4-7770-FF0D-6CC8-72243F7156EF}"/>
              </a:ext>
            </a:extLst>
          </p:cNvPr>
          <p:cNvSpPr>
            <a:spLocks/>
          </p:cNvSpPr>
          <p:nvPr/>
        </p:nvSpPr>
        <p:spPr>
          <a:xfrm>
            <a:off x="5591695" y="1402080"/>
            <a:ext cx="5320696" cy="4053840"/>
          </a:xfrm>
          <a:prstGeom prst="rect">
            <a:avLst/>
          </a:prstGeom>
        </p:spPr>
        <p:txBody>
          <a:bodyPr vert="horz" lIns="91440" tIns="45720" rIns="91440" bIns="45720" rtlCol="0" anchor="ctr">
            <a:normAutofit/>
          </a:bodyPr>
          <a:lstStyle/>
          <a:p>
            <a:pPr defTabSz="914400">
              <a:lnSpc>
                <a:spcPct val="90000"/>
              </a:lnSpc>
              <a:spcBef>
                <a:spcPts val="1000"/>
              </a:spcBef>
              <a:spcAft>
                <a:spcPts val="600"/>
              </a:spcAft>
              <a:buClr>
                <a:schemeClr val="accent2"/>
              </a:buClr>
            </a:pPr>
            <a:r>
              <a:rPr lang="en-US" sz="1700" b="1" dirty="0">
                <a:solidFill>
                  <a:schemeClr val="tx1">
                    <a:lumMod val="85000"/>
                    <a:lumOff val="15000"/>
                  </a:schemeClr>
                </a:solidFill>
              </a:rPr>
              <a:t>Defined:  </a:t>
            </a:r>
            <a:r>
              <a:rPr lang="en-US" sz="1700" dirty="0">
                <a:solidFill>
                  <a:schemeClr val="tx1">
                    <a:lumMod val="85000"/>
                    <a:lumOff val="15000"/>
                  </a:schemeClr>
                </a:solidFill>
              </a:rPr>
              <a:t>Students eligible for this type of refund have received provincial government financial aid and or have received a graduate domestic or international bursary. </a:t>
            </a:r>
            <a:br>
              <a:rPr lang="en-US" sz="1700" dirty="0">
                <a:solidFill>
                  <a:schemeClr val="tx1">
                    <a:lumMod val="85000"/>
                    <a:lumOff val="15000"/>
                  </a:schemeClr>
                </a:solidFill>
              </a:rPr>
            </a:br>
            <a:endParaRPr lang="en-US" sz="1700" dirty="0">
              <a:solidFill>
                <a:schemeClr val="tx1">
                  <a:lumMod val="85000"/>
                  <a:lumOff val="15000"/>
                </a:schemeClr>
              </a:solidFill>
            </a:endParaRPr>
          </a:p>
          <a:p>
            <a:pPr defTabSz="914400">
              <a:lnSpc>
                <a:spcPct val="90000"/>
              </a:lnSpc>
              <a:spcBef>
                <a:spcPts val="1000"/>
              </a:spcBef>
              <a:spcAft>
                <a:spcPts val="600"/>
              </a:spcAft>
              <a:buClr>
                <a:schemeClr val="accent2"/>
              </a:buClr>
            </a:pPr>
            <a:r>
              <a:rPr lang="en-US" sz="1700" dirty="0">
                <a:solidFill>
                  <a:schemeClr val="tx1">
                    <a:lumMod val="85000"/>
                    <a:lumOff val="15000"/>
                  </a:schemeClr>
                </a:solidFill>
              </a:rPr>
              <a:t>These types of requests are processed by the Financial Aid Office. </a:t>
            </a:r>
            <a:br>
              <a:rPr lang="en-US" sz="1700" dirty="0">
                <a:solidFill>
                  <a:schemeClr val="tx1">
                    <a:lumMod val="85000"/>
                    <a:lumOff val="15000"/>
                  </a:schemeClr>
                </a:solidFill>
              </a:rPr>
            </a:br>
            <a:endParaRPr lang="en-US" sz="1700" dirty="0">
              <a:solidFill>
                <a:schemeClr val="tx1">
                  <a:lumMod val="85000"/>
                  <a:lumOff val="15000"/>
                </a:schemeClr>
              </a:solidFill>
            </a:endParaRPr>
          </a:p>
          <a:p>
            <a:pPr defTabSz="914400">
              <a:lnSpc>
                <a:spcPct val="90000"/>
              </a:lnSpc>
              <a:spcBef>
                <a:spcPts val="1000"/>
              </a:spcBef>
              <a:spcAft>
                <a:spcPts val="600"/>
              </a:spcAft>
              <a:buClr>
                <a:schemeClr val="accent2"/>
              </a:buClr>
            </a:pPr>
            <a:r>
              <a:rPr lang="en-US" sz="1700" dirty="0">
                <a:solidFill>
                  <a:schemeClr val="tx1">
                    <a:lumMod val="85000"/>
                    <a:lumOff val="15000"/>
                  </a:schemeClr>
                </a:solidFill>
              </a:rPr>
              <a:t>The refund request form is found on the myTrent portal: </a:t>
            </a:r>
            <a:br>
              <a:rPr lang="en-US" sz="1700" dirty="0">
                <a:solidFill>
                  <a:schemeClr val="tx1">
                    <a:lumMod val="85000"/>
                    <a:lumOff val="15000"/>
                  </a:schemeClr>
                </a:solidFill>
              </a:rPr>
            </a:br>
            <a:r>
              <a:rPr lang="en-US" sz="1700" dirty="0">
                <a:solidFill>
                  <a:schemeClr val="tx1">
                    <a:lumMod val="85000"/>
                    <a:lumOff val="15000"/>
                  </a:schemeClr>
                </a:solidFill>
              </a:rPr>
              <a:t>Finances &gt; Financial Aid &gt; Financial Aid Refund Request</a:t>
            </a:r>
            <a:br>
              <a:rPr lang="en-US" sz="1700" dirty="0">
                <a:solidFill>
                  <a:schemeClr val="tx1">
                    <a:lumMod val="85000"/>
                    <a:lumOff val="15000"/>
                  </a:schemeClr>
                </a:solidFill>
              </a:rPr>
            </a:br>
            <a:endParaRPr lang="en-US" sz="1700" dirty="0">
              <a:solidFill>
                <a:schemeClr val="tx1">
                  <a:lumMod val="85000"/>
                  <a:lumOff val="15000"/>
                </a:schemeClr>
              </a:solidFill>
            </a:endParaRPr>
          </a:p>
          <a:p>
            <a:pPr defTabSz="914400">
              <a:lnSpc>
                <a:spcPct val="90000"/>
              </a:lnSpc>
              <a:spcBef>
                <a:spcPts val="1000"/>
              </a:spcBef>
              <a:spcAft>
                <a:spcPts val="600"/>
              </a:spcAft>
              <a:buClr>
                <a:schemeClr val="accent2"/>
              </a:buClr>
            </a:pPr>
            <a:r>
              <a:rPr lang="en-US" sz="1700" dirty="0">
                <a:solidFill>
                  <a:schemeClr val="tx1">
                    <a:lumMod val="85000"/>
                    <a:lumOff val="15000"/>
                  </a:schemeClr>
                </a:solidFill>
              </a:rPr>
              <a:t>For further questions contact: </a:t>
            </a:r>
            <a:r>
              <a:rPr lang="en-US" sz="1700" dirty="0">
                <a:solidFill>
                  <a:schemeClr val="tx1">
                    <a:lumMod val="85000"/>
                    <a:lumOff val="15000"/>
                  </a:schemeClr>
                </a:solidFill>
                <a:hlinkClick r:id="rId3">
                  <a:extLst>
                    <a:ext uri="{A12FA001-AC4F-418D-AE19-62706E023703}">
                      <ahyp:hlinkClr xmlns:ahyp="http://schemas.microsoft.com/office/drawing/2018/hyperlinkcolor" val="tx"/>
                    </a:ext>
                  </a:extLst>
                </a:hlinkClick>
              </a:rPr>
              <a:t>financialaid@trentu.ca</a:t>
            </a:r>
            <a:endParaRPr lang="en-US" sz="1700" dirty="0">
              <a:solidFill>
                <a:schemeClr val="tx1">
                  <a:lumMod val="85000"/>
                  <a:lumOff val="15000"/>
                </a:schemeClr>
              </a:solidFill>
            </a:endParaRPr>
          </a:p>
          <a:p>
            <a:pPr indent="-228600" defTabSz="914400">
              <a:lnSpc>
                <a:spcPct val="90000"/>
              </a:lnSpc>
              <a:spcBef>
                <a:spcPts val="1000"/>
              </a:spcBef>
              <a:spcAft>
                <a:spcPts val="600"/>
              </a:spcAft>
              <a:buClr>
                <a:schemeClr val="accent2"/>
              </a:buClr>
              <a:buFont typeface="Arial" panose="020B0604020202020204" pitchFamily="34" charset="0"/>
              <a:buChar char="•"/>
            </a:pPr>
            <a:endParaRPr lang="en-US" sz="1700" dirty="0">
              <a:solidFill>
                <a:schemeClr val="tx1">
                  <a:lumMod val="85000"/>
                  <a:lumOff val="15000"/>
                </a:schemeClr>
              </a:solidFill>
            </a:endParaRPr>
          </a:p>
        </p:txBody>
      </p:sp>
    </p:spTree>
    <p:extLst>
      <p:ext uri="{BB962C8B-B14F-4D97-AF65-F5344CB8AC3E}">
        <p14:creationId xmlns:p14="http://schemas.microsoft.com/office/powerpoint/2010/main" val="359155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462D7-27D2-94DC-1264-B79226686001}"/>
              </a:ext>
            </a:extLst>
          </p:cNvPr>
          <p:cNvSpPr>
            <a:spLocks noGrp="1"/>
          </p:cNvSpPr>
          <p:nvPr>
            <p:ph type="title"/>
          </p:nvPr>
        </p:nvSpPr>
        <p:spPr>
          <a:xfrm>
            <a:off x="7720168" y="1586484"/>
            <a:ext cx="3685032" cy="3685032"/>
          </a:xfrm>
          <a:prstGeom prst="ellipse">
            <a:avLst/>
          </a:prstGeom>
          <a:solidFill>
            <a:schemeClr val="accent2"/>
          </a:solidFill>
          <a:ln>
            <a:noFill/>
          </a:ln>
        </p:spPr>
        <p:txBody>
          <a:bodyPr vert="horz" lIns="182880" tIns="182880" rIns="182880" bIns="182880" rtlCol="0" anchor="ctr">
            <a:normAutofit/>
          </a:bodyPr>
          <a:lstStyle/>
          <a:p>
            <a:r>
              <a:rPr lang="en-US" sz="2300" b="1" dirty="0">
                <a:solidFill>
                  <a:srgbClr val="FFFFFF"/>
                </a:solidFill>
              </a:rPr>
              <a:t>Student Refunds: Refunding Credit on student Account</a:t>
            </a:r>
          </a:p>
        </p:txBody>
      </p:sp>
      <p:sp>
        <p:nvSpPr>
          <p:cNvPr id="4" name="TextBox 3">
            <a:extLst>
              <a:ext uri="{FF2B5EF4-FFF2-40B4-BE49-F238E27FC236}">
                <a16:creationId xmlns:a16="http://schemas.microsoft.com/office/drawing/2014/main" id="{A6A50252-D099-D5B9-9BD7-C064579F1D58}"/>
              </a:ext>
            </a:extLst>
          </p:cNvPr>
          <p:cNvSpPr txBox="1"/>
          <p:nvPr/>
        </p:nvSpPr>
        <p:spPr>
          <a:xfrm>
            <a:off x="1316984" y="1283546"/>
            <a:ext cx="6072542" cy="391406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buClr>
                <a:schemeClr val="accent2"/>
              </a:buClr>
            </a:pPr>
            <a:r>
              <a:rPr lang="en-US" sz="1600" b="1" dirty="0">
                <a:solidFill>
                  <a:srgbClr val="404040"/>
                </a:solidFill>
              </a:rPr>
              <a:t>Defined:</a:t>
            </a:r>
            <a:r>
              <a:rPr lang="en-US" sz="1600" dirty="0">
                <a:solidFill>
                  <a:srgbClr val="404040"/>
                </a:solidFill>
              </a:rPr>
              <a:t> Any graduate student with a credit balance on their student account after all fees for the term have been paid.  </a:t>
            </a:r>
          </a:p>
          <a:p>
            <a:pPr defTabSz="914400">
              <a:lnSpc>
                <a:spcPct val="90000"/>
              </a:lnSpc>
              <a:spcBef>
                <a:spcPts val="1000"/>
              </a:spcBef>
              <a:spcAft>
                <a:spcPts val="600"/>
              </a:spcAft>
              <a:buClr>
                <a:schemeClr val="accent2"/>
              </a:buClr>
            </a:pPr>
            <a:r>
              <a:rPr lang="en-US" sz="1600" b="1" dirty="0">
                <a:solidFill>
                  <a:srgbClr val="404040"/>
                </a:solidFill>
              </a:rPr>
              <a:t>Reason for a credit balance:</a:t>
            </a:r>
          </a:p>
          <a:p>
            <a:pPr marL="400050" indent="-228600" defTabSz="914400">
              <a:lnSpc>
                <a:spcPct val="120000"/>
              </a:lnSpc>
              <a:buClr>
                <a:schemeClr val="accent2"/>
              </a:buClr>
              <a:buFont typeface="Arial" panose="020B0604020202020204" pitchFamily="34" charset="0"/>
              <a:buChar char="•"/>
            </a:pPr>
            <a:r>
              <a:rPr lang="en-US" sz="1600" dirty="0">
                <a:solidFill>
                  <a:srgbClr val="404040"/>
                </a:solidFill>
              </a:rPr>
              <a:t>Graduate funding</a:t>
            </a:r>
          </a:p>
          <a:p>
            <a:pPr marL="400050" indent="-228600" defTabSz="914400">
              <a:lnSpc>
                <a:spcPct val="120000"/>
              </a:lnSpc>
              <a:buClr>
                <a:schemeClr val="accent2"/>
              </a:buClr>
              <a:buFont typeface="Arial" panose="020B0604020202020204" pitchFamily="34" charset="0"/>
              <a:buChar char="•"/>
            </a:pPr>
            <a:r>
              <a:rPr lang="en-US" sz="1600" dirty="0">
                <a:solidFill>
                  <a:srgbClr val="404040"/>
                </a:solidFill>
              </a:rPr>
              <a:t>External scholarships</a:t>
            </a:r>
          </a:p>
          <a:p>
            <a:pPr marL="400050" indent="-228600" defTabSz="914400">
              <a:lnSpc>
                <a:spcPct val="120000"/>
              </a:lnSpc>
              <a:buClr>
                <a:schemeClr val="accent2"/>
              </a:buClr>
              <a:buFont typeface="Arial" panose="020B0604020202020204" pitchFamily="34" charset="0"/>
              <a:buChar char="•"/>
            </a:pPr>
            <a:r>
              <a:rPr lang="en-US" sz="1600" dirty="0">
                <a:solidFill>
                  <a:srgbClr val="404040"/>
                </a:solidFill>
              </a:rPr>
              <a:t>Tuition overpayment</a:t>
            </a:r>
          </a:p>
          <a:p>
            <a:pPr marL="400050" indent="-228600" defTabSz="914400">
              <a:lnSpc>
                <a:spcPct val="120000"/>
              </a:lnSpc>
              <a:buClr>
                <a:schemeClr val="accent2"/>
              </a:buClr>
              <a:buFont typeface="Arial" panose="020B0604020202020204" pitchFamily="34" charset="0"/>
              <a:buChar char="•"/>
            </a:pPr>
            <a:r>
              <a:rPr lang="en-US" sz="1600" dirty="0">
                <a:solidFill>
                  <a:srgbClr val="404040"/>
                </a:solidFill>
              </a:rPr>
              <a:t>External loan cost of living allowance</a:t>
            </a:r>
          </a:p>
          <a:p>
            <a:pPr marL="285750" indent="-285750" defTabSz="914400">
              <a:lnSpc>
                <a:spcPct val="90000"/>
              </a:lnSpc>
              <a:spcBef>
                <a:spcPts val="1000"/>
              </a:spcBef>
              <a:spcAft>
                <a:spcPts val="600"/>
              </a:spcAft>
              <a:buClr>
                <a:schemeClr val="accent2"/>
              </a:buClr>
              <a:buFont typeface="Wingdings" panose="05000000000000000000" pitchFamily="2" charset="2"/>
              <a:buChar char="Ø"/>
            </a:pPr>
            <a:r>
              <a:rPr lang="en-US" sz="1600" dirty="0">
                <a:solidFill>
                  <a:srgbClr val="404040"/>
                </a:solidFill>
              </a:rPr>
              <a:t>These types of requests are processed by the School of Graduate Studies. The refund request form is found on the </a:t>
            </a:r>
            <a:r>
              <a:rPr lang="en-US" sz="1600" dirty="0" err="1">
                <a:solidFill>
                  <a:srgbClr val="404040"/>
                </a:solidFill>
              </a:rPr>
              <a:t>myTrent</a:t>
            </a:r>
            <a:r>
              <a:rPr lang="en-US" sz="1600" dirty="0">
                <a:solidFill>
                  <a:srgbClr val="404040"/>
                </a:solidFill>
              </a:rPr>
              <a:t> portal: </a:t>
            </a:r>
            <a:br>
              <a:rPr lang="en-US" sz="1600" dirty="0">
                <a:solidFill>
                  <a:srgbClr val="404040"/>
                </a:solidFill>
              </a:rPr>
            </a:br>
            <a:r>
              <a:rPr lang="en-US" sz="1600" dirty="0">
                <a:solidFill>
                  <a:srgbClr val="404040"/>
                </a:solidFill>
              </a:rPr>
              <a:t>Finances &gt; Financial Aid &gt; Graduate Refund Request (Credit on Account)</a:t>
            </a:r>
            <a:br>
              <a:rPr lang="en-US" sz="1600" dirty="0">
                <a:solidFill>
                  <a:srgbClr val="404040"/>
                </a:solidFill>
              </a:rPr>
            </a:br>
            <a:endParaRPr lang="en-US" sz="1600" dirty="0">
              <a:solidFill>
                <a:srgbClr val="404040"/>
              </a:solidFill>
            </a:endParaRPr>
          </a:p>
          <a:p>
            <a:pPr defTabSz="914400">
              <a:lnSpc>
                <a:spcPct val="90000"/>
              </a:lnSpc>
              <a:spcBef>
                <a:spcPts val="1000"/>
              </a:spcBef>
              <a:spcAft>
                <a:spcPts val="600"/>
              </a:spcAft>
              <a:buClr>
                <a:schemeClr val="accent2"/>
              </a:buClr>
            </a:pPr>
            <a:r>
              <a:rPr lang="en-US" sz="1600" dirty="0">
                <a:solidFill>
                  <a:srgbClr val="404040"/>
                </a:solidFill>
              </a:rPr>
              <a:t>For further details contact: </a:t>
            </a:r>
            <a:r>
              <a:rPr lang="en-US" sz="1600" dirty="0">
                <a:hlinkClick r:id="rId3">
                  <a:extLst>
                    <a:ext uri="{A12FA001-AC4F-418D-AE19-62706E023703}">
                      <ahyp:hlinkClr xmlns:ahyp="http://schemas.microsoft.com/office/drawing/2018/hyperlinkcolor" val="tx"/>
                    </a:ext>
                  </a:extLst>
                </a:hlinkClick>
              </a:rPr>
              <a:t>graduatefinance@trentu.ca</a:t>
            </a:r>
            <a:endParaRPr lang="en-US" sz="1600" dirty="0"/>
          </a:p>
          <a:p>
            <a:pPr indent="-228600" defTabSz="914400">
              <a:lnSpc>
                <a:spcPct val="90000"/>
              </a:lnSpc>
              <a:spcBef>
                <a:spcPts val="1000"/>
              </a:spcBef>
              <a:spcAft>
                <a:spcPts val="600"/>
              </a:spcAft>
              <a:buClr>
                <a:schemeClr val="accent2"/>
              </a:buClr>
              <a:buFont typeface="Arial" panose="020B0604020202020204" pitchFamily="34" charset="0"/>
              <a:buChar char="•"/>
            </a:pPr>
            <a:endParaRPr lang="en-US" sz="1100" dirty="0">
              <a:solidFill>
                <a:srgbClr val="404040"/>
              </a:solidFill>
            </a:endParaRPr>
          </a:p>
        </p:txBody>
      </p:sp>
    </p:spTree>
    <p:extLst>
      <p:ext uri="{BB962C8B-B14F-4D97-AF65-F5344CB8AC3E}">
        <p14:creationId xmlns:p14="http://schemas.microsoft.com/office/powerpoint/2010/main" val="413025499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B1ED-4D78-65EC-0579-DA9E41D7C42C}"/>
              </a:ext>
            </a:extLst>
          </p:cNvPr>
          <p:cNvSpPr>
            <a:spLocks noGrp="1"/>
          </p:cNvSpPr>
          <p:nvPr>
            <p:ph type="title"/>
          </p:nvPr>
        </p:nvSpPr>
        <p:spPr>
          <a:xfrm>
            <a:off x="2296450" y="512064"/>
            <a:ext cx="7341326" cy="1119084"/>
          </a:xfrm>
        </p:spPr>
        <p:txBody>
          <a:bodyPr vert="horz" lIns="182880" tIns="182880" rIns="182880" bIns="182880" rtlCol="0" anchor="ctr">
            <a:normAutofit/>
          </a:bodyPr>
          <a:lstStyle/>
          <a:p>
            <a:r>
              <a:rPr lang="en-US" dirty="0"/>
              <a:t>Financing: Private Lenders</a:t>
            </a:r>
          </a:p>
        </p:txBody>
      </p:sp>
      <p:sp>
        <p:nvSpPr>
          <p:cNvPr id="4" name="Content Placeholder 3">
            <a:extLst>
              <a:ext uri="{FF2B5EF4-FFF2-40B4-BE49-F238E27FC236}">
                <a16:creationId xmlns:a16="http://schemas.microsoft.com/office/drawing/2014/main" id="{A8F89F01-CF36-F671-B485-9EA83E1961CD}"/>
              </a:ext>
            </a:extLst>
          </p:cNvPr>
          <p:cNvSpPr>
            <a:spLocks/>
          </p:cNvSpPr>
          <p:nvPr/>
        </p:nvSpPr>
        <p:spPr>
          <a:xfrm>
            <a:off x="3226414" y="1975104"/>
            <a:ext cx="5707273" cy="4233672"/>
          </a:xfrm>
          <a:prstGeom prst="rect">
            <a:avLst/>
          </a:prstGeom>
        </p:spPr>
        <p:txBody>
          <a:bodyPr>
            <a:normAutofit/>
          </a:bodyPr>
          <a:lstStyle/>
          <a:p>
            <a:pPr marL="43434" defTabSz="347472">
              <a:lnSpc>
                <a:spcPct val="90000"/>
              </a:lnSpc>
              <a:spcAft>
                <a:spcPts val="600"/>
              </a:spcAft>
            </a:pPr>
            <a:r>
              <a:rPr lang="en-US" sz="2000" dirty="0"/>
              <a:t>Students opting to seek financing for their education through private lenders must be aware that Trent University will not issue refunds greater than the student’s Trent-related expenses (tuition, ancillary fees, meal plans, and ON-campus housing).  </a:t>
            </a:r>
          </a:p>
          <a:p>
            <a:pPr marL="43434" defTabSz="347472">
              <a:lnSpc>
                <a:spcPct val="90000"/>
              </a:lnSpc>
              <a:spcAft>
                <a:spcPts val="600"/>
              </a:spcAft>
            </a:pPr>
            <a:endParaRPr lang="en-US" sz="2000" kern="1200" dirty="0">
              <a:solidFill>
                <a:schemeClr val="tx1"/>
              </a:solidFill>
              <a:latin typeface="+mn-lt"/>
              <a:ea typeface="+mn-ea"/>
              <a:cs typeface="+mn-cs"/>
            </a:endParaRPr>
          </a:p>
          <a:p>
            <a:pPr marL="43434" defTabSz="347472">
              <a:lnSpc>
                <a:spcPct val="90000"/>
              </a:lnSpc>
              <a:spcAft>
                <a:spcPts val="600"/>
              </a:spcAft>
            </a:pPr>
            <a:r>
              <a:rPr lang="en-US" sz="2000" dirty="0"/>
              <a:t>Students who are borrowing funds to pay for off-campus housing and other living expenses should arrange for funds to be deposited directly into their personal bank account. </a:t>
            </a:r>
            <a:endParaRPr lang="en-US" sz="2000" kern="1200" dirty="0">
              <a:solidFill>
                <a:schemeClr val="tx1"/>
              </a:solidFill>
              <a:latin typeface="+mn-lt"/>
              <a:ea typeface="+mn-ea"/>
              <a:cs typeface="+mn-cs"/>
            </a:endParaRPr>
          </a:p>
          <a:p>
            <a:pPr marL="0" indent="0">
              <a:lnSpc>
                <a:spcPct val="90000"/>
              </a:lnSpc>
              <a:spcAft>
                <a:spcPts val="600"/>
              </a:spcAft>
              <a:buNone/>
            </a:pPr>
            <a:endParaRPr lang="en-US" sz="1100" dirty="0"/>
          </a:p>
        </p:txBody>
      </p:sp>
      <p:pic>
        <p:nvPicPr>
          <p:cNvPr id="6" name="Content Placeholder 5">
            <a:extLst>
              <a:ext uri="{FF2B5EF4-FFF2-40B4-BE49-F238E27FC236}">
                <a16:creationId xmlns:a16="http://schemas.microsoft.com/office/drawing/2014/main" id="{1B689706-DDB7-9141-D12B-690F19E871D5}"/>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8903163" y="2384898"/>
            <a:ext cx="2699166" cy="2699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6631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472723-2D21-304E-0422-74C2A36F4CF3}"/>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3000" dirty="0">
                <a:solidFill>
                  <a:srgbClr val="FFFFFF"/>
                </a:solidFill>
              </a:rPr>
              <a:t>Student Refunds: Tuition </a:t>
            </a:r>
          </a:p>
        </p:txBody>
      </p:sp>
      <p:sp>
        <p:nvSpPr>
          <p:cNvPr id="5" name="Content Placeholder 4">
            <a:extLst>
              <a:ext uri="{FF2B5EF4-FFF2-40B4-BE49-F238E27FC236}">
                <a16:creationId xmlns:a16="http://schemas.microsoft.com/office/drawing/2014/main" id="{3EB78369-8DE3-792B-FE8D-0137C9817B0F}"/>
              </a:ext>
            </a:extLst>
          </p:cNvPr>
          <p:cNvSpPr>
            <a:spLocks noGrp="1"/>
          </p:cNvSpPr>
          <p:nvPr>
            <p:ph idx="1"/>
          </p:nvPr>
        </p:nvSpPr>
        <p:spPr>
          <a:xfrm>
            <a:off x="5232806" y="374904"/>
            <a:ext cx="6776314" cy="6076696"/>
          </a:xfrm>
        </p:spPr>
        <p:txBody>
          <a:bodyPr vert="horz" lIns="91440" tIns="45720" rIns="91440" bIns="45720" rtlCol="0" anchor="ctr">
            <a:normAutofit/>
          </a:bodyPr>
          <a:lstStyle/>
          <a:p>
            <a:pPr marL="0" indent="0">
              <a:lnSpc>
                <a:spcPct val="90000"/>
              </a:lnSpc>
              <a:buNone/>
            </a:pPr>
            <a:r>
              <a:rPr lang="en-US" sz="1600" b="1" dirty="0">
                <a:solidFill>
                  <a:schemeClr val="tx1">
                    <a:lumMod val="85000"/>
                    <a:lumOff val="15000"/>
                  </a:schemeClr>
                </a:solidFill>
              </a:rPr>
              <a:t>Defined: </a:t>
            </a:r>
            <a:r>
              <a:rPr lang="en-US" sz="1600" dirty="0">
                <a:solidFill>
                  <a:schemeClr val="tx1">
                    <a:lumMod val="85000"/>
                    <a:lumOff val="15000"/>
                  </a:schemeClr>
                </a:solidFill>
              </a:rPr>
              <a:t>Students with a credit balance after the School of Graduate Studies has processed an adjustment to their account.</a:t>
            </a:r>
            <a:endParaRPr lang="en-US" sz="1600" b="1" dirty="0">
              <a:solidFill>
                <a:schemeClr val="tx1">
                  <a:lumMod val="85000"/>
                  <a:lumOff val="15000"/>
                </a:schemeClr>
              </a:solidFill>
            </a:endParaRPr>
          </a:p>
          <a:p>
            <a:pPr marL="0" indent="0">
              <a:lnSpc>
                <a:spcPct val="90000"/>
              </a:lnSpc>
              <a:buNone/>
            </a:pPr>
            <a:r>
              <a:rPr lang="en-US" sz="1600" dirty="0"/>
              <a:t>Tuition refunds are in accordance with the </a:t>
            </a:r>
            <a:r>
              <a:rPr lang="en-US" sz="1600" dirty="0">
                <a:hlinkClick r:id="rId2">
                  <a:extLst>
                    <a:ext uri="{A12FA001-AC4F-418D-AE19-62706E023703}">
                      <ahyp:hlinkClr xmlns:ahyp="http://schemas.microsoft.com/office/drawing/2018/hyperlinkcolor" val="tx"/>
                    </a:ext>
                  </a:extLst>
                </a:hlinkClick>
              </a:rPr>
              <a:t>Trent University Graduate Refund Schedule</a:t>
            </a:r>
            <a:r>
              <a:rPr lang="en-US" sz="1600" dirty="0"/>
              <a:t>. </a:t>
            </a:r>
          </a:p>
          <a:p>
            <a:pPr marL="0" indent="0">
              <a:lnSpc>
                <a:spcPct val="90000"/>
              </a:lnSpc>
              <a:buNone/>
            </a:pPr>
            <a:endParaRPr lang="en-US" sz="1600" u="sng" dirty="0"/>
          </a:p>
          <a:p>
            <a:pPr marL="0" indent="0">
              <a:lnSpc>
                <a:spcPct val="90000"/>
              </a:lnSpc>
              <a:buNone/>
            </a:pPr>
            <a:r>
              <a:rPr lang="en-US" sz="1600" b="1" u="sng" dirty="0"/>
              <a:t>NOTE</a:t>
            </a:r>
            <a:r>
              <a:rPr lang="en-US" sz="1600" b="1" dirty="0"/>
              <a:t>:</a:t>
            </a:r>
          </a:p>
          <a:p>
            <a:pPr marL="0" indent="0">
              <a:buNone/>
            </a:pPr>
            <a:r>
              <a:rPr lang="en-US" sz="1600" dirty="0"/>
              <a:t>If eligible for % tuition refund/adjustment, any funding received will also be adjusted off a student account (bursary, scholarship or funding).  </a:t>
            </a:r>
            <a:r>
              <a:rPr lang="en-US" sz="1600" b="1" dirty="0"/>
              <a:t>Only the tuition portion of fees are refundable</a:t>
            </a:r>
          </a:p>
          <a:p>
            <a:pPr marL="0" indent="0">
              <a:buNone/>
            </a:pPr>
            <a:r>
              <a:rPr lang="en-US" sz="1600" dirty="0"/>
              <a:t>For further information review </a:t>
            </a:r>
            <a:r>
              <a:rPr lang="en-US" sz="1600" dirty="0">
                <a:hlinkClick r:id="rId2">
                  <a:extLst>
                    <a:ext uri="{A12FA001-AC4F-418D-AE19-62706E023703}">
                      <ahyp:hlinkClr xmlns:ahyp="http://schemas.microsoft.com/office/drawing/2018/hyperlinkcolor" val="tx"/>
                    </a:ext>
                  </a:extLst>
                </a:hlinkClick>
              </a:rPr>
              <a:t>Refund Information </a:t>
            </a:r>
            <a:r>
              <a:rPr lang="en-US" sz="1600" dirty="0"/>
              <a:t>on the Graduate Studies website.</a:t>
            </a:r>
          </a:p>
          <a:p>
            <a:pPr marL="0" indent="0">
              <a:buNone/>
            </a:pPr>
            <a:endParaRPr lang="en-US" sz="1600" dirty="0"/>
          </a:p>
          <a:p>
            <a:pPr marL="0" indent="0">
              <a:spcBef>
                <a:spcPts val="0"/>
              </a:spcBef>
              <a:buNone/>
            </a:pPr>
            <a:r>
              <a:rPr lang="en-US" sz="1600" dirty="0"/>
              <a:t>These types of requests are processed by the School of Graduate Studies.  </a:t>
            </a:r>
          </a:p>
          <a:p>
            <a:pPr marL="0" indent="0">
              <a:spcBef>
                <a:spcPts val="0"/>
              </a:spcBef>
              <a:buNone/>
            </a:pPr>
            <a:endParaRPr lang="en-US" sz="1600" dirty="0"/>
          </a:p>
          <a:p>
            <a:pPr marL="0" indent="0">
              <a:spcBef>
                <a:spcPts val="0"/>
              </a:spcBef>
              <a:buNone/>
            </a:pPr>
            <a:r>
              <a:rPr lang="en-US" sz="1600" dirty="0"/>
              <a:t>The refund request form is found on the myTrent portal: </a:t>
            </a:r>
          </a:p>
          <a:p>
            <a:pPr marL="0" indent="0">
              <a:spcBef>
                <a:spcPts val="0"/>
              </a:spcBef>
              <a:spcAft>
                <a:spcPts val="600"/>
              </a:spcAft>
              <a:buNone/>
            </a:pPr>
            <a:r>
              <a:rPr lang="en-US" sz="1600" dirty="0"/>
              <a:t>Finances &gt; Financial Aid &gt; Graduate Refund Request (Credit on Account)</a:t>
            </a:r>
          </a:p>
          <a:p>
            <a:pPr marL="0" indent="0">
              <a:spcAft>
                <a:spcPts val="600"/>
              </a:spcAft>
              <a:buNone/>
            </a:pPr>
            <a:r>
              <a:rPr lang="en-US" sz="1600" dirty="0"/>
              <a:t>For further details contact: </a:t>
            </a:r>
            <a:r>
              <a:rPr lang="en-US" sz="1600" dirty="0">
                <a:hlinkClick r:id="rId3">
                  <a:extLst>
                    <a:ext uri="{A12FA001-AC4F-418D-AE19-62706E023703}">
                      <ahyp:hlinkClr xmlns:ahyp="http://schemas.microsoft.com/office/drawing/2018/hyperlinkcolor" val="tx"/>
                    </a:ext>
                  </a:extLst>
                </a:hlinkClick>
              </a:rPr>
              <a:t>graduatefinance@trentu.ca</a:t>
            </a:r>
            <a:endParaRPr lang="en-US" sz="1600" dirty="0"/>
          </a:p>
          <a:p>
            <a:pPr marL="0">
              <a:lnSpc>
                <a:spcPct val="90000"/>
              </a:lnSpc>
            </a:pPr>
            <a:endParaRPr lang="en-US" sz="1000" dirty="0">
              <a:solidFill>
                <a:schemeClr val="tx1">
                  <a:lumMod val="85000"/>
                  <a:lumOff val="15000"/>
                </a:schemeClr>
              </a:solidFill>
            </a:endParaRPr>
          </a:p>
        </p:txBody>
      </p:sp>
    </p:spTree>
    <p:extLst>
      <p:ext uri="{BB962C8B-B14F-4D97-AF65-F5344CB8AC3E}">
        <p14:creationId xmlns:p14="http://schemas.microsoft.com/office/powerpoint/2010/main" val="3628410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25D0-6667-F011-B2EB-FB96C1C54E5A}"/>
              </a:ext>
            </a:extLst>
          </p:cNvPr>
          <p:cNvSpPr>
            <a:spLocks noGrp="1"/>
          </p:cNvSpPr>
          <p:nvPr>
            <p:ph type="title"/>
          </p:nvPr>
        </p:nvSpPr>
        <p:spPr/>
        <p:txBody>
          <a:bodyPr/>
          <a:lstStyle/>
          <a:p>
            <a:r>
              <a:rPr lang="en-US" dirty="0"/>
              <a:t>Refunds Policies</a:t>
            </a:r>
            <a:endParaRPr lang="en-CA" dirty="0"/>
          </a:p>
        </p:txBody>
      </p:sp>
      <p:sp>
        <p:nvSpPr>
          <p:cNvPr id="3" name="Content Placeholder 2">
            <a:extLst>
              <a:ext uri="{FF2B5EF4-FFF2-40B4-BE49-F238E27FC236}">
                <a16:creationId xmlns:a16="http://schemas.microsoft.com/office/drawing/2014/main" id="{383461EA-149F-B862-C4C8-683079A3CD85}"/>
              </a:ext>
            </a:extLst>
          </p:cNvPr>
          <p:cNvSpPr>
            <a:spLocks noGrp="1"/>
          </p:cNvSpPr>
          <p:nvPr>
            <p:ph idx="1"/>
          </p:nvPr>
        </p:nvSpPr>
        <p:spPr>
          <a:xfrm>
            <a:off x="6199632" y="667512"/>
            <a:ext cx="5852160" cy="5522976"/>
          </a:xfrm>
        </p:spPr>
        <p:txBody>
          <a:bodyPr>
            <a:normAutofit/>
          </a:bodyPr>
          <a:lstStyle/>
          <a:p>
            <a:pPr algn="l">
              <a:buNone/>
            </a:pPr>
            <a:r>
              <a:rPr lang="en-US" sz="1600" b="1" i="0" dirty="0">
                <a:solidFill>
                  <a:srgbClr val="0B2318"/>
                </a:solidFill>
                <a:effectLst/>
                <a:latin typeface="Segoe UI Emoji" panose="020B0502040204020203" pitchFamily="34" charset="0"/>
              </a:rPr>
              <a:t>🚫</a:t>
            </a:r>
            <a:r>
              <a:rPr lang="en-US" sz="1600" b="1" i="0" dirty="0">
                <a:solidFill>
                  <a:srgbClr val="0B2318"/>
                </a:solidFill>
                <a:effectLst/>
              </a:rPr>
              <a:t> Do not overpay your student account.</a:t>
            </a:r>
            <a:br>
              <a:rPr lang="en-US" sz="1600" b="0" i="0" dirty="0">
                <a:solidFill>
                  <a:srgbClr val="0B2318"/>
                </a:solidFill>
                <a:effectLst/>
              </a:rPr>
            </a:br>
            <a:r>
              <a:rPr lang="en-US" sz="1600" b="0" i="0" dirty="0">
                <a:solidFill>
                  <a:srgbClr val="0B2318"/>
                </a:solidFill>
                <a:effectLst/>
              </a:rPr>
              <a:t>If payments exceed tuition and residence fees or are made where no fees are billed, the University reserves the right to:</a:t>
            </a:r>
          </a:p>
          <a:p>
            <a:pPr algn="l">
              <a:buFont typeface="Arial" panose="020B0604020202020204" pitchFamily="34" charset="0"/>
              <a:buChar char="•"/>
            </a:pPr>
            <a:r>
              <a:rPr lang="en-US" sz="1600" b="0" i="0" dirty="0">
                <a:solidFill>
                  <a:srgbClr val="0B2318"/>
                </a:solidFill>
                <a:effectLst/>
              </a:rPr>
              <a:t>Hold the credit for future academic sessions, or</a:t>
            </a:r>
          </a:p>
          <a:p>
            <a:pPr algn="l">
              <a:buFont typeface="Arial" panose="020B0604020202020204" pitchFamily="34" charset="0"/>
              <a:buChar char="•"/>
            </a:pPr>
            <a:r>
              <a:rPr lang="en-US" sz="1600" b="0" i="0" dirty="0">
                <a:solidFill>
                  <a:srgbClr val="0B2318"/>
                </a:solidFill>
                <a:effectLst/>
              </a:rPr>
              <a:t>Return the funds to the original payer using the original method.</a:t>
            </a:r>
          </a:p>
          <a:p>
            <a:pPr marL="0" indent="0" algn="l">
              <a:buNone/>
            </a:pPr>
            <a:endParaRPr lang="en-US" sz="1600" b="0" i="0" dirty="0">
              <a:solidFill>
                <a:srgbClr val="0B2318"/>
              </a:solidFill>
              <a:effectLst/>
            </a:endParaRPr>
          </a:p>
          <a:p>
            <a:pPr algn="l">
              <a:buNone/>
            </a:pPr>
            <a:r>
              <a:rPr lang="en-US" sz="1600" b="0" i="0" dirty="0">
                <a:solidFill>
                  <a:srgbClr val="0B2318"/>
                </a:solidFill>
                <a:effectLst/>
              </a:rPr>
              <a:t>Note: Students are advised to use only the University’s approved payment methods.  Where payments are made using non-approved methods, the University cannot guarantee the receipt of funds, the timely processing of payments, or the ability to issue refunds.  Students do so at their own risk.</a:t>
            </a:r>
          </a:p>
          <a:p>
            <a:pPr marL="0" indent="0" algn="l">
              <a:buNone/>
            </a:pPr>
            <a:r>
              <a:rPr lang="en-US" sz="1600" b="0" i="0">
                <a:solidFill>
                  <a:srgbClr val="0B2318"/>
                </a:solidFill>
                <a:effectLst/>
              </a:rPr>
              <a:t>Note</a:t>
            </a:r>
            <a:r>
              <a:rPr lang="en-US" sz="1600" b="0" i="0" dirty="0">
                <a:solidFill>
                  <a:srgbClr val="0B2318"/>
                </a:solidFill>
                <a:effectLst/>
              </a:rPr>
              <a:t>:  The University is not responsible for refunds sent to an incorrect account if banking information is provided incorrectly by the student.  The University will work with our financial institution to recall the funds on a best-effort basis.</a:t>
            </a:r>
          </a:p>
        </p:txBody>
      </p:sp>
    </p:spTree>
    <p:extLst>
      <p:ext uri="{BB962C8B-B14F-4D97-AF65-F5344CB8AC3E}">
        <p14:creationId xmlns:p14="http://schemas.microsoft.com/office/powerpoint/2010/main" val="234577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27A5B79-7DB5-B300-69B4-E6D8C6DCE8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0" y="10"/>
            <a:ext cx="12191980" cy="4242806"/>
          </a:xfrm>
          <a:prstGeom prst="rect">
            <a:avLst/>
          </a:prstGeom>
          <a:solidFill>
            <a:schemeClr val="bg1">
              <a:lumMod val="95000"/>
            </a:schemeClr>
          </a:solidFill>
        </p:spPr>
      </p:pic>
      <p:sp>
        <p:nvSpPr>
          <p:cNvPr id="28" name="Title 27">
            <a:extLst>
              <a:ext uri="{FF2B5EF4-FFF2-40B4-BE49-F238E27FC236}">
                <a16:creationId xmlns:a16="http://schemas.microsoft.com/office/drawing/2014/main" id="{BCA027E7-F7D6-7604-8C75-8A13D80CC67A}"/>
              </a:ext>
            </a:extLst>
          </p:cNvPr>
          <p:cNvSpPr>
            <a:spLocks noGrp="1"/>
          </p:cNvSpPr>
          <p:nvPr>
            <p:ph type="title"/>
          </p:nvPr>
        </p:nvSpPr>
        <p:spPr>
          <a:xfrm>
            <a:off x="171561" y="4635807"/>
            <a:ext cx="5188379" cy="1645759"/>
          </a:xfrm>
        </p:spPr>
        <p:txBody>
          <a:bodyPr vert="horz" lIns="274320" tIns="182880" rIns="274320" bIns="182880" rtlCol="0" anchor="ctr" anchorCtr="1">
            <a:normAutofit/>
          </a:bodyPr>
          <a:lstStyle/>
          <a:p>
            <a:pPr algn="l"/>
            <a:r>
              <a:rPr lang="en-US" sz="1800" dirty="0">
                <a:solidFill>
                  <a:schemeClr val="tx1"/>
                </a:solidFill>
              </a:rPr>
              <a:t>School of Graduate Studies</a:t>
            </a:r>
            <a:br>
              <a:rPr lang="en-US" sz="1800" dirty="0">
                <a:solidFill>
                  <a:schemeClr val="tx1"/>
                </a:solidFill>
              </a:rPr>
            </a:br>
            <a:r>
              <a:rPr lang="en-US" sz="1800" dirty="0">
                <a:solidFill>
                  <a:schemeClr val="tx1"/>
                </a:solidFill>
              </a:rPr>
              <a:t>Blackburn Hall, Suite 115</a:t>
            </a:r>
            <a:br>
              <a:rPr lang="en-US" sz="1800" dirty="0">
                <a:solidFill>
                  <a:schemeClr val="tx1"/>
                </a:solidFill>
              </a:rPr>
            </a:br>
            <a:r>
              <a:rPr lang="en-US" sz="1800" dirty="0">
                <a:solidFill>
                  <a:schemeClr val="tx1"/>
                </a:solidFill>
              </a:rPr>
              <a:t>All financial inquires direct to: </a:t>
            </a:r>
            <a:r>
              <a:rPr lang="en-US" sz="1800" cap="none" dirty="0">
                <a:solidFill>
                  <a:schemeClr val="tx1"/>
                </a:solidFill>
                <a:hlinkClick r:id="rId4">
                  <a:extLst>
                    <a:ext uri="{A12FA001-AC4F-418D-AE19-62706E023703}">
                      <ahyp:hlinkClr xmlns:ahyp="http://schemas.microsoft.com/office/drawing/2018/hyperlinkcolor" val="tx"/>
                    </a:ext>
                  </a:extLst>
                </a:hlinkClick>
              </a:rPr>
              <a:t>graduatefinance@trentu.ca</a:t>
            </a:r>
            <a:br>
              <a:rPr lang="en-US" sz="1500" dirty="0"/>
            </a:br>
            <a:endParaRPr lang="en-US" sz="1500" dirty="0"/>
          </a:p>
        </p:txBody>
      </p:sp>
    </p:spTree>
    <p:extLst>
      <p:ext uri="{BB962C8B-B14F-4D97-AF65-F5344CB8AC3E}">
        <p14:creationId xmlns:p14="http://schemas.microsoft.com/office/powerpoint/2010/main" val="3784505952"/>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7176DCD9ABE34296B2EE81AF38CE70" ma:contentTypeVersion="16" ma:contentTypeDescription="Create a new document." ma:contentTypeScope="" ma:versionID="f894644a41fb4fed1378d034d21965b6">
  <xsd:schema xmlns:xsd="http://www.w3.org/2001/XMLSchema" xmlns:xs="http://www.w3.org/2001/XMLSchema" xmlns:p="http://schemas.microsoft.com/office/2006/metadata/properties" xmlns:ns2="32eabe5a-4174-4217-af00-6e4d9bb260f7" xmlns:ns3="cc324212-d63e-4aea-8f78-7f7aebadcf24" targetNamespace="http://schemas.microsoft.com/office/2006/metadata/properties" ma:root="true" ma:fieldsID="2466fc235b0135ff7b1c9e61f91d1880" ns2:_="" ns3:_="">
    <xsd:import namespace="32eabe5a-4174-4217-af00-6e4d9bb260f7"/>
    <xsd:import namespace="cc324212-d63e-4aea-8f78-7f7aebadcf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eabe5a-4174-4217-af00-6e4d9bb260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b3b263f-decc-4103-be06-e60edd914aa1"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324212-d63e-4aea-8f78-7f7aebadcf2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3ae2ca8-c732-49b9-9e84-a148a7170205}" ma:internalName="TaxCatchAll" ma:showField="CatchAllData" ma:web="cc324212-d63e-4aea-8f78-7f7aebadcf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c324212-d63e-4aea-8f78-7f7aebadcf24" xsi:nil="true"/>
    <_Flow_SignoffStatus xmlns="32eabe5a-4174-4217-af00-6e4d9bb260f7" xsi:nil="true"/>
    <lcf76f155ced4ddcb4097134ff3c332f xmlns="32eabe5a-4174-4217-af00-6e4d9bb260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B6D968-3BA5-45CA-AFA4-01F84FB04FAA}">
  <ds:schemaRefs>
    <ds:schemaRef ds:uri="http://schemas.microsoft.com/sharepoint/v3/contenttype/forms"/>
  </ds:schemaRefs>
</ds:datastoreItem>
</file>

<file path=customXml/itemProps2.xml><?xml version="1.0" encoding="utf-8"?>
<ds:datastoreItem xmlns:ds="http://schemas.openxmlformats.org/officeDocument/2006/customXml" ds:itemID="{FBFBA066-94ED-4C53-AFAD-9C6DAB312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eabe5a-4174-4217-af00-6e4d9bb260f7"/>
    <ds:schemaRef ds:uri="cc324212-d63e-4aea-8f78-7f7aebadcf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7C52C5-6F65-4D42-B855-A3283C55581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cc324212-d63e-4aea-8f78-7f7aebadcf24"/>
    <ds:schemaRef ds:uri="32eabe5a-4174-4217-af00-6e4d9bb260f7"/>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TM10001115[[fn=Parcel]]</Template>
  <TotalTime>5063</TotalTime>
  <Words>764</Words>
  <Application>Microsoft Office PowerPoint</Application>
  <PresentationFormat>Widescreen</PresentationFormat>
  <Paragraphs>64</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Gill Sans MT</vt:lpstr>
      <vt:lpstr>Segoe UI Emoji</vt:lpstr>
      <vt:lpstr>Wingdings</vt:lpstr>
      <vt:lpstr>Parcel</vt:lpstr>
      <vt:lpstr>Trent University Graduate  Refund Information 2025-26</vt:lpstr>
      <vt:lpstr>Refund Information</vt:lpstr>
      <vt:lpstr>Applicant Refunds </vt:lpstr>
      <vt:lpstr>Student Refunds:  Bursaries &amp; Financial Aid</vt:lpstr>
      <vt:lpstr>Student Refunds: Refunding Credit on student Account</vt:lpstr>
      <vt:lpstr>Financing: Private Lenders</vt:lpstr>
      <vt:lpstr>Student Refunds: Tuition </vt:lpstr>
      <vt:lpstr>Refunds Policies</vt:lpstr>
      <vt:lpstr>School of Graduate Studies Blackburn Hall, Suite 115 All financial inquires direct to: graduatefinance@trentu.ca </vt:lpstr>
    </vt:vector>
  </TitlesOfParts>
  <Company>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Rennie</dc:creator>
  <cp:lastModifiedBy>Haley McCormick</cp:lastModifiedBy>
  <cp:revision>19</cp:revision>
  <dcterms:created xsi:type="dcterms:W3CDTF">2024-07-08T15:53:07Z</dcterms:created>
  <dcterms:modified xsi:type="dcterms:W3CDTF">2025-08-28T17:44:55Z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0x010100197176DCD9ABE34296B2EE81AF38CE70</vt:lpwstr>
  </property>
  <property fmtid="{D5CDD505-2E9C-101B-9397-08002B2CF9AE}" pid="3" name="MediaServiceImageTags">
    <vt:lpwstr/>
  </property>
</Properties>
</file>