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10"/>
  </p:notesMasterIdLst>
  <p:handoutMasterIdLst>
    <p:handoutMasterId r:id="rId11"/>
  </p:handoutMasterIdLst>
  <p:sldIdLst>
    <p:sldId id="314" r:id="rId5"/>
    <p:sldId id="334" r:id="rId6"/>
    <p:sldId id="339" r:id="rId7"/>
    <p:sldId id="322" r:id="rId8"/>
    <p:sldId id="33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155"/>
    <a:srgbClr val="D3DDFE"/>
    <a:srgbClr val="D4DDFE"/>
    <a:srgbClr val="D5DEFF"/>
    <a:srgbClr val="F6F7FF"/>
    <a:srgbClr val="DBDCE5"/>
    <a:srgbClr val="F0F1FB"/>
    <a:srgbClr val="DFE1F6"/>
    <a:srgbClr val="EEEFF5"/>
    <a:srgbClr val="DFE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5394" autoAdjust="0"/>
  </p:normalViewPr>
  <p:slideViewPr>
    <p:cSldViewPr snapToGrid="0">
      <p:cViewPr varScale="1">
        <p:scale>
          <a:sx n="96" d="100"/>
          <a:sy n="96" d="100"/>
        </p:scale>
        <p:origin x="96" y="294"/>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McCormick" userId="48dd4a60-33cd-4ea5-88e2-107933e55186" providerId="ADAL" clId="{18270067-3B17-46BA-A9F5-D47B397E3D18}"/>
    <pc:docChg chg="undo custSel modSld">
      <pc:chgData name="Haley McCormick" userId="48dd4a60-33cd-4ea5-88e2-107933e55186" providerId="ADAL" clId="{18270067-3B17-46BA-A9F5-D47B397E3D18}" dt="2025-08-28T17:54:00.283" v="2" actId="962"/>
      <pc:docMkLst>
        <pc:docMk/>
      </pc:docMkLst>
      <pc:sldChg chg="addSp delSp modSp mod">
        <pc:chgData name="Haley McCormick" userId="48dd4a60-33cd-4ea5-88e2-107933e55186" providerId="ADAL" clId="{18270067-3B17-46BA-A9F5-D47B397E3D18}" dt="2025-08-28T17:54:00.283" v="2" actId="962"/>
        <pc:sldMkLst>
          <pc:docMk/>
          <pc:sldMk cId="3421401082" sldId="314"/>
        </pc:sldMkLst>
        <pc:picChg chg="add del mod">
          <ac:chgData name="Haley McCormick" userId="48dd4a60-33cd-4ea5-88e2-107933e55186" providerId="ADAL" clId="{18270067-3B17-46BA-A9F5-D47B397E3D18}" dt="2025-08-28T17:54:00.283" v="2" actId="962"/>
          <ac:picMkLst>
            <pc:docMk/>
            <pc:sldMk cId="3421401082" sldId="314"/>
            <ac:picMk id="5" creationId="{D4EBA762-A763-983C-D9C0-EAAEF440EAFC}"/>
          </ac:picMkLst>
        </pc:picChg>
      </pc:sldChg>
    </pc:docChg>
  </pc:docChgLst>
  <pc:docChgLst>
    <pc:chgData name="Jane Rennie" userId="9556b1d2-0322-4965-aac5-dd2b6afe6306" providerId="ADAL" clId="{C99B4D48-F7A9-43CD-88A2-E5A9E21CCC22}"/>
    <pc:docChg chg="custSel modSld modMainMaster">
      <pc:chgData name="Jane Rennie" userId="9556b1d2-0322-4965-aac5-dd2b6afe6306" providerId="ADAL" clId="{C99B4D48-F7A9-43CD-88A2-E5A9E21CCC22}" dt="2025-08-28T01:57:20.111" v="29" actId="255"/>
      <pc:docMkLst>
        <pc:docMk/>
      </pc:docMkLst>
      <pc:sldChg chg="addSp delSp modSp mod setBg delDesignElem">
        <pc:chgData name="Jane Rennie" userId="9556b1d2-0322-4965-aac5-dd2b6afe6306" providerId="ADAL" clId="{C99B4D48-F7A9-43CD-88A2-E5A9E21CCC22}" dt="2025-08-18T19:51:19.645" v="28" actId="1076"/>
        <pc:sldMkLst>
          <pc:docMk/>
          <pc:sldMk cId="3421401082" sldId="314"/>
        </pc:sldMkLst>
        <pc:spChg chg="mod">
          <ac:chgData name="Jane Rennie" userId="9556b1d2-0322-4965-aac5-dd2b6afe6306" providerId="ADAL" clId="{C99B4D48-F7A9-43CD-88A2-E5A9E21CCC22}" dt="2025-08-18T19:51:19.645" v="28" actId="1076"/>
          <ac:spMkLst>
            <pc:docMk/>
            <pc:sldMk cId="3421401082" sldId="314"/>
            <ac:spMk id="2" creationId="{008315D2-7F57-AF2A-38D7-558098789073}"/>
          </ac:spMkLst>
        </pc:spChg>
        <pc:picChg chg="add mod ord">
          <ac:chgData name="Jane Rennie" userId="9556b1d2-0322-4965-aac5-dd2b6afe6306" providerId="ADAL" clId="{C99B4D48-F7A9-43CD-88A2-E5A9E21CCC22}" dt="2025-08-18T19:51:13.785" v="27" actId="26606"/>
          <ac:picMkLst>
            <pc:docMk/>
            <pc:sldMk cId="3421401082" sldId="314"/>
            <ac:picMk id="5" creationId="{D4EBA762-A763-983C-D9C0-EAAEF440EAFC}"/>
          </ac:picMkLst>
        </pc:picChg>
      </pc:sldChg>
      <pc:sldChg chg="modSp mod">
        <pc:chgData name="Jane Rennie" userId="9556b1d2-0322-4965-aac5-dd2b6afe6306" providerId="ADAL" clId="{C99B4D48-F7A9-43CD-88A2-E5A9E21CCC22}" dt="2025-08-18T19:49:29.909" v="18" actId="20577"/>
        <pc:sldMkLst>
          <pc:docMk/>
          <pc:sldMk cId="3591555541" sldId="322"/>
        </pc:sldMkLst>
        <pc:spChg chg="mod">
          <ac:chgData name="Jane Rennie" userId="9556b1d2-0322-4965-aac5-dd2b6afe6306" providerId="ADAL" clId="{C99B4D48-F7A9-43CD-88A2-E5A9E21CCC22}" dt="2025-08-18T19:49:01.374" v="16" actId="14100"/>
          <ac:spMkLst>
            <pc:docMk/>
            <pc:sldMk cId="3591555541" sldId="322"/>
            <ac:spMk id="4" creationId="{1A348845-3852-D4E6-EF42-8024EAC0ED4C}"/>
          </ac:spMkLst>
        </pc:spChg>
        <pc:spChg chg="mod">
          <ac:chgData name="Jane Rennie" userId="9556b1d2-0322-4965-aac5-dd2b6afe6306" providerId="ADAL" clId="{C99B4D48-F7A9-43CD-88A2-E5A9E21CCC22}" dt="2025-08-18T19:49:29.909" v="18" actId="20577"/>
          <ac:spMkLst>
            <pc:docMk/>
            <pc:sldMk cId="3591555541" sldId="322"/>
            <ac:spMk id="6" creationId="{7FFB6889-1233-D7D4-AD91-4E278C7AF914}"/>
          </ac:spMkLst>
        </pc:spChg>
      </pc:sldChg>
      <pc:sldChg chg="modSp mod">
        <pc:chgData name="Jane Rennie" userId="9556b1d2-0322-4965-aac5-dd2b6afe6306" providerId="ADAL" clId="{C99B4D48-F7A9-43CD-88A2-E5A9E21CCC22}" dt="2025-08-28T01:57:20.111" v="29" actId="255"/>
        <pc:sldMkLst>
          <pc:docMk/>
          <pc:sldMk cId="1198221945" sldId="334"/>
        </pc:sldMkLst>
        <pc:spChg chg="mod">
          <ac:chgData name="Jane Rennie" userId="9556b1d2-0322-4965-aac5-dd2b6afe6306" providerId="ADAL" clId="{C99B4D48-F7A9-43CD-88A2-E5A9E21CCC22}" dt="2025-08-28T01:57:20.111" v="29" actId="255"/>
          <ac:spMkLst>
            <pc:docMk/>
            <pc:sldMk cId="1198221945" sldId="334"/>
            <ac:spMk id="7" creationId="{2154EB2D-151D-8CAF-A2D2-A88039128C9E}"/>
          </ac:spMkLst>
        </pc:spChg>
      </pc:sldChg>
      <pc:sldChg chg="delSp modSp mod delDesignElem">
        <pc:chgData name="Jane Rennie" userId="9556b1d2-0322-4965-aac5-dd2b6afe6306" providerId="ADAL" clId="{C99B4D48-F7A9-43CD-88A2-E5A9E21CCC22}" dt="2025-08-18T19:48:38.481" v="13" actId="1076"/>
        <pc:sldMkLst>
          <pc:docMk/>
          <pc:sldMk cId="465836057" sldId="339"/>
        </pc:sldMkLst>
        <pc:spChg chg="mod">
          <ac:chgData name="Jane Rennie" userId="9556b1d2-0322-4965-aac5-dd2b6afe6306" providerId="ADAL" clId="{C99B4D48-F7A9-43CD-88A2-E5A9E21CCC22}" dt="2025-08-18T19:47:54.718" v="11" actId="207"/>
          <ac:spMkLst>
            <pc:docMk/>
            <pc:sldMk cId="465836057" sldId="339"/>
            <ac:spMk id="2" creationId="{0C428E5B-47A0-EF94-A53D-6FDB74C9D848}"/>
          </ac:spMkLst>
        </pc:spChg>
        <pc:spChg chg="mod">
          <ac:chgData name="Jane Rennie" userId="9556b1d2-0322-4965-aac5-dd2b6afe6306" providerId="ADAL" clId="{C99B4D48-F7A9-43CD-88A2-E5A9E21CCC22}" dt="2025-08-18T19:48:38.481" v="13" actId="1076"/>
          <ac:spMkLst>
            <pc:docMk/>
            <pc:sldMk cId="465836057" sldId="339"/>
            <ac:spMk id="7" creationId="{9B220BA9-12FD-705B-6A79-C8D2DC73AEA7}"/>
          </ac:spMkLst>
        </pc:spChg>
      </pc:sldChg>
      <pc:sldMasterChg chg="modSldLayout">
        <pc:chgData name="Jane Rennie" userId="9556b1d2-0322-4965-aac5-dd2b6afe6306" providerId="ADAL" clId="{C99B4D48-F7A9-43CD-88A2-E5A9E21CCC22}" dt="2025-08-18T19:43:28.977" v="2"/>
        <pc:sldMasterMkLst>
          <pc:docMk/>
          <pc:sldMasterMk cId="4272168165" sldId="2147483710"/>
        </pc:sldMasterMkLst>
        <pc:sldLayoutChg chg="addSp">
          <pc:chgData name="Jane Rennie" userId="9556b1d2-0322-4965-aac5-dd2b6afe6306" providerId="ADAL" clId="{C99B4D48-F7A9-43CD-88A2-E5A9E21CCC22}" dt="2025-08-18T19:43:28.977" v="2"/>
          <pc:sldLayoutMkLst>
            <pc:docMk/>
            <pc:sldMasterMk cId="4272168165" sldId="2147483710"/>
            <pc:sldLayoutMk cId="2542361265" sldId="2147483716"/>
          </pc:sldLayoutMkLst>
          <pc:spChg chg="add">
            <ac:chgData name="Jane Rennie" userId="9556b1d2-0322-4965-aac5-dd2b6afe6306" providerId="ADAL" clId="{C99B4D48-F7A9-43CD-88A2-E5A9E21CCC22}" dt="2025-08-18T19:43:28.977" v="2"/>
            <ac:spMkLst>
              <pc:docMk/>
              <pc:sldMasterMk cId="4272168165" sldId="2147483710"/>
              <pc:sldLayoutMk cId="2542361265" sldId="2147483716"/>
              <ac:spMk id="6" creationId="{6A9906C1-17C5-DE07-E9EA-996EFD417CC6}"/>
            </ac:spMkLst>
          </pc:spChg>
          <pc:picChg chg="add">
            <ac:chgData name="Jane Rennie" userId="9556b1d2-0322-4965-aac5-dd2b6afe6306" providerId="ADAL" clId="{C99B4D48-F7A9-43CD-88A2-E5A9E21CCC22}" dt="2025-08-18T19:43:28.977" v="2"/>
            <ac:picMkLst>
              <pc:docMk/>
              <pc:sldMasterMk cId="4272168165" sldId="2147483710"/>
              <pc:sldLayoutMk cId="2542361265" sldId="2147483716"/>
              <ac:picMk id="7" creationId="{A2927535-892B-53BB-C16F-596D444BCF3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8/28/2025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8/28/2025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70436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257076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8165647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8/28/2025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430938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8/28/2025</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609405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1359478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32690802"/>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1643110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984982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906736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798207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515325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6890058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8/28/2025</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911368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8/28/2025</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340060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
        <p:nvSpPr>
          <p:cNvPr id="6" name="Freeform 5">
            <a:extLst>
              <a:ext uri="{FF2B5EF4-FFF2-40B4-BE49-F238E27FC236}">
                <a16:creationId xmlns:a16="http://schemas.microsoft.com/office/drawing/2014/main" id="{6A9906C1-17C5-DE07-E9EA-996EFD417CC6}"/>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Object 1">
            <a:extLst>
              <a:ext uri="{FF2B5EF4-FFF2-40B4-BE49-F238E27FC236}">
                <a16:creationId xmlns:a16="http://schemas.microsoft.com/office/drawing/2014/main" id="{A2927535-892B-53BB-C16F-596D444BCF3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254236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8/28/2025</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623622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8/28/2025</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047585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8/28/2025</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601253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8/28/2025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7216816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699" r:id="rId15"/>
    <p:sldLayoutId id="2147483703" r:id="rId16"/>
    <p:sldLayoutId id="2147483709" r:id="rId17"/>
    <p:sldLayoutId id="2147483649" r:id="rId18"/>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nserc-crsng.gc.ca/ResearchPortal-PortailDeRecherche/Instructions-Instructions/CGSM_REF-BESCM_REF_eng.asp" TargetMode="External"/><Relationship Id="rId5" Type="http://schemas.openxmlformats.org/officeDocument/2006/relationships/hyperlink" Target="https://www.nserc-crsng.gc.ca/OnlineServices-ServicesEnLigne/instructions/201/ReportAppl_eng.asp" TargetMode="External"/><Relationship Id="rId4" Type="http://schemas.openxmlformats.org/officeDocument/2006/relationships/hyperlink" Target="https://sshrc-crsh.canada.ca/en/funding/opportunities/canada-graduate-research-scholarships/doctoral-program/2025/competition/instructions/letter-of-appraisal.aspx"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sfdora.org/about-dora/" TargetMode="External"/><Relationship Id="rId3" Type="http://schemas.openxmlformats.org/officeDocument/2006/relationships/hyperlink" Target="https://vanier.gc.ca/en/equity_diversity_inclusion-equite_diversite_inclusion.html#details-panel4" TargetMode="External"/><Relationship Id="rId7" Type="http://schemas.openxmlformats.org/officeDocument/2006/relationships/hyperlink" Target="https://www.cihr-irsc.gc.ca/e/50833.html"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vanier.gc.ca/en/selection_committee_guide-comite_selection_lignes.html#c2.4" TargetMode="External"/><Relationship Id="rId5" Type="http://schemas.openxmlformats.org/officeDocument/2006/relationships/hyperlink" Target="https://vanier.gc.ca/en/bias_tips-prejuges.html" TargetMode="External"/><Relationship Id="rId4" Type="http://schemas.openxmlformats.org/officeDocument/2006/relationships/hyperlink" Target="https://www.chairs-chaires.gc.ca/program-programme/equity-equite/bias/en/" TargetMode="External"/><Relationship Id="rId9" Type="http://schemas.openxmlformats.org/officeDocument/2006/relationships/hyperlink" Target="https://www.canada.ca/en/women-gender-equality/gender-based-analysis-plus/resources/unconscious-bia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mailto:graduatefinance@trentu.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BA762-A763-983C-D9C0-EAAEF440EAFC}"/>
              </a:ext>
              <a:ext uri="{C183D7F6-B498-43B3-948B-1728B52AA6E4}">
                <adec:decorative xmlns:adec="http://schemas.microsoft.com/office/drawing/2017/decorative" val="1"/>
              </a:ext>
            </a:extLst>
          </p:cNvPr>
          <p:cNvPicPr>
            <a:picLocks noChangeAspect="1"/>
          </p:cNvPicPr>
          <p:nvPr/>
        </p:nvPicPr>
        <p:blipFill>
          <a:blip r:embed="rId3"/>
          <a:srcRect t="5109" b="28224"/>
          <a:stretch>
            <a:fillRect/>
          </a:stretch>
        </p:blipFill>
        <p:spPr>
          <a:xfrm>
            <a:off x="20" y="10"/>
            <a:ext cx="12191980" cy="4571990"/>
          </a:xfrm>
          <a:prstGeom prst="rect">
            <a:avLst/>
          </a:prstGeom>
        </p:spPr>
      </p:pic>
      <p:sp>
        <p:nvSpPr>
          <p:cNvPr id="2" name="Title 1">
            <a:extLst>
              <a:ext uri="{FF2B5EF4-FFF2-40B4-BE49-F238E27FC236}">
                <a16:creationId xmlns:a16="http://schemas.microsoft.com/office/drawing/2014/main" id="{008315D2-7F57-AF2A-38D7-558098789073}"/>
              </a:ext>
            </a:extLst>
          </p:cNvPr>
          <p:cNvSpPr>
            <a:spLocks noGrp="1"/>
          </p:cNvSpPr>
          <p:nvPr>
            <p:ph type="title"/>
          </p:nvPr>
        </p:nvSpPr>
        <p:spPr>
          <a:xfrm>
            <a:off x="1600200" y="4241209"/>
            <a:ext cx="8991600" cy="1645759"/>
          </a:xfrm>
        </p:spPr>
        <p:txBody>
          <a:bodyPr vert="horz" lIns="274320" tIns="182880" rIns="274320" bIns="182880" rtlCol="0" anchor="ctr" anchorCtr="1">
            <a:normAutofit/>
          </a:bodyPr>
          <a:lstStyle/>
          <a:p>
            <a:r>
              <a:rPr lang="en-US" sz="2900" dirty="0">
                <a:solidFill>
                  <a:srgbClr val="262626"/>
                </a:solidFill>
              </a:rPr>
              <a:t>Faculty guide: Writing </a:t>
            </a:r>
            <a:br>
              <a:rPr lang="en-US" sz="2900" dirty="0">
                <a:solidFill>
                  <a:srgbClr val="262626"/>
                </a:solidFill>
              </a:rPr>
            </a:br>
            <a:r>
              <a:rPr lang="en-US" sz="2900" dirty="0">
                <a:solidFill>
                  <a:srgbClr val="262626"/>
                </a:solidFill>
              </a:rPr>
              <a:t>Letters of Recommendation</a:t>
            </a:r>
            <a:br>
              <a:rPr lang="en-US" sz="2900" dirty="0">
                <a:solidFill>
                  <a:srgbClr val="262626"/>
                </a:solidFill>
              </a:rPr>
            </a:br>
            <a:r>
              <a:rPr lang="en-US" sz="2900" dirty="0">
                <a:solidFill>
                  <a:srgbClr val="262626"/>
                </a:solidFill>
              </a:rPr>
              <a:t> for Scholarship Applications</a:t>
            </a:r>
          </a:p>
        </p:txBody>
      </p:sp>
    </p:spTree>
    <p:extLst>
      <p:ext uri="{BB962C8B-B14F-4D97-AF65-F5344CB8AC3E}">
        <p14:creationId xmlns:p14="http://schemas.microsoft.com/office/powerpoint/2010/main" val="342140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6229977" y="121299"/>
            <a:ext cx="5787851" cy="690464"/>
          </a:xfrm>
        </p:spPr>
        <p:txBody>
          <a:bodyPr vert="horz" lIns="182880" tIns="182880" rIns="182880" bIns="182880" rtlCol="0" anchor="ctr">
            <a:normAutofit fontScale="90000"/>
          </a:bodyPr>
          <a:lstStyle/>
          <a:p>
            <a:r>
              <a:rPr lang="en-US" sz="2400" dirty="0"/>
              <a:t>Best Practices Summary</a:t>
            </a:r>
          </a:p>
        </p:txBody>
      </p:sp>
      <p:pic>
        <p:nvPicPr>
          <p:cNvPr id="12" name="Picture Placeholder 11">
            <a:extLst>
              <a:ext uri="{FF2B5EF4-FFF2-40B4-BE49-F238E27FC236}">
                <a16:creationId xmlns:a16="http://schemas.microsoft.com/office/drawing/2014/main" id="{305341A4-1B00-C8F4-5862-79A826C75023}"/>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a:stretch/>
        </p:blipFill>
        <p:spPr>
          <a:xfrm>
            <a:off x="0" y="10"/>
            <a:ext cx="4657325" cy="6857990"/>
          </a:xfrm>
          <a:prstGeom prst="rect">
            <a:avLst/>
          </a:prstGeom>
        </p:spPr>
      </p:pic>
      <p:sp>
        <p:nvSpPr>
          <p:cNvPr id="7" name="Content Placeholder 6">
            <a:extLst>
              <a:ext uri="{FF2B5EF4-FFF2-40B4-BE49-F238E27FC236}">
                <a16:creationId xmlns:a16="http://schemas.microsoft.com/office/drawing/2014/main" id="{2154EB2D-151D-8CAF-A2D2-A88039128C9E}"/>
              </a:ext>
            </a:extLst>
          </p:cNvPr>
          <p:cNvSpPr>
            <a:spLocks noGrp="1"/>
          </p:cNvSpPr>
          <p:nvPr>
            <p:ph type="body" sz="half" idx="2"/>
          </p:nvPr>
        </p:nvSpPr>
        <p:spPr>
          <a:xfrm>
            <a:off x="6229977" y="1035697"/>
            <a:ext cx="5787851" cy="5570375"/>
          </a:xfrm>
        </p:spPr>
        <p:txBody>
          <a:bodyPr vert="horz" lIns="91440" tIns="45720" rIns="91440" bIns="45720" rtlCol="0">
            <a:normAutofit fontScale="25000" lnSpcReduction="20000"/>
          </a:bodyPr>
          <a:lstStyle/>
          <a:p>
            <a:pPr algn="l"/>
            <a:endParaRPr lang="en-US"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rPr>
              <a:t>Ensure to include information that is relevant to the selection criteria (i.e. do not include information related to ethnicity, age, hobbies, marital status, parental responsibilities, religion, disability or financial need).</a:t>
            </a:r>
          </a:p>
          <a:p>
            <a:pPr marL="285750" indent="-285750" algn="l">
              <a:lnSpc>
                <a:spcPct val="120000"/>
              </a:lnSpc>
              <a:spcBef>
                <a:spcPts val="0"/>
              </a:spcBef>
              <a:buFont typeface="Arial" panose="020B0604020202020204" pitchFamily="34" charset="0"/>
              <a:buChar char="•"/>
            </a:pP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rPr>
              <a:t>Support your points by providing specific examples of accomplishments where possible. Use superlative descriptors (i.e. excellent, outstanding) judiciously and ensure to support with evidence when used.</a:t>
            </a:r>
          </a:p>
          <a:p>
            <a:pPr marL="285750" indent="-285750" algn="l">
              <a:lnSpc>
                <a:spcPct val="120000"/>
              </a:lnSpc>
              <a:spcBef>
                <a:spcPts val="0"/>
              </a:spcBef>
              <a:buFont typeface="Arial" panose="020B0604020202020204" pitchFamily="34" charset="0"/>
              <a:buChar char="•"/>
            </a:pP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rPr>
              <a:t>Use caution when sharing personal information about the applicant, the applicant must have granted their consent, and if including personal details, they must be relevant to the application.  It may be strategic to include personal information within your letter of support to explain academic delays or interruptions and ensure you have the applicant’s consent.  </a:t>
            </a:r>
          </a:p>
          <a:p>
            <a:pPr marL="285750" indent="-285750" algn="l">
              <a:lnSpc>
                <a:spcPct val="120000"/>
              </a:lnSpc>
              <a:spcBef>
                <a:spcPts val="0"/>
              </a:spcBef>
              <a:buFont typeface="Arial" panose="020B0604020202020204" pitchFamily="34" charset="0"/>
              <a:buChar char="•"/>
            </a:pPr>
            <a:endParaRPr lang="en-US" sz="6000" dirty="0">
              <a:solidFill>
                <a:schemeClr val="tx1">
                  <a:lumMod val="85000"/>
                  <a:lumOff val="15000"/>
                </a:schemeClr>
              </a:solidFill>
            </a:endParaRPr>
          </a:p>
          <a:p>
            <a:pPr algn="l">
              <a:lnSpc>
                <a:spcPct val="120000"/>
              </a:lnSpc>
              <a:spcBef>
                <a:spcPts val="0"/>
              </a:spcBef>
            </a:pPr>
            <a:r>
              <a:rPr lang="en-US" sz="6000" dirty="0">
                <a:solidFill>
                  <a:schemeClr val="tx1">
                    <a:lumMod val="85000"/>
                    <a:lumOff val="15000"/>
                  </a:schemeClr>
                </a:solidFill>
              </a:rPr>
              <a:t>Avoid words or sentences that reflect your personal opinions of matters not relevant to the scholarship competition.</a:t>
            </a:r>
          </a:p>
          <a:p>
            <a:pPr algn="l">
              <a:lnSpc>
                <a:spcPct val="120000"/>
              </a:lnSpc>
              <a:spcBef>
                <a:spcPts val="0"/>
              </a:spcBef>
            </a:pPr>
            <a:endParaRPr lang="en-US" sz="6000" dirty="0">
              <a:solidFill>
                <a:srgbClr val="002060"/>
              </a:solidFill>
            </a:endParaRPr>
          </a:p>
          <a:p>
            <a:pPr algn="l">
              <a:lnSpc>
                <a:spcPct val="120000"/>
              </a:lnSpc>
              <a:spcBef>
                <a:spcPts val="0"/>
              </a:spcBef>
            </a:pPr>
            <a:r>
              <a:rPr lang="en-US" sz="5600" dirty="0">
                <a:solidFill>
                  <a:srgbClr val="002060"/>
                </a:solidFill>
                <a:hlinkClick r:id="rId4">
                  <a:extLst>
                    <a:ext uri="{A12FA001-AC4F-418D-AE19-62706E023703}">
                      <ahyp:hlinkClr xmlns:ahyp="http://schemas.microsoft.com/office/drawing/2018/hyperlinkcolor" val="tx"/>
                    </a:ext>
                  </a:extLst>
                </a:hlinkClick>
              </a:rPr>
              <a:t>SSHRC Instructions Letter of Appraisal </a:t>
            </a:r>
            <a:endParaRPr lang="en-US" sz="5600" dirty="0">
              <a:solidFill>
                <a:srgbClr val="002060"/>
              </a:solidFill>
            </a:endParaRPr>
          </a:p>
          <a:p>
            <a:pPr algn="l">
              <a:lnSpc>
                <a:spcPct val="120000"/>
              </a:lnSpc>
              <a:spcBef>
                <a:spcPts val="0"/>
              </a:spcBef>
            </a:pPr>
            <a:r>
              <a:rPr lang="en-US" sz="5600" dirty="0">
                <a:solidFill>
                  <a:srgbClr val="002060"/>
                </a:solidFill>
                <a:hlinkClick r:id="rId5">
                  <a:extLst>
                    <a:ext uri="{A12FA001-AC4F-418D-AE19-62706E023703}">
                      <ahyp:hlinkClr xmlns:ahyp="http://schemas.microsoft.com/office/drawing/2018/hyperlinkcolor" val="tx"/>
                    </a:ext>
                  </a:extLst>
                </a:hlinkClick>
              </a:rPr>
              <a:t>NSERC – Instructions for completing a report on the applicants – form 201</a:t>
            </a:r>
            <a:endParaRPr lang="en-US" sz="5600" dirty="0">
              <a:solidFill>
                <a:srgbClr val="002060"/>
              </a:solidFill>
            </a:endParaRPr>
          </a:p>
          <a:p>
            <a:pPr algn="l">
              <a:lnSpc>
                <a:spcPct val="120000"/>
              </a:lnSpc>
              <a:spcBef>
                <a:spcPts val="0"/>
              </a:spcBef>
            </a:pPr>
            <a:r>
              <a:rPr lang="en-US" sz="5600" dirty="0">
                <a:solidFill>
                  <a:srgbClr val="002060"/>
                </a:solidFill>
                <a:hlinkClick r:id="rId6">
                  <a:extLst>
                    <a:ext uri="{A12FA001-AC4F-418D-AE19-62706E023703}">
                      <ahyp:hlinkClr xmlns:ahyp="http://schemas.microsoft.com/office/drawing/2018/hyperlinkcolor" val="tx"/>
                    </a:ext>
                  </a:extLst>
                </a:hlinkClick>
              </a:rPr>
              <a:t>CGRS M – Instructions for Reference Assessment form</a:t>
            </a:r>
            <a:endParaRPr lang="en-US" sz="5600" dirty="0">
              <a:solidFill>
                <a:srgbClr val="002060"/>
              </a:solidFill>
            </a:endParaRPr>
          </a:p>
          <a:p>
            <a:pPr algn="l">
              <a:lnSpc>
                <a:spcPct val="170000"/>
              </a:lnSpc>
            </a:pPr>
            <a:endParaRPr lang="en-US" sz="3500" dirty="0">
              <a:solidFill>
                <a:schemeClr val="tx1">
                  <a:lumMod val="85000"/>
                  <a:lumOff val="15000"/>
                </a:schemeClr>
              </a:solidFill>
            </a:endParaRPr>
          </a:p>
        </p:txBody>
      </p:sp>
    </p:spTree>
    <p:extLst>
      <p:ext uri="{BB962C8B-B14F-4D97-AF65-F5344CB8AC3E}">
        <p14:creationId xmlns:p14="http://schemas.microsoft.com/office/powerpoint/2010/main" val="119822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2231136" y="894290"/>
            <a:ext cx="7729728" cy="861358"/>
          </a:xfrm>
          <a:solidFill>
            <a:srgbClr val="FFFFFF"/>
          </a:solidFill>
        </p:spPr>
        <p:txBody>
          <a:bodyPr vert="horz" lIns="182880" tIns="182880" rIns="182880" bIns="182880" rtlCol="0" anchor="ctr">
            <a:normAutofit/>
          </a:bodyPr>
          <a:lstStyle/>
          <a:p>
            <a:r>
              <a:rPr lang="en-US" dirty="0">
                <a:solidFill>
                  <a:srgbClr val="002060"/>
                </a:solidFill>
              </a:rPr>
              <a:t>Unconscious Bias </a:t>
            </a:r>
            <a:endParaRPr lang="en-US" kern="1200" cap="all" spc="200" baseline="0" dirty="0">
              <a:solidFill>
                <a:srgbClr val="002060"/>
              </a:solidFill>
              <a:latin typeface="+mj-lt"/>
              <a:ea typeface="+mj-ea"/>
              <a:cs typeface="+mj-cs"/>
            </a:endParaRPr>
          </a:p>
        </p:txBody>
      </p:sp>
      <p:sp>
        <p:nvSpPr>
          <p:cNvPr id="7" name="TextBox 6">
            <a:extLst>
              <a:ext uri="{FF2B5EF4-FFF2-40B4-BE49-F238E27FC236}">
                <a16:creationId xmlns:a16="http://schemas.microsoft.com/office/drawing/2014/main" id="{9B220BA9-12FD-705B-6A79-C8D2DC73AEA7}"/>
              </a:ext>
            </a:extLst>
          </p:cNvPr>
          <p:cNvSpPr txBox="1"/>
          <p:nvPr/>
        </p:nvSpPr>
        <p:spPr>
          <a:xfrm>
            <a:off x="949452" y="2295144"/>
            <a:ext cx="10293096" cy="3668566"/>
          </a:xfrm>
          <a:prstGeom prst="rect">
            <a:avLst/>
          </a:prstGeom>
          <a:noFill/>
        </p:spPr>
        <p:txBody>
          <a:bodyPr wrap="square">
            <a:spAutoFit/>
          </a:bodyPr>
          <a:lstStyle/>
          <a:p>
            <a:pPr algn="l"/>
            <a:r>
              <a:rPr lang="en-US" dirty="0">
                <a:solidFill>
                  <a:srgbClr val="002060"/>
                </a:solidFill>
              </a:rPr>
              <a:t>Scholarship opportunities within the research-funding ecosystem are guided by a commitment to promoting equity, diversity and inclusion to ensure equitable access.  </a:t>
            </a:r>
          </a:p>
          <a:p>
            <a:pPr algn="l"/>
            <a:endParaRPr lang="en-US" dirty="0">
              <a:solidFill>
                <a:srgbClr val="002060"/>
              </a:solidFill>
            </a:endParaRPr>
          </a:p>
          <a:p>
            <a:pPr algn="l"/>
            <a:r>
              <a:rPr lang="en-US" dirty="0">
                <a:solidFill>
                  <a:srgbClr val="002060"/>
                </a:solidFill>
              </a:rPr>
              <a:t>Tri-Council has curated a </a:t>
            </a:r>
            <a:r>
              <a:rPr lang="en-US" dirty="0">
                <a:solidFill>
                  <a:srgbClr val="002060"/>
                </a:solidFill>
                <a:hlinkClick r:id="rId3">
                  <a:extLst>
                    <a:ext uri="{A12FA001-AC4F-418D-AE19-62706E023703}">
                      <ahyp:hlinkClr xmlns:ahyp="http://schemas.microsoft.com/office/drawing/2018/hyperlinkcolor" val="tx"/>
                    </a:ext>
                  </a:extLst>
                </a:hlinkClick>
              </a:rPr>
              <a:t>list of resources </a:t>
            </a:r>
            <a:r>
              <a:rPr lang="en-US" dirty="0">
                <a:solidFill>
                  <a:srgbClr val="002060"/>
                </a:solidFill>
              </a:rPr>
              <a:t>for selection committee members and valuable resources to review prior to writing reports on applicants, letters of reference, or letters of appraisal</a:t>
            </a:r>
          </a:p>
          <a:p>
            <a:pPr algn="l"/>
            <a:endParaRPr lang="en-US" dirty="0">
              <a:solidFill>
                <a:srgbClr val="002060"/>
              </a:solidFill>
            </a:endParaRPr>
          </a:p>
          <a:p>
            <a:pPr marL="285750" indent="-285750" algn="l">
              <a:buFont typeface="Arial" panose="020B0604020202020204" pitchFamily="34" charset="0"/>
              <a:buChar char="•"/>
            </a:pPr>
            <a:r>
              <a:rPr lang="en-US" dirty="0">
                <a:solidFill>
                  <a:srgbClr val="002060"/>
                </a:solidFill>
                <a:hlinkClick r:id="rId4">
                  <a:extLst>
                    <a:ext uri="{A12FA001-AC4F-418D-AE19-62706E023703}">
                      <ahyp:hlinkClr xmlns:ahyp="http://schemas.microsoft.com/office/drawing/2018/hyperlinkcolor" val="tx"/>
                    </a:ext>
                  </a:extLst>
                </a:hlinkClick>
              </a:rPr>
              <a:t>Unconscious bias training module </a:t>
            </a:r>
            <a:endParaRPr lang="en-US" dirty="0">
              <a:solidFill>
                <a:srgbClr val="002060"/>
              </a:solidFill>
            </a:endParaRPr>
          </a:p>
          <a:p>
            <a:pPr marL="285750" indent="-285750" algn="l">
              <a:buFont typeface="Arial" panose="020B0604020202020204" pitchFamily="34" charset="0"/>
              <a:buChar char="•"/>
            </a:pPr>
            <a:r>
              <a:rPr lang="en-US" dirty="0">
                <a:solidFill>
                  <a:srgbClr val="002060"/>
                </a:solidFill>
                <a:hlinkClick r:id="rId5">
                  <a:extLst>
                    <a:ext uri="{A12FA001-AC4F-418D-AE19-62706E023703}">
                      <ahyp:hlinkClr xmlns:ahyp="http://schemas.microsoft.com/office/drawing/2018/hyperlinkcolor" val="tx"/>
                    </a:ext>
                  </a:extLst>
                </a:hlinkClick>
              </a:rPr>
              <a:t>Reducing bias in the Review Process</a:t>
            </a:r>
            <a:r>
              <a:rPr lang="en-US" dirty="0">
                <a:solidFill>
                  <a:srgbClr val="002060"/>
                </a:solidFill>
              </a:rPr>
              <a:t> (specific to writing review)</a:t>
            </a:r>
          </a:p>
          <a:p>
            <a:pPr marL="285750" indent="-285750" algn="l">
              <a:buFont typeface="Arial" panose="020B0604020202020204" pitchFamily="34" charset="0"/>
              <a:buChar char="•"/>
            </a:pPr>
            <a:r>
              <a:rPr lang="en-US" dirty="0">
                <a:solidFill>
                  <a:srgbClr val="002060"/>
                </a:solidFill>
                <a:hlinkClick r:id="rId6">
                  <a:extLst>
                    <a:ext uri="{A12FA001-AC4F-418D-AE19-62706E023703}">
                      <ahyp:hlinkClr xmlns:ahyp="http://schemas.microsoft.com/office/drawing/2018/hyperlinkcolor" val="tx"/>
                    </a:ext>
                  </a:extLst>
                </a:hlinkClick>
              </a:rPr>
              <a:t>Selection Committee Guide – Gender-neutral and gender-inclusive language in reviews</a:t>
            </a:r>
            <a:endParaRPr lang="en-US" dirty="0">
              <a:solidFill>
                <a:srgbClr val="002060"/>
              </a:solidFill>
            </a:endParaRPr>
          </a:p>
          <a:p>
            <a:pPr marL="285750" indent="-285750" algn="l">
              <a:buFont typeface="Arial" panose="020B0604020202020204" pitchFamily="34" charset="0"/>
              <a:buChar char="•"/>
            </a:pPr>
            <a:r>
              <a:rPr lang="en-US" dirty="0">
                <a:solidFill>
                  <a:srgbClr val="002060"/>
                </a:solidFill>
                <a:hlinkClick r:id="rId7">
                  <a:extLst>
                    <a:ext uri="{A12FA001-AC4F-418D-AE19-62706E023703}">
                      <ahyp:hlinkClr xmlns:ahyp="http://schemas.microsoft.com/office/drawing/2018/hyperlinkcolor" val="tx"/>
                    </a:ext>
                  </a:extLst>
                </a:hlinkClick>
              </a:rPr>
              <a:t>CIHR – Sex, Gender &amp; Health Research</a:t>
            </a:r>
            <a:endParaRPr lang="en-US" dirty="0">
              <a:solidFill>
                <a:srgbClr val="002060"/>
              </a:solidFill>
            </a:endParaRPr>
          </a:p>
          <a:p>
            <a:pPr marL="285750" indent="-285750" algn="l">
              <a:buFont typeface="Arial" panose="020B0604020202020204" pitchFamily="34" charset="0"/>
              <a:buChar char="•"/>
            </a:pPr>
            <a:r>
              <a:rPr lang="en-US" dirty="0">
                <a:solidFill>
                  <a:srgbClr val="002060"/>
                </a:solidFill>
                <a:hlinkClick r:id="rId8">
                  <a:extLst>
                    <a:ext uri="{A12FA001-AC4F-418D-AE19-62706E023703}">
                      <ahyp:hlinkClr xmlns:ahyp="http://schemas.microsoft.com/office/drawing/2018/hyperlinkcolor" val="tx"/>
                    </a:ext>
                  </a:extLst>
                </a:hlinkClick>
              </a:rPr>
              <a:t>San Francisco Declaration on Research Assessment</a:t>
            </a:r>
            <a:endParaRPr lang="en-US" dirty="0">
              <a:solidFill>
                <a:srgbClr val="002060"/>
              </a:solidFill>
            </a:endParaRPr>
          </a:p>
          <a:p>
            <a:pPr marL="285750" indent="-285750" algn="l">
              <a:buFont typeface="Arial" panose="020B0604020202020204" pitchFamily="34" charset="0"/>
              <a:buChar char="•"/>
            </a:pPr>
            <a:r>
              <a:rPr lang="en-US" dirty="0">
                <a:solidFill>
                  <a:srgbClr val="002060"/>
                </a:solidFill>
                <a:hlinkClick r:id="rId9">
                  <a:extLst>
                    <a:ext uri="{A12FA001-AC4F-418D-AE19-62706E023703}">
                      <ahyp:hlinkClr xmlns:ahyp="http://schemas.microsoft.com/office/drawing/2018/hyperlinkcolor" val="tx"/>
                    </a:ext>
                  </a:extLst>
                </a:hlinkClick>
              </a:rPr>
              <a:t>Status of Women Canada’s Unconscious Bias – Additional Resources webpage</a:t>
            </a:r>
            <a:endParaRPr lang="en-US" dirty="0">
              <a:solidFill>
                <a:srgbClr val="002060"/>
              </a:solidFill>
            </a:endParaRPr>
          </a:p>
          <a:p>
            <a:pPr marL="285750" indent="-28575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46583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766087" y="673239"/>
            <a:ext cx="5925310" cy="926961"/>
          </a:xfrm>
        </p:spPr>
        <p:txBody>
          <a:bodyPr vert="horz" lIns="182880" tIns="182880" rIns="182880" bIns="182880" rtlCol="0" anchor="ctr">
            <a:normAutofit/>
          </a:bodyPr>
          <a:lstStyle/>
          <a:p>
            <a:r>
              <a:rPr lang="en-US" sz="2400" dirty="0"/>
              <a:t>Quick Tips</a:t>
            </a:r>
          </a:p>
        </p:txBody>
      </p:sp>
      <p:sp>
        <p:nvSpPr>
          <p:cNvPr id="6" name="Content Placeholder 5">
            <a:extLst>
              <a:ext uri="{FF2B5EF4-FFF2-40B4-BE49-F238E27FC236}">
                <a16:creationId xmlns:a16="http://schemas.microsoft.com/office/drawing/2014/main" id="{7FFB6889-1233-D7D4-AD91-4E278C7AF914}"/>
              </a:ext>
            </a:extLst>
          </p:cNvPr>
          <p:cNvSpPr>
            <a:spLocks noGrp="1"/>
          </p:cNvSpPr>
          <p:nvPr>
            <p:ph sz="quarter" idx="18"/>
          </p:nvPr>
        </p:nvSpPr>
        <p:spPr>
          <a:xfrm>
            <a:off x="201168" y="1946495"/>
            <a:ext cx="7077456" cy="4645224"/>
          </a:xfrm>
        </p:spPr>
        <p:txBody>
          <a:bodyPr vert="horz" lIns="91440" tIns="45720" rIns="91440" bIns="45720" rtlCol="0">
            <a:normAutofit/>
          </a:bodyPr>
          <a:lstStyle/>
          <a:p>
            <a:pPr>
              <a:lnSpc>
                <a:spcPct val="90000"/>
              </a:lnSpc>
              <a:spcAft>
                <a:spcPts val="600"/>
              </a:spcAft>
            </a:pPr>
            <a:r>
              <a:rPr lang="en-US" sz="1700" dirty="0"/>
              <a:t>It is acceptable to not agree to provide a reference for an applicant for a variety of reasons, i.e. out of country, on a sabbatical, inundated with requests for references for same competition, or you are not sufficiently familiar with the applicant’s research of abilities. </a:t>
            </a:r>
          </a:p>
          <a:p>
            <a:pPr>
              <a:lnSpc>
                <a:spcPct val="90000"/>
              </a:lnSpc>
              <a:spcAft>
                <a:spcPts val="600"/>
              </a:spcAft>
            </a:pPr>
            <a:r>
              <a:rPr lang="en-US" sz="1700" dirty="0"/>
              <a:t>Consider whether your letter unintentionally includes gaps, or doubt-raising, negative or unexplained statements i.e. “might make a strong leader” versus “is an established leader”.</a:t>
            </a:r>
          </a:p>
          <a:p>
            <a:pPr>
              <a:lnSpc>
                <a:spcPct val="90000"/>
              </a:lnSpc>
              <a:spcAft>
                <a:spcPts val="600"/>
              </a:spcAft>
            </a:pPr>
            <a:r>
              <a:rPr lang="en-US" sz="1700" dirty="0"/>
              <a:t>Avoid using stereotypical adjectives when describing character and skills, especially when providing a letter for a woman (e.g. avoid words like nice, kind, agreeable, sympathetic, compassionate, selfless, warm). </a:t>
            </a:r>
          </a:p>
          <a:p>
            <a:pPr>
              <a:lnSpc>
                <a:spcPct val="90000"/>
              </a:lnSpc>
              <a:spcAft>
                <a:spcPts val="600"/>
              </a:spcAft>
            </a:pPr>
            <a:r>
              <a:rPr lang="en-US" sz="1700" dirty="0"/>
              <a:t>Referees are encouraged to use inclusive language, i.e. the applicant or “they” instead of he/she, or use the nominee’s formal title and surname instead for their first name.</a:t>
            </a:r>
          </a:p>
          <a:p>
            <a:pPr indent="-228600">
              <a:lnSpc>
                <a:spcPct val="90000"/>
              </a:lnSpc>
              <a:spcAft>
                <a:spcPts val="600"/>
              </a:spcAft>
              <a:buFont typeface="Arial" panose="020B0604020202020204" pitchFamily="34" charset="0"/>
              <a:buChar char="•"/>
            </a:pPr>
            <a:endParaRPr lang="en-US" sz="1300" dirty="0"/>
          </a:p>
        </p:txBody>
      </p:sp>
      <p:pic>
        <p:nvPicPr>
          <p:cNvPr id="15" name="Picture 14">
            <a:extLst>
              <a:ext uri="{FF2B5EF4-FFF2-40B4-BE49-F238E27FC236}">
                <a16:creationId xmlns:a16="http://schemas.microsoft.com/office/drawing/2014/main" id="{87AA8FC3-2BF7-BE94-DEDA-07C1AA2B22ED}"/>
              </a:ext>
              <a:ext uri="{C183D7F6-B498-43B3-948B-1728B52AA6E4}">
                <adec:decorative xmlns:adec="http://schemas.microsoft.com/office/drawing/2017/decorative" val="1"/>
              </a:ext>
            </a:extLst>
          </p:cNvPr>
          <p:cNvPicPr>
            <a:picLocks noChangeAspect="1"/>
          </p:cNvPicPr>
          <p:nvPr/>
        </p:nvPicPr>
        <p:blipFill>
          <a:blip r:embed="rId3"/>
          <a:srcRect l="24283" r="30386" b="-1"/>
          <a:stretch/>
        </p:blipFill>
        <p:spPr>
          <a:xfrm>
            <a:off x="7534654" y="10"/>
            <a:ext cx="4657345" cy="6857990"/>
          </a:xfrm>
          <a:prstGeom prst="rect">
            <a:avLst/>
          </a:prstGeom>
        </p:spPr>
      </p:pic>
      <p:sp>
        <p:nvSpPr>
          <p:cNvPr id="11" name="Text Placeholder 4">
            <a:extLst>
              <a:ext uri="{FF2B5EF4-FFF2-40B4-BE49-F238E27FC236}">
                <a16:creationId xmlns:a16="http://schemas.microsoft.com/office/drawing/2014/main" id="{F85AE87B-E37F-614C-6EE5-D03C01018C99}"/>
              </a:ext>
              <a:ext uri="{C183D7F6-B498-43B3-948B-1728B52AA6E4}">
                <adec:decorative xmlns:adec="http://schemas.microsoft.com/office/drawing/2017/decorative" val="1"/>
              </a:ext>
            </a:extLst>
          </p:cNvPr>
          <p:cNvSpPr>
            <a:spLocks/>
          </p:cNvSpPr>
          <p:nvPr/>
        </p:nvSpPr>
        <p:spPr>
          <a:xfrm>
            <a:off x="8639435" y="2019049"/>
            <a:ext cx="2587365" cy="2819901"/>
          </a:xfrm>
          <a:prstGeom prst="rect">
            <a:avLst/>
          </a:prstGeom>
        </p:spPr>
        <p:txBody>
          <a:bodyPr/>
          <a:lstStyle/>
          <a:p>
            <a:pPr>
              <a:spcAft>
                <a:spcPts val="600"/>
              </a:spcAft>
            </a:pPr>
            <a:endParaRPr lang="en-US" dirty="0"/>
          </a:p>
        </p:txBody>
      </p:sp>
    </p:spTree>
    <p:extLst>
      <p:ext uri="{BB962C8B-B14F-4D97-AF65-F5344CB8AC3E}">
        <p14:creationId xmlns:p14="http://schemas.microsoft.com/office/powerpoint/2010/main" val="359155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27A5B79-7DB5-B300-69B4-E6D8C6DCE8F9}"/>
              </a:ext>
              <a:ext uri="{C183D7F6-B498-43B3-948B-1728B52AA6E4}">
                <adec:decorative xmlns:adec="http://schemas.microsoft.com/office/drawing/2017/decorative" val="1"/>
              </a:ext>
            </a:extLst>
          </p:cNvPr>
          <p:cNvPicPr>
            <a:picLocks noChangeAspect="1"/>
          </p:cNvPicPr>
          <p:nvPr/>
        </p:nvPicPr>
        <p:blipFill>
          <a:blip r:embed="rId3"/>
          <a:srcRect t="23893" b="23893"/>
          <a:stretch/>
        </p:blipFill>
        <p:spPr>
          <a:xfrm>
            <a:off x="20" y="10"/>
            <a:ext cx="12191980" cy="4242806"/>
          </a:xfrm>
          <a:prstGeom prst="rect">
            <a:avLst/>
          </a:prstGeom>
          <a:solidFill>
            <a:schemeClr val="bg1">
              <a:lumMod val="95000"/>
            </a:schemeClr>
          </a:solidFill>
        </p:spPr>
      </p:pic>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171561" y="4635807"/>
            <a:ext cx="5188379" cy="1645759"/>
          </a:xfrm>
        </p:spPr>
        <p:txBody>
          <a:bodyPr vert="horz" lIns="274320" tIns="182880" rIns="274320" bIns="182880" rtlCol="0" anchor="ctr" anchorCtr="1">
            <a:normAutofit/>
          </a:bodyPr>
          <a:lstStyle/>
          <a:p>
            <a:pPr algn="l"/>
            <a:r>
              <a:rPr lang="en-US" sz="1600" dirty="0">
                <a:solidFill>
                  <a:schemeClr val="tx1"/>
                </a:solidFill>
              </a:rPr>
              <a:t>School of Graduate Studies</a:t>
            </a:r>
            <a:br>
              <a:rPr lang="en-US" sz="1600" dirty="0">
                <a:solidFill>
                  <a:schemeClr val="tx1"/>
                </a:solidFill>
              </a:rPr>
            </a:br>
            <a:r>
              <a:rPr lang="en-US" sz="1600" dirty="0">
                <a:solidFill>
                  <a:schemeClr val="tx1"/>
                </a:solidFill>
              </a:rPr>
              <a:t>Blackburn Hall, Suite 115</a:t>
            </a:r>
            <a:br>
              <a:rPr lang="en-US" sz="1600" dirty="0">
                <a:solidFill>
                  <a:schemeClr val="tx1"/>
                </a:solidFill>
              </a:rPr>
            </a:br>
            <a:r>
              <a:rPr lang="en-US" sz="1600" dirty="0">
                <a:solidFill>
                  <a:schemeClr val="tx1"/>
                </a:solidFill>
              </a:rPr>
              <a:t>All financial inquires direct to</a:t>
            </a:r>
            <a:r>
              <a:rPr lang="en-US" sz="1500" dirty="0">
                <a:solidFill>
                  <a:schemeClr val="tx1"/>
                </a:solidFill>
              </a:rPr>
              <a:t>: </a:t>
            </a:r>
            <a:r>
              <a:rPr lang="en-US" sz="1500" cap="none" dirty="0">
                <a:solidFill>
                  <a:schemeClr val="tx1"/>
                </a:solidFill>
                <a:hlinkClick r:id="rId4">
                  <a:extLst>
                    <a:ext uri="{A12FA001-AC4F-418D-AE19-62706E023703}">
                      <ahyp:hlinkClr xmlns:ahyp="http://schemas.microsoft.com/office/drawing/2018/hyperlinkcolor" val="tx"/>
                    </a:ext>
                  </a:extLst>
                </a:hlinkClick>
              </a:rPr>
              <a:t>graduatefinance@trentu.ca</a:t>
            </a:r>
            <a:br>
              <a:rPr lang="en-US" sz="1500" dirty="0">
                <a:solidFill>
                  <a:schemeClr val="tx1"/>
                </a:solidFill>
              </a:rPr>
            </a:br>
            <a:endParaRPr lang="en-US" sz="1500" dirty="0">
              <a:solidFill>
                <a:schemeClr val="tx1"/>
              </a:solidFill>
            </a:endParaRPr>
          </a:p>
        </p:txBody>
      </p:sp>
    </p:spTree>
    <p:extLst>
      <p:ext uri="{BB962C8B-B14F-4D97-AF65-F5344CB8AC3E}">
        <p14:creationId xmlns:p14="http://schemas.microsoft.com/office/powerpoint/2010/main" val="3784505952"/>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324212-d63e-4aea-8f78-7f7aebadcf24" xsi:nil="true"/>
    <_Flow_SignoffStatus xmlns="32eabe5a-4174-4217-af00-6e4d9bb260f7" xsi:nil="true"/>
    <lcf76f155ced4ddcb4097134ff3c332f xmlns="32eabe5a-4174-4217-af00-6e4d9bb260f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7176DCD9ABE34296B2EE81AF38CE70" ma:contentTypeVersion="16" ma:contentTypeDescription="Create a new document." ma:contentTypeScope="" ma:versionID="f894644a41fb4fed1378d034d21965b6">
  <xsd:schema xmlns:xsd="http://www.w3.org/2001/XMLSchema" xmlns:xs="http://www.w3.org/2001/XMLSchema" xmlns:p="http://schemas.microsoft.com/office/2006/metadata/properties" xmlns:ns2="32eabe5a-4174-4217-af00-6e4d9bb260f7" xmlns:ns3="cc324212-d63e-4aea-8f78-7f7aebadcf24" targetNamespace="http://schemas.microsoft.com/office/2006/metadata/properties" ma:root="true" ma:fieldsID="2466fc235b0135ff7b1c9e61f91d1880" ns2:_="" ns3:_="">
    <xsd:import namespace="32eabe5a-4174-4217-af00-6e4d9bb260f7"/>
    <xsd:import namespace="cc324212-d63e-4aea-8f78-7f7aebadcf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abe5a-4174-4217-af00-6e4d9bb260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3b263f-decc-4103-be06-e60edd914aa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324212-d63e-4aea-8f78-7f7aebadcf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3ae2ca8-c732-49b9-9e84-a148a7170205}" ma:internalName="TaxCatchAll" ma:showField="CatchAllData" ma:web="cc324212-d63e-4aea-8f78-7f7aebadcf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cc324212-d63e-4aea-8f78-7f7aebadcf24"/>
    <ds:schemaRef ds:uri="32eabe5a-4174-4217-af00-6e4d9bb260f7"/>
  </ds:schemaRefs>
</ds:datastoreItem>
</file>

<file path=customXml/itemProps2.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3.xml><?xml version="1.0" encoding="utf-8"?>
<ds:datastoreItem xmlns:ds="http://schemas.openxmlformats.org/officeDocument/2006/customXml" ds:itemID="{2DA0816E-D117-4E79-9D3B-FEF08B878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abe5a-4174-4217-af00-6e4d9bb260f7"/>
    <ds:schemaRef ds:uri="cc324212-d63e-4aea-8f78-7f7aebadc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TM10001115[[fn=Parcel]]</Template>
  <TotalTime>943</TotalTime>
  <Words>494</Words>
  <Application>Microsoft Office PowerPoint</Application>
  <PresentationFormat>Widescreen</PresentationFormat>
  <Paragraphs>36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MT</vt:lpstr>
      <vt:lpstr>Parcel</vt:lpstr>
      <vt:lpstr>Faculty guide: Writing  Letters of Recommendation  for Scholarship Applications</vt:lpstr>
      <vt:lpstr>Best Practices Summary</vt:lpstr>
      <vt:lpstr>Unconscious Bias </vt:lpstr>
      <vt:lpstr>Quick Tips</vt:lpstr>
      <vt:lpstr>School of Graduate Studies Blackburn Hall, Suite 115 All financial inquires direct to: graduatefinance@trentu.ca </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Rennie</dc:creator>
  <cp:lastModifiedBy>Haley McCormick</cp:lastModifiedBy>
  <cp:revision>14</cp:revision>
  <dcterms:created xsi:type="dcterms:W3CDTF">2024-07-08T15:53:07Z</dcterms:created>
  <dcterms:modified xsi:type="dcterms:W3CDTF">2025-08-28T17:54:06Z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0x010100197176DCD9ABE34296B2EE81AF38CE70</vt:lpwstr>
  </property>
  <property fmtid="{D5CDD505-2E9C-101B-9397-08002B2CF9AE}" pid="3" name="MediaServiceImageTags">
    <vt:lpwstr/>
  </property>
</Properties>
</file>