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20"/>
  </p:notesMasterIdLst>
  <p:handoutMasterIdLst>
    <p:handoutMasterId r:id="rId21"/>
  </p:handoutMasterIdLst>
  <p:sldIdLst>
    <p:sldId id="314" r:id="rId5"/>
    <p:sldId id="370" r:id="rId6"/>
    <p:sldId id="345" r:id="rId7"/>
    <p:sldId id="341" r:id="rId8"/>
    <p:sldId id="373" r:id="rId9"/>
    <p:sldId id="376" r:id="rId10"/>
    <p:sldId id="377" r:id="rId11"/>
    <p:sldId id="378" r:id="rId12"/>
    <p:sldId id="369" r:id="rId13"/>
    <p:sldId id="322" r:id="rId14"/>
    <p:sldId id="365" r:id="rId15"/>
    <p:sldId id="374" r:id="rId16"/>
    <p:sldId id="379" r:id="rId17"/>
    <p:sldId id="328" r:id="rId18"/>
    <p:sldId id="3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C6F7C"/>
    <a:srgbClr val="383155"/>
    <a:srgbClr val="F6F7FF"/>
    <a:srgbClr val="D3DDFE"/>
    <a:srgbClr val="D4DDFE"/>
    <a:srgbClr val="D5DEFF"/>
    <a:srgbClr val="DBDCE5"/>
    <a:srgbClr val="F0F1FB"/>
    <a:srgbClr val="DFE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AEC4D-F3F1-4C82-9677-317832B08921}" v="1" dt="2025-08-28T18:00:14.177"/>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5432" autoAdjust="0"/>
  </p:normalViewPr>
  <p:slideViewPr>
    <p:cSldViewPr snapToGrid="0">
      <p:cViewPr varScale="1">
        <p:scale>
          <a:sx n="105" d="100"/>
          <a:sy n="105" d="100"/>
        </p:scale>
        <p:origin x="546" y="114"/>
      </p:cViewPr>
      <p:guideLst>
        <p:guide orient="horz" pos="1416"/>
        <p:guide orient="horz" pos="1008"/>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Rennie" userId="9556b1d2-0322-4965-aac5-dd2b6afe6306" providerId="ADAL" clId="{77EABE42-653E-4131-AF66-D5F243AFAC7B}"/>
    <pc:docChg chg="undo custSel addSld delSld modSld modMainMaster">
      <pc:chgData name="Jane Rennie" userId="9556b1d2-0322-4965-aac5-dd2b6afe6306" providerId="ADAL" clId="{77EABE42-653E-4131-AF66-D5F243AFAC7B}" dt="2025-08-28T12:43:45.426" v="548" actId="14100"/>
      <pc:docMkLst>
        <pc:docMk/>
      </pc:docMkLst>
      <pc:sldChg chg="modSp mod">
        <pc:chgData name="Jane Rennie" userId="9556b1d2-0322-4965-aac5-dd2b6afe6306" providerId="ADAL" clId="{77EABE42-653E-4131-AF66-D5F243AFAC7B}" dt="2025-08-19T19:17:21.047" v="188" actId="14100"/>
        <pc:sldMkLst>
          <pc:docMk/>
          <pc:sldMk cId="3421401082" sldId="314"/>
        </pc:sldMkLst>
        <pc:spChg chg="mod">
          <ac:chgData name="Jane Rennie" userId="9556b1d2-0322-4965-aac5-dd2b6afe6306" providerId="ADAL" clId="{77EABE42-653E-4131-AF66-D5F243AFAC7B}" dt="2025-08-19T19:17:21.047" v="188" actId="14100"/>
          <ac:spMkLst>
            <pc:docMk/>
            <pc:sldMk cId="3421401082" sldId="314"/>
            <ac:spMk id="2" creationId="{008315D2-7F57-AF2A-38D7-558098789073}"/>
          </ac:spMkLst>
        </pc:spChg>
      </pc:sldChg>
      <pc:sldChg chg="modSp mod">
        <pc:chgData name="Jane Rennie" userId="9556b1d2-0322-4965-aac5-dd2b6afe6306" providerId="ADAL" clId="{77EABE42-653E-4131-AF66-D5F243AFAC7B}" dt="2025-08-19T19:49:22.427" v="464" actId="1076"/>
        <pc:sldMkLst>
          <pc:docMk/>
          <pc:sldMk cId="3591555541" sldId="322"/>
        </pc:sldMkLst>
        <pc:spChg chg="mod">
          <ac:chgData name="Jane Rennie" userId="9556b1d2-0322-4965-aac5-dd2b6afe6306" providerId="ADAL" clId="{77EABE42-653E-4131-AF66-D5F243AFAC7B}" dt="2025-08-19T19:49:22.427" v="464" actId="1076"/>
          <ac:spMkLst>
            <pc:docMk/>
            <pc:sldMk cId="3591555541" sldId="322"/>
            <ac:spMk id="4" creationId="{1A348845-3852-D4E6-EF42-8024EAC0ED4C}"/>
          </ac:spMkLst>
        </pc:spChg>
        <pc:spChg chg="mod">
          <ac:chgData name="Jane Rennie" userId="9556b1d2-0322-4965-aac5-dd2b6afe6306" providerId="ADAL" clId="{77EABE42-653E-4131-AF66-D5F243AFAC7B}" dt="2025-08-19T19:03:15.161" v="142" actId="1076"/>
          <ac:spMkLst>
            <pc:docMk/>
            <pc:sldMk cId="3591555541" sldId="322"/>
            <ac:spMk id="7" creationId="{488F6394-786C-5C79-1DBE-C98788568737}"/>
          </ac:spMkLst>
        </pc:spChg>
      </pc:sldChg>
      <pc:sldChg chg="modSp mod">
        <pc:chgData name="Jane Rennie" userId="9556b1d2-0322-4965-aac5-dd2b6afe6306" providerId="ADAL" clId="{77EABE42-653E-4131-AF66-D5F243AFAC7B}" dt="2025-08-27T17:53:54.900" v="547" actId="1076"/>
        <pc:sldMkLst>
          <pc:docMk/>
          <pc:sldMk cId="4269896657" sldId="328"/>
        </pc:sldMkLst>
        <pc:picChg chg="mod">
          <ac:chgData name="Jane Rennie" userId="9556b1d2-0322-4965-aac5-dd2b6afe6306" providerId="ADAL" clId="{77EABE42-653E-4131-AF66-D5F243AFAC7B}" dt="2025-08-27T17:53:54.900" v="547" actId="1076"/>
          <ac:picMkLst>
            <pc:docMk/>
            <pc:sldMk cId="4269896657" sldId="328"/>
            <ac:picMk id="2" creationId="{3A7A8450-47E9-8526-C21D-17588D27CB85}"/>
          </ac:picMkLst>
        </pc:picChg>
      </pc:sldChg>
      <pc:sldChg chg="delSp modSp mod delDesignElem">
        <pc:chgData name="Jane Rennie" userId="9556b1d2-0322-4965-aac5-dd2b6afe6306" providerId="ADAL" clId="{77EABE42-653E-4131-AF66-D5F243AFAC7B}" dt="2025-08-27T17:52:14.987" v="540" actId="1076"/>
        <pc:sldMkLst>
          <pc:docMk/>
          <pc:sldMk cId="866310751" sldId="341"/>
        </pc:sldMkLst>
        <pc:spChg chg="mod">
          <ac:chgData name="Jane Rennie" userId="9556b1d2-0322-4965-aac5-dd2b6afe6306" providerId="ADAL" clId="{77EABE42-653E-4131-AF66-D5F243AFAC7B}" dt="2025-08-27T17:52:11.363" v="539" actId="14100"/>
          <ac:spMkLst>
            <pc:docMk/>
            <pc:sldMk cId="866310751" sldId="341"/>
            <ac:spMk id="7" creationId="{4CDDCDA4-B196-559E-CA37-A14A961287BE}"/>
          </ac:spMkLst>
        </pc:spChg>
        <pc:spChg chg="mod">
          <ac:chgData name="Jane Rennie" userId="9556b1d2-0322-4965-aac5-dd2b6afe6306" providerId="ADAL" clId="{77EABE42-653E-4131-AF66-D5F243AFAC7B}" dt="2025-08-21T15:02:45.396" v="498" actId="1076"/>
          <ac:spMkLst>
            <pc:docMk/>
            <pc:sldMk cId="866310751" sldId="341"/>
            <ac:spMk id="9" creationId="{5509B1ED-4D78-65EC-0579-DA9E41D7C42C}"/>
          </ac:spMkLst>
        </pc:spChg>
        <pc:picChg chg="mod">
          <ac:chgData name="Jane Rennie" userId="9556b1d2-0322-4965-aac5-dd2b6afe6306" providerId="ADAL" clId="{77EABE42-653E-4131-AF66-D5F243AFAC7B}" dt="2025-08-27T17:52:14.987" v="540" actId="1076"/>
          <ac:picMkLst>
            <pc:docMk/>
            <pc:sldMk cId="866310751" sldId="341"/>
            <ac:picMk id="2" creationId="{1B7B8028-070F-87CC-79BA-4516EDEE94DC}"/>
          </ac:picMkLst>
        </pc:picChg>
      </pc:sldChg>
      <pc:sldChg chg="modSp add del mod">
        <pc:chgData name="Jane Rennie" userId="9556b1d2-0322-4965-aac5-dd2b6afe6306" providerId="ADAL" clId="{77EABE42-653E-4131-AF66-D5F243AFAC7B}" dt="2025-08-19T19:11:49.206" v="154" actId="2696"/>
        <pc:sldMkLst>
          <pc:docMk/>
          <pc:sldMk cId="4103794086" sldId="343"/>
        </pc:sldMkLst>
      </pc:sldChg>
      <pc:sldChg chg="addSp delSp modSp mod delDesignElem">
        <pc:chgData name="Jane Rennie" userId="9556b1d2-0322-4965-aac5-dd2b6afe6306" providerId="ADAL" clId="{77EABE42-653E-4131-AF66-D5F243AFAC7B}" dt="2025-08-27T17:51:46.709" v="537" actId="207"/>
        <pc:sldMkLst>
          <pc:docMk/>
          <pc:sldMk cId="3002742361" sldId="345"/>
        </pc:sldMkLst>
        <pc:spChg chg="mod">
          <ac:chgData name="Jane Rennie" userId="9556b1d2-0322-4965-aac5-dd2b6afe6306" providerId="ADAL" clId="{77EABE42-653E-4131-AF66-D5F243AFAC7B}" dt="2025-08-19T19:18:10.469" v="189" actId="1076"/>
          <ac:spMkLst>
            <pc:docMk/>
            <pc:sldMk cId="3002742361" sldId="345"/>
            <ac:spMk id="3" creationId="{295B375A-5A22-E997-E31B-D602D825C282}"/>
          </ac:spMkLst>
        </pc:spChg>
        <pc:spChg chg="mod">
          <ac:chgData name="Jane Rennie" userId="9556b1d2-0322-4965-aac5-dd2b6afe6306" providerId="ADAL" clId="{77EABE42-653E-4131-AF66-D5F243AFAC7B}" dt="2025-08-19T19:20:26.626" v="210" actId="1582"/>
          <ac:spMkLst>
            <pc:docMk/>
            <pc:sldMk cId="3002742361" sldId="345"/>
            <ac:spMk id="4" creationId="{14644536-965E-6428-3CA1-D395C3D0E457}"/>
          </ac:spMkLst>
        </pc:spChg>
        <pc:spChg chg="mod">
          <ac:chgData name="Jane Rennie" userId="9556b1d2-0322-4965-aac5-dd2b6afe6306" providerId="ADAL" clId="{77EABE42-653E-4131-AF66-D5F243AFAC7B}" dt="2025-08-21T15:01:57.556" v="489" actId="20577"/>
          <ac:spMkLst>
            <pc:docMk/>
            <pc:sldMk cId="3002742361" sldId="345"/>
            <ac:spMk id="5" creationId="{41E49159-6C5E-7255-E607-72ED6C99984F}"/>
          </ac:spMkLst>
        </pc:spChg>
        <pc:spChg chg="mod">
          <ac:chgData name="Jane Rennie" userId="9556b1d2-0322-4965-aac5-dd2b6afe6306" providerId="ADAL" clId="{77EABE42-653E-4131-AF66-D5F243AFAC7B}" dt="2025-08-27T17:51:46.709" v="537" actId="207"/>
          <ac:spMkLst>
            <pc:docMk/>
            <pc:sldMk cId="3002742361" sldId="345"/>
            <ac:spMk id="6" creationId="{35037FCE-290E-02BE-C2E5-77E33109458F}"/>
          </ac:spMkLst>
        </pc:spChg>
        <pc:spChg chg="mod">
          <ac:chgData name="Jane Rennie" userId="9556b1d2-0322-4965-aac5-dd2b6afe6306" providerId="ADAL" clId="{77EABE42-653E-4131-AF66-D5F243AFAC7B}" dt="2025-08-19T19:20:13.545" v="208" actId="208"/>
          <ac:spMkLst>
            <pc:docMk/>
            <pc:sldMk cId="3002742361" sldId="345"/>
            <ac:spMk id="7" creationId="{DB3506B0-DAD9-EF77-7B88-D31194648B06}"/>
          </ac:spMkLst>
        </pc:spChg>
        <pc:picChg chg="mod">
          <ac:chgData name="Jane Rennie" userId="9556b1d2-0322-4965-aac5-dd2b6afe6306" providerId="ADAL" clId="{77EABE42-653E-4131-AF66-D5F243AFAC7B}" dt="2025-08-21T15:18:19.403" v="524" actId="1076"/>
          <ac:picMkLst>
            <pc:docMk/>
            <pc:sldMk cId="3002742361" sldId="345"/>
            <ac:picMk id="2" creationId="{53B71CF2-E0D7-3F72-6C03-B8F1016C4056}"/>
          </ac:picMkLst>
        </pc:picChg>
        <pc:picChg chg="add mod">
          <ac:chgData name="Jane Rennie" userId="9556b1d2-0322-4965-aac5-dd2b6afe6306" providerId="ADAL" clId="{77EABE42-653E-4131-AF66-D5F243AFAC7B}" dt="2025-08-21T15:18:21.403" v="525" actId="1076"/>
          <ac:picMkLst>
            <pc:docMk/>
            <pc:sldMk cId="3002742361" sldId="345"/>
            <ac:picMk id="9" creationId="{BEA59691-D27B-8F9C-993E-42947F9395C2}"/>
          </ac:picMkLst>
        </pc:picChg>
      </pc:sldChg>
      <pc:sldChg chg="addSp delSp modSp mod setBg delDesignElem">
        <pc:chgData name="Jane Rennie" userId="9556b1d2-0322-4965-aac5-dd2b6afe6306" providerId="ADAL" clId="{77EABE42-653E-4131-AF66-D5F243AFAC7B}" dt="2025-08-21T15:04:02.616" v="503" actId="27636"/>
        <pc:sldMkLst>
          <pc:docMk/>
          <pc:sldMk cId="1899246358" sldId="365"/>
        </pc:sldMkLst>
        <pc:spChg chg="mod">
          <ac:chgData name="Jane Rennie" userId="9556b1d2-0322-4965-aac5-dd2b6afe6306" providerId="ADAL" clId="{77EABE42-653E-4131-AF66-D5F243AFAC7B}" dt="2025-08-19T19:38:01.826" v="442" actId="1076"/>
          <ac:spMkLst>
            <pc:docMk/>
            <pc:sldMk cId="1899246358" sldId="365"/>
            <ac:spMk id="2" creationId="{299C7F81-3623-C4CB-2665-201BAD29890B}"/>
          </ac:spMkLst>
        </pc:spChg>
        <pc:spChg chg="mod ord">
          <ac:chgData name="Jane Rennie" userId="9556b1d2-0322-4965-aac5-dd2b6afe6306" providerId="ADAL" clId="{77EABE42-653E-4131-AF66-D5F243AFAC7B}" dt="2025-08-21T15:04:02.616" v="503" actId="27636"/>
          <ac:spMkLst>
            <pc:docMk/>
            <pc:sldMk cId="1899246358" sldId="365"/>
            <ac:spMk id="3" creationId="{DEFE70D8-5F0E-7937-FE6C-5B44F1358CD9}"/>
          </ac:spMkLst>
        </pc:spChg>
        <pc:picChg chg="add mod ord">
          <ac:chgData name="Jane Rennie" userId="9556b1d2-0322-4965-aac5-dd2b6afe6306" providerId="ADAL" clId="{77EABE42-653E-4131-AF66-D5F243AFAC7B}" dt="2025-08-19T19:55:24.302" v="468" actId="962"/>
          <ac:picMkLst>
            <pc:docMk/>
            <pc:sldMk cId="1899246358" sldId="365"/>
            <ac:picMk id="21" creationId="{2711EFB6-5BF5-2439-2422-EE9C3F3814C0}"/>
          </ac:picMkLst>
        </pc:picChg>
        <pc:picChg chg="add mod ord">
          <ac:chgData name="Jane Rennie" userId="9556b1d2-0322-4965-aac5-dd2b6afe6306" providerId="ADAL" clId="{77EABE42-653E-4131-AF66-D5F243AFAC7B}" dt="2025-08-19T19:55:24.302" v="470" actId="962"/>
          <ac:picMkLst>
            <pc:docMk/>
            <pc:sldMk cId="1899246358" sldId="365"/>
            <ac:picMk id="23" creationId="{9F993F8A-7466-EE9C-B24B-3D95FA3E874E}"/>
          </ac:picMkLst>
        </pc:picChg>
        <pc:picChg chg="mod ord">
          <ac:chgData name="Jane Rennie" userId="9556b1d2-0322-4965-aac5-dd2b6afe6306" providerId="ADAL" clId="{77EABE42-653E-4131-AF66-D5F243AFAC7B}" dt="2025-08-19T19:38:12.033" v="446" actId="1076"/>
          <ac:picMkLst>
            <pc:docMk/>
            <pc:sldMk cId="1899246358" sldId="365"/>
            <ac:picMk id="3074" creationId="{64FE28DA-9E00-A98A-2560-61883DCB9912}"/>
          </ac:picMkLst>
        </pc:picChg>
      </pc:sldChg>
      <pc:sldChg chg="delSp modSp mod delDesignElem">
        <pc:chgData name="Jane Rennie" userId="9556b1d2-0322-4965-aac5-dd2b6afe6306" providerId="ADAL" clId="{77EABE42-653E-4131-AF66-D5F243AFAC7B}" dt="2025-08-19T19:43:52.512" v="463" actId="1582"/>
        <pc:sldMkLst>
          <pc:docMk/>
          <pc:sldMk cId="4252647977" sldId="369"/>
        </pc:sldMkLst>
        <pc:spChg chg="mod">
          <ac:chgData name="Jane Rennie" userId="9556b1d2-0322-4965-aac5-dd2b6afe6306" providerId="ADAL" clId="{77EABE42-653E-4131-AF66-D5F243AFAC7B}" dt="2025-08-19T19:43:40.259" v="462" actId="255"/>
          <ac:spMkLst>
            <pc:docMk/>
            <pc:sldMk cId="4252647977" sldId="369"/>
            <ac:spMk id="4" creationId="{F4C2B33F-0ACF-C0B1-8BD2-96A5F33CBFBC}"/>
          </ac:spMkLst>
        </pc:spChg>
        <pc:spChg chg="mod">
          <ac:chgData name="Jane Rennie" userId="9556b1d2-0322-4965-aac5-dd2b6afe6306" providerId="ADAL" clId="{77EABE42-653E-4131-AF66-D5F243AFAC7B}" dt="2025-08-19T19:04:09.783" v="143" actId="1076"/>
          <ac:spMkLst>
            <pc:docMk/>
            <pc:sldMk cId="4252647977" sldId="369"/>
            <ac:spMk id="7" creationId="{3C156DA6-57D4-542D-DD46-D3F40F061743}"/>
          </ac:spMkLst>
        </pc:spChg>
        <pc:picChg chg="mod">
          <ac:chgData name="Jane Rennie" userId="9556b1d2-0322-4965-aac5-dd2b6afe6306" providerId="ADAL" clId="{77EABE42-653E-4131-AF66-D5F243AFAC7B}" dt="2025-08-19T19:43:52.512" v="463" actId="1582"/>
          <ac:picMkLst>
            <pc:docMk/>
            <pc:sldMk cId="4252647977" sldId="369"/>
            <ac:picMk id="2050" creationId="{3A5D9151-4EFF-3738-55C0-F1B215992EBF}"/>
          </ac:picMkLst>
        </pc:picChg>
      </pc:sldChg>
      <pc:sldChg chg="addSp delSp modSp mod">
        <pc:chgData name="Jane Rennie" userId="9556b1d2-0322-4965-aac5-dd2b6afe6306" providerId="ADAL" clId="{77EABE42-653E-4131-AF66-D5F243AFAC7B}" dt="2025-08-26T19:55:23.718" v="536" actId="962"/>
        <pc:sldMkLst>
          <pc:docMk/>
          <pc:sldMk cId="2136740646" sldId="370"/>
        </pc:sldMkLst>
        <pc:spChg chg="mod">
          <ac:chgData name="Jane Rennie" userId="9556b1d2-0322-4965-aac5-dd2b6afe6306" providerId="ADAL" clId="{77EABE42-653E-4131-AF66-D5F243AFAC7B}" dt="2025-08-21T15:17:41.479" v="520" actId="12"/>
          <ac:spMkLst>
            <pc:docMk/>
            <pc:sldMk cId="2136740646" sldId="370"/>
            <ac:spMk id="16" creationId="{FB1C3EE2-4354-FC53-358F-C100AB34DD6F}"/>
          </ac:spMkLst>
        </pc:spChg>
        <pc:picChg chg="add mod">
          <ac:chgData name="Jane Rennie" userId="9556b1d2-0322-4965-aac5-dd2b6afe6306" providerId="ADAL" clId="{77EABE42-653E-4131-AF66-D5F243AFAC7B}" dt="2025-08-26T19:55:23.718" v="536" actId="962"/>
          <ac:picMkLst>
            <pc:docMk/>
            <pc:sldMk cId="2136740646" sldId="370"/>
            <ac:picMk id="1026" creationId="{67608EAD-3EB6-A374-77A0-4F41A105A2AF}"/>
          </ac:picMkLst>
        </pc:picChg>
      </pc:sldChg>
      <pc:sldChg chg="modSp mod">
        <pc:chgData name="Jane Rennie" userId="9556b1d2-0322-4965-aac5-dd2b6afe6306" providerId="ADAL" clId="{77EABE42-653E-4131-AF66-D5F243AFAC7B}" dt="2025-08-21T15:18:47.634" v="529" actId="14100"/>
        <pc:sldMkLst>
          <pc:docMk/>
          <pc:sldMk cId="571835718" sldId="373"/>
        </pc:sldMkLst>
        <pc:spChg chg="mod">
          <ac:chgData name="Jane Rennie" userId="9556b1d2-0322-4965-aac5-dd2b6afe6306" providerId="ADAL" clId="{77EABE42-653E-4131-AF66-D5F243AFAC7B}" dt="2025-08-19T18:53:00.714" v="58" actId="20577"/>
          <ac:spMkLst>
            <pc:docMk/>
            <pc:sldMk cId="571835718" sldId="373"/>
            <ac:spMk id="2" creationId="{EFC3BED6-7E27-3F00-AA31-D1090ACCE4E0}"/>
          </ac:spMkLst>
        </pc:spChg>
        <pc:spChg chg="mod">
          <ac:chgData name="Jane Rennie" userId="9556b1d2-0322-4965-aac5-dd2b6afe6306" providerId="ADAL" clId="{77EABE42-653E-4131-AF66-D5F243AFAC7B}" dt="2025-08-21T15:04:50.526" v="512" actId="1076"/>
          <ac:spMkLst>
            <pc:docMk/>
            <pc:sldMk cId="571835718" sldId="373"/>
            <ac:spMk id="7" creationId="{1962D1AF-8419-558D-55A0-A5F48A63C2AC}"/>
          </ac:spMkLst>
        </pc:spChg>
        <pc:picChg chg="mod">
          <ac:chgData name="Jane Rennie" userId="9556b1d2-0322-4965-aac5-dd2b6afe6306" providerId="ADAL" clId="{77EABE42-653E-4131-AF66-D5F243AFAC7B}" dt="2025-08-21T15:18:47.634" v="529" actId="14100"/>
          <ac:picMkLst>
            <pc:docMk/>
            <pc:sldMk cId="571835718" sldId="373"/>
            <ac:picMk id="1026" creationId="{63626D56-5F09-B1D5-AC3B-1849DEA6CC19}"/>
          </ac:picMkLst>
        </pc:picChg>
      </pc:sldChg>
      <pc:sldChg chg="addSp delSp modSp mod setBg delDesignElem">
        <pc:chgData name="Jane Rennie" userId="9556b1d2-0322-4965-aac5-dd2b6afe6306" providerId="ADAL" clId="{77EABE42-653E-4131-AF66-D5F243AFAC7B}" dt="2025-08-26T19:54:13.797" v="535" actId="3626"/>
        <pc:sldMkLst>
          <pc:docMk/>
          <pc:sldMk cId="2439222967" sldId="374"/>
        </pc:sldMkLst>
        <pc:spChg chg="mod">
          <ac:chgData name="Jane Rennie" userId="9556b1d2-0322-4965-aac5-dd2b6afe6306" providerId="ADAL" clId="{77EABE42-653E-4131-AF66-D5F243AFAC7B}" dt="2025-08-19T19:15:10.769" v="177" actId="26606"/>
          <ac:spMkLst>
            <pc:docMk/>
            <pc:sldMk cId="2439222967" sldId="374"/>
            <ac:spMk id="2" creationId="{5509B1ED-4D78-65EC-0579-DA9E41D7C42C}"/>
          </ac:spMkLst>
        </pc:spChg>
        <pc:spChg chg="mod">
          <ac:chgData name="Jane Rennie" userId="9556b1d2-0322-4965-aac5-dd2b6afe6306" providerId="ADAL" clId="{77EABE42-653E-4131-AF66-D5F243AFAC7B}" dt="2025-08-26T19:54:13.797" v="535" actId="3626"/>
          <ac:spMkLst>
            <pc:docMk/>
            <pc:sldMk cId="2439222967" sldId="374"/>
            <ac:spMk id="7" creationId="{051EAA32-913D-25AC-CC36-C39DAE7FE639}"/>
          </ac:spMkLst>
        </pc:spChg>
        <pc:spChg chg="add">
          <ac:chgData name="Jane Rennie" userId="9556b1d2-0322-4965-aac5-dd2b6afe6306" providerId="ADAL" clId="{77EABE42-653E-4131-AF66-D5F243AFAC7B}" dt="2025-08-19T19:15:10.769" v="177" actId="26606"/>
          <ac:spMkLst>
            <pc:docMk/>
            <pc:sldMk cId="2439222967" sldId="374"/>
            <ac:spMk id="12" creationId="{23530FE0-C542-45A1-BCD8-935787009C64}"/>
          </ac:spMkLst>
        </pc:spChg>
        <pc:spChg chg="add">
          <ac:chgData name="Jane Rennie" userId="9556b1d2-0322-4965-aac5-dd2b6afe6306" providerId="ADAL" clId="{77EABE42-653E-4131-AF66-D5F243AFAC7B}" dt="2025-08-19T19:15:10.769" v="177" actId="26606"/>
          <ac:spMkLst>
            <pc:docMk/>
            <pc:sldMk cId="2439222967" sldId="374"/>
            <ac:spMk id="14" creationId="{F2A658D9-F185-44F1-BA33-D50320D1D078}"/>
          </ac:spMkLst>
        </pc:spChg>
        <pc:spChg chg="add">
          <ac:chgData name="Jane Rennie" userId="9556b1d2-0322-4965-aac5-dd2b6afe6306" providerId="ADAL" clId="{77EABE42-653E-4131-AF66-D5F243AFAC7B}" dt="2025-08-19T19:15:10.769" v="177" actId="26606"/>
          <ac:spMkLst>
            <pc:docMk/>
            <pc:sldMk cId="2439222967" sldId="374"/>
            <ac:spMk id="16" creationId="{BAC87F6E-526A-49B5-995D-42DB656594C9}"/>
          </ac:spMkLst>
        </pc:spChg>
      </pc:sldChg>
      <pc:sldChg chg="modSp mod">
        <pc:chgData name="Jane Rennie" userId="9556b1d2-0322-4965-aac5-dd2b6afe6306" providerId="ADAL" clId="{77EABE42-653E-4131-AF66-D5F243AFAC7B}" dt="2025-08-28T12:43:45.426" v="548" actId="14100"/>
        <pc:sldMkLst>
          <pc:docMk/>
          <pc:sldMk cId="2313389317" sldId="375"/>
        </pc:sldMkLst>
        <pc:spChg chg="mod">
          <ac:chgData name="Jane Rennie" userId="9556b1d2-0322-4965-aac5-dd2b6afe6306" providerId="ADAL" clId="{77EABE42-653E-4131-AF66-D5F243AFAC7B}" dt="2025-08-28T12:43:45.426" v="548" actId="14100"/>
          <ac:spMkLst>
            <pc:docMk/>
            <pc:sldMk cId="2313389317" sldId="375"/>
            <ac:spMk id="28" creationId="{BCA027E7-F7D6-7604-8C75-8A13D80CC67A}"/>
          </ac:spMkLst>
        </pc:spChg>
      </pc:sldChg>
      <pc:sldChg chg="delSp modSp mod delDesignElem">
        <pc:chgData name="Jane Rennie" userId="9556b1d2-0322-4965-aac5-dd2b6afe6306" providerId="ADAL" clId="{77EABE42-653E-4131-AF66-D5F243AFAC7B}" dt="2025-08-21T15:03:30.155" v="501" actId="1582"/>
        <pc:sldMkLst>
          <pc:docMk/>
          <pc:sldMk cId="1551496771" sldId="376"/>
        </pc:sldMkLst>
        <pc:spChg chg="mod">
          <ac:chgData name="Jane Rennie" userId="9556b1d2-0322-4965-aac5-dd2b6afe6306" providerId="ADAL" clId="{77EABE42-653E-4131-AF66-D5F243AFAC7B}" dt="2025-08-19T18:59:12.202" v="124" actId="6549"/>
          <ac:spMkLst>
            <pc:docMk/>
            <pc:sldMk cId="1551496771" sldId="376"/>
            <ac:spMk id="2" creationId="{08AAD8E9-D880-3AAD-1547-8126D7A98FED}"/>
          </ac:spMkLst>
        </pc:spChg>
        <pc:spChg chg="mod">
          <ac:chgData name="Jane Rennie" userId="9556b1d2-0322-4965-aac5-dd2b6afe6306" providerId="ADAL" clId="{77EABE42-653E-4131-AF66-D5F243AFAC7B}" dt="2025-08-19T18:56:29.676" v="85" actId="12"/>
          <ac:spMkLst>
            <pc:docMk/>
            <pc:sldMk cId="1551496771" sldId="376"/>
            <ac:spMk id="5" creationId="{D2BD3499-FD21-7DD4-1126-06611E60D0F9}"/>
          </ac:spMkLst>
        </pc:spChg>
        <pc:picChg chg="mod">
          <ac:chgData name="Jane Rennie" userId="9556b1d2-0322-4965-aac5-dd2b6afe6306" providerId="ADAL" clId="{77EABE42-653E-4131-AF66-D5F243AFAC7B}" dt="2025-08-21T15:03:30.155" v="501" actId="1582"/>
          <ac:picMkLst>
            <pc:docMk/>
            <pc:sldMk cId="1551496771" sldId="376"/>
            <ac:picMk id="3074" creationId="{BC41C7B0-21A4-8806-01DA-CA99B18F3558}"/>
          </ac:picMkLst>
        </pc:picChg>
      </pc:sldChg>
      <pc:sldChg chg="addSp delSp modSp mod">
        <pc:chgData name="Jane Rennie" userId="9556b1d2-0322-4965-aac5-dd2b6afe6306" providerId="ADAL" clId="{77EABE42-653E-4131-AF66-D5F243AFAC7B}" dt="2025-08-19T19:55:24.302" v="466" actId="962"/>
        <pc:sldMkLst>
          <pc:docMk/>
          <pc:sldMk cId="3064598901" sldId="377"/>
        </pc:sldMkLst>
        <pc:spChg chg="mod">
          <ac:chgData name="Jane Rennie" userId="9556b1d2-0322-4965-aac5-dd2b6afe6306" providerId="ADAL" clId="{77EABE42-653E-4131-AF66-D5F243AFAC7B}" dt="2025-08-19T18:59:34.004" v="127" actId="255"/>
          <ac:spMkLst>
            <pc:docMk/>
            <pc:sldMk cId="3064598901" sldId="377"/>
            <ac:spMk id="28" creationId="{BCA027E7-F7D6-7604-8C75-8A13D80CC67A}"/>
          </ac:spMkLst>
        </pc:spChg>
        <pc:picChg chg="add mod">
          <ac:chgData name="Jane Rennie" userId="9556b1d2-0322-4965-aac5-dd2b6afe6306" providerId="ADAL" clId="{77EABE42-653E-4131-AF66-D5F243AFAC7B}" dt="2025-08-19T19:55:24.302" v="466" actId="962"/>
          <ac:picMkLst>
            <pc:docMk/>
            <pc:sldMk cId="3064598901" sldId="377"/>
            <ac:picMk id="3" creationId="{885D4855-C7D6-F3A0-2D9F-3445CF37083D}"/>
          </ac:picMkLst>
        </pc:picChg>
      </pc:sldChg>
      <pc:sldChg chg="modSp mod">
        <pc:chgData name="Jane Rennie" userId="9556b1d2-0322-4965-aac5-dd2b6afe6306" providerId="ADAL" clId="{77EABE42-653E-4131-AF66-D5F243AFAC7B}" dt="2025-08-26T19:52:27.764" v="534" actId="207"/>
        <pc:sldMkLst>
          <pc:docMk/>
          <pc:sldMk cId="1965789968" sldId="378"/>
        </pc:sldMkLst>
        <pc:spChg chg="mod ord">
          <ac:chgData name="Jane Rennie" userId="9556b1d2-0322-4965-aac5-dd2b6afe6306" providerId="ADAL" clId="{77EABE42-653E-4131-AF66-D5F243AFAC7B}" dt="2025-08-26T19:52:27.764" v="534" actId="207"/>
          <ac:spMkLst>
            <pc:docMk/>
            <pc:sldMk cId="1965789968" sldId="378"/>
            <ac:spMk id="7" creationId="{2154EB2D-151D-8CAF-A2D2-A88039128C9E}"/>
          </ac:spMkLst>
        </pc:spChg>
      </pc:sldChg>
      <pc:sldChg chg="addSp delSp modSp add mod">
        <pc:chgData name="Jane Rennie" userId="9556b1d2-0322-4965-aac5-dd2b6afe6306" providerId="ADAL" clId="{77EABE42-653E-4131-AF66-D5F243AFAC7B}" dt="2025-08-27T17:53:39.347" v="545" actId="20577"/>
        <pc:sldMkLst>
          <pc:docMk/>
          <pc:sldMk cId="1366559525" sldId="379"/>
        </pc:sldMkLst>
        <pc:spChg chg="add mod">
          <ac:chgData name="Jane Rennie" userId="9556b1d2-0322-4965-aac5-dd2b6afe6306" providerId="ADAL" clId="{77EABE42-653E-4131-AF66-D5F243AFAC7B}" dt="2025-08-27T17:53:39.347" v="545" actId="20577"/>
          <ac:spMkLst>
            <pc:docMk/>
            <pc:sldMk cId="1366559525" sldId="379"/>
            <ac:spMk id="3" creationId="{C1D5C8DA-3278-D2AF-8958-4FB08A6393CE}"/>
          </ac:spMkLst>
        </pc:spChg>
        <pc:spChg chg="mod">
          <ac:chgData name="Jane Rennie" userId="9556b1d2-0322-4965-aac5-dd2b6afe6306" providerId="ADAL" clId="{77EABE42-653E-4131-AF66-D5F243AFAC7B}" dt="2025-08-19T19:25:38.715" v="356" actId="1076"/>
          <ac:spMkLst>
            <pc:docMk/>
            <pc:sldMk cId="1366559525" sldId="379"/>
            <ac:spMk id="4" creationId="{1A348845-3852-D4E6-EF42-8024EAC0ED4C}"/>
          </ac:spMkLst>
        </pc:spChg>
      </pc:sldChg>
      <pc:sldChg chg="add del">
        <pc:chgData name="Jane Rennie" userId="9556b1d2-0322-4965-aac5-dd2b6afe6306" providerId="ADAL" clId="{77EABE42-653E-4131-AF66-D5F243AFAC7B}" dt="2025-08-22T13:30:26.443" v="531" actId="2696"/>
        <pc:sldMkLst>
          <pc:docMk/>
          <pc:sldMk cId="2997775298" sldId="380"/>
        </pc:sldMkLst>
      </pc:sldChg>
      <pc:sldChg chg="add del">
        <pc:chgData name="Jane Rennie" userId="9556b1d2-0322-4965-aac5-dd2b6afe6306" providerId="ADAL" clId="{77EABE42-653E-4131-AF66-D5F243AFAC7B}" dt="2025-08-22T13:35:18.477" v="533" actId="2696"/>
        <pc:sldMkLst>
          <pc:docMk/>
          <pc:sldMk cId="3987690364" sldId="380"/>
        </pc:sldMkLst>
      </pc:sldChg>
      <pc:sldMasterChg chg="modSldLayout">
        <pc:chgData name="Jane Rennie" userId="9556b1d2-0322-4965-aac5-dd2b6afe6306" providerId="ADAL" clId="{77EABE42-653E-4131-AF66-D5F243AFAC7B}" dt="2025-08-19T18:49:53.708" v="11"/>
        <pc:sldMasterMkLst>
          <pc:docMk/>
          <pc:sldMasterMk cId="2754269385" sldId="2147483710"/>
        </pc:sldMasterMkLst>
        <pc:sldLayoutChg chg="addSp">
          <pc:chgData name="Jane Rennie" userId="9556b1d2-0322-4965-aac5-dd2b6afe6306" providerId="ADAL" clId="{77EABE42-653E-4131-AF66-D5F243AFAC7B}" dt="2025-08-19T18:49:53.708" v="11"/>
          <pc:sldLayoutMkLst>
            <pc:docMk/>
            <pc:sldMasterMk cId="2754269385" sldId="2147483710"/>
            <pc:sldLayoutMk cId="1802670387" sldId="2147483716"/>
          </pc:sldLayoutMkLst>
          <pc:spChg chg="add">
            <ac:chgData name="Jane Rennie" userId="9556b1d2-0322-4965-aac5-dd2b6afe6306" providerId="ADAL" clId="{77EABE42-653E-4131-AF66-D5F243AFAC7B}" dt="2025-08-19T18:49:53.708" v="11"/>
            <ac:spMkLst>
              <pc:docMk/>
              <pc:sldMasterMk cId="2754269385" sldId="2147483710"/>
              <pc:sldLayoutMk cId="1802670387" sldId="2147483716"/>
              <ac:spMk id="6" creationId="{C964D7C5-C59B-7F17-23F6-DD0BF1BCFC70}"/>
            </ac:spMkLst>
          </pc:spChg>
          <pc:picChg chg="add">
            <ac:chgData name="Jane Rennie" userId="9556b1d2-0322-4965-aac5-dd2b6afe6306" providerId="ADAL" clId="{77EABE42-653E-4131-AF66-D5F243AFAC7B}" dt="2025-08-19T18:49:53.708" v="11"/>
            <ac:picMkLst>
              <pc:docMk/>
              <pc:sldMasterMk cId="2754269385" sldId="2147483710"/>
              <pc:sldLayoutMk cId="1802670387" sldId="2147483716"/>
              <ac:picMk id="7" creationId="{1B1EECBA-94DD-8782-39A7-4EBF0EAF757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8/28/2025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8/28/2025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3214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6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36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2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5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2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10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6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7424172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8/28/2025</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23200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8/28/2025</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185611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4540796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9720667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906736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1604513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371960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798207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178734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444862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8/28/2025</a:t>
            </a:fld>
            <a:endParaRPr lang="en-US" dirty="0"/>
          </a:p>
        </p:txBody>
      </p:sp>
      <p:sp>
        <p:nvSpPr>
          <p:cNvPr id="9" name="Footer Placeholder 8"/>
          <p:cNvSpPr>
            <a:spLocks noGrp="1"/>
          </p:cNvSpPr>
          <p:nvPr>
            <p:ph type="ftr" sz="quarter" idx="11"/>
          </p:nvPr>
        </p:nvSpPr>
        <p:spPr/>
        <p:txBody>
          <a:bodyPr/>
          <a:lstStyle/>
          <a:p>
            <a:r>
              <a:rPr lang="en-US" dirty="0"/>
              <a:t>PRESENTATION TITLE</a:t>
            </a:r>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383109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2935726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
        <p:nvSpPr>
          <p:cNvPr id="6" name="Freeform 5">
            <a:extLst>
              <a:ext uri="{FF2B5EF4-FFF2-40B4-BE49-F238E27FC236}">
                <a16:creationId xmlns:a16="http://schemas.microsoft.com/office/drawing/2014/main" id="{C964D7C5-C59B-7F17-23F6-DD0BF1BCFC70}"/>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Object 1">
            <a:extLst>
              <a:ext uri="{FF2B5EF4-FFF2-40B4-BE49-F238E27FC236}">
                <a16:creationId xmlns:a16="http://schemas.microsoft.com/office/drawing/2014/main" id="{1B1EECBA-94DD-8782-39A7-4EBF0EAF75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180267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8/28/2025</a:t>
            </a:fld>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522776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8/28/2025</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dirty="0"/>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1445580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8/28/2025</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dirty="0"/>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5576848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8/28/2025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PRESENTATION TITLE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54269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03" r:id="rId14"/>
    <p:sldLayoutId id="2147483704" r:id="rId15"/>
    <p:sldLayoutId id="2147483705" r:id="rId16"/>
    <p:sldLayoutId id="2147483709" r:id="rId17"/>
    <p:sldLayoutId id="2147483649" r:id="rId18"/>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sshrc-crsh.gc.ca/funding-financement/merit_review-evaluation_du_merite/guidelines_research-lignes_directrices_recherche-eng.aspx"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graduatefinance@trentu.ca"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nserc-crsng.gc.ca/ResearchPortal-PortailDeRecherche/Instructions-Instructions/CGS_M-BESC_M_eng.asp#a2" TargetMode="External"/><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cihr-irsc.gc.ca/e/38887.html" TargetMode="External"/><Relationship Id="rId5" Type="http://schemas.openxmlformats.org/officeDocument/2006/relationships/hyperlink" Target="https://www.nserc-crsng.gc.ca/OnlineServices-ServicesEnLigne/instructions/201/pgs-pdf_eng.asp" TargetMode="External"/><Relationship Id="rId4" Type="http://schemas.openxmlformats.org/officeDocument/2006/relationships/hyperlink" Target="https://sshrc-crsh.canada.ca/en/funding/opportunities/canada-graduate-research-scholarships/doctoral-program.aspx" TargetMode="Externa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9F936-8ECC-0B95-B278-BA11AAB7AD1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2" name="Title 1">
            <a:extLst>
              <a:ext uri="{FF2B5EF4-FFF2-40B4-BE49-F238E27FC236}">
                <a16:creationId xmlns:a16="http://schemas.microsoft.com/office/drawing/2014/main" id="{008315D2-7F57-AF2A-38D7-558098789073}"/>
              </a:ext>
            </a:extLst>
          </p:cNvPr>
          <p:cNvSpPr>
            <a:spLocks noGrp="1"/>
          </p:cNvSpPr>
          <p:nvPr>
            <p:ph type="title"/>
          </p:nvPr>
        </p:nvSpPr>
        <p:spPr>
          <a:xfrm>
            <a:off x="993618" y="2223782"/>
            <a:ext cx="8991600" cy="2134858"/>
          </a:xfrm>
          <a:prstGeom prst="flowChartDocument">
            <a:avLst/>
          </a:prstGeom>
          <a:solidFill>
            <a:srgbClr val="000000">
              <a:alpha val="85098"/>
            </a:srgbClr>
          </a:solidFill>
          <a:ln w="38100" cap="sq">
            <a:solidFill>
              <a:schemeClr val="tx1"/>
            </a:solidFill>
            <a:miter lim="800000"/>
          </a:ln>
        </p:spPr>
        <p:txBody>
          <a:bodyPr vert="horz" lIns="274320" tIns="182880" rIns="274320" bIns="182880" rtlCol="0" anchor="ctr" anchorCtr="1">
            <a:noAutofit/>
          </a:bodyPr>
          <a:lstStyle/>
          <a:p>
            <a:r>
              <a:rPr lang="en-US" sz="1600" dirty="0">
                <a:solidFill>
                  <a:schemeClr val="tx1"/>
                </a:solidFill>
              </a:rPr>
              <a:t> </a:t>
            </a:r>
            <a:br>
              <a:rPr lang="en-US" sz="1600" dirty="0">
                <a:solidFill>
                  <a:schemeClr val="tx1"/>
                </a:solidFill>
              </a:rPr>
            </a:br>
            <a:r>
              <a:rPr lang="en-US" sz="2000" dirty="0">
                <a:solidFill>
                  <a:schemeClr val="tx1"/>
                </a:solidFill>
              </a:rPr>
              <a:t>Letters of Recommendation </a:t>
            </a:r>
            <a:br>
              <a:rPr lang="en-US" sz="2000" dirty="0">
                <a:solidFill>
                  <a:schemeClr val="tx1"/>
                </a:solidFill>
              </a:rPr>
            </a:br>
            <a:r>
              <a:rPr lang="en-US" sz="2000" dirty="0">
                <a:solidFill>
                  <a:schemeClr val="tx1"/>
                </a:solidFill>
              </a:rPr>
              <a:t>&amp; </a:t>
            </a:r>
            <a:br>
              <a:rPr lang="en-US" sz="2000" dirty="0">
                <a:solidFill>
                  <a:schemeClr val="tx1"/>
                </a:solidFill>
              </a:rPr>
            </a:br>
            <a:r>
              <a:rPr lang="en-US" sz="2000" dirty="0">
                <a:solidFill>
                  <a:schemeClr val="tx1"/>
                </a:solidFill>
              </a:rPr>
              <a:t>Special Circumstances</a:t>
            </a:r>
            <a:br>
              <a:rPr lang="en-US" sz="2000" dirty="0">
                <a:solidFill>
                  <a:schemeClr val="tx1"/>
                </a:solidFill>
              </a:rPr>
            </a:br>
            <a:r>
              <a:rPr lang="en-US" sz="2000" dirty="0">
                <a:solidFill>
                  <a:schemeClr val="tx1"/>
                </a:solidFill>
              </a:rPr>
              <a:t>2025-26</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34214010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6565399" y="797277"/>
            <a:ext cx="5114995" cy="1174991"/>
          </a:xfrm>
        </p:spPr>
        <p:txBody>
          <a:bodyPr vert="horz" lIns="182880" tIns="182880" rIns="182880" bIns="182880" rtlCol="0" anchor="ctr">
            <a:normAutofit/>
          </a:bodyPr>
          <a:lstStyle/>
          <a:p>
            <a:r>
              <a:rPr lang="en-US" sz="1800" dirty="0"/>
              <a:t>Details to include within Special Circumstances Section of your Application</a:t>
            </a:r>
          </a:p>
        </p:txBody>
      </p:sp>
      <p:sp>
        <p:nvSpPr>
          <p:cNvPr id="7" name="Text Placeholder 6">
            <a:extLst>
              <a:ext uri="{FF2B5EF4-FFF2-40B4-BE49-F238E27FC236}">
                <a16:creationId xmlns:a16="http://schemas.microsoft.com/office/drawing/2014/main" id="{488F6394-786C-5C79-1DBE-C98788568737}"/>
              </a:ext>
            </a:extLst>
          </p:cNvPr>
          <p:cNvSpPr>
            <a:spLocks/>
          </p:cNvSpPr>
          <p:nvPr/>
        </p:nvSpPr>
        <p:spPr>
          <a:xfrm>
            <a:off x="6217919" y="2404872"/>
            <a:ext cx="5809956" cy="403250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1500"/>
              </a:spcAft>
              <a:buClr>
                <a:srgbClr val="418AB3"/>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The </a:t>
            </a:r>
            <a:r>
              <a:rPr kumimoji="0" lang="en-US" sz="1400" b="0" i="1"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Special circumstances</a:t>
            </a:r>
            <a:r>
              <a:rPr kumimoji="0" lang="en-US" sz="1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 section should include the following information as needed:</a:t>
            </a:r>
          </a:p>
          <a:p>
            <a:pPr marL="0" marR="0" lvl="0" indent="-228600" algn="l" defTabSz="914400" rtl="0" eaLnBrk="1" fontAlgn="auto" latinLnBrk="0" hangingPunct="1">
              <a:lnSpc>
                <a:spcPct val="90000"/>
              </a:lnSpc>
              <a:spcBef>
                <a:spcPts val="0"/>
              </a:spcBef>
              <a:spcAft>
                <a:spcPts val="863"/>
              </a:spcAft>
              <a:buClr>
                <a:srgbClr val="418AB3"/>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The duration of the delay/interruption and, if applicable, a percentage of reduction in workload.</a:t>
            </a:r>
          </a:p>
          <a:p>
            <a:pPr marL="0" marR="0" lvl="0" indent="-228600" algn="l" defTabSz="914400" rtl="0" eaLnBrk="1" fontAlgn="auto" latinLnBrk="0" hangingPunct="1">
              <a:lnSpc>
                <a:spcPct val="90000"/>
              </a:lnSpc>
              <a:spcBef>
                <a:spcPts val="0"/>
              </a:spcBef>
              <a:spcAft>
                <a:spcPts val="863"/>
              </a:spcAft>
              <a:buClr>
                <a:srgbClr val="418AB3"/>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A clear description of its impact including, if relevant, the type of research contribution impacted (for example, publications, data collection, presentations, etc.).</a:t>
            </a:r>
          </a:p>
          <a:p>
            <a:pPr marL="0" marR="0" lvl="0" indent="-228600" algn="l" defTabSz="914400" rtl="0" eaLnBrk="1" fontAlgn="auto" latinLnBrk="0" hangingPunct="1">
              <a:lnSpc>
                <a:spcPct val="90000"/>
              </a:lnSpc>
              <a:spcBef>
                <a:spcPts val="0"/>
              </a:spcBef>
              <a:spcAft>
                <a:spcPts val="863"/>
              </a:spcAft>
              <a:buClr>
                <a:srgbClr val="418AB3"/>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For delays related to the COVID-19 pandemic, specify the impacts and how they relate to your particular circumstances (for example, lab access, equipment delays, family responsibilities, etc.). Explain what you did to adjust or compensate in response to these impacts. </a:t>
            </a:r>
          </a:p>
          <a:p>
            <a:pPr marL="0" marR="0" lvl="0" indent="0" algn="l" defTabSz="914400" rtl="0" eaLnBrk="1" fontAlgn="auto" latinLnBrk="0" hangingPunct="1">
              <a:lnSpc>
                <a:spcPct val="90000"/>
              </a:lnSpc>
              <a:spcBef>
                <a:spcPts val="1000"/>
              </a:spcBef>
              <a:spcAft>
                <a:spcPts val="1500"/>
              </a:spcAft>
              <a:buClr>
                <a:srgbClr val="418AB3"/>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The review committee members are asked to recognize delays and assess the quality of your performance and productivity during your active period (that is, excluding the period of special circumstances). </a:t>
            </a:r>
          </a:p>
          <a:p>
            <a:pPr marL="0" marR="0" lvl="0" indent="-228600" algn="l" defTabSz="914400" rtl="0" eaLnBrk="1" fontAlgn="auto" latinLnBrk="0" hangingPunct="1">
              <a:lnSpc>
                <a:spcPct val="100000"/>
              </a:lnSpc>
              <a:spcBef>
                <a:spcPts val="1000"/>
              </a:spcBef>
              <a:spcAft>
                <a:spcPts val="600"/>
              </a:spcAft>
              <a:buClr>
                <a:srgbClr val="9BAFB5"/>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5CB5A420-4302-3663-D03F-4675A9A9FCF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657345" cy="6858000"/>
          </a:xfrm>
          <a:prstGeom prst="rect">
            <a:avLst/>
          </a:prstGeom>
        </p:spPr>
      </p:pic>
    </p:spTree>
    <p:extLst>
      <p:ext uri="{BB962C8B-B14F-4D97-AF65-F5344CB8AC3E}">
        <p14:creationId xmlns:p14="http://schemas.microsoft.com/office/powerpoint/2010/main" val="359155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7F81-3623-C4CB-2665-201BAD29890B}"/>
              </a:ext>
            </a:extLst>
          </p:cNvPr>
          <p:cNvSpPr>
            <a:spLocks noGrp="1"/>
          </p:cNvSpPr>
          <p:nvPr>
            <p:ph type="title"/>
          </p:nvPr>
        </p:nvSpPr>
        <p:spPr>
          <a:xfrm>
            <a:off x="5687568" y="964692"/>
            <a:ext cx="6092952" cy="1188720"/>
          </a:xfrm>
        </p:spPr>
        <p:txBody>
          <a:bodyPr vert="horz" lIns="182880" tIns="182880" rIns="182880" bIns="182880" rtlCol="0" anchor="ctr">
            <a:normAutofit/>
          </a:bodyPr>
          <a:lstStyle/>
          <a:p>
            <a:r>
              <a:rPr lang="en-US" sz="2600" dirty="0">
                <a:solidFill>
                  <a:schemeClr val="tx1">
                    <a:lumMod val="85000"/>
                    <a:lumOff val="15000"/>
                  </a:schemeClr>
                </a:solidFill>
              </a:rPr>
              <a:t>Writing Tips</a:t>
            </a:r>
          </a:p>
        </p:txBody>
      </p:sp>
      <p:sp>
        <p:nvSpPr>
          <p:cNvPr id="3" name="Content Placeholder 2">
            <a:extLst>
              <a:ext uri="{FF2B5EF4-FFF2-40B4-BE49-F238E27FC236}">
                <a16:creationId xmlns:a16="http://schemas.microsoft.com/office/drawing/2014/main" id="{DEFE70D8-5F0E-7937-FE6C-5B44F1358CD9}"/>
              </a:ext>
            </a:extLst>
          </p:cNvPr>
          <p:cNvSpPr>
            <a:spLocks noGrp="1"/>
          </p:cNvSpPr>
          <p:nvPr>
            <p:ph idx="1"/>
          </p:nvPr>
        </p:nvSpPr>
        <p:spPr>
          <a:xfrm>
            <a:off x="294640" y="508000"/>
            <a:ext cx="5049520" cy="5882640"/>
          </a:xfrm>
        </p:spPr>
        <p:txBody>
          <a:bodyPr vert="horz" lIns="91440" tIns="45720" rIns="91440" bIns="45720" rtlCol="0">
            <a:normAutofit fontScale="92500" lnSpcReduction="10000"/>
          </a:bodyPr>
          <a:lstStyle/>
          <a:p>
            <a:pPr marL="0" indent="0">
              <a:lnSpc>
                <a:spcPct val="90000"/>
              </a:lnSpc>
              <a:spcAft>
                <a:spcPts val="600"/>
              </a:spcAft>
              <a:buNone/>
            </a:pPr>
            <a:r>
              <a:rPr lang="en-US" sz="1500" b="1" i="0" dirty="0">
                <a:solidFill>
                  <a:schemeClr val="tx1">
                    <a:lumMod val="85000"/>
                    <a:lumOff val="15000"/>
                  </a:schemeClr>
                </a:solidFill>
                <a:effectLst/>
              </a:rPr>
              <a:t>Be Brief, Honest, and Respectful</a:t>
            </a:r>
            <a:endParaRPr lang="en-US" sz="1500" b="0" i="0" dirty="0">
              <a:solidFill>
                <a:schemeClr val="tx1">
                  <a:lumMod val="85000"/>
                  <a:lumOff val="15000"/>
                </a:schemeClr>
              </a:solidFill>
              <a:effectLst/>
            </a:endParaRPr>
          </a:p>
          <a:p>
            <a:pPr marL="228600" lvl="1" indent="0">
              <a:lnSpc>
                <a:spcPct val="90000"/>
              </a:lnSpc>
              <a:spcAft>
                <a:spcPts val="300"/>
              </a:spcAft>
              <a:buNone/>
            </a:pPr>
            <a:r>
              <a:rPr lang="en-US" sz="1500" b="0" i="0" dirty="0">
                <a:solidFill>
                  <a:schemeClr val="tx1">
                    <a:lumMod val="85000"/>
                    <a:lumOff val="15000"/>
                  </a:schemeClr>
                </a:solidFill>
                <a:effectLst/>
              </a:rPr>
              <a:t>Share only what is necessary to provide context. Avoid overly emotional language—focus on clarity and sincerity.</a:t>
            </a:r>
          </a:p>
          <a:p>
            <a:pPr marL="0" indent="0">
              <a:lnSpc>
                <a:spcPct val="90000"/>
              </a:lnSpc>
              <a:spcAft>
                <a:spcPts val="600"/>
              </a:spcAft>
              <a:buNone/>
            </a:pPr>
            <a:r>
              <a:rPr lang="en-US" sz="1500" b="1" i="0" dirty="0">
                <a:solidFill>
                  <a:schemeClr val="tx1">
                    <a:lumMod val="85000"/>
                    <a:lumOff val="15000"/>
                  </a:schemeClr>
                </a:solidFill>
                <a:effectLst/>
              </a:rPr>
              <a:t>Stay Factual and Concise</a:t>
            </a:r>
            <a:endParaRPr lang="en-US" sz="1500" b="0" i="0" dirty="0">
              <a:solidFill>
                <a:schemeClr val="tx1">
                  <a:lumMod val="85000"/>
                  <a:lumOff val="15000"/>
                </a:schemeClr>
              </a:solidFill>
              <a:effectLst/>
            </a:endParaRPr>
          </a:p>
          <a:p>
            <a:pPr marL="228600" lvl="1" indent="0">
              <a:lnSpc>
                <a:spcPct val="90000"/>
              </a:lnSpc>
              <a:spcAft>
                <a:spcPts val="300"/>
              </a:spcAft>
              <a:buNone/>
            </a:pPr>
            <a:r>
              <a:rPr lang="en-US" sz="1500" b="0" i="0" dirty="0">
                <a:solidFill>
                  <a:schemeClr val="tx1">
                    <a:lumMod val="85000"/>
                    <a:lumOff val="15000"/>
                  </a:schemeClr>
                </a:solidFill>
                <a:effectLst/>
              </a:rPr>
              <a:t>Describe the situation using objective language. Include dates or timeframes if relevant and avoid speculation or exaggeration.</a:t>
            </a:r>
          </a:p>
          <a:p>
            <a:pPr marL="0" indent="0">
              <a:lnSpc>
                <a:spcPct val="90000"/>
              </a:lnSpc>
              <a:spcAft>
                <a:spcPts val="600"/>
              </a:spcAft>
              <a:buNone/>
            </a:pPr>
            <a:r>
              <a:rPr lang="en-US" sz="1500" b="1" i="0" dirty="0">
                <a:solidFill>
                  <a:schemeClr val="tx1">
                    <a:lumMod val="85000"/>
                    <a:lumOff val="15000"/>
                  </a:schemeClr>
                </a:solidFill>
                <a:effectLst/>
              </a:rPr>
              <a:t>Review Your Full Application for Gaps</a:t>
            </a:r>
            <a:endParaRPr lang="en-US" sz="1500" b="0" i="0" dirty="0">
              <a:solidFill>
                <a:schemeClr val="tx1">
                  <a:lumMod val="85000"/>
                  <a:lumOff val="15000"/>
                </a:schemeClr>
              </a:solidFill>
              <a:effectLst/>
            </a:endParaRPr>
          </a:p>
          <a:p>
            <a:pPr marL="228600" lvl="1" indent="0">
              <a:lnSpc>
                <a:spcPct val="90000"/>
              </a:lnSpc>
              <a:spcAft>
                <a:spcPts val="300"/>
              </a:spcAft>
              <a:buNone/>
            </a:pPr>
            <a:r>
              <a:rPr lang="en-US" sz="1500" b="0" i="0" dirty="0">
                <a:solidFill>
                  <a:schemeClr val="tx1">
                    <a:lumMod val="85000"/>
                    <a:lumOff val="15000"/>
                  </a:schemeClr>
                </a:solidFill>
                <a:effectLst/>
              </a:rPr>
              <a:t>Consider whether your transcripts, CV, or research proposal leave questions that this section can help clarify for adjudication committee members.</a:t>
            </a:r>
          </a:p>
          <a:p>
            <a:pPr marL="0" indent="0">
              <a:lnSpc>
                <a:spcPct val="90000"/>
              </a:lnSpc>
              <a:spcAft>
                <a:spcPts val="600"/>
              </a:spcAft>
              <a:buNone/>
            </a:pPr>
            <a:r>
              <a:rPr lang="en-US" sz="1500" b="1" i="0" dirty="0">
                <a:solidFill>
                  <a:schemeClr val="tx1">
                    <a:lumMod val="85000"/>
                    <a:lumOff val="15000"/>
                  </a:schemeClr>
                </a:solidFill>
                <a:effectLst/>
              </a:rPr>
              <a:t>Connect Circumstances to Your Academic Journey</a:t>
            </a:r>
            <a:endParaRPr lang="en-US" sz="1500" b="0" i="0" dirty="0">
              <a:solidFill>
                <a:schemeClr val="tx1">
                  <a:lumMod val="85000"/>
                  <a:lumOff val="15000"/>
                </a:schemeClr>
              </a:solidFill>
              <a:effectLst/>
            </a:endParaRPr>
          </a:p>
          <a:p>
            <a:pPr marL="228600" lvl="1" indent="0">
              <a:lnSpc>
                <a:spcPct val="90000"/>
              </a:lnSpc>
              <a:spcAft>
                <a:spcPts val="300"/>
              </a:spcAft>
              <a:buNone/>
            </a:pPr>
            <a:r>
              <a:rPr lang="en-US" sz="1500" b="0" i="0" dirty="0">
                <a:solidFill>
                  <a:schemeClr val="tx1">
                    <a:lumMod val="85000"/>
                    <a:lumOff val="15000"/>
                  </a:schemeClr>
                </a:solidFill>
                <a:effectLst/>
              </a:rPr>
              <a:t>Explain how the situation may have impacted your academic performance, research progress, or professional development.</a:t>
            </a:r>
          </a:p>
          <a:p>
            <a:pPr marL="0" indent="0">
              <a:lnSpc>
                <a:spcPct val="90000"/>
              </a:lnSpc>
              <a:spcAft>
                <a:spcPts val="600"/>
              </a:spcAft>
              <a:buNone/>
            </a:pPr>
            <a:r>
              <a:rPr lang="en-US" sz="1500" b="1" i="0" dirty="0">
                <a:solidFill>
                  <a:schemeClr val="tx1">
                    <a:lumMod val="85000"/>
                    <a:lumOff val="15000"/>
                  </a:schemeClr>
                </a:solidFill>
                <a:effectLst/>
              </a:rPr>
              <a:t>Demonstrate Growth and Resilience</a:t>
            </a:r>
            <a:endParaRPr lang="en-US" sz="1500" b="0" i="0" dirty="0">
              <a:solidFill>
                <a:schemeClr val="tx1">
                  <a:lumMod val="85000"/>
                  <a:lumOff val="15000"/>
                </a:schemeClr>
              </a:solidFill>
              <a:effectLst/>
            </a:endParaRPr>
          </a:p>
          <a:p>
            <a:pPr marL="228600" lvl="1" indent="0">
              <a:lnSpc>
                <a:spcPct val="90000"/>
              </a:lnSpc>
              <a:spcAft>
                <a:spcPts val="300"/>
              </a:spcAft>
              <a:buNone/>
            </a:pPr>
            <a:r>
              <a:rPr lang="en-US" sz="1500" b="0" i="0" dirty="0">
                <a:solidFill>
                  <a:schemeClr val="tx1">
                    <a:lumMod val="85000"/>
                    <a:lumOff val="15000"/>
                  </a:schemeClr>
                </a:solidFill>
                <a:effectLst/>
              </a:rPr>
              <a:t>Highlight how the experience strengthened your focus, shaped your research interests, or contributed to your personal and academic growth.</a:t>
            </a:r>
          </a:p>
          <a:p>
            <a:pPr marL="0" indent="0">
              <a:lnSpc>
                <a:spcPct val="90000"/>
              </a:lnSpc>
              <a:spcAft>
                <a:spcPts val="600"/>
              </a:spcAft>
              <a:buNone/>
            </a:pPr>
            <a:r>
              <a:rPr lang="en-US" sz="1500" b="1" i="0" dirty="0">
                <a:solidFill>
                  <a:schemeClr val="tx1">
                    <a:lumMod val="85000"/>
                    <a:lumOff val="15000"/>
                  </a:schemeClr>
                </a:solidFill>
                <a:effectLst/>
              </a:rPr>
              <a:t>Maintain a Professional Tone</a:t>
            </a:r>
            <a:endParaRPr lang="en-US" sz="1500" b="0" i="0" dirty="0">
              <a:solidFill>
                <a:schemeClr val="tx1">
                  <a:lumMod val="85000"/>
                  <a:lumOff val="15000"/>
                </a:schemeClr>
              </a:solidFill>
              <a:effectLst/>
            </a:endParaRPr>
          </a:p>
          <a:p>
            <a:pPr marL="228600" lvl="1" indent="0">
              <a:lnSpc>
                <a:spcPct val="90000"/>
              </a:lnSpc>
              <a:spcAft>
                <a:spcPts val="300"/>
              </a:spcAft>
              <a:buNone/>
            </a:pPr>
            <a:r>
              <a:rPr lang="en-US" sz="1500" b="0" i="0" dirty="0">
                <a:solidFill>
                  <a:schemeClr val="tx1">
                    <a:lumMod val="85000"/>
                    <a:lumOff val="15000"/>
                  </a:schemeClr>
                </a:solidFill>
                <a:effectLst/>
              </a:rPr>
              <a:t>Avoid placing blame or venting frustrations. Instead, frame your experience in a way that shows maturity and perseverance.</a:t>
            </a:r>
          </a:p>
          <a:p>
            <a:pPr marL="0">
              <a:lnSpc>
                <a:spcPct val="90000"/>
              </a:lnSpc>
            </a:pPr>
            <a:endParaRPr lang="en-US" sz="1000" dirty="0">
              <a:solidFill>
                <a:schemeClr val="tx1">
                  <a:lumMod val="85000"/>
                  <a:lumOff val="15000"/>
                </a:schemeClr>
              </a:solidFill>
            </a:endParaRPr>
          </a:p>
        </p:txBody>
      </p:sp>
      <p:pic>
        <p:nvPicPr>
          <p:cNvPr id="21" name="Picture 20" descr="A typewriter and books on a table">
            <a:extLst>
              <a:ext uri="{FF2B5EF4-FFF2-40B4-BE49-F238E27FC236}">
                <a16:creationId xmlns:a16="http://schemas.microsoft.com/office/drawing/2014/main" id="{2711EFB6-5BF5-2439-2422-EE9C3F3814C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558336" y="2394711"/>
            <a:ext cx="2901387" cy="1552007"/>
          </a:xfrm>
          <a:prstGeom prst="rect">
            <a:avLst/>
          </a:prstGeom>
          <a:ln w="31750" cap="sq">
            <a:solidFill>
              <a:srgbClr val="FFFFFF"/>
            </a:solidFill>
            <a:miter lim="800000"/>
          </a:ln>
        </p:spPr>
      </p:pic>
      <p:pic>
        <p:nvPicPr>
          <p:cNvPr id="3074" name="Picture 2" descr="Free Brown Wooden Desk Stock Photo">
            <a:extLst>
              <a:ext uri="{FF2B5EF4-FFF2-40B4-BE49-F238E27FC236}">
                <a16:creationId xmlns:a16="http://schemas.microsoft.com/office/drawing/2014/main" id="{64FE28DA-9E00-A98A-2560-61883DCB99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6"/>
          <a:stretch>
            <a:fillRect/>
          </a:stretch>
        </p:blipFill>
        <p:spPr bwMode="auto">
          <a:xfrm>
            <a:off x="5558336" y="4188017"/>
            <a:ext cx="2901387" cy="1552007"/>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23" name="Picture 22" descr="A computer and a book on a table">
            <a:extLst>
              <a:ext uri="{FF2B5EF4-FFF2-40B4-BE49-F238E27FC236}">
                <a16:creationId xmlns:a16="http://schemas.microsoft.com/office/drawing/2014/main" id="{9F993F8A-7466-EE9C-B24B-3D95FA3E874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814477" y="2394711"/>
            <a:ext cx="2966043" cy="3264882"/>
          </a:xfrm>
          <a:prstGeom prst="rect">
            <a:avLst/>
          </a:prstGeom>
          <a:ln w="31750" cap="sq">
            <a:solidFill>
              <a:srgbClr val="FFFFFF"/>
            </a:solidFill>
            <a:miter lim="800000"/>
          </a:ln>
        </p:spPr>
      </p:pic>
    </p:spTree>
    <p:extLst>
      <p:ext uri="{BB962C8B-B14F-4D97-AF65-F5344CB8AC3E}">
        <p14:creationId xmlns:p14="http://schemas.microsoft.com/office/powerpoint/2010/main" val="189924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9B1ED-4D78-65EC-0579-DA9E41D7C42C}"/>
              </a:ext>
            </a:extLst>
          </p:cNvPr>
          <p:cNvSpPr>
            <a:spLocks noGrp="1"/>
          </p:cNvSpPr>
          <p:nvPr>
            <p:ph type="title"/>
          </p:nvPr>
        </p:nvSpPr>
        <p:spPr>
          <a:xfrm>
            <a:off x="7720168" y="1586484"/>
            <a:ext cx="3685032" cy="3685032"/>
          </a:xfrm>
          <a:prstGeom prst="ellipse">
            <a:avLst/>
          </a:prstGeom>
          <a:solidFill>
            <a:schemeClr val="accent2"/>
          </a:solidFill>
          <a:ln>
            <a:noFill/>
          </a:ln>
        </p:spPr>
        <p:txBody>
          <a:bodyPr vert="horz" lIns="182880" tIns="182880" rIns="182880" bIns="182880" rtlCol="0" anchor="ctr">
            <a:normAutofit/>
          </a:bodyPr>
          <a:lstStyle/>
          <a:p>
            <a:r>
              <a:rPr lang="en-US" sz="2300" dirty="0">
                <a:solidFill>
                  <a:srgbClr val="FFFFFF"/>
                </a:solidFill>
              </a:rPr>
              <a:t>Indigenous Talent Measures</a:t>
            </a:r>
          </a:p>
        </p:txBody>
      </p:sp>
      <p:sp>
        <p:nvSpPr>
          <p:cNvPr id="7" name="Content Placeholder 6">
            <a:extLst>
              <a:ext uri="{FF2B5EF4-FFF2-40B4-BE49-F238E27FC236}">
                <a16:creationId xmlns:a16="http://schemas.microsoft.com/office/drawing/2014/main" id="{051EAA32-913D-25AC-CC36-C39DAE7FE639}"/>
              </a:ext>
            </a:extLst>
          </p:cNvPr>
          <p:cNvSpPr>
            <a:spLocks noGrp="1"/>
          </p:cNvSpPr>
          <p:nvPr>
            <p:ph type="body" sz="half" idx="2"/>
          </p:nvPr>
        </p:nvSpPr>
        <p:spPr>
          <a:xfrm>
            <a:off x="1036320" y="1016924"/>
            <a:ext cx="6353206" cy="4398041"/>
          </a:xfrm>
        </p:spPr>
        <p:txBody>
          <a:bodyPr vert="horz" lIns="91440" tIns="45720" rIns="91440" bIns="45720" rtlCol="0" anchor="ctr">
            <a:noAutofit/>
          </a:bodyPr>
          <a:lstStyle/>
          <a:p>
            <a:pPr algn="l" fontAlgn="base">
              <a:lnSpc>
                <a:spcPct val="90000"/>
              </a:lnSpc>
              <a:spcAft>
                <a:spcPts val="600"/>
              </a:spcAft>
            </a:pPr>
            <a:r>
              <a:rPr lang="en-US" dirty="0">
                <a:solidFill>
                  <a:srgbClr val="404040"/>
                </a:solidFill>
              </a:rPr>
              <a:t>I</a:t>
            </a:r>
            <a:r>
              <a:rPr lang="en-US" dirty="0">
                <a:solidFill>
                  <a:srgbClr val="404040"/>
                </a:solidFill>
                <a:effectLst/>
              </a:rPr>
              <a:t>ndigenous applicants are encouraged to use the “Allowable Inclusions” section of their application to describe special circumstances that could have impacted their academic or career paths. </a:t>
            </a:r>
          </a:p>
          <a:p>
            <a:pPr algn="l" fontAlgn="base">
              <a:lnSpc>
                <a:spcPct val="90000"/>
              </a:lnSpc>
              <a:spcAft>
                <a:spcPts val="600"/>
              </a:spcAft>
            </a:pPr>
            <a:r>
              <a:rPr lang="en-US" dirty="0">
                <a:solidFill>
                  <a:srgbClr val="404040"/>
                </a:solidFill>
              </a:rPr>
              <a:t>SSHRC is committed to supporting research by and with Indigenous peoples, in Canada and abroad, as well as Indigenous students. SSHRC’s Indigenous Talent Measures aim to support graduate students applying for Doctoral Awards. </a:t>
            </a:r>
          </a:p>
          <a:p>
            <a:pPr algn="l" fontAlgn="base">
              <a:lnSpc>
                <a:spcPct val="90000"/>
              </a:lnSpc>
              <a:spcAft>
                <a:spcPts val="600"/>
              </a:spcAft>
            </a:pPr>
            <a:r>
              <a:rPr lang="en-US" b="1" dirty="0">
                <a:solidFill>
                  <a:srgbClr val="404040"/>
                </a:solidFill>
              </a:rPr>
              <a:t>These measures include:</a:t>
            </a:r>
          </a:p>
          <a:p>
            <a:pPr marL="342900" indent="-228600" algn="l" fontAlgn="base">
              <a:lnSpc>
                <a:spcPct val="90000"/>
              </a:lnSpc>
              <a:spcAft>
                <a:spcPts val="600"/>
              </a:spcAft>
              <a:buFont typeface="Arial" panose="020B0604020202020204" pitchFamily="34" charset="0"/>
              <a:buChar char="•"/>
            </a:pPr>
            <a:r>
              <a:rPr lang="en-US" dirty="0">
                <a:solidFill>
                  <a:srgbClr val="404040"/>
                </a:solidFill>
              </a:rPr>
              <a:t>An opportunity for self-identified Indigenous doctoral applicants to have their applications considered for submission beyond their institution’s quota; </a:t>
            </a:r>
          </a:p>
          <a:p>
            <a:pPr marL="342900" indent="-228600" algn="l" fontAlgn="base">
              <a:lnSpc>
                <a:spcPct val="90000"/>
              </a:lnSpc>
              <a:spcAft>
                <a:spcPts val="600"/>
              </a:spcAft>
              <a:buFont typeface="Arial" panose="020B0604020202020204" pitchFamily="34" charset="0"/>
              <a:buChar char="•"/>
            </a:pPr>
            <a:r>
              <a:rPr lang="en-US" dirty="0">
                <a:solidFill>
                  <a:srgbClr val="404040"/>
                </a:solidFill>
              </a:rPr>
              <a:t>A check-box in the application form to identify a proposed program of study as Indigenous research, such that </a:t>
            </a:r>
            <a:r>
              <a:rPr lang="en-US" dirty="0">
                <a:solidFill>
                  <a:srgbClr val="404040"/>
                </a:solidFill>
                <a:hlinkClick r:id="rId3">
                  <a:extLst>
                    <a:ext uri="{A12FA001-AC4F-418D-AE19-62706E023703}">
                      <ahyp:hlinkClr xmlns:ahyp="http://schemas.microsoft.com/office/drawing/2018/hyperlinkcolor" val="tx"/>
                    </a:ext>
                  </a:extLst>
                </a:hlinkClick>
              </a:rPr>
              <a:t>SSHRC’s Guidelines for the Merit Review of Indigenous Research </a:t>
            </a:r>
            <a:r>
              <a:rPr lang="en-US" dirty="0">
                <a:solidFill>
                  <a:srgbClr val="404040"/>
                </a:solidFill>
              </a:rPr>
              <a:t>will apply; </a:t>
            </a:r>
          </a:p>
          <a:p>
            <a:pPr marL="285750" indent="-228600" algn="l" fontAlgn="base">
              <a:lnSpc>
                <a:spcPct val="90000"/>
              </a:lnSpc>
              <a:spcAft>
                <a:spcPts val="600"/>
              </a:spcAft>
              <a:buFont typeface="Arial" panose="020B0604020202020204" pitchFamily="34" charset="0"/>
              <a:buChar char="•"/>
            </a:pPr>
            <a:r>
              <a:rPr lang="en-US" dirty="0">
                <a:solidFill>
                  <a:srgbClr val="404040"/>
                </a:solidFill>
              </a:rPr>
              <a:t>In addition, SSHRC makes concerted efforts to include experts in Indigenous research in doctoral adjudication committees. </a:t>
            </a:r>
          </a:p>
        </p:txBody>
      </p:sp>
    </p:spTree>
    <p:extLst>
      <p:ext uri="{BB962C8B-B14F-4D97-AF65-F5344CB8AC3E}">
        <p14:creationId xmlns:p14="http://schemas.microsoft.com/office/powerpoint/2010/main" val="243922296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419609" y="1311800"/>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600" kern="1200" cap="all" spc="200" baseline="0" dirty="0">
                <a:solidFill>
                  <a:srgbClr val="FFFFFF"/>
                </a:solidFill>
                <a:latin typeface="+mj-lt"/>
                <a:ea typeface="+mj-ea"/>
                <a:cs typeface="+mj-cs"/>
              </a:rPr>
              <a:t>Why an applicant would include: </a:t>
            </a:r>
          </a:p>
        </p:txBody>
      </p:sp>
      <p:sp>
        <p:nvSpPr>
          <p:cNvPr id="3" name="TextBox 2">
            <a:extLst>
              <a:ext uri="{FF2B5EF4-FFF2-40B4-BE49-F238E27FC236}">
                <a16:creationId xmlns:a16="http://schemas.microsoft.com/office/drawing/2014/main" id="{C1D5C8DA-3278-D2AF-8958-4FB08A6393CE}"/>
              </a:ext>
            </a:extLst>
          </p:cNvPr>
          <p:cNvSpPr txBox="1"/>
          <p:nvPr/>
        </p:nvSpPr>
        <p:spPr>
          <a:xfrm>
            <a:off x="4310889" y="819061"/>
            <a:ext cx="7699248" cy="4670509"/>
          </a:xfrm>
          <a:prstGeom prst="rect">
            <a:avLst/>
          </a:prstGeom>
          <a:noFill/>
        </p:spPr>
        <p:txBody>
          <a:bodyPr wrap="square">
            <a:spAutoFit/>
          </a:bodyPr>
          <a:lstStyle/>
          <a:p>
            <a:pPr algn="l">
              <a:spcBef>
                <a:spcPts val="300"/>
              </a:spcBef>
              <a:spcAft>
                <a:spcPts val="600"/>
              </a:spcAft>
              <a:buFont typeface="+mj-lt"/>
              <a:buAutoNum type="arabicPeriod"/>
            </a:pPr>
            <a:r>
              <a:rPr lang="en-US" sz="1600" b="1" i="0" dirty="0">
                <a:solidFill>
                  <a:srgbClr val="424242"/>
                </a:solidFill>
                <a:effectLst/>
              </a:rPr>
              <a:t> Contextualizes Academic Performance</a:t>
            </a:r>
            <a:endParaRPr lang="en-US" sz="1600" b="0" i="0" dirty="0">
              <a:solidFill>
                <a:srgbClr val="424242"/>
              </a:solidFill>
              <a:effectLst/>
            </a:endParaRPr>
          </a:p>
          <a:p>
            <a:pPr marL="742950" lvl="1" indent="-285750" algn="l">
              <a:spcBef>
                <a:spcPts val="300"/>
              </a:spcBef>
              <a:spcAft>
                <a:spcPts val="300"/>
              </a:spcAft>
              <a:buFont typeface="Arial" panose="020B0604020202020204" pitchFamily="34" charset="0"/>
              <a:buChar char="•"/>
            </a:pPr>
            <a:r>
              <a:rPr lang="en-US" sz="1600" b="0" i="0" dirty="0">
                <a:solidFill>
                  <a:srgbClr val="424242"/>
                </a:solidFill>
                <a:effectLst/>
              </a:rPr>
              <a:t>Explains any dips in grades, gaps in education, or delays in research progress due to personal, medical, financial, or family-related challenges.</a:t>
            </a:r>
          </a:p>
          <a:p>
            <a:pPr algn="l">
              <a:spcBef>
                <a:spcPts val="300"/>
              </a:spcBef>
              <a:spcAft>
                <a:spcPts val="600"/>
              </a:spcAft>
              <a:buFont typeface="+mj-lt"/>
              <a:buAutoNum type="arabicPeriod"/>
            </a:pPr>
            <a:r>
              <a:rPr lang="en-US" sz="1600" b="1" i="0" dirty="0">
                <a:solidFill>
                  <a:srgbClr val="424242"/>
                </a:solidFill>
                <a:effectLst/>
              </a:rPr>
              <a:t> Ensures Fair Evaluation</a:t>
            </a:r>
            <a:endParaRPr lang="en-US" sz="1600" b="0" i="0" dirty="0">
              <a:solidFill>
                <a:srgbClr val="424242"/>
              </a:solidFill>
              <a:effectLst/>
            </a:endParaRPr>
          </a:p>
          <a:p>
            <a:pPr marL="742950" lvl="1" indent="-285750" algn="l">
              <a:spcBef>
                <a:spcPts val="300"/>
              </a:spcBef>
              <a:spcAft>
                <a:spcPts val="300"/>
              </a:spcAft>
              <a:buFont typeface="Arial" panose="020B0604020202020204" pitchFamily="34" charset="0"/>
              <a:buChar char="•"/>
            </a:pPr>
            <a:r>
              <a:rPr lang="en-US" sz="1600" b="0" i="0" dirty="0">
                <a:solidFill>
                  <a:srgbClr val="424242"/>
                </a:solidFill>
                <a:effectLst/>
              </a:rPr>
              <a:t>Helps reviewers understand the full picture of the applicant’s journey, especially when transcripts or CVs don’t reflect the effort or resilience involved.</a:t>
            </a:r>
          </a:p>
          <a:p>
            <a:pPr algn="l">
              <a:spcBef>
                <a:spcPts val="300"/>
              </a:spcBef>
              <a:spcAft>
                <a:spcPts val="600"/>
              </a:spcAft>
              <a:buFont typeface="+mj-lt"/>
              <a:buAutoNum type="arabicPeriod"/>
            </a:pPr>
            <a:r>
              <a:rPr lang="en-US" sz="1600" b="1" i="0" dirty="0">
                <a:solidFill>
                  <a:srgbClr val="424242"/>
                </a:solidFill>
                <a:effectLst/>
              </a:rPr>
              <a:t> Demonstrates Resilience and Growth</a:t>
            </a:r>
            <a:endParaRPr lang="en-US" sz="1600" b="0" i="0" dirty="0">
              <a:solidFill>
                <a:srgbClr val="424242"/>
              </a:solidFill>
              <a:effectLst/>
            </a:endParaRPr>
          </a:p>
          <a:p>
            <a:pPr marL="742950" lvl="1" indent="-285750" algn="l">
              <a:spcBef>
                <a:spcPts val="300"/>
              </a:spcBef>
              <a:spcAft>
                <a:spcPts val="300"/>
              </a:spcAft>
              <a:buFont typeface="Arial" panose="020B0604020202020204" pitchFamily="34" charset="0"/>
              <a:buChar char="•"/>
            </a:pPr>
            <a:r>
              <a:rPr lang="en-US" sz="1600" b="0" i="0" dirty="0">
                <a:solidFill>
                  <a:srgbClr val="424242"/>
                </a:solidFill>
                <a:effectLst/>
              </a:rPr>
              <a:t>Shows how the applicant overcame adversity, adapted, and continued to pursue academic excellence—qualities highly valued in research environments.</a:t>
            </a:r>
          </a:p>
          <a:p>
            <a:pPr algn="l">
              <a:spcBef>
                <a:spcPts val="300"/>
              </a:spcBef>
              <a:spcAft>
                <a:spcPts val="600"/>
              </a:spcAft>
              <a:buFont typeface="+mj-lt"/>
              <a:buAutoNum type="arabicPeriod"/>
            </a:pPr>
            <a:r>
              <a:rPr lang="en-US" sz="1600" b="1" i="0" dirty="0">
                <a:solidFill>
                  <a:srgbClr val="424242"/>
                </a:solidFill>
                <a:effectLst/>
              </a:rPr>
              <a:t> Highlights Non-Academic Strengths</a:t>
            </a:r>
            <a:endParaRPr lang="en-US" sz="1600" b="0" i="0" dirty="0">
              <a:solidFill>
                <a:srgbClr val="424242"/>
              </a:solidFill>
              <a:effectLst/>
            </a:endParaRPr>
          </a:p>
          <a:p>
            <a:pPr marL="742950" lvl="1" indent="-285750" algn="l">
              <a:spcBef>
                <a:spcPts val="300"/>
              </a:spcBef>
              <a:spcAft>
                <a:spcPts val="300"/>
              </a:spcAft>
              <a:buFont typeface="Arial" panose="020B0604020202020204" pitchFamily="34" charset="0"/>
              <a:buChar char="•"/>
            </a:pPr>
            <a:r>
              <a:rPr lang="en-US" sz="1600" b="0" i="0" dirty="0">
                <a:solidFill>
                  <a:srgbClr val="424242"/>
                </a:solidFill>
                <a:effectLst/>
              </a:rPr>
              <a:t>May include experiences that shaped the applicant’s perspective, motivation, or research interests, contributing to a more holistic evaluation.</a:t>
            </a:r>
          </a:p>
          <a:p>
            <a:pPr algn="l">
              <a:spcBef>
                <a:spcPts val="300"/>
              </a:spcBef>
              <a:spcAft>
                <a:spcPts val="600"/>
              </a:spcAft>
              <a:buFont typeface="+mj-lt"/>
              <a:buAutoNum type="arabicPeriod"/>
            </a:pPr>
            <a:r>
              <a:rPr lang="en-US" sz="1600" b="1" i="0" dirty="0">
                <a:solidFill>
                  <a:srgbClr val="424242"/>
                </a:solidFill>
                <a:effectLst/>
              </a:rPr>
              <a:t> Clarifies Gaps or Anomalies</a:t>
            </a:r>
            <a:endParaRPr lang="en-US" sz="1600" b="0" i="0" dirty="0">
              <a:solidFill>
                <a:srgbClr val="424242"/>
              </a:solidFill>
              <a:effectLst/>
            </a:endParaRPr>
          </a:p>
          <a:p>
            <a:pPr marL="742950" lvl="1" indent="-285750" algn="l">
              <a:spcBef>
                <a:spcPts val="300"/>
              </a:spcBef>
              <a:spcAft>
                <a:spcPts val="300"/>
              </a:spcAft>
              <a:buFont typeface="Arial" panose="020B0604020202020204" pitchFamily="34" charset="0"/>
              <a:buChar char="•"/>
            </a:pPr>
            <a:r>
              <a:rPr lang="en-US" sz="1600" b="0" i="0" dirty="0">
                <a:solidFill>
                  <a:srgbClr val="424242"/>
                </a:solidFill>
                <a:effectLst/>
              </a:rPr>
              <a:t>Addresses any inconsistencies or missing elements in the application that might otherwise raise questions during review.</a:t>
            </a:r>
          </a:p>
        </p:txBody>
      </p:sp>
    </p:spTree>
    <p:extLst>
      <p:ext uri="{BB962C8B-B14F-4D97-AF65-F5344CB8AC3E}">
        <p14:creationId xmlns:p14="http://schemas.microsoft.com/office/powerpoint/2010/main" val="136655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7035281" y="919066"/>
            <a:ext cx="4217437" cy="1049694"/>
          </a:xfrm>
        </p:spPr>
        <p:txBody>
          <a:bodyPr vert="horz" lIns="182880" tIns="182880" rIns="182880" bIns="182880" rtlCol="0" anchor="ctr">
            <a:normAutofit/>
          </a:bodyPr>
          <a:lstStyle/>
          <a:p>
            <a:r>
              <a:rPr lang="en-US" sz="2000" dirty="0"/>
              <a:t>Applicant Reminder</a:t>
            </a:r>
          </a:p>
        </p:txBody>
      </p:sp>
      <p:sp>
        <p:nvSpPr>
          <p:cNvPr id="4" name="Text Placeholder 3">
            <a:extLst>
              <a:ext uri="{FF2B5EF4-FFF2-40B4-BE49-F238E27FC236}">
                <a16:creationId xmlns:a16="http://schemas.microsoft.com/office/drawing/2014/main" id="{B7C4DB8A-F6D0-FE86-2F30-5BB5576A5934}"/>
              </a:ext>
            </a:extLst>
          </p:cNvPr>
          <p:cNvSpPr>
            <a:spLocks noGrp="1"/>
          </p:cNvSpPr>
          <p:nvPr>
            <p:ph idx="1"/>
          </p:nvPr>
        </p:nvSpPr>
        <p:spPr>
          <a:xfrm>
            <a:off x="6650736" y="2558529"/>
            <a:ext cx="4986528" cy="2675944"/>
          </a:xfrm>
        </p:spPr>
        <p:txBody>
          <a:bodyPr vert="horz" lIns="91440" tIns="45720" rIns="91440" bIns="45720" rtlCol="0">
            <a:normAutofit/>
          </a:bodyPr>
          <a:lstStyle/>
          <a:p>
            <a:pPr marL="0" indent="0">
              <a:lnSpc>
                <a:spcPct val="90000"/>
              </a:lnSpc>
              <a:buNone/>
            </a:pPr>
            <a:r>
              <a:rPr lang="en-US" sz="1600" dirty="0">
                <a:solidFill>
                  <a:schemeClr val="tx1">
                    <a:lumMod val="85000"/>
                    <a:lumOff val="15000"/>
                  </a:schemeClr>
                </a:solidFill>
              </a:rPr>
              <a:t>Applicants are reminded, that the information included in the “Allowable Inclusions "or “Special Circumstances” section of their application will be shared with selection committee members for consideration as part of their application. </a:t>
            </a:r>
          </a:p>
          <a:p>
            <a:pPr marL="0" indent="0">
              <a:lnSpc>
                <a:spcPct val="90000"/>
              </a:lnSpc>
              <a:buNone/>
            </a:pPr>
            <a:endParaRPr lang="en-US" sz="1600" dirty="0">
              <a:solidFill>
                <a:schemeClr val="tx1">
                  <a:lumMod val="85000"/>
                  <a:lumOff val="15000"/>
                </a:schemeClr>
              </a:solidFill>
            </a:endParaRPr>
          </a:p>
          <a:p>
            <a:pPr marL="0" indent="0">
              <a:lnSpc>
                <a:spcPct val="90000"/>
              </a:lnSpc>
              <a:buNone/>
            </a:pPr>
            <a:r>
              <a:rPr lang="en-US" sz="1600" dirty="0">
                <a:solidFill>
                  <a:schemeClr val="tx1">
                    <a:lumMod val="85000"/>
                    <a:lumOff val="15000"/>
                  </a:schemeClr>
                </a:solidFill>
              </a:rPr>
              <a:t>Reviewers cannot share this information outside of the merit review process, which is subject to the Tri-Agency Conflict of Interest and Confidentiality Policy. </a:t>
            </a:r>
          </a:p>
          <a:p>
            <a:pPr marL="0">
              <a:lnSpc>
                <a:spcPct val="90000"/>
              </a:lnSpc>
            </a:pPr>
            <a:endParaRPr lang="en-US" dirty="0">
              <a:solidFill>
                <a:schemeClr val="tx1">
                  <a:lumMod val="85000"/>
                  <a:lumOff val="15000"/>
                </a:schemeClr>
              </a:solidFill>
            </a:endParaRPr>
          </a:p>
        </p:txBody>
      </p:sp>
      <p:pic>
        <p:nvPicPr>
          <p:cNvPr id="2" name="Picture 1">
            <a:extLst>
              <a:ext uri="{FF2B5EF4-FFF2-40B4-BE49-F238E27FC236}">
                <a16:creationId xmlns:a16="http://schemas.microsoft.com/office/drawing/2014/main" id="{3A7A8450-47E9-8526-C21D-17588D27CB8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82" y="919066"/>
            <a:ext cx="4120588" cy="4644951"/>
          </a:xfrm>
          <a:prstGeom prst="rect">
            <a:avLst/>
          </a:prstGeom>
          <a:ln w="3175">
            <a:solidFill>
              <a:schemeClr val="tx1"/>
            </a:solidFill>
          </a:ln>
        </p:spPr>
      </p:pic>
    </p:spTree>
    <p:extLst>
      <p:ext uri="{BB962C8B-B14F-4D97-AF65-F5344CB8AC3E}">
        <p14:creationId xmlns:p14="http://schemas.microsoft.com/office/powerpoint/2010/main" val="426989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258647" y="4226232"/>
            <a:ext cx="6718225" cy="1645759"/>
          </a:xfrm>
        </p:spPr>
        <p:txBody>
          <a:bodyPr vert="horz" lIns="274320" tIns="182880" rIns="274320" bIns="182880" rtlCol="0" anchor="ctr" anchorCtr="1">
            <a:normAutofit/>
          </a:bodyPr>
          <a:lstStyle/>
          <a:p>
            <a:pPr algn="l"/>
            <a:r>
              <a:rPr lang="en-US" sz="1600" dirty="0">
                <a:solidFill>
                  <a:schemeClr val="tx1"/>
                </a:solidFill>
              </a:rPr>
              <a:t>School of Graduate Studies</a:t>
            </a:r>
            <a:br>
              <a:rPr lang="en-US" sz="1600" dirty="0">
                <a:solidFill>
                  <a:schemeClr val="tx1"/>
                </a:solidFill>
              </a:rPr>
            </a:br>
            <a:r>
              <a:rPr lang="en-US" sz="1600" dirty="0">
                <a:solidFill>
                  <a:schemeClr val="tx1"/>
                </a:solidFill>
              </a:rPr>
              <a:t>Blackburn Hall, Suite 115</a:t>
            </a:r>
            <a:br>
              <a:rPr lang="en-US" sz="1600" dirty="0">
                <a:solidFill>
                  <a:schemeClr val="tx1"/>
                </a:solidFill>
              </a:rPr>
            </a:br>
            <a:r>
              <a:rPr lang="en-US" sz="1600" dirty="0">
                <a:solidFill>
                  <a:schemeClr val="tx1"/>
                </a:solidFill>
              </a:rPr>
              <a:t>All scholarship applications inquires direct to</a:t>
            </a:r>
            <a:r>
              <a:rPr lang="en-US" sz="1500" dirty="0">
                <a:solidFill>
                  <a:schemeClr val="tx1"/>
                </a:solidFill>
              </a:rPr>
              <a:t>: </a:t>
            </a:r>
            <a:r>
              <a:rPr lang="en-US" sz="1500" cap="none" dirty="0">
                <a:solidFill>
                  <a:schemeClr val="tx1"/>
                </a:solidFill>
                <a:hlinkClick r:id="rId3">
                  <a:extLst>
                    <a:ext uri="{A12FA001-AC4F-418D-AE19-62706E023703}">
                      <ahyp:hlinkClr xmlns:ahyp="http://schemas.microsoft.com/office/drawing/2018/hyperlinkcolor" val="tx"/>
                    </a:ext>
                  </a:extLst>
                </a:hlinkClick>
              </a:rPr>
              <a:t>graduatefinance@trentu.ca</a:t>
            </a:r>
            <a:br>
              <a:rPr lang="en-US" sz="1500" dirty="0">
                <a:solidFill>
                  <a:schemeClr val="tx1"/>
                </a:solidFill>
              </a:rPr>
            </a:br>
            <a:endParaRPr lang="en-US" sz="1500" dirty="0">
              <a:solidFill>
                <a:schemeClr val="tx1"/>
              </a:solidFill>
            </a:endParaRPr>
          </a:p>
        </p:txBody>
      </p:sp>
      <p:pic>
        <p:nvPicPr>
          <p:cNvPr id="1026" name="Picture 2" descr="Broad view of students on the main floor of Bata library">
            <a:extLst>
              <a:ext uri="{FF2B5EF4-FFF2-40B4-BE49-F238E27FC236}">
                <a16:creationId xmlns:a16="http://schemas.microsoft.com/office/drawing/2014/main" id="{879E86BA-635E-E2EE-E8C8-C8A10CA718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8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A123E22-063C-52AC-4E43-FF2D3B302481}"/>
              </a:ext>
              <a:ext uri="{C183D7F6-B498-43B3-948B-1728B52AA6E4}">
                <adec:decorative xmlns:adec="http://schemas.microsoft.com/office/drawing/2017/decorative" val="0"/>
              </a:ext>
            </a:extLst>
          </p:cNvPr>
          <p:cNvSpPr>
            <a:spLocks noGrp="1"/>
          </p:cNvSpPr>
          <p:nvPr>
            <p:ph type="title"/>
          </p:nvPr>
        </p:nvSpPr>
        <p:spPr>
          <a:xfrm>
            <a:off x="6464583" y="292976"/>
            <a:ext cx="5207167" cy="947995"/>
          </a:xfrm>
        </p:spPr>
        <p:txBody>
          <a:bodyPr vert="horz" lIns="182880" tIns="182880" rIns="182880" bIns="182880" rtlCol="0" anchor="ctr">
            <a:normAutofit/>
          </a:bodyPr>
          <a:lstStyle/>
          <a:p>
            <a:r>
              <a:rPr lang="en-US" sz="1900" dirty="0"/>
              <a:t>Scholarship Application Recommendation Letters</a:t>
            </a:r>
          </a:p>
        </p:txBody>
      </p:sp>
      <p:sp>
        <p:nvSpPr>
          <p:cNvPr id="16" name="TextBox 15">
            <a:extLst>
              <a:ext uri="{FF2B5EF4-FFF2-40B4-BE49-F238E27FC236}">
                <a16:creationId xmlns:a16="http://schemas.microsoft.com/office/drawing/2014/main" id="{FB1C3EE2-4354-FC53-358F-C100AB34DD6F}"/>
              </a:ext>
            </a:extLst>
          </p:cNvPr>
          <p:cNvSpPr txBox="1"/>
          <p:nvPr/>
        </p:nvSpPr>
        <p:spPr>
          <a:xfrm>
            <a:off x="6464583" y="1530220"/>
            <a:ext cx="5424055" cy="4927730"/>
          </a:xfrm>
          <a:prstGeom prst="rect">
            <a:avLst/>
          </a:prstGeom>
        </p:spPr>
        <p:txBody>
          <a:bodyPr vert="horz" lIns="91440" tIns="45720" rIns="91440" bIns="45720" rtlCol="0">
            <a:noAutofit/>
          </a:bodyPr>
          <a:lstStyle/>
          <a:p>
            <a:pPr marL="0" marR="0" lvl="0" indent="0" algn="l" defTabSz="914400" rtl="0" eaLnBrk="1" fontAlgn="auto" latinLnBrk="0" hangingPunct="1">
              <a:spcBef>
                <a:spcPts val="600"/>
              </a:spcBef>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Recommendation letters might be called:</a:t>
            </a:r>
          </a:p>
          <a:p>
            <a:pPr marL="57150" marR="0" lvl="0" indent="-228600" algn="l" defTabSz="914400" rtl="0" eaLnBrk="1" fontAlgn="auto" latinLnBrk="0" hangingPunct="1">
              <a:spcBef>
                <a:spcPts val="600"/>
              </a:spcBef>
              <a:buClr>
                <a:srgbClr val="9BAFB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Letter of Appraisal</a:t>
            </a:r>
          </a:p>
          <a:p>
            <a:pPr marL="57150" marR="0" lvl="0" indent="-228600" algn="l" defTabSz="914400" rtl="0" eaLnBrk="1" fontAlgn="auto" latinLnBrk="0" hangingPunct="1">
              <a:spcBef>
                <a:spcPts val="600"/>
              </a:spcBef>
              <a:buClr>
                <a:srgbClr val="9BAFB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Report on the Applicant</a:t>
            </a:r>
          </a:p>
          <a:p>
            <a:pPr marL="57150" marR="0" lvl="0" indent="-228600" algn="l" defTabSz="914400" rtl="0" eaLnBrk="1" fontAlgn="auto" latinLnBrk="0" hangingPunct="1">
              <a:spcBef>
                <a:spcPts val="600"/>
              </a:spcBef>
              <a:buClr>
                <a:srgbClr val="9BAFB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Reference Assessment or Referee Assessment</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R="0" lvl="0" algn="l" defTabSz="914400" rtl="0" eaLnBrk="1" fontAlgn="auto" latinLnBrk="0" hangingPunct="1">
              <a:lnSpc>
                <a:spcPct val="90000"/>
              </a:lnSpc>
              <a:spcBef>
                <a:spcPts val="1000"/>
              </a:spcBef>
              <a:spcAft>
                <a:spcPts val="0"/>
              </a:spcAft>
              <a:buClr>
                <a:srgbClr val="9BAFB5"/>
              </a:buClr>
              <a:buSzTx/>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Recommendation letters are a significant part of the evaluation of an applicant. </a:t>
            </a:r>
          </a:p>
          <a:p>
            <a:pPr marR="0" lvl="0" algn="l" defTabSz="914400" rtl="0" eaLnBrk="1" fontAlgn="auto" latinLnBrk="0" hangingPunct="1">
              <a:lnSpc>
                <a:spcPct val="90000"/>
              </a:lnSpc>
              <a:spcBef>
                <a:spcPts val="1000"/>
              </a:spcBef>
              <a:spcAft>
                <a:spcPts val="0"/>
              </a:spcAft>
              <a:buClr>
                <a:srgbClr val="9BAFB5"/>
              </a:buClr>
              <a:buSzTx/>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It is critical that a referee relate their comments to the competition’s selection criteria.  </a:t>
            </a:r>
          </a:p>
          <a:p>
            <a:pPr marR="0" lvl="0" algn="l" defTabSz="914400" rtl="0" eaLnBrk="1" fontAlgn="auto" latinLnBrk="0" hangingPunct="1">
              <a:lnSpc>
                <a:spcPct val="90000"/>
              </a:lnSpc>
              <a:spcBef>
                <a:spcPts val="1000"/>
              </a:spcBef>
              <a:spcAft>
                <a:spcPts val="0"/>
              </a:spcAft>
              <a:buClr>
                <a:srgbClr val="9BAFB5"/>
              </a:buClr>
              <a:buSzTx/>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They provide a meaningful commentary on an applicant’s skills, knowledge, experience, research potential.  </a:t>
            </a:r>
          </a:p>
          <a:p>
            <a:pPr marR="0" lvl="0" algn="l" defTabSz="914400" rtl="0" eaLnBrk="1" fontAlgn="auto" latinLnBrk="0" hangingPunct="1">
              <a:lnSpc>
                <a:spcPct val="90000"/>
              </a:lnSpc>
              <a:spcBef>
                <a:spcPts val="1000"/>
              </a:spcBef>
              <a:spcAft>
                <a:spcPts val="0"/>
              </a:spcAft>
              <a:buClr>
                <a:srgbClr val="9BAFB5"/>
              </a:buClr>
              <a:buSzTx/>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Adjudication committee members rely on these letters to review their own ranking of the application in comparison to the pool of applicants. </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r>
              <a:rPr kumimoji="0" lang="en-US" sz="1600" b="1" i="0" u="none" strike="noStrike" kern="1200" cap="none" spc="0" normalizeH="0" baseline="0" noProof="0" dirty="0">
                <a:ln>
                  <a:noFill/>
                </a:ln>
                <a:solidFill>
                  <a:srgbClr val="0070C0"/>
                </a:solidFill>
                <a:effectLst/>
                <a:uLnTx/>
                <a:uFillTx/>
                <a:latin typeface="Gill Sans MT" panose="020B0502020104020203"/>
                <a:ea typeface="+mn-ea"/>
                <a:cs typeface="+mn-cs"/>
              </a:rPr>
              <a:t>Always review the instructions provided to referees</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p:txBody>
      </p:sp>
      <p:pic>
        <p:nvPicPr>
          <p:cNvPr id="1026" name="Picture 2">
            <a:extLst>
              <a:ext uri="{FF2B5EF4-FFF2-40B4-BE49-F238E27FC236}">
                <a16:creationId xmlns:a16="http://schemas.microsoft.com/office/drawing/2014/main" id="{67608EAD-3EB6-A374-77A0-4F41A105A2A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574" y="1530220"/>
            <a:ext cx="5829300" cy="27051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4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5B375A-5A22-E997-E31B-D602D825C282}"/>
              </a:ext>
            </a:extLst>
          </p:cNvPr>
          <p:cNvSpPr>
            <a:spLocks noGrp="1"/>
          </p:cNvSpPr>
          <p:nvPr>
            <p:ph type="title"/>
          </p:nvPr>
        </p:nvSpPr>
        <p:spPr>
          <a:xfrm>
            <a:off x="489219" y="117563"/>
            <a:ext cx="6982121" cy="799657"/>
          </a:xfrm>
        </p:spPr>
        <p:txBody>
          <a:bodyPr vert="horz" lIns="182880" tIns="182880" rIns="182880" bIns="182880" rtlCol="0" anchor="b">
            <a:normAutofit/>
          </a:bodyPr>
          <a:lstStyle/>
          <a:p>
            <a:r>
              <a:rPr lang="en-US" dirty="0">
                <a:solidFill>
                  <a:srgbClr val="4C6F7C"/>
                </a:solidFill>
              </a:rPr>
              <a:t>Who? When? How?</a:t>
            </a:r>
          </a:p>
        </p:txBody>
      </p:sp>
      <p:sp>
        <p:nvSpPr>
          <p:cNvPr id="4" name="Text Placeholder 3">
            <a:extLst>
              <a:ext uri="{FF2B5EF4-FFF2-40B4-BE49-F238E27FC236}">
                <a16:creationId xmlns:a16="http://schemas.microsoft.com/office/drawing/2014/main" id="{14644536-965E-6428-3CA1-D395C3D0E457}"/>
              </a:ext>
            </a:extLst>
          </p:cNvPr>
          <p:cNvSpPr>
            <a:spLocks/>
          </p:cNvSpPr>
          <p:nvPr/>
        </p:nvSpPr>
        <p:spPr>
          <a:xfrm>
            <a:off x="444917" y="1205803"/>
            <a:ext cx="2860375" cy="588642"/>
          </a:xfrm>
          <a:prstGeom prst="rect">
            <a:avLst/>
          </a:prstGeom>
          <a:ln w="28575">
            <a:solidFill>
              <a:srgbClr val="000000"/>
            </a:solidFill>
          </a:ln>
        </p:spPr>
        <p:txBody>
          <a:bodyPr anchor="t">
            <a:normAutofit/>
          </a:bodyPr>
          <a:lstStyle/>
          <a:p>
            <a:pPr algn="ctr" defTabSz="251460">
              <a:spcAft>
                <a:spcPts val="600"/>
              </a:spcAft>
            </a:pPr>
            <a:r>
              <a:rPr lang="en-US" sz="2400" dirty="0"/>
              <a:t>C</a:t>
            </a:r>
            <a:r>
              <a:rPr lang="en-US" sz="2400" kern="1200" dirty="0">
                <a:latin typeface="+mn-lt"/>
                <a:ea typeface="+mn-ea"/>
                <a:cs typeface="+mn-cs"/>
              </a:rPr>
              <a:t>onsider</a:t>
            </a:r>
            <a:endParaRPr lang="en-US" sz="2400" dirty="0"/>
          </a:p>
        </p:txBody>
      </p:sp>
      <p:sp>
        <p:nvSpPr>
          <p:cNvPr id="5" name="Content Placeholder 4">
            <a:extLst>
              <a:ext uri="{FF2B5EF4-FFF2-40B4-BE49-F238E27FC236}">
                <a16:creationId xmlns:a16="http://schemas.microsoft.com/office/drawing/2014/main" id="{41E49159-6C5E-7255-E607-72ED6C99984F}"/>
              </a:ext>
            </a:extLst>
          </p:cNvPr>
          <p:cNvSpPr>
            <a:spLocks/>
          </p:cNvSpPr>
          <p:nvPr/>
        </p:nvSpPr>
        <p:spPr>
          <a:xfrm>
            <a:off x="385981" y="2083026"/>
            <a:ext cx="3299489" cy="3569171"/>
          </a:xfrm>
          <a:prstGeom prst="rect">
            <a:avLst/>
          </a:prstGeom>
        </p:spPr>
        <p:txBody>
          <a:bodyPr>
            <a:normAutofit/>
          </a:bodyPr>
          <a:lstStyle/>
          <a:p>
            <a:pPr marL="57150" indent="0">
              <a:buNone/>
            </a:pPr>
            <a:r>
              <a:rPr lang="en-US" sz="1600" b="1" dirty="0">
                <a:ea typeface="Verdana" panose="020B0604030504040204" pitchFamily="34" charset="0"/>
              </a:rPr>
              <a:t>Who to ask? </a:t>
            </a:r>
          </a:p>
          <a:p>
            <a:pPr marL="57150" indent="0">
              <a:buNone/>
            </a:pPr>
            <a:r>
              <a:rPr lang="en-US" sz="1600" dirty="0">
                <a:ea typeface="Verdana" panose="020B0604030504040204" pitchFamily="34" charset="0"/>
              </a:rPr>
              <a:t>A person who offers authority, depth and who can offer specificity. They are familiar with your research and other abilities:</a:t>
            </a:r>
          </a:p>
          <a:p>
            <a:pPr marL="57150" indent="0">
              <a:buNone/>
            </a:pPr>
            <a:r>
              <a:rPr lang="en-US" sz="1600" dirty="0">
                <a:ea typeface="Verdana" panose="020B0604030504040204" pitchFamily="34" charset="0"/>
              </a:rPr>
              <a:t>Supervisor, faculty member, employment supervisor, thesis advisor</a:t>
            </a:r>
          </a:p>
          <a:p>
            <a:pPr marL="57150" indent="0">
              <a:buNone/>
            </a:pPr>
            <a:endParaRPr lang="en-US" sz="1600" dirty="0">
              <a:ea typeface="Verdana" panose="020B0604030504040204" pitchFamily="34" charset="0"/>
            </a:endParaRPr>
          </a:p>
          <a:p>
            <a:pPr marL="57150" indent="0">
              <a:buNone/>
            </a:pPr>
            <a:endParaRPr lang="en-US" sz="1600" dirty="0">
              <a:ea typeface="Verdana" panose="020B0604030504040204" pitchFamily="34" charset="0"/>
            </a:endParaRPr>
          </a:p>
          <a:p>
            <a:pPr marL="57150" indent="0">
              <a:buNone/>
            </a:pPr>
            <a:r>
              <a:rPr lang="en-US" sz="1600" b="1" dirty="0">
                <a:ea typeface="Verdana" panose="020B0604030504040204" pitchFamily="34" charset="0"/>
              </a:rPr>
              <a:t>When to ask? </a:t>
            </a:r>
          </a:p>
          <a:p>
            <a:pPr marL="57150" indent="0">
              <a:buNone/>
            </a:pPr>
            <a:r>
              <a:rPr lang="en-US" sz="1600" dirty="0">
                <a:ea typeface="Verdana" panose="020B0604030504040204" pitchFamily="34" charset="0"/>
              </a:rPr>
              <a:t>… early, 3 weeks before scholarship due date</a:t>
            </a:r>
          </a:p>
          <a:p>
            <a:pPr marL="57150" indent="0">
              <a:buNone/>
            </a:pPr>
            <a:endParaRPr lang="en-US" sz="1600" dirty="0">
              <a:latin typeface="Verdana" panose="020B0604030504040204" pitchFamily="34" charset="0"/>
              <a:ea typeface="Verdana" panose="020B0604030504040204" pitchFamily="34" charset="0"/>
            </a:endParaRPr>
          </a:p>
          <a:p>
            <a:pPr marL="57150" indent="0">
              <a:buNone/>
            </a:pPr>
            <a:endParaRPr lang="en-US" sz="1400" dirty="0">
              <a:latin typeface="Verdana" panose="020B0604030504040204" pitchFamily="34" charset="0"/>
              <a:ea typeface="Verdana" panose="020B0604030504040204" pitchFamily="34" charset="0"/>
            </a:endParaRPr>
          </a:p>
          <a:p>
            <a:pPr marL="57150" indent="0">
              <a:buNone/>
            </a:pPr>
            <a:endParaRPr lang="en-US" sz="700" dirty="0">
              <a:latin typeface="Verdana" panose="020B0604030504040204" pitchFamily="34" charset="0"/>
              <a:ea typeface="Verdana" panose="020B0604030504040204" pitchFamily="34" charset="0"/>
            </a:endParaRPr>
          </a:p>
          <a:p>
            <a:pPr>
              <a:lnSpc>
                <a:spcPct val="90000"/>
              </a:lnSpc>
              <a:spcAft>
                <a:spcPts val="600"/>
              </a:spcAft>
            </a:pPr>
            <a:endParaRPr lang="en-US" sz="1500" dirty="0"/>
          </a:p>
        </p:txBody>
      </p:sp>
      <p:sp>
        <p:nvSpPr>
          <p:cNvPr id="7" name="Text Placeholder 6">
            <a:extLst>
              <a:ext uri="{FF2B5EF4-FFF2-40B4-BE49-F238E27FC236}">
                <a16:creationId xmlns:a16="http://schemas.microsoft.com/office/drawing/2014/main" id="{DB3506B0-DAD9-EF77-7B88-D31194648B06}"/>
              </a:ext>
            </a:extLst>
          </p:cNvPr>
          <p:cNvSpPr>
            <a:spLocks/>
          </p:cNvSpPr>
          <p:nvPr/>
        </p:nvSpPr>
        <p:spPr>
          <a:xfrm>
            <a:off x="4192954" y="1205801"/>
            <a:ext cx="3188287" cy="588643"/>
          </a:xfrm>
          <a:prstGeom prst="rect">
            <a:avLst/>
          </a:prstGeom>
          <a:ln w="28575">
            <a:solidFill>
              <a:srgbClr val="000000"/>
            </a:solidFill>
          </a:ln>
        </p:spPr>
        <p:txBody>
          <a:bodyPr anchor="t"/>
          <a:lstStyle/>
          <a:p>
            <a:pPr algn="ctr" defTabSz="251460">
              <a:spcAft>
                <a:spcPts val="600"/>
              </a:spcAft>
            </a:pPr>
            <a:r>
              <a:rPr lang="en-US" sz="2400" kern="1200" dirty="0">
                <a:latin typeface="+mn-lt"/>
                <a:ea typeface="+mn-ea"/>
                <a:cs typeface="+mn-cs"/>
              </a:rPr>
              <a:t>How to </a:t>
            </a:r>
            <a:r>
              <a:rPr lang="en-US" sz="2400" dirty="0"/>
              <a:t>a</a:t>
            </a:r>
            <a:r>
              <a:rPr lang="en-US" sz="2400" kern="1200" dirty="0">
                <a:latin typeface="+mn-lt"/>
                <a:ea typeface="+mn-ea"/>
                <a:cs typeface="+mn-cs"/>
              </a:rPr>
              <a:t>sk</a:t>
            </a:r>
            <a:endParaRPr lang="en-US" sz="2400" dirty="0"/>
          </a:p>
        </p:txBody>
      </p:sp>
      <p:sp>
        <p:nvSpPr>
          <p:cNvPr id="6" name="Content Placeholder 5">
            <a:extLst>
              <a:ext uri="{FF2B5EF4-FFF2-40B4-BE49-F238E27FC236}">
                <a16:creationId xmlns:a16="http://schemas.microsoft.com/office/drawing/2014/main" id="{35037FCE-290E-02BE-C2E5-77E33109458F}"/>
              </a:ext>
            </a:extLst>
          </p:cNvPr>
          <p:cNvSpPr>
            <a:spLocks/>
          </p:cNvSpPr>
          <p:nvPr/>
        </p:nvSpPr>
        <p:spPr>
          <a:xfrm>
            <a:off x="3980280" y="2111873"/>
            <a:ext cx="4093872" cy="4540854"/>
          </a:xfrm>
          <a:prstGeom prst="rect">
            <a:avLst/>
          </a:prstGeom>
        </p:spPr>
        <p:txBody>
          <a:bodyPr>
            <a:noAutofit/>
          </a:bodyPr>
          <a:lstStyle/>
          <a:p>
            <a:pPr marL="57150" indent="0" algn="l">
              <a:buNone/>
            </a:pPr>
            <a:r>
              <a:rPr lang="en-US" sz="1500" dirty="0">
                <a:ea typeface="Verdana" panose="020B0604030504040204" pitchFamily="34" charset="0"/>
              </a:rPr>
              <a:t>Consider your comfort level with your reference – will you request a letter of recommendation via e</a:t>
            </a:r>
            <a:r>
              <a:rPr lang="en-US" sz="1500" cap="none" dirty="0">
                <a:latin typeface="+mn-lt"/>
                <a:ea typeface="Verdana" panose="020B0604030504040204" pitchFamily="34" charset="0"/>
              </a:rPr>
              <a:t>mail or in-person or phone?</a:t>
            </a:r>
          </a:p>
          <a:p>
            <a:pPr marL="57150" indent="0" algn="l">
              <a:buNone/>
            </a:pPr>
            <a:endParaRPr lang="en-US" sz="1500" cap="none" dirty="0">
              <a:latin typeface="+mn-lt"/>
              <a:ea typeface="Verdana" panose="020B0604030504040204" pitchFamily="34" charset="0"/>
            </a:endParaRPr>
          </a:p>
          <a:p>
            <a:pPr marL="57150" indent="0" algn="l">
              <a:buNone/>
            </a:pPr>
            <a:r>
              <a:rPr lang="en-US" sz="1500" cap="none" dirty="0">
                <a:latin typeface="+mn-lt"/>
                <a:ea typeface="Verdana" panose="020B0604030504040204" pitchFamily="34" charset="0"/>
              </a:rPr>
              <a:t>If via email, first message should:</a:t>
            </a:r>
          </a:p>
          <a:p>
            <a:pPr marL="57150" indent="0" algn="l">
              <a:buNone/>
            </a:pPr>
            <a:endParaRPr lang="en-US" sz="1500" cap="none" dirty="0">
              <a:latin typeface="+mn-lt"/>
              <a:ea typeface="Verdana" panose="020B0604030504040204" pitchFamily="34" charset="0"/>
            </a:endParaRPr>
          </a:p>
          <a:p>
            <a:pPr marL="342900" indent="-285750" algn="l">
              <a:spcAft>
                <a:spcPts val="1200"/>
              </a:spcAft>
              <a:buFont typeface="Wingdings" panose="05000000000000000000" pitchFamily="2" charset="2"/>
              <a:buChar char="Ø"/>
            </a:pPr>
            <a:r>
              <a:rPr lang="en-US" sz="1500" cap="none" dirty="0">
                <a:latin typeface="+mn-lt"/>
                <a:ea typeface="Verdana" panose="020B0604030504040204" pitchFamily="34" charset="0"/>
              </a:rPr>
              <a:t>Be a brief inquiry reminding the faculty member how you know them</a:t>
            </a:r>
          </a:p>
          <a:p>
            <a:pPr marL="342900" indent="-285750" algn="l">
              <a:spcAft>
                <a:spcPts val="1200"/>
              </a:spcAft>
              <a:buFont typeface="Wingdings" panose="05000000000000000000" pitchFamily="2" charset="2"/>
              <a:buChar char="Ø"/>
            </a:pPr>
            <a:r>
              <a:rPr lang="en-US" sz="1500" cap="none" dirty="0">
                <a:latin typeface="+mn-lt"/>
                <a:ea typeface="Verdana" panose="020B0604030504040204" pitchFamily="34" charset="0"/>
              </a:rPr>
              <a:t>Provide clarification as to what scholarship application you are applying for</a:t>
            </a:r>
          </a:p>
          <a:p>
            <a:pPr marL="342900" indent="-285750" algn="l">
              <a:spcAft>
                <a:spcPts val="1200"/>
              </a:spcAft>
              <a:buFont typeface="Wingdings" panose="05000000000000000000" pitchFamily="2" charset="2"/>
              <a:buChar char="Ø"/>
            </a:pPr>
            <a:r>
              <a:rPr lang="en-US" sz="1500" cap="none" dirty="0">
                <a:solidFill>
                  <a:schemeClr val="accent6">
                    <a:lumMod val="50000"/>
                  </a:schemeClr>
                </a:solidFill>
                <a:latin typeface="+mn-lt"/>
                <a:ea typeface="Verdana" panose="020B0604030504040204" pitchFamily="34" charset="0"/>
              </a:rPr>
              <a:t>Clearly ask if they are willing to provide an </a:t>
            </a:r>
            <a:r>
              <a:rPr lang="en-US" sz="1500" u="sng" cap="none" dirty="0">
                <a:solidFill>
                  <a:schemeClr val="accent6">
                    <a:lumMod val="50000"/>
                  </a:schemeClr>
                </a:solidFill>
                <a:latin typeface="+mn-lt"/>
                <a:ea typeface="Verdana" panose="020B0604030504040204" pitchFamily="34" charset="0"/>
              </a:rPr>
              <a:t>enthusiastic</a:t>
            </a:r>
            <a:r>
              <a:rPr lang="en-US" sz="1500" cap="none" dirty="0">
                <a:solidFill>
                  <a:schemeClr val="accent6">
                    <a:lumMod val="50000"/>
                  </a:schemeClr>
                </a:solidFill>
                <a:latin typeface="+mn-lt"/>
                <a:ea typeface="Verdana" panose="020B0604030504040204" pitchFamily="34" charset="0"/>
              </a:rPr>
              <a:t> reference for your scholarship application</a:t>
            </a:r>
          </a:p>
          <a:p>
            <a:pPr marL="342900" indent="-285750" algn="l">
              <a:spcAft>
                <a:spcPts val="1200"/>
              </a:spcAft>
              <a:buFont typeface="Wingdings" panose="05000000000000000000" pitchFamily="2" charset="2"/>
              <a:buChar char="Ø"/>
            </a:pPr>
            <a:r>
              <a:rPr lang="en-US" sz="1500" dirty="0">
                <a:ea typeface="Verdana" panose="020B0604030504040204" pitchFamily="34" charset="0"/>
              </a:rPr>
              <a:t>Provide the scholarship application submission deadline</a:t>
            </a:r>
          </a:p>
          <a:p>
            <a:pPr marL="57150" algn="l"/>
            <a:endParaRPr lang="en-US" sz="1600" cap="none" dirty="0">
              <a:latin typeface="+mn-lt"/>
              <a:ea typeface="Verdana" panose="020B0604030504040204" pitchFamily="34" charset="0"/>
            </a:endParaRPr>
          </a:p>
          <a:p>
            <a:pPr marL="57150" algn="l"/>
            <a:r>
              <a:rPr lang="en-US" sz="1600" cap="none" dirty="0">
                <a:latin typeface="+mn-lt"/>
                <a:ea typeface="Verdana" panose="020B0604030504040204" pitchFamily="34" charset="0"/>
              </a:rPr>
              <a:t> </a:t>
            </a:r>
          </a:p>
        </p:txBody>
      </p:sp>
      <p:pic>
        <p:nvPicPr>
          <p:cNvPr id="2" name="Picture 1" descr="A person talking to another person">
            <a:extLst>
              <a:ext uri="{FF2B5EF4-FFF2-40B4-BE49-F238E27FC236}">
                <a16:creationId xmlns:a16="http://schemas.microsoft.com/office/drawing/2014/main" id="{53B71CF2-E0D7-3F72-6C03-B8F1016C40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9562" y="958163"/>
            <a:ext cx="3229072" cy="2249725"/>
          </a:xfrm>
          <a:prstGeom prst="rect">
            <a:avLst/>
          </a:prstGeom>
          <a:ln w="28575">
            <a:solidFill>
              <a:schemeClr val="tx1"/>
            </a:solidFill>
          </a:ln>
        </p:spPr>
      </p:pic>
      <p:pic>
        <p:nvPicPr>
          <p:cNvPr id="9" name="Picture 8" descr="Two men sitting at a desk talking">
            <a:extLst>
              <a:ext uri="{FF2B5EF4-FFF2-40B4-BE49-F238E27FC236}">
                <a16:creationId xmlns:a16="http://schemas.microsoft.com/office/drawing/2014/main" id="{BEA59691-D27B-8F9C-993E-42947F939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206" y="3741552"/>
            <a:ext cx="3237428" cy="2158285"/>
          </a:xfrm>
          <a:prstGeom prst="rect">
            <a:avLst/>
          </a:prstGeom>
          <a:ln w="28575">
            <a:solidFill>
              <a:schemeClr val="tx1"/>
            </a:solidFill>
          </a:ln>
        </p:spPr>
      </p:pic>
    </p:spTree>
    <p:extLst>
      <p:ext uri="{BB962C8B-B14F-4D97-AF65-F5344CB8AC3E}">
        <p14:creationId xmlns:p14="http://schemas.microsoft.com/office/powerpoint/2010/main" val="300274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DDCDA4-B196-559E-CA37-A14A961287BE}"/>
              </a:ext>
            </a:extLst>
          </p:cNvPr>
          <p:cNvSpPr>
            <a:spLocks noGrp="1"/>
          </p:cNvSpPr>
          <p:nvPr>
            <p:ph type="title"/>
          </p:nvPr>
        </p:nvSpPr>
        <p:spPr>
          <a:xfrm>
            <a:off x="1322548" y="1307262"/>
            <a:ext cx="3766601" cy="1097610"/>
          </a:xfrm>
        </p:spPr>
        <p:txBody>
          <a:bodyPr vert="horz" lIns="0" tIns="0" rIns="0" bIns="0" rtlCol="0" anchor="t">
            <a:noAutofit/>
          </a:bodyPr>
          <a:lstStyle/>
          <a:p>
            <a:br>
              <a:rPr lang="en-US" sz="1600" dirty="0"/>
            </a:br>
            <a:r>
              <a:rPr lang="en-US" sz="1600" dirty="0"/>
              <a:t>What to provide a referee </a:t>
            </a:r>
            <a:br>
              <a:rPr lang="en-US" sz="1600" dirty="0"/>
            </a:br>
            <a:r>
              <a:rPr lang="en-US" sz="1600" dirty="0"/>
              <a:t>&amp; </a:t>
            </a:r>
            <a:br>
              <a:rPr lang="en-US" sz="1600" dirty="0"/>
            </a:br>
            <a:r>
              <a:rPr lang="en-US" sz="1600" dirty="0"/>
              <a:t>what might be helpful</a:t>
            </a:r>
          </a:p>
        </p:txBody>
      </p:sp>
      <p:sp>
        <p:nvSpPr>
          <p:cNvPr id="9" name="Title 1">
            <a:extLst>
              <a:ext uri="{FF2B5EF4-FFF2-40B4-BE49-F238E27FC236}">
                <a16:creationId xmlns:a16="http://schemas.microsoft.com/office/drawing/2014/main" id="{5509B1ED-4D78-65EC-0579-DA9E41D7C42C}"/>
              </a:ext>
            </a:extLst>
          </p:cNvPr>
          <p:cNvSpPr txBox="1">
            <a:spLocks/>
          </p:cNvSpPr>
          <p:nvPr/>
        </p:nvSpPr>
        <p:spPr bwMode="black">
          <a:xfrm>
            <a:off x="5310461" y="1463405"/>
            <a:ext cx="5169341" cy="4374531"/>
          </a:xfrm>
          <a:prstGeom prst="rect">
            <a:avLst/>
          </a:prstGeom>
          <a:noFill/>
          <a:ln w="31750" cap="sq">
            <a:noFill/>
            <a:miter lim="800000"/>
          </a:ln>
        </p:spPr>
        <p:txBody>
          <a:bodyPr vert="horz" wrap="square" lIns="274320" tIns="182880" rIns="274320" bIns="182880" rtlCol="0" anchor="t" anchorCtr="1">
            <a:noAutofit/>
          </a:bodyPr>
          <a:lstStyle>
            <a:lvl1pPr algn="ctr" defTabSz="914400" rtl="0" eaLnBrk="1" latinLnBrk="0" hangingPunct="1">
              <a:lnSpc>
                <a:spcPct val="90000"/>
              </a:lnSpc>
              <a:spcBef>
                <a:spcPct val="0"/>
              </a:spcBef>
              <a:buNone/>
              <a:defRPr sz="5400" kern="1200" cap="all" spc="200" baseline="0">
                <a:solidFill>
                  <a:srgbClr val="262626"/>
                </a:solidFill>
                <a:latin typeface="+mj-lt"/>
                <a:ea typeface="+mj-ea"/>
                <a:cs typeface="+mj-cs"/>
              </a:defRPr>
            </a:lvl1pPr>
          </a:lstStyle>
          <a:p>
            <a:pPr marL="37788" algn="l" defTabSz="604601">
              <a:spcAft>
                <a:spcPts val="522"/>
              </a:spcAft>
            </a:pPr>
            <a:r>
              <a:rPr lang="en-US" sz="1600" kern="1200" cap="none" spc="0" dirty="0">
                <a:solidFill>
                  <a:schemeClr val="tx1"/>
                </a:solidFill>
                <a:latin typeface="+mn-lt"/>
                <a:ea typeface="Verdana" panose="020B0604030504040204" pitchFamily="34" charset="0"/>
                <a:cs typeface="+mj-cs"/>
              </a:rPr>
              <a:t>Advise your referee you will provide:</a:t>
            </a:r>
          </a:p>
          <a:p>
            <a:pPr marL="37788" algn="l" defTabSz="604601">
              <a:spcAft>
                <a:spcPts val="522"/>
              </a:spcAft>
            </a:pPr>
            <a:endParaRPr lang="en-US" sz="1600" kern="1200" cap="none" spc="0" dirty="0">
              <a:solidFill>
                <a:schemeClr val="tx1"/>
              </a:solidFill>
              <a:latin typeface="+mn-lt"/>
              <a:ea typeface="Verdana" panose="020B0604030504040204" pitchFamily="34" charset="0"/>
              <a:cs typeface="+mj-cs"/>
            </a:endParaRPr>
          </a:p>
          <a:p>
            <a:pPr marL="264513" indent="-226725" algn="l" defTabSz="604601">
              <a:spcAft>
                <a:spcPts val="522"/>
              </a:spcAft>
              <a:buFont typeface="+mj-lt"/>
              <a:buAutoNum type="arabicPeriod"/>
            </a:pPr>
            <a:r>
              <a:rPr lang="en-US" sz="1600" kern="1200" cap="none" spc="0" dirty="0">
                <a:solidFill>
                  <a:schemeClr val="tx1"/>
                </a:solidFill>
                <a:latin typeface="+mn-lt"/>
                <a:ea typeface="Verdana" panose="020B0604030504040204" pitchFamily="34" charset="0"/>
                <a:cs typeface="+mj-cs"/>
              </a:rPr>
              <a:t>Scholarship details &amp; selection criteria</a:t>
            </a:r>
          </a:p>
          <a:p>
            <a:pPr marL="264513" indent="-226725" algn="l" defTabSz="604601">
              <a:spcAft>
                <a:spcPts val="522"/>
              </a:spcAft>
              <a:buFont typeface="+mj-lt"/>
              <a:buAutoNum type="arabicPeriod"/>
            </a:pPr>
            <a:r>
              <a:rPr lang="en-US" sz="1600" kern="1200" cap="none" spc="0" dirty="0">
                <a:solidFill>
                  <a:schemeClr val="tx1"/>
                </a:solidFill>
                <a:latin typeface="+mn-lt"/>
                <a:ea typeface="Verdana" panose="020B0604030504040204" pitchFamily="34" charset="0"/>
                <a:cs typeface="+mj-cs"/>
              </a:rPr>
              <a:t>Draft of your outline of proposed research </a:t>
            </a:r>
          </a:p>
          <a:p>
            <a:pPr marL="264513" indent="-226725" algn="l" defTabSz="604601">
              <a:spcAft>
                <a:spcPts val="522"/>
              </a:spcAft>
              <a:buFont typeface="+mj-lt"/>
              <a:buAutoNum type="arabicPeriod"/>
            </a:pPr>
            <a:r>
              <a:rPr lang="en-US" sz="1600" kern="1200" cap="none" spc="0" dirty="0">
                <a:solidFill>
                  <a:schemeClr val="tx1"/>
                </a:solidFill>
                <a:latin typeface="+mn-lt"/>
                <a:ea typeface="Verdana" panose="020B0604030504040204" pitchFamily="34" charset="0"/>
                <a:cs typeface="+mj-cs"/>
              </a:rPr>
              <a:t>Referee instructions </a:t>
            </a:r>
          </a:p>
          <a:p>
            <a:pPr marL="264513" indent="-226725" algn="l" defTabSz="604601">
              <a:spcAft>
                <a:spcPts val="522"/>
              </a:spcAft>
              <a:buFont typeface="+mj-lt"/>
              <a:buAutoNum type="arabicPeriod"/>
            </a:pPr>
            <a:r>
              <a:rPr lang="en-US" sz="1600" kern="1200" cap="none" spc="0" dirty="0">
                <a:solidFill>
                  <a:schemeClr val="tx1"/>
                </a:solidFill>
                <a:latin typeface="+mn-lt"/>
                <a:ea typeface="Verdana" panose="020B0604030504040204" pitchFamily="34" charset="0"/>
                <a:cs typeface="+mj-cs"/>
              </a:rPr>
              <a:t>Due date for recommendation letter submission</a:t>
            </a:r>
          </a:p>
          <a:p>
            <a:pPr marL="37788" algn="l" defTabSz="604601">
              <a:spcAft>
                <a:spcPts val="522"/>
              </a:spcAft>
            </a:pPr>
            <a:endParaRPr lang="en-US" sz="1600" kern="1200" cap="none" spc="0" dirty="0">
              <a:solidFill>
                <a:schemeClr val="tx1"/>
              </a:solidFill>
              <a:latin typeface="+mn-lt"/>
              <a:ea typeface="Verdana" panose="020B0604030504040204" pitchFamily="34" charset="0"/>
              <a:cs typeface="+mj-cs"/>
            </a:endParaRPr>
          </a:p>
          <a:p>
            <a:pPr marL="37788" algn="l" defTabSz="604601">
              <a:spcAft>
                <a:spcPts val="522"/>
              </a:spcAft>
            </a:pPr>
            <a:endParaRPr lang="en-US" sz="1600" kern="1200" cap="none" spc="0" dirty="0">
              <a:solidFill>
                <a:schemeClr val="tx1"/>
              </a:solidFill>
              <a:latin typeface="+mn-lt"/>
              <a:ea typeface="Verdana" panose="020B0604030504040204" pitchFamily="34" charset="0"/>
              <a:cs typeface="+mj-cs"/>
            </a:endParaRPr>
          </a:p>
          <a:p>
            <a:pPr marL="37788" algn="l" defTabSz="604601">
              <a:spcAft>
                <a:spcPts val="1200"/>
              </a:spcAft>
            </a:pPr>
            <a:r>
              <a:rPr lang="en-US" sz="1600" kern="1200" cap="none" spc="0" dirty="0">
                <a:solidFill>
                  <a:schemeClr val="tx1"/>
                </a:solidFill>
                <a:latin typeface="+mn-lt"/>
                <a:ea typeface="Verdana" panose="020B0604030504040204" pitchFamily="34" charset="0"/>
                <a:cs typeface="+mj-cs"/>
              </a:rPr>
              <a:t>Ask, would it would be helpful to provide:</a:t>
            </a:r>
          </a:p>
          <a:p>
            <a:pPr marL="226725" indent="-188938" algn="l" defTabSz="604601">
              <a:lnSpc>
                <a:spcPct val="110000"/>
              </a:lnSpc>
              <a:buFont typeface="Wingdings" panose="05000000000000000000" pitchFamily="2" charset="2"/>
              <a:buChar char="§"/>
            </a:pPr>
            <a:r>
              <a:rPr lang="en-US" sz="1600" kern="1200" cap="none" spc="0" dirty="0">
                <a:solidFill>
                  <a:schemeClr val="tx1"/>
                </a:solidFill>
                <a:latin typeface="+mn-lt"/>
                <a:ea typeface="+mj-ea"/>
                <a:cs typeface="+mj-cs"/>
              </a:rPr>
              <a:t>unofficial transcripts;</a:t>
            </a:r>
          </a:p>
          <a:p>
            <a:pPr marL="226725" indent="-188938" algn="l" defTabSz="604601">
              <a:lnSpc>
                <a:spcPct val="110000"/>
              </a:lnSpc>
              <a:buFont typeface="Wingdings" panose="05000000000000000000" pitchFamily="2" charset="2"/>
              <a:buChar char="§"/>
            </a:pPr>
            <a:r>
              <a:rPr lang="en-US" sz="1600" kern="1200" cap="none" spc="0" dirty="0">
                <a:solidFill>
                  <a:schemeClr val="tx1"/>
                </a:solidFill>
                <a:latin typeface="+mn-lt"/>
                <a:ea typeface="+mj-ea"/>
                <a:cs typeface="+mj-cs"/>
              </a:rPr>
              <a:t>a resume or CCV;</a:t>
            </a:r>
          </a:p>
          <a:p>
            <a:pPr marL="226725" indent="-188938" algn="l" defTabSz="604601">
              <a:lnSpc>
                <a:spcPct val="110000"/>
              </a:lnSpc>
              <a:buFont typeface="Wingdings" panose="05000000000000000000" pitchFamily="2" charset="2"/>
              <a:buChar char="§"/>
            </a:pPr>
            <a:r>
              <a:rPr lang="en-US" sz="1600" kern="1200" cap="none" spc="0" dirty="0">
                <a:solidFill>
                  <a:schemeClr val="tx1"/>
                </a:solidFill>
                <a:latin typeface="+mn-lt"/>
                <a:ea typeface="+mj-ea"/>
                <a:cs typeface="+mj-cs"/>
              </a:rPr>
              <a:t>written paragraphs outlining how your experience or academic background fits the selection criteria of the scholarship competition </a:t>
            </a:r>
            <a:endParaRPr lang="en-US" sz="2000" cap="none" spc="0" dirty="0">
              <a:solidFill>
                <a:schemeClr val="tx1"/>
              </a:solidFill>
              <a:latin typeface="+mn-lt"/>
            </a:endParaRPr>
          </a:p>
        </p:txBody>
      </p:sp>
      <p:pic>
        <p:nvPicPr>
          <p:cNvPr id="2" name="Picture 1">
            <a:extLst>
              <a:ext uri="{FF2B5EF4-FFF2-40B4-BE49-F238E27FC236}">
                <a16:creationId xmlns:a16="http://schemas.microsoft.com/office/drawing/2014/main" id="{1B7B8028-070F-87CC-79BA-4516EDEE94D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2198" y="2692113"/>
            <a:ext cx="2987299" cy="3310415"/>
          </a:xfrm>
          <a:prstGeom prst="rect">
            <a:avLst/>
          </a:prstGeom>
        </p:spPr>
      </p:pic>
    </p:spTree>
    <p:extLst>
      <p:ext uri="{BB962C8B-B14F-4D97-AF65-F5344CB8AC3E}">
        <p14:creationId xmlns:p14="http://schemas.microsoft.com/office/powerpoint/2010/main" val="86631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Free Thumb Up in Close-up View Stock Photo">
            <a:extLst>
              <a:ext uri="{FF2B5EF4-FFF2-40B4-BE49-F238E27FC236}">
                <a16:creationId xmlns:a16="http://schemas.microsoft.com/office/drawing/2014/main" id="{63626D56-5F09-B1D5-AC3B-1849DEA6C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466344" y="10"/>
            <a:ext cx="526694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C3BED6-7E27-3F00-AA31-D1090ACCE4E0}"/>
              </a:ext>
            </a:extLst>
          </p:cNvPr>
          <p:cNvSpPr>
            <a:spLocks noGrp="1"/>
          </p:cNvSpPr>
          <p:nvPr>
            <p:ph type="title"/>
          </p:nvPr>
        </p:nvSpPr>
        <p:spPr>
          <a:xfrm>
            <a:off x="737922" y="2500604"/>
            <a:ext cx="4692494" cy="1707502"/>
          </a:xfrm>
          <a:prstGeom prst="ellipse">
            <a:avLst/>
          </a:prstGeom>
          <a:solidFill>
            <a:schemeClr val="tx1">
              <a:alpha val="60000"/>
            </a:schemeClr>
          </a:solidFill>
          <a:ln>
            <a:solidFill>
              <a:schemeClr val="bg1"/>
            </a:solidFill>
          </a:ln>
        </p:spPr>
        <p:txBody>
          <a:bodyPr vert="horz" lIns="182880" tIns="182880" rIns="182880" bIns="182880" rtlCol="0" anchor="ctr">
            <a:normAutofit/>
          </a:bodyPr>
          <a:lstStyle/>
          <a:p>
            <a:r>
              <a:rPr lang="en-US" sz="2000" dirty="0">
                <a:solidFill>
                  <a:schemeClr val="bg1"/>
                </a:solidFill>
              </a:rPr>
              <a:t>Key elements of a Strong Reference letter</a:t>
            </a:r>
          </a:p>
        </p:txBody>
      </p:sp>
      <p:sp>
        <p:nvSpPr>
          <p:cNvPr id="7" name="TextBox 6">
            <a:extLst>
              <a:ext uri="{FF2B5EF4-FFF2-40B4-BE49-F238E27FC236}">
                <a16:creationId xmlns:a16="http://schemas.microsoft.com/office/drawing/2014/main" id="{1962D1AF-8419-558D-55A0-A5F48A63C2AC}"/>
              </a:ext>
            </a:extLst>
          </p:cNvPr>
          <p:cNvSpPr txBox="1"/>
          <p:nvPr/>
        </p:nvSpPr>
        <p:spPr>
          <a:xfrm>
            <a:off x="6167696" y="785969"/>
            <a:ext cx="6024304" cy="5286062"/>
          </a:xfrm>
          <a:prstGeom prst="rect">
            <a:avLst/>
          </a:prstGeom>
          <a:noFill/>
        </p:spPr>
        <p:txBody>
          <a:bodyPr wrap="square">
            <a:spAutoFit/>
          </a:bodyPr>
          <a:lstStyle/>
          <a:p>
            <a:pPr algn="l">
              <a:spcBef>
                <a:spcPts val="300"/>
              </a:spcBef>
              <a:spcAft>
                <a:spcPts val="600"/>
              </a:spcAft>
              <a:buFont typeface="+mj-lt"/>
              <a:buAutoNum type="arabicPeriod"/>
            </a:pPr>
            <a:r>
              <a:rPr lang="en-US" sz="1400" b="1" i="0" dirty="0">
                <a:solidFill>
                  <a:srgbClr val="424242"/>
                </a:solidFill>
                <a:effectLst/>
              </a:rPr>
              <a:t> Validation of Research Context</a:t>
            </a:r>
            <a:endParaRPr lang="en-US" sz="1400" b="0" i="0" dirty="0">
              <a:solidFill>
                <a:srgbClr val="424242"/>
              </a:solidFill>
              <a:effectLst/>
            </a:endParaRPr>
          </a:p>
          <a:p>
            <a:pPr marL="742950" lvl="1" indent="-285750" algn="l">
              <a:buFont typeface="Arial" panose="020B0604020202020204" pitchFamily="34" charset="0"/>
              <a:buChar char="•"/>
            </a:pPr>
            <a:r>
              <a:rPr lang="en-US" sz="1400" b="0" i="0" dirty="0">
                <a:solidFill>
                  <a:srgbClr val="424242"/>
                </a:solidFill>
                <a:effectLst/>
              </a:rPr>
              <a:t>Confirm the relevance of the applicant’s research topic.</a:t>
            </a:r>
          </a:p>
          <a:p>
            <a:pPr marL="742950" lvl="1" indent="-285750" algn="l">
              <a:buFont typeface="Arial" panose="020B0604020202020204" pitchFamily="34" charset="0"/>
              <a:buChar char="•"/>
            </a:pPr>
            <a:r>
              <a:rPr lang="en-US" sz="1400" b="0" i="0" dirty="0">
                <a:solidFill>
                  <a:srgbClr val="424242"/>
                </a:solidFill>
                <a:effectLst/>
              </a:rPr>
              <a:t>Identify knowledge gaps and affirm that the proposed methodology is appropriate for the discipline.</a:t>
            </a:r>
          </a:p>
          <a:p>
            <a:pPr algn="l">
              <a:spcBef>
                <a:spcPts val="300"/>
              </a:spcBef>
              <a:spcAft>
                <a:spcPts val="600"/>
              </a:spcAft>
              <a:buFont typeface="+mj-lt"/>
              <a:buAutoNum type="arabicPeriod"/>
            </a:pPr>
            <a:r>
              <a:rPr lang="en-US" sz="1400" b="1" i="0" dirty="0">
                <a:solidFill>
                  <a:srgbClr val="424242"/>
                </a:solidFill>
                <a:effectLst/>
              </a:rPr>
              <a:t> Originality and Significance</a:t>
            </a:r>
            <a:endParaRPr lang="en-US" sz="1400" b="0" i="0" dirty="0">
              <a:solidFill>
                <a:srgbClr val="424242"/>
              </a:solidFill>
              <a:effectLst/>
            </a:endParaRPr>
          </a:p>
          <a:p>
            <a:pPr marL="742950" lvl="1" indent="-285750" algn="l">
              <a:buFont typeface="Arial" panose="020B0604020202020204" pitchFamily="34" charset="0"/>
              <a:buChar char="•"/>
            </a:pPr>
            <a:r>
              <a:rPr lang="en-US" sz="1400" b="0" i="0" dirty="0">
                <a:solidFill>
                  <a:srgbClr val="424242"/>
                </a:solidFill>
                <a:effectLst/>
              </a:rPr>
              <a:t>Emphasize the novelty and potential impact of the applicant’s work.</a:t>
            </a:r>
          </a:p>
          <a:p>
            <a:pPr marL="742950" lvl="1" indent="-285750" algn="l">
              <a:buFont typeface="Arial" panose="020B0604020202020204" pitchFamily="34" charset="0"/>
              <a:buChar char="•"/>
            </a:pPr>
            <a:r>
              <a:rPr lang="en-US" sz="1400" b="0" i="0" dirty="0">
                <a:solidFill>
                  <a:srgbClr val="424242"/>
                </a:solidFill>
                <a:effectLst/>
              </a:rPr>
              <a:t>Keep in mind that adjudication committees are multidisciplinary—highlight why the research matters broadly.</a:t>
            </a:r>
          </a:p>
          <a:p>
            <a:pPr algn="l">
              <a:spcBef>
                <a:spcPts val="300"/>
              </a:spcBef>
              <a:spcAft>
                <a:spcPts val="600"/>
              </a:spcAft>
              <a:buFont typeface="+mj-lt"/>
              <a:buAutoNum type="arabicPeriod"/>
            </a:pPr>
            <a:r>
              <a:rPr lang="en-US" sz="1400" b="1" i="0" dirty="0">
                <a:solidFill>
                  <a:srgbClr val="424242"/>
                </a:solidFill>
                <a:effectLst/>
              </a:rPr>
              <a:t> Personal Strengths and Achievements</a:t>
            </a:r>
            <a:endParaRPr lang="en-US" sz="1400" b="0" i="0" dirty="0">
              <a:solidFill>
                <a:srgbClr val="424242"/>
              </a:solidFill>
              <a:effectLst/>
            </a:endParaRPr>
          </a:p>
          <a:p>
            <a:pPr marL="742950" lvl="1" indent="-285750" algn="l">
              <a:buFont typeface="Arial" panose="020B0604020202020204" pitchFamily="34" charset="0"/>
              <a:buChar char="•"/>
            </a:pPr>
            <a:r>
              <a:rPr lang="en-US" sz="1400" b="0" i="0" dirty="0">
                <a:solidFill>
                  <a:srgbClr val="424242"/>
                </a:solidFill>
                <a:effectLst/>
              </a:rPr>
              <a:t>Showcase accomplishments, skills, and qualities that are not visible in transcripts (e.g., leadership, initiative, creativity).</a:t>
            </a:r>
          </a:p>
          <a:p>
            <a:pPr algn="l">
              <a:spcBef>
                <a:spcPts val="300"/>
              </a:spcBef>
              <a:spcAft>
                <a:spcPts val="600"/>
              </a:spcAft>
              <a:buFont typeface="+mj-lt"/>
              <a:buAutoNum type="arabicPeriod"/>
            </a:pPr>
            <a:r>
              <a:rPr lang="en-US" sz="1400" b="1" i="0" dirty="0">
                <a:solidFill>
                  <a:srgbClr val="424242"/>
                </a:solidFill>
                <a:effectLst/>
              </a:rPr>
              <a:t> Endorsement of the Project</a:t>
            </a:r>
            <a:endParaRPr lang="en-US" sz="1400" b="0" i="0" dirty="0">
              <a:solidFill>
                <a:srgbClr val="424242"/>
              </a:solidFill>
              <a:effectLst/>
            </a:endParaRPr>
          </a:p>
          <a:p>
            <a:pPr marL="742950" lvl="1" indent="-285750" algn="l">
              <a:buFont typeface="Arial" panose="020B0604020202020204" pitchFamily="34" charset="0"/>
              <a:buChar char="•"/>
            </a:pPr>
            <a:r>
              <a:rPr lang="en-US" sz="1400" b="0" i="0" dirty="0">
                <a:solidFill>
                  <a:srgbClr val="424242"/>
                </a:solidFill>
                <a:effectLst/>
              </a:rPr>
              <a:t>Express confidence in the applicant’s ability to carry out the proposed research and achieve meaningful outcomes.</a:t>
            </a:r>
          </a:p>
          <a:p>
            <a:pPr algn="l">
              <a:spcBef>
                <a:spcPts val="300"/>
              </a:spcBef>
              <a:spcAft>
                <a:spcPts val="600"/>
              </a:spcAft>
              <a:buFont typeface="+mj-lt"/>
              <a:buAutoNum type="arabicPeriod"/>
            </a:pPr>
            <a:r>
              <a:rPr lang="en-US" sz="1400" b="1" i="0" dirty="0">
                <a:solidFill>
                  <a:srgbClr val="424242"/>
                </a:solidFill>
                <a:effectLst/>
              </a:rPr>
              <a:t> Holistic View of the Applicant</a:t>
            </a:r>
            <a:endParaRPr lang="en-US" sz="1400" b="0" i="0" dirty="0">
              <a:solidFill>
                <a:srgbClr val="424242"/>
              </a:solidFill>
              <a:effectLst/>
            </a:endParaRPr>
          </a:p>
          <a:p>
            <a:pPr marL="742950" lvl="1" indent="-285750" algn="l">
              <a:buFont typeface="Arial" panose="020B0604020202020204" pitchFamily="34" charset="0"/>
              <a:buChar char="•"/>
            </a:pPr>
            <a:r>
              <a:rPr lang="en-US" sz="1400" b="0" i="0" dirty="0">
                <a:solidFill>
                  <a:srgbClr val="424242"/>
                </a:solidFill>
                <a:effectLst/>
              </a:rPr>
              <a:t>Describe the applicant’s engagement and strengths both inside and outside the lab or classroom (e.g., community involvement, mentoring, extracurriculars).</a:t>
            </a:r>
          </a:p>
          <a:p>
            <a:pPr algn="l">
              <a:spcBef>
                <a:spcPts val="300"/>
              </a:spcBef>
              <a:spcAft>
                <a:spcPts val="600"/>
              </a:spcAft>
              <a:buFont typeface="+mj-lt"/>
              <a:buAutoNum type="arabicPeriod"/>
            </a:pPr>
            <a:r>
              <a:rPr lang="en-US" sz="1400" b="1" i="0" dirty="0">
                <a:solidFill>
                  <a:srgbClr val="424242"/>
                </a:solidFill>
                <a:effectLst/>
              </a:rPr>
              <a:t> Resilience and Context</a:t>
            </a:r>
            <a:endParaRPr lang="en-US" sz="1400" b="0" i="0" dirty="0">
              <a:solidFill>
                <a:srgbClr val="424242"/>
              </a:solidFill>
              <a:effectLst/>
            </a:endParaRPr>
          </a:p>
          <a:p>
            <a:pPr marL="742950" lvl="1" indent="-285750" algn="l">
              <a:buFont typeface="Arial" panose="020B0604020202020204" pitchFamily="34" charset="0"/>
              <a:buChar char="•"/>
            </a:pPr>
            <a:r>
              <a:rPr lang="en-US" sz="1400" b="0" i="0" dirty="0">
                <a:solidFill>
                  <a:srgbClr val="424242"/>
                </a:solidFill>
                <a:effectLst/>
              </a:rPr>
              <a:t>If applicable, acknowledge any challenges or special circumstances the applicant has overcome during their academic journey.</a:t>
            </a:r>
          </a:p>
        </p:txBody>
      </p:sp>
    </p:spTree>
    <p:extLst>
      <p:ext uri="{BB962C8B-B14F-4D97-AF65-F5344CB8AC3E}">
        <p14:creationId xmlns:p14="http://schemas.microsoft.com/office/powerpoint/2010/main" val="57183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D8E9-D880-3AAD-1547-8126D7A98FED}"/>
              </a:ext>
            </a:extLst>
          </p:cNvPr>
          <p:cNvSpPr>
            <a:spLocks noGrp="1"/>
          </p:cNvSpPr>
          <p:nvPr>
            <p:ph type="title"/>
          </p:nvPr>
        </p:nvSpPr>
        <p:spPr>
          <a:xfrm>
            <a:off x="300885" y="551253"/>
            <a:ext cx="5871315" cy="1161299"/>
          </a:xfrm>
        </p:spPr>
        <p:txBody>
          <a:bodyPr vert="horz" lIns="182880" tIns="182880" rIns="182880" bIns="182880" rtlCol="0" anchor="ctr">
            <a:normAutofit/>
          </a:bodyPr>
          <a:lstStyle/>
          <a:p>
            <a:r>
              <a:rPr lang="en-US" sz="1800" dirty="0"/>
              <a:t>After you Submit your Scholarship application</a:t>
            </a:r>
          </a:p>
        </p:txBody>
      </p:sp>
      <p:sp>
        <p:nvSpPr>
          <p:cNvPr id="5" name="TextBox 4">
            <a:extLst>
              <a:ext uri="{FF2B5EF4-FFF2-40B4-BE49-F238E27FC236}">
                <a16:creationId xmlns:a16="http://schemas.microsoft.com/office/drawing/2014/main" id="{D2BD3499-FD21-7DD4-1126-06611E60D0F9}"/>
              </a:ext>
            </a:extLst>
          </p:cNvPr>
          <p:cNvSpPr txBox="1"/>
          <p:nvPr/>
        </p:nvSpPr>
        <p:spPr>
          <a:xfrm>
            <a:off x="341790" y="1876543"/>
            <a:ext cx="5830409" cy="3491425"/>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90000"/>
              </a:lnSpc>
              <a:spcBef>
                <a:spcPts val="1000"/>
              </a:spcBef>
              <a:spcAft>
                <a:spcPts val="1800"/>
              </a:spcAft>
              <a:buClr>
                <a:srgbClr val="9BAFB5"/>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Confirm you submitted your application and express gratitude to your reference for their recommendation and time. </a:t>
            </a:r>
          </a:p>
          <a:p>
            <a:pPr marL="285750" marR="0" lvl="0" indent="-285750" algn="l" defTabSz="914400" rtl="0" eaLnBrk="1" fontAlgn="auto" latinLnBrk="0" hangingPunct="1">
              <a:lnSpc>
                <a:spcPct val="90000"/>
              </a:lnSpc>
              <a:spcBef>
                <a:spcPts val="1000"/>
              </a:spcBef>
              <a:spcAft>
                <a:spcPts val="1800"/>
              </a:spcAft>
              <a:buClr>
                <a:srgbClr val="9BAFB5"/>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Provide a timeline for when the scholarship decision will be made.</a:t>
            </a:r>
          </a:p>
          <a:p>
            <a:pPr marL="285750" marR="0" lvl="0" indent="-285750" algn="l" defTabSz="914400" rtl="0" eaLnBrk="1" fontAlgn="auto" latinLnBrk="0" hangingPunct="1">
              <a:lnSpc>
                <a:spcPct val="90000"/>
              </a:lnSpc>
              <a:spcBef>
                <a:spcPts val="1000"/>
              </a:spcBef>
              <a:spcAft>
                <a:spcPts val="1800"/>
              </a:spcAft>
              <a:buClr>
                <a:srgbClr val="9BAFB5"/>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Inform your referee of the outcome, whether successful or not, once the results are released. </a:t>
            </a:r>
          </a:p>
          <a:p>
            <a:pPr marL="285750" marR="0" lvl="0" indent="-285750" algn="l" defTabSz="914400" rtl="0" eaLnBrk="1" fontAlgn="auto" latinLnBrk="0" hangingPunct="1">
              <a:lnSpc>
                <a:spcPct val="90000"/>
              </a:lnSpc>
              <a:spcBef>
                <a:spcPts val="1000"/>
              </a:spcBef>
              <a:spcAft>
                <a:spcPts val="1800"/>
              </a:spcAft>
              <a:buClr>
                <a:srgbClr val="9BAFB5"/>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Keep your referee updated on your successes and academic activities. </a:t>
            </a:r>
          </a:p>
          <a:p>
            <a:pPr marL="0" marR="0" lvl="0" indent="-228600" algn="l" defTabSz="914400" rtl="0" eaLnBrk="1" fontAlgn="auto" latinLnBrk="0" hangingPunct="1">
              <a:lnSpc>
                <a:spcPct val="90000"/>
              </a:lnSpc>
              <a:spcBef>
                <a:spcPts val="1000"/>
              </a:spcBef>
              <a:spcAft>
                <a:spcPts val="1200"/>
              </a:spcAft>
              <a:buClr>
                <a:srgbClr val="9BAFB5"/>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p:txBody>
      </p:sp>
      <p:pic>
        <p:nvPicPr>
          <p:cNvPr id="3074" name="Picture 2" descr="Free Hourglass on Brown Wooden Frame Stock Photo">
            <a:extLst>
              <a:ext uri="{FF2B5EF4-FFF2-40B4-BE49-F238E27FC236}">
                <a16:creationId xmlns:a16="http://schemas.microsoft.com/office/drawing/2014/main" id="{BC41C7B0-21A4-8806-01DA-CA99B18F35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37079" y="1556119"/>
            <a:ext cx="4655233" cy="34914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9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1600200" y="3986784"/>
            <a:ext cx="8991600" cy="1227581"/>
          </a:xfrm>
        </p:spPr>
        <p:txBody>
          <a:bodyPr vert="horz" lIns="274320" tIns="182880" rIns="274320" bIns="182880" rtlCol="0" anchor="ctr" anchorCtr="1">
            <a:normAutofit/>
          </a:bodyPr>
          <a:lstStyle/>
          <a:p>
            <a:r>
              <a:rPr kumimoji="0" lang="en-US" sz="2800" b="0" i="0" u="none" strike="noStrike" normalizeH="0" noProof="0" dirty="0">
                <a:ln>
                  <a:noFill/>
                </a:ln>
                <a:effectLst/>
                <a:uLnTx/>
                <a:uFillTx/>
              </a:rPr>
              <a:t>Scholarship Applications</a:t>
            </a:r>
            <a:br>
              <a:rPr kumimoji="0" lang="en-US" sz="2800" b="0" i="0" u="none" strike="noStrike" normalizeH="0" noProof="0" dirty="0">
                <a:ln>
                  <a:noFill/>
                </a:ln>
                <a:effectLst/>
                <a:uLnTx/>
                <a:uFillTx/>
              </a:rPr>
            </a:br>
            <a:r>
              <a:rPr kumimoji="0" lang="en-US" sz="2800" b="0" i="0" u="none" strike="noStrike" normalizeH="0" noProof="0" dirty="0">
                <a:ln>
                  <a:noFill/>
                </a:ln>
                <a:effectLst/>
                <a:uLnTx/>
                <a:uFillTx/>
              </a:rPr>
              <a:t>Special Circumstances</a:t>
            </a:r>
            <a:endParaRPr lang="en-US" sz="2800" dirty="0"/>
          </a:p>
        </p:txBody>
      </p:sp>
      <p:pic>
        <p:nvPicPr>
          <p:cNvPr id="3" name="Picture 2" descr="People walking in a park">
            <a:extLst>
              <a:ext uri="{FF2B5EF4-FFF2-40B4-BE49-F238E27FC236}">
                <a16:creationId xmlns:a16="http://schemas.microsoft.com/office/drawing/2014/main" id="{885D4855-C7D6-F3A0-2D9F-3445CF3708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3657600"/>
          </a:xfrm>
          <a:prstGeom prst="rect">
            <a:avLst/>
          </a:prstGeom>
        </p:spPr>
      </p:pic>
    </p:spTree>
    <p:extLst>
      <p:ext uri="{BB962C8B-B14F-4D97-AF65-F5344CB8AC3E}">
        <p14:creationId xmlns:p14="http://schemas.microsoft.com/office/powerpoint/2010/main" val="30645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5138928" y="964692"/>
            <a:ext cx="6092952" cy="1206759"/>
          </a:xfrm>
        </p:spPr>
        <p:txBody>
          <a:bodyPr vert="horz" lIns="182880" tIns="182880" rIns="182880" bIns="182880" rtlCol="0" anchor="ctr">
            <a:normAutofit/>
          </a:bodyPr>
          <a:lstStyle/>
          <a:p>
            <a:r>
              <a:rPr lang="en-US" sz="2600" dirty="0"/>
              <a:t>Special Circumstances: </a:t>
            </a:r>
            <a:br>
              <a:rPr lang="en-US" sz="2600" dirty="0"/>
            </a:br>
            <a:r>
              <a:rPr lang="en-US" sz="2600" dirty="0"/>
              <a:t>what to consider</a:t>
            </a:r>
          </a:p>
        </p:txBody>
      </p:sp>
      <p:sp>
        <p:nvSpPr>
          <p:cNvPr id="7" name="Content Placeholder 6">
            <a:extLst>
              <a:ext uri="{FF2B5EF4-FFF2-40B4-BE49-F238E27FC236}">
                <a16:creationId xmlns:a16="http://schemas.microsoft.com/office/drawing/2014/main" id="{2154EB2D-151D-8CAF-A2D2-A88039128C9E}"/>
              </a:ext>
            </a:extLst>
          </p:cNvPr>
          <p:cNvSpPr>
            <a:spLocks noGrp="1"/>
          </p:cNvSpPr>
          <p:nvPr>
            <p:ph type="body" sz="half" idx="2"/>
          </p:nvPr>
        </p:nvSpPr>
        <p:spPr>
          <a:xfrm>
            <a:off x="214604" y="964692"/>
            <a:ext cx="4721290" cy="4775335"/>
          </a:xfrm>
        </p:spPr>
        <p:txBody>
          <a:bodyPr vert="horz" lIns="91440" tIns="45720" rIns="91440" bIns="45720" rtlCol="0" anchorCtr="0">
            <a:normAutofit/>
          </a:bodyPr>
          <a:lstStyle/>
          <a:p>
            <a:pPr algn="l">
              <a:spcAft>
                <a:spcPts val="1200"/>
              </a:spcAft>
            </a:pPr>
            <a:r>
              <a:rPr lang="en-US" sz="1700" dirty="0">
                <a:solidFill>
                  <a:schemeClr val="tx1">
                    <a:lumMod val="85000"/>
                    <a:lumOff val="15000"/>
                  </a:schemeClr>
                </a:solidFill>
              </a:rPr>
              <a:t>Tri Council applications asks their selection committees </a:t>
            </a:r>
            <a:r>
              <a:rPr lang="en-US" sz="1700" b="1" dirty="0">
                <a:solidFill>
                  <a:schemeClr val="tx1">
                    <a:lumMod val="85000"/>
                    <a:lumOff val="15000"/>
                  </a:schemeClr>
                </a:solidFill>
              </a:rPr>
              <a:t>to consider special circumstances </a:t>
            </a:r>
            <a:r>
              <a:rPr lang="en-US" sz="1700" dirty="0">
                <a:solidFill>
                  <a:schemeClr val="tx1">
                    <a:lumMod val="85000"/>
                    <a:lumOff val="15000"/>
                  </a:schemeClr>
                </a:solidFill>
              </a:rPr>
              <a:t>that could have affected applicants’ research, professional career, record of academic or research achievement, or completion of degrees. </a:t>
            </a:r>
          </a:p>
          <a:p>
            <a:pPr algn="l">
              <a:spcAft>
                <a:spcPts val="1200"/>
              </a:spcAft>
            </a:pPr>
            <a:r>
              <a:rPr lang="en-US" sz="1700" dirty="0">
                <a:solidFill>
                  <a:schemeClr val="tx1">
                    <a:lumMod val="85000"/>
                    <a:lumOff val="15000"/>
                  </a:schemeClr>
                </a:solidFill>
              </a:rPr>
              <a:t>Relevant circumstances </a:t>
            </a:r>
            <a:r>
              <a:rPr lang="en-US" sz="1700" b="1" dirty="0">
                <a:solidFill>
                  <a:schemeClr val="tx1">
                    <a:lumMod val="85000"/>
                    <a:lumOff val="15000"/>
                  </a:schemeClr>
                </a:solidFill>
              </a:rPr>
              <a:t>could include </a:t>
            </a:r>
            <a:r>
              <a:rPr lang="en-US" sz="1700" dirty="0">
                <a:solidFill>
                  <a:schemeClr val="tx1">
                    <a:lumMod val="85000"/>
                    <a:lumOff val="15000"/>
                  </a:schemeClr>
                </a:solidFill>
              </a:rPr>
              <a:t>administrative responsibilities, maternity/parental leave, child rearing, illness, disability, cultural or community responsibilities, socio-economic context, family responsibilities, trauma and loss, the COVID-19 pandemic, or other applicable circumstances.</a:t>
            </a:r>
          </a:p>
          <a:p>
            <a:pPr algn="l">
              <a:spcAft>
                <a:spcPts val="1200"/>
              </a:spcAft>
            </a:pPr>
            <a:r>
              <a:rPr lang="en-US" sz="1700" dirty="0">
                <a:solidFill>
                  <a:schemeClr val="tx1">
                    <a:lumMod val="85000"/>
                    <a:lumOff val="15000"/>
                  </a:schemeClr>
                </a:solidFill>
                <a:hlinkClick r:id="rId3">
                  <a:extLst>
                    <a:ext uri="{A12FA001-AC4F-418D-AE19-62706E023703}">
                      <ahyp:hlinkClr xmlns:ahyp="http://schemas.microsoft.com/office/drawing/2018/hyperlinkcolor" val="tx"/>
                    </a:ext>
                  </a:extLst>
                </a:hlinkClick>
              </a:rPr>
              <a:t>Link for CGS M Instructions</a:t>
            </a:r>
            <a:r>
              <a:rPr lang="en-US" sz="1700" dirty="0">
                <a:solidFill>
                  <a:schemeClr val="tx1">
                    <a:lumMod val="85000"/>
                    <a:lumOff val="15000"/>
                  </a:schemeClr>
                </a:solidFill>
              </a:rPr>
              <a:t> </a:t>
            </a:r>
          </a:p>
          <a:p>
            <a:pPr algn="l">
              <a:spcAft>
                <a:spcPts val="1200"/>
              </a:spcAft>
            </a:pPr>
            <a:r>
              <a:rPr lang="en-US" sz="1700" dirty="0">
                <a:solidFill>
                  <a:srgbClr val="000000"/>
                </a:solidFill>
              </a:rPr>
              <a:t>Links: </a:t>
            </a:r>
            <a:r>
              <a:rPr lang="en-US" sz="1700" dirty="0">
                <a:solidFill>
                  <a:srgbClr val="000000"/>
                </a:solidFill>
                <a:hlinkClick r:id="rId4">
                  <a:extLst>
                    <a:ext uri="{A12FA001-AC4F-418D-AE19-62706E023703}">
                      <ahyp:hlinkClr xmlns:ahyp="http://schemas.microsoft.com/office/drawing/2018/hyperlinkcolor" val="tx"/>
                    </a:ext>
                  </a:extLst>
                </a:hlinkClick>
              </a:rPr>
              <a:t>SSHRC D  </a:t>
            </a:r>
            <a:r>
              <a:rPr lang="en-US" sz="1700" dirty="0">
                <a:solidFill>
                  <a:srgbClr val="000000"/>
                </a:solidFill>
                <a:hlinkClick r:id="rId5">
                  <a:extLst>
                    <a:ext uri="{A12FA001-AC4F-418D-AE19-62706E023703}">
                      <ahyp:hlinkClr xmlns:ahyp="http://schemas.microsoft.com/office/drawing/2018/hyperlinkcolor" val="tx"/>
                    </a:ext>
                  </a:extLst>
                </a:hlinkClick>
              </a:rPr>
              <a:t>NSERC D</a:t>
            </a:r>
            <a:r>
              <a:rPr lang="en-US" sz="1700" dirty="0">
                <a:solidFill>
                  <a:srgbClr val="000000"/>
                </a:solidFill>
              </a:rPr>
              <a:t>  </a:t>
            </a:r>
            <a:r>
              <a:rPr lang="en-US" sz="1700" dirty="0">
                <a:solidFill>
                  <a:srgbClr val="000000"/>
                </a:solidFill>
                <a:hlinkClick r:id="rId6">
                  <a:extLst>
                    <a:ext uri="{A12FA001-AC4F-418D-AE19-62706E023703}">
                      <ahyp:hlinkClr xmlns:ahyp="http://schemas.microsoft.com/office/drawing/2018/hyperlinkcolor" val="tx"/>
                    </a:ext>
                  </a:extLst>
                </a:hlinkClick>
              </a:rPr>
              <a:t>CIHR D Point 4 </a:t>
            </a:r>
            <a:endParaRPr lang="en-US" sz="1700" dirty="0">
              <a:solidFill>
                <a:srgbClr val="000000"/>
              </a:solidFill>
            </a:endParaRPr>
          </a:p>
          <a:p>
            <a:pPr indent="-228600" algn="l">
              <a:spcAft>
                <a:spcPts val="1200"/>
              </a:spcAft>
              <a:buFont typeface="Arial" panose="020B0604020202020204" pitchFamily="34" charset="0"/>
              <a:buChar char="•"/>
            </a:pPr>
            <a:endParaRPr lang="en-US" sz="1700" dirty="0">
              <a:solidFill>
                <a:schemeClr val="tx1">
                  <a:lumMod val="85000"/>
                  <a:lumOff val="15000"/>
                </a:schemeClr>
              </a:solidFill>
            </a:endParaRPr>
          </a:p>
          <a:p>
            <a:pPr indent="-228600" algn="l">
              <a:spcAft>
                <a:spcPts val="1200"/>
              </a:spcAft>
              <a:buFont typeface="Arial" panose="020B0604020202020204" pitchFamily="34" charset="0"/>
              <a:buChar char="•"/>
            </a:pPr>
            <a:endParaRPr lang="en-US" sz="1700" dirty="0">
              <a:solidFill>
                <a:schemeClr val="tx1">
                  <a:lumMod val="85000"/>
                  <a:lumOff val="15000"/>
                </a:schemeClr>
              </a:solidFill>
            </a:endParaRPr>
          </a:p>
        </p:txBody>
      </p:sp>
      <p:pic>
        <p:nvPicPr>
          <p:cNvPr id="1026" name="Picture 2" descr="Nurse holding patient's hand">
            <a:extLst>
              <a:ext uri="{FF2B5EF4-FFF2-40B4-BE49-F238E27FC236}">
                <a16:creationId xmlns:a16="http://schemas.microsoft.com/office/drawing/2014/main" id="{A385EA68-05DC-3944-7E8F-53EBF43CD2C2}"/>
              </a:ext>
            </a:extLst>
          </p:cNvPr>
          <p:cNvPicPr>
            <a:picLocks noGrp="1" noChangeAspect="1" noChangeArrowheads="1"/>
          </p:cNvPicPr>
          <p:nvPr>
            <p:ph type="pic" idx="1"/>
          </p:nvPr>
        </p:nvPicPr>
        <p:blipFill>
          <a:blip r:embed="rId7" cstate="email">
            <a:extLst>
              <a:ext uri="{28A0092B-C50C-407E-A947-70E740481C1C}">
                <a14:useLocalDpi xmlns:a14="http://schemas.microsoft.com/office/drawing/2010/main"/>
              </a:ext>
            </a:extLst>
          </a:blip>
          <a:srcRect r="-6"/>
          <a:stretch/>
        </p:blipFill>
        <p:spPr bwMode="auto">
          <a:xfrm>
            <a:off x="5203584" y="2475145"/>
            <a:ext cx="2901387" cy="1586720"/>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1030" name="Picture 6" descr="A silhouette of a person on a swing at sunset">
            <a:extLst>
              <a:ext uri="{FF2B5EF4-FFF2-40B4-BE49-F238E27FC236}">
                <a16:creationId xmlns:a16="http://schemas.microsoft.com/office/drawing/2014/main" id="{41B3A024-0AD9-E953-4593-736DFDADB17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r="-6" b="-7"/>
          <a:stretch/>
        </p:blipFill>
        <p:spPr bwMode="auto">
          <a:xfrm>
            <a:off x="5203583" y="4153305"/>
            <a:ext cx="2901387" cy="1586721"/>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8" name="Picture 4" descr="A person holding a baby">
            <a:extLst>
              <a:ext uri="{FF2B5EF4-FFF2-40B4-BE49-F238E27FC236}">
                <a16:creationId xmlns:a16="http://schemas.microsoft.com/office/drawing/2014/main" id="{53744E12-B3F9-5707-C05D-A50DE24ABCB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8231124" y="2475145"/>
            <a:ext cx="3000756" cy="3264882"/>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8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156DA6-57D4-542D-DD46-D3F40F061743}"/>
              </a:ext>
            </a:extLst>
          </p:cNvPr>
          <p:cNvSpPr>
            <a:spLocks noGrp="1"/>
          </p:cNvSpPr>
          <p:nvPr>
            <p:ph type="title"/>
          </p:nvPr>
        </p:nvSpPr>
        <p:spPr>
          <a:xfrm>
            <a:off x="731520" y="521929"/>
            <a:ext cx="4475892" cy="1005306"/>
          </a:xfrm>
          <a:solidFill>
            <a:srgbClr val="FFFFFF"/>
          </a:solidFill>
          <a:ln>
            <a:solidFill>
              <a:srgbClr val="404040"/>
            </a:solidFill>
          </a:ln>
        </p:spPr>
        <p:txBody>
          <a:bodyPr vert="horz" lIns="182880" tIns="182880" rIns="182880" bIns="182880" rtlCol="0" anchor="ctr">
            <a:normAutofit fontScale="90000"/>
          </a:bodyPr>
          <a:lstStyle/>
          <a:p>
            <a:r>
              <a:rPr lang="en-US" sz="2400" dirty="0"/>
              <a:t>Include within special Circumstances</a:t>
            </a:r>
          </a:p>
        </p:txBody>
      </p:sp>
      <p:sp>
        <p:nvSpPr>
          <p:cNvPr id="4" name="Text Placeholder 3">
            <a:extLst>
              <a:ext uri="{FF2B5EF4-FFF2-40B4-BE49-F238E27FC236}">
                <a16:creationId xmlns:a16="http://schemas.microsoft.com/office/drawing/2014/main" id="{F4C2B33F-0ACF-C0B1-8BD2-96A5F33CBFBC}"/>
              </a:ext>
            </a:extLst>
          </p:cNvPr>
          <p:cNvSpPr>
            <a:spLocks/>
          </p:cNvSpPr>
          <p:nvPr/>
        </p:nvSpPr>
        <p:spPr>
          <a:xfrm>
            <a:off x="731520" y="1749391"/>
            <a:ext cx="4475892" cy="398389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1500"/>
              </a:spcAft>
              <a:buClr>
                <a:srgbClr val="418AB3"/>
              </a:buClr>
              <a:buSzTx/>
              <a:buFont typeface="Arial" panose="020B0604020202020204" pitchFamily="34" charset="0"/>
              <a:buNone/>
              <a:tabLst/>
              <a:defRPr/>
            </a:pPr>
            <a:endParaRPr kumimoji="0" lang="en-US" sz="1600" b="0" i="0" u="none" strike="noStrike" cap="none" spc="0" normalizeH="0" baseline="0" noProof="0" dirty="0">
              <a:ln>
                <a:noFill/>
              </a:ln>
              <a:effectLst/>
              <a:uLnTx/>
              <a:uFillTx/>
            </a:endParaRPr>
          </a:p>
          <a:p>
            <a:pPr marL="0" marR="0" lvl="0" indent="0" algn="l" defTabSz="914400" rtl="0" eaLnBrk="1" fontAlgn="auto" latinLnBrk="0" hangingPunct="1">
              <a:lnSpc>
                <a:spcPct val="90000"/>
              </a:lnSpc>
              <a:spcBef>
                <a:spcPts val="1000"/>
              </a:spcBef>
              <a:spcAft>
                <a:spcPts val="1500"/>
              </a:spcAft>
              <a:buClr>
                <a:srgbClr val="418AB3"/>
              </a:buClr>
              <a:buSzTx/>
              <a:buFont typeface="Arial" panose="020B0604020202020204" pitchFamily="34" charset="0"/>
              <a:buNone/>
              <a:tabLst/>
              <a:defRPr/>
            </a:pPr>
            <a:r>
              <a:rPr kumimoji="0" lang="en-US" sz="1600" b="0" i="0" u="none" strike="noStrike" kern="1200" cap="none" spc="0" normalizeH="0" baseline="0" noProof="0" dirty="0">
                <a:ln>
                  <a:noFill/>
                </a:ln>
                <a:effectLst/>
                <a:uLnTx/>
                <a:uFillTx/>
                <a:ea typeface="+mn-ea"/>
                <a:cs typeface="+mn-cs"/>
              </a:rPr>
              <a:t>Describe the </a:t>
            </a:r>
            <a:r>
              <a:rPr kumimoji="0" lang="en-US" sz="1600" b="1" i="0" u="none" strike="noStrike" kern="1200" cap="none" spc="0" normalizeH="0" baseline="0" noProof="0" dirty="0">
                <a:ln>
                  <a:noFill/>
                </a:ln>
                <a:effectLst/>
                <a:uLnTx/>
                <a:uFillTx/>
                <a:ea typeface="+mn-ea"/>
                <a:cs typeface="+mn-cs"/>
              </a:rPr>
              <a:t>impact</a:t>
            </a:r>
            <a:r>
              <a:rPr kumimoji="0" lang="en-US" sz="1600" b="0" i="0" u="none" strike="noStrike" kern="1200" cap="none" spc="0" normalizeH="0" baseline="0" noProof="0" dirty="0">
                <a:ln>
                  <a:noFill/>
                </a:ln>
                <a:effectLst/>
                <a:uLnTx/>
                <a:uFillTx/>
                <a:ea typeface="+mn-ea"/>
                <a:cs typeface="+mn-cs"/>
              </a:rPr>
              <a:t> of any special circumstances that may have delayed, disrupted or interrupted studies or research or otherwise affected the performance and or productivity on which the assessment for funding will be made. </a:t>
            </a:r>
          </a:p>
          <a:p>
            <a:pPr marR="0" lvl="0" defTabSz="914400" fontAlgn="auto">
              <a:spcBef>
                <a:spcPts val="1000"/>
              </a:spcBef>
              <a:spcAft>
                <a:spcPts val="600"/>
              </a:spcAft>
              <a:buClr>
                <a:schemeClr val="accent2"/>
              </a:buClr>
              <a:buSzTx/>
              <a:tabLst/>
              <a:defRPr/>
            </a:pPr>
            <a:r>
              <a:rPr kumimoji="0" lang="en-US" sz="1600" b="1" i="0" u="none" strike="noStrike" cap="none" spc="0" normalizeH="0" baseline="0" noProof="0" dirty="0">
                <a:ln>
                  <a:noFill/>
                </a:ln>
                <a:effectLst/>
                <a:uLnTx/>
                <a:uFillTx/>
              </a:rPr>
              <a:t>Note</a:t>
            </a:r>
            <a:r>
              <a:rPr kumimoji="0" lang="en-US" sz="1600" b="0" i="0" u="none" strike="noStrike" cap="none" spc="0" normalizeH="0" baseline="0" noProof="0" dirty="0">
                <a:ln>
                  <a:noFill/>
                </a:ln>
                <a:effectLst/>
                <a:uLnTx/>
                <a:uFillTx/>
              </a:rPr>
              <a:t>: If your current or past supervisor is unable to provide you with a recommendation letter, you should provide an explanation within the Special Circumstance</a:t>
            </a:r>
          </a:p>
          <a:p>
            <a:pPr marL="0" marR="0" lvl="0" indent="-228600" defTabSz="914400" fontAlgn="auto">
              <a:spcBef>
                <a:spcPts val="1000"/>
              </a:spcBef>
              <a:spcAft>
                <a:spcPts val="600"/>
              </a:spcAft>
              <a:buClr>
                <a:schemeClr val="accent2"/>
              </a:buClr>
              <a:buSzTx/>
              <a:buFont typeface="Arial" panose="020B0604020202020204" pitchFamily="34" charset="0"/>
              <a:buChar char="•"/>
              <a:tabLst/>
              <a:defRPr/>
            </a:pPr>
            <a:endParaRPr kumimoji="0" lang="en-US" sz="1700" b="0" i="0" u="none" strike="noStrike" cap="none" spc="0" normalizeH="0" baseline="0" noProof="0" dirty="0">
              <a:ln>
                <a:noFill/>
              </a:ln>
              <a:solidFill>
                <a:srgbClr val="FFFFFF"/>
              </a:solidFill>
              <a:effectLst/>
              <a:uLnTx/>
              <a:uFillTx/>
            </a:endParaRPr>
          </a:p>
        </p:txBody>
      </p:sp>
      <p:pic>
        <p:nvPicPr>
          <p:cNvPr id="2050" name="Picture 2">
            <a:extLst>
              <a:ext uri="{FF2B5EF4-FFF2-40B4-BE49-F238E27FC236}">
                <a16:creationId xmlns:a16="http://schemas.microsoft.com/office/drawing/2014/main" id="{3A5D9151-4EFF-3738-55C0-F1B215992EBF}"/>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7208520" y="1126397"/>
            <a:ext cx="3867912" cy="42885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47977"/>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324212-d63e-4aea-8f78-7f7aebadcf24" xsi:nil="true"/>
    <_Flow_SignoffStatus xmlns="32eabe5a-4174-4217-af00-6e4d9bb260f7" xsi:nil="true"/>
    <lcf76f155ced4ddcb4097134ff3c332f xmlns="32eabe5a-4174-4217-af00-6e4d9bb260f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7176DCD9ABE34296B2EE81AF38CE70" ma:contentTypeVersion="16" ma:contentTypeDescription="Create a new document." ma:contentTypeScope="" ma:versionID="f894644a41fb4fed1378d034d21965b6">
  <xsd:schema xmlns:xsd="http://www.w3.org/2001/XMLSchema" xmlns:xs="http://www.w3.org/2001/XMLSchema" xmlns:p="http://schemas.microsoft.com/office/2006/metadata/properties" xmlns:ns2="32eabe5a-4174-4217-af00-6e4d9bb260f7" xmlns:ns3="cc324212-d63e-4aea-8f78-7f7aebadcf24" targetNamespace="http://schemas.microsoft.com/office/2006/metadata/properties" ma:root="true" ma:fieldsID="2466fc235b0135ff7b1c9e61f91d1880" ns2:_="" ns3:_="">
    <xsd:import namespace="32eabe5a-4174-4217-af00-6e4d9bb260f7"/>
    <xsd:import namespace="cc324212-d63e-4aea-8f78-7f7aebadcf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abe5a-4174-4217-af00-6e4d9bb260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3b263f-decc-4103-be06-e60edd914aa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324212-d63e-4aea-8f78-7f7aebadcf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3ae2ca8-c732-49b9-9e84-a148a7170205}" ma:internalName="TaxCatchAll" ma:showField="CatchAllData" ma:web="cc324212-d63e-4aea-8f78-7f7aebadcf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2.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cc324212-d63e-4aea-8f78-7f7aebadcf24"/>
    <ds:schemaRef ds:uri="32eabe5a-4174-4217-af00-6e4d9bb260f7"/>
  </ds:schemaRefs>
</ds:datastoreItem>
</file>

<file path=customXml/itemProps3.xml><?xml version="1.0" encoding="utf-8"?>
<ds:datastoreItem xmlns:ds="http://schemas.openxmlformats.org/officeDocument/2006/customXml" ds:itemID="{2E095774-75F4-4F26-87DF-E4D0F1F46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abe5a-4174-4217-af00-6e4d9bb260f7"/>
    <ds:schemaRef ds:uri="cc324212-d63e-4aea-8f78-7f7aebadc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TM10001115[[fn=Parcel]]</Template>
  <TotalTime>4288</TotalTime>
  <Words>1415</Words>
  <Application>Microsoft Office PowerPoint</Application>
  <PresentationFormat>Widescreen</PresentationFormat>
  <Paragraphs>130</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Verdana</vt:lpstr>
      <vt:lpstr>Wingdings</vt:lpstr>
      <vt:lpstr>Parcel</vt:lpstr>
      <vt:lpstr>  Letters of Recommendation  &amp;  Special Circumstances 2025-26 </vt:lpstr>
      <vt:lpstr>Scholarship Application Recommendation Letters</vt:lpstr>
      <vt:lpstr>Who? When? How?</vt:lpstr>
      <vt:lpstr> What to provide a referee  &amp;  what might be helpful</vt:lpstr>
      <vt:lpstr>Key elements of a Strong Reference letter</vt:lpstr>
      <vt:lpstr>After you Submit your Scholarship application</vt:lpstr>
      <vt:lpstr>Scholarship Applications Special Circumstances</vt:lpstr>
      <vt:lpstr>Special Circumstances:  what to consider</vt:lpstr>
      <vt:lpstr>Include within special Circumstances</vt:lpstr>
      <vt:lpstr>Details to include within Special Circumstances Section of your Application</vt:lpstr>
      <vt:lpstr>Writing Tips</vt:lpstr>
      <vt:lpstr>Indigenous Talent Measures</vt:lpstr>
      <vt:lpstr>Why an applicant would include: </vt:lpstr>
      <vt:lpstr>Applicant Reminder</vt:lpstr>
      <vt:lpstr>School of Graduate Studies Blackburn Hall, Suite 115 All scholarship applications inquires direct to: graduatefinance@trentu.ca </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Rennie</dc:creator>
  <cp:lastModifiedBy>Haley McCormick</cp:lastModifiedBy>
  <cp:revision>26</cp:revision>
  <dcterms:created xsi:type="dcterms:W3CDTF">2024-07-08T15:53:07Z</dcterms:created>
  <dcterms:modified xsi:type="dcterms:W3CDTF">2025-08-28T18:00:23Z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0x010100197176DCD9ABE34296B2EE81AF38CE70</vt:lpwstr>
  </property>
  <property fmtid="{D5CDD505-2E9C-101B-9397-08002B2CF9AE}" pid="3" name="MediaServiceImageTags">
    <vt:lpwstr/>
  </property>
</Properties>
</file>