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2" r:id="rId2"/>
    <p:sldId id="263" r:id="rId3"/>
    <p:sldId id="265" r:id="rId4"/>
    <p:sldId id="264" r:id="rId5"/>
    <p:sldId id="269" r:id="rId6"/>
    <p:sldId id="266" r:id="rId7"/>
    <p:sldId id="267" r:id="rId8"/>
    <p:sldId id="268" r:id="rId9"/>
    <p:sldId id="270" r:id="rId10"/>
    <p:sldId id="272" r:id="rId11"/>
    <p:sldId id="27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647E"/>
    <a:srgbClr val="094852"/>
    <a:srgbClr val="053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527" autoAdjust="0"/>
  </p:normalViewPr>
  <p:slideViewPr>
    <p:cSldViewPr snapToGrid="0" snapToObjects="1">
      <p:cViewPr varScale="1">
        <p:scale>
          <a:sx n="102" d="100"/>
          <a:sy n="102" d="100"/>
        </p:scale>
        <p:origin x="413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E781B-57B1-F84E-BEA7-15ABF04922B2}" type="datetime1">
              <a:rPr lang="en-CA" smtClean="0"/>
              <a:t>2018-10-10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Click to add footer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C7697-E0BD-9344-9A96-1D3C03214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8496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158DB-5FDA-4848-A13F-A97620641317}" type="datetime1">
              <a:rPr lang="en-CA" smtClean="0"/>
              <a:t>2018-10-10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Click to add footer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5EB84-4CB2-5E49-B6ED-D6659A7E9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0741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5235" y="993536"/>
            <a:ext cx="7995024" cy="123341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5235" y="2974410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 smtClean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50335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Page - OPT1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1138211" y="922709"/>
            <a:ext cx="6674213" cy="1378894"/>
          </a:xfrm>
          <a:prstGeom prst="rect">
            <a:avLst/>
          </a:prstGeom>
        </p:spPr>
        <p:txBody>
          <a:bodyPr lIns="182880" tIns="91440" rIns="182880" bIns="91440" anchor="t" anchorCtr="0"/>
          <a:lstStyle>
            <a:lvl1pPr marL="0" indent="0">
              <a:lnSpc>
                <a:spcPct val="90000"/>
              </a:lnSpc>
              <a:buNone/>
              <a:defRPr sz="14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add text</a:t>
            </a:r>
          </a:p>
        </p:txBody>
      </p:sp>
      <p:sp>
        <p:nvSpPr>
          <p:cNvPr id="4" name="Title 17"/>
          <p:cNvSpPr>
            <a:spLocks noGrp="1"/>
          </p:cNvSpPr>
          <p:nvPr>
            <p:ph type="title" hasCustomPrompt="1"/>
          </p:nvPr>
        </p:nvSpPr>
        <p:spPr>
          <a:xfrm>
            <a:off x="1138211" y="375315"/>
            <a:ext cx="6674213" cy="42537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4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add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Page - OPT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1138211" y="922709"/>
            <a:ext cx="6674213" cy="1378894"/>
          </a:xfrm>
          <a:prstGeom prst="rect">
            <a:avLst/>
          </a:prstGeom>
        </p:spPr>
        <p:txBody>
          <a:bodyPr lIns="182880" tIns="91440" rIns="182880" bIns="91440" anchor="t" anchorCtr="0"/>
          <a:lstStyle>
            <a:lvl1pPr marL="0" indent="0">
              <a:lnSpc>
                <a:spcPct val="90000"/>
              </a:lnSpc>
              <a:buNone/>
              <a:defRPr sz="14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add text</a:t>
            </a:r>
          </a:p>
        </p:txBody>
      </p:sp>
      <p:sp>
        <p:nvSpPr>
          <p:cNvPr id="6" name="Title 17"/>
          <p:cNvSpPr>
            <a:spLocks noGrp="1"/>
          </p:cNvSpPr>
          <p:nvPr>
            <p:ph type="title" hasCustomPrompt="1"/>
          </p:nvPr>
        </p:nvSpPr>
        <p:spPr>
          <a:xfrm>
            <a:off x="1138211" y="375315"/>
            <a:ext cx="6674213" cy="42537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4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add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09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Bullet Lis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99242" y="2001524"/>
            <a:ext cx="854551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 smtClean="0"/>
              <a:t>Click to add bullet list</a:t>
            </a:r>
          </a:p>
          <a:p>
            <a:pPr lvl="1"/>
            <a:r>
              <a:rPr lang="en-CA" dirty="0" smtClean="0"/>
              <a:t>Level 2</a:t>
            </a:r>
          </a:p>
          <a:p>
            <a:pPr lvl="2"/>
            <a:r>
              <a:rPr lang="en-CA" dirty="0" smtClean="0"/>
              <a:t>Level 3</a:t>
            </a:r>
          </a:p>
          <a:p>
            <a:pPr lvl="3"/>
            <a:r>
              <a:rPr lang="en-CA" dirty="0" smtClean="0"/>
              <a:t>Level 4</a:t>
            </a:r>
          </a:p>
          <a:p>
            <a:pPr lvl="4"/>
            <a:r>
              <a:rPr lang="en-CA" dirty="0" smtClean="0"/>
              <a:t>Level 5</a:t>
            </a:r>
            <a:endParaRPr lang="en-US" dirty="0"/>
          </a:p>
        </p:txBody>
      </p:sp>
      <p:sp>
        <p:nvSpPr>
          <p:cNvPr id="9" name="Oval 8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add header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27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Number Lis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299242" y="2001524"/>
            <a:ext cx="854551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51435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+mj-lt"/>
              <a:buAutoNum type="arabicParenR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960120" indent="-41148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1325880" indent="-36576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1627632" indent="-30175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892808" indent="-27432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 smtClean="0"/>
              <a:t>Click to add bullet list</a:t>
            </a:r>
          </a:p>
          <a:p>
            <a:pPr lvl="1"/>
            <a:r>
              <a:rPr lang="en-CA" dirty="0" smtClean="0"/>
              <a:t>Level 2</a:t>
            </a:r>
          </a:p>
          <a:p>
            <a:pPr lvl="2"/>
            <a:r>
              <a:rPr lang="en-CA" dirty="0" smtClean="0"/>
              <a:t>Level 3</a:t>
            </a:r>
          </a:p>
          <a:p>
            <a:pPr lvl="3"/>
            <a:r>
              <a:rPr lang="en-CA" dirty="0" smtClean="0"/>
              <a:t>Level 4</a:t>
            </a:r>
          </a:p>
          <a:p>
            <a:pPr lvl="4"/>
            <a:r>
              <a:rPr lang="en-CA" dirty="0" smtClean="0"/>
              <a:t>Level 5</a:t>
            </a:r>
            <a:endParaRPr lang="en-US" dirty="0"/>
          </a:p>
        </p:txBody>
      </p:sp>
      <p:sp>
        <p:nvSpPr>
          <p:cNvPr id="12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add header</a:t>
            </a:r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62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575235" y="871680"/>
            <a:ext cx="7995024" cy="123341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Section 00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5235" y="2635456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 smtClean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47346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 userDrawn="1">
            <p:ph type="pic" idx="10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Add section photo</a:t>
            </a:r>
            <a:endParaRPr lang="en-US" dirty="0"/>
          </a:p>
        </p:txBody>
      </p:sp>
      <p:pic>
        <p:nvPicPr>
          <p:cNvPr id="17" name="Picture 16" descr="TrentU_Icon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4257222"/>
            <a:ext cx="609600" cy="45720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575235" y="2791922"/>
            <a:ext cx="7995024" cy="39415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Section 00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575235" y="3533868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 smtClean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79917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2" y="2001524"/>
            <a:ext cx="419655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 smtClean="0"/>
              <a:t>Click to add bullet list</a:t>
            </a:r>
          </a:p>
          <a:p>
            <a:pPr lvl="1"/>
            <a:r>
              <a:rPr lang="en-CA" dirty="0" smtClean="0"/>
              <a:t>Level 2</a:t>
            </a:r>
          </a:p>
          <a:p>
            <a:pPr lvl="2"/>
            <a:r>
              <a:rPr lang="en-CA" dirty="0" smtClean="0"/>
              <a:t>Level 3</a:t>
            </a:r>
          </a:p>
          <a:p>
            <a:pPr lvl="3"/>
            <a:r>
              <a:rPr lang="en-CA" dirty="0" smtClean="0"/>
              <a:t>Level 4</a:t>
            </a:r>
          </a:p>
          <a:p>
            <a:pPr lvl="4"/>
            <a:r>
              <a:rPr lang="en-CA" dirty="0" smtClean="0"/>
              <a:t>Level 5</a:t>
            </a:r>
            <a:endParaRPr lang="en-US" dirty="0"/>
          </a:p>
        </p:txBody>
      </p:sp>
      <p:sp>
        <p:nvSpPr>
          <p:cNvPr id="13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add header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48202" y="2001524"/>
            <a:ext cx="419655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 smtClean="0"/>
              <a:t>Click to add bullet list</a:t>
            </a:r>
          </a:p>
          <a:p>
            <a:pPr lvl="1"/>
            <a:r>
              <a:rPr lang="en-CA" dirty="0" smtClean="0"/>
              <a:t>Level 2</a:t>
            </a:r>
          </a:p>
          <a:p>
            <a:pPr lvl="2"/>
            <a:r>
              <a:rPr lang="en-CA" dirty="0" smtClean="0"/>
              <a:t>Level 3</a:t>
            </a:r>
          </a:p>
          <a:p>
            <a:pPr lvl="3"/>
            <a:r>
              <a:rPr lang="en-CA" dirty="0" smtClean="0"/>
              <a:t>Level 4</a:t>
            </a:r>
          </a:p>
          <a:p>
            <a:pPr lvl="4"/>
            <a:r>
              <a:rPr lang="en-CA" dirty="0" smtClean="0"/>
              <a:t>Level 5</a:t>
            </a:r>
            <a:endParaRPr lang="en-US" dirty="0"/>
          </a:p>
        </p:txBody>
      </p:sp>
      <p:sp>
        <p:nvSpPr>
          <p:cNvPr id="12" name="Oval 11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5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60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9242" y="1940894"/>
            <a:ext cx="4196558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24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add header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2" y="2333858"/>
            <a:ext cx="4196558" cy="2181974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 smtClean="0"/>
              <a:t>Click to add bullet list</a:t>
            </a:r>
          </a:p>
          <a:p>
            <a:pPr lvl="1"/>
            <a:r>
              <a:rPr lang="en-CA" dirty="0" smtClean="0"/>
              <a:t>Level 2</a:t>
            </a:r>
          </a:p>
          <a:p>
            <a:pPr lvl="2"/>
            <a:r>
              <a:rPr lang="en-CA" dirty="0" smtClean="0"/>
              <a:t>Level 3</a:t>
            </a:r>
          </a:p>
          <a:p>
            <a:pPr lvl="3"/>
            <a:r>
              <a:rPr lang="en-CA" dirty="0" smtClean="0"/>
              <a:t>Level 4</a:t>
            </a:r>
          </a:p>
          <a:p>
            <a:pPr lvl="4"/>
            <a:r>
              <a:rPr lang="en-CA" dirty="0" smtClean="0"/>
              <a:t>Level 5</a:t>
            </a:r>
            <a:endParaRPr lang="en-US" dirty="0"/>
          </a:p>
        </p:txBody>
      </p:sp>
      <p:sp>
        <p:nvSpPr>
          <p:cNvPr id="15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add header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48202" y="2333858"/>
            <a:ext cx="4196558" cy="2181974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 smtClean="0"/>
              <a:t>Click to add bullet list</a:t>
            </a:r>
          </a:p>
          <a:p>
            <a:pPr lvl="1"/>
            <a:r>
              <a:rPr lang="en-CA" dirty="0" smtClean="0"/>
              <a:t>Level 2</a:t>
            </a:r>
          </a:p>
          <a:p>
            <a:pPr lvl="2"/>
            <a:r>
              <a:rPr lang="en-CA" dirty="0" smtClean="0"/>
              <a:t>Level 3</a:t>
            </a:r>
          </a:p>
          <a:p>
            <a:pPr lvl="3"/>
            <a:r>
              <a:rPr lang="en-CA" dirty="0" smtClean="0"/>
              <a:t>Level 4</a:t>
            </a:r>
          </a:p>
          <a:p>
            <a:pPr lvl="4"/>
            <a:r>
              <a:rPr lang="en-CA" dirty="0" smtClean="0"/>
              <a:t>Level 5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4648202" y="1940894"/>
            <a:ext cx="4196558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2400" b="1" i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add header</a:t>
            </a:r>
          </a:p>
        </p:txBody>
      </p:sp>
      <p:sp>
        <p:nvSpPr>
          <p:cNvPr id="14" name="Oval 13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80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xe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3575050" y="1940894"/>
            <a:ext cx="5269710" cy="2574938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 smtClean="0"/>
              <a:t>Click to add bullet list</a:t>
            </a:r>
          </a:p>
          <a:p>
            <a:pPr lvl="1"/>
            <a:r>
              <a:rPr lang="en-CA" dirty="0" smtClean="0"/>
              <a:t>Level 2</a:t>
            </a:r>
          </a:p>
          <a:p>
            <a:pPr lvl="2"/>
            <a:r>
              <a:rPr lang="en-CA" dirty="0" smtClean="0"/>
              <a:t>Level 3</a:t>
            </a:r>
          </a:p>
          <a:p>
            <a:pPr lvl="3"/>
            <a:r>
              <a:rPr lang="en-CA" dirty="0" smtClean="0"/>
              <a:t>Level 4</a:t>
            </a:r>
          </a:p>
          <a:p>
            <a:pPr lvl="4"/>
            <a:r>
              <a:rPr lang="en-CA" dirty="0" smtClean="0"/>
              <a:t>Level 5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299243" y="1940894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add sub header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3" y="2333859"/>
            <a:ext cx="3166271" cy="2181973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add body text</a:t>
            </a:r>
          </a:p>
        </p:txBody>
      </p:sp>
      <p:sp>
        <p:nvSpPr>
          <p:cNvPr id="16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add header</a:t>
            </a:r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9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s with Caption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63860" y="1222706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Add photo 1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3" y="1555724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add description</a:t>
            </a:r>
          </a:p>
        </p:txBody>
      </p:sp>
      <p:sp>
        <p:nvSpPr>
          <p:cNvPr id="1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182902" y="1222706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Add photo 2</a:t>
            </a:r>
            <a:endParaRPr 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3663860" y="2993912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Add photo 3</a:t>
            </a:r>
            <a:endParaRPr lang="en-US" dirty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6182902" y="2993912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Add photo 4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299243" y="1222706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add photo 1 title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idx="18" hasCustomPrompt="1"/>
          </p:nvPr>
        </p:nvSpPr>
        <p:spPr>
          <a:xfrm>
            <a:off x="299243" y="2402835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add description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19" hasCustomPrompt="1"/>
          </p:nvPr>
        </p:nvSpPr>
        <p:spPr>
          <a:xfrm>
            <a:off x="299243" y="2069817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add photo 2 title</a:t>
            </a:r>
          </a:p>
        </p:txBody>
      </p:sp>
      <p:sp>
        <p:nvSpPr>
          <p:cNvPr id="34" name="Content Placeholder 2"/>
          <p:cNvSpPr>
            <a:spLocks noGrp="1"/>
          </p:cNvSpPr>
          <p:nvPr>
            <p:ph idx="20" hasCustomPrompt="1"/>
          </p:nvPr>
        </p:nvSpPr>
        <p:spPr>
          <a:xfrm>
            <a:off x="299243" y="3249947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add description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299243" y="2916929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add photo 3 title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idx="22" hasCustomPrompt="1"/>
          </p:nvPr>
        </p:nvSpPr>
        <p:spPr>
          <a:xfrm>
            <a:off x="299243" y="4098298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add description</a:t>
            </a:r>
          </a:p>
        </p:txBody>
      </p:sp>
      <p:sp>
        <p:nvSpPr>
          <p:cNvPr id="37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299243" y="3765280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add photo 4 title</a:t>
            </a:r>
          </a:p>
        </p:txBody>
      </p:sp>
      <p:sp>
        <p:nvSpPr>
          <p:cNvPr id="18" name="Oval 17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2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91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4577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9" r:id="rId5"/>
    <p:sldLayoutId id="2147483652" r:id="rId6"/>
    <p:sldLayoutId id="2147483653" r:id="rId7"/>
    <p:sldLayoutId id="2147483656" r:id="rId8"/>
    <p:sldLayoutId id="2147483657" r:id="rId9"/>
    <p:sldLayoutId id="2147483660" r:id="rId10"/>
    <p:sldLayoutId id="214748366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johnknight@trentu.c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Skills, Jobs, and Everything in Between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 10,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59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9242" y="1226991"/>
            <a:ext cx="8545518" cy="886622"/>
          </a:xfrm>
        </p:spPr>
        <p:txBody>
          <a:bodyPr/>
          <a:lstStyle/>
          <a:p>
            <a:pPr algn="ctr"/>
            <a:r>
              <a:rPr lang="en-US" dirty="0" smtClean="0"/>
              <a:t>Skills, Jobs and Everything in Between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99242" y="2233535"/>
            <a:ext cx="1582024" cy="21810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Exploration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362888" y="2233534"/>
            <a:ext cx="1582024" cy="21810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Soft Skills</a:t>
            </a:r>
          </a:p>
          <a:p>
            <a:pPr algn="ctr"/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26534" y="2233533"/>
            <a:ext cx="1582024" cy="21810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Future</a:t>
            </a:r>
          </a:p>
          <a:p>
            <a:pPr algn="ctr"/>
            <a:r>
              <a:rPr lang="en-US" dirty="0" smtClean="0"/>
              <a:t>Job Opportunities</a:t>
            </a:r>
          </a:p>
          <a:p>
            <a:pPr algn="ctr"/>
            <a:r>
              <a:rPr lang="en-US" dirty="0" smtClean="0"/>
              <a:t>Research &amp; Planning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490180" y="2233535"/>
            <a:ext cx="1582024" cy="21810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Building Connections, Peer Groups &amp;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04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Jump in – Register for program </a:t>
            </a:r>
          </a:p>
          <a:p>
            <a:r>
              <a:rPr lang="en-US" dirty="0" smtClean="0"/>
              <a:t>Sign up for information</a:t>
            </a:r>
          </a:p>
          <a:p>
            <a:r>
              <a:rPr lang="en-US" dirty="0" smtClean="0"/>
              <a:t>Check out Co-op, Careers and Experiential Learning dept.   </a:t>
            </a:r>
          </a:p>
          <a:p>
            <a:r>
              <a:rPr lang="en-US" dirty="0" smtClean="0"/>
              <a:t>Join a student group – TYES, ENACTUS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johnknight@trentu.ca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– Options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05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Entrepreneurship &amp; Social Innovation Centre</a:t>
            </a:r>
          </a:p>
          <a:p>
            <a:pPr lvl="1"/>
            <a:r>
              <a:rPr lang="en-US" dirty="0" smtClean="0"/>
              <a:t>Location and Purpose </a:t>
            </a:r>
          </a:p>
          <a:p>
            <a:pPr lvl="1"/>
            <a:r>
              <a:rPr lang="en-US" dirty="0" smtClean="0"/>
              <a:t>Vision </a:t>
            </a:r>
          </a:p>
          <a:p>
            <a:pPr lvl="1"/>
            <a:r>
              <a:rPr lang="en-US" dirty="0" smtClean="0"/>
              <a:t>Internal Collaborations, External Partnerships, Sponsors </a:t>
            </a:r>
          </a:p>
          <a:p>
            <a:pPr marL="301752" lvl="1" indent="0">
              <a:buNone/>
            </a:pPr>
            <a:endParaRPr lang="en-US" dirty="0" smtClean="0"/>
          </a:p>
          <a:p>
            <a:r>
              <a:rPr lang="en-US" dirty="0" smtClean="0"/>
              <a:t>Future launch – Career readiness series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50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3725" y="2819216"/>
            <a:ext cx="8545518" cy="1370535"/>
          </a:xfrm>
        </p:spPr>
        <p:txBody>
          <a:bodyPr/>
          <a:lstStyle/>
          <a:p>
            <a:r>
              <a:rPr lang="en-US" dirty="0" smtClean="0"/>
              <a:t>Located in the transformed </a:t>
            </a:r>
            <a:r>
              <a:rPr lang="en-US" dirty="0"/>
              <a:t>B</a:t>
            </a:r>
            <a:r>
              <a:rPr lang="en-US" dirty="0" smtClean="0"/>
              <a:t>ata Library</a:t>
            </a:r>
          </a:p>
          <a:p>
            <a:r>
              <a:rPr lang="en-US" dirty="0" smtClean="0"/>
              <a:t>Fostering the development of a vibrant culture of entrepreneurship at Trent  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9242" y="1226991"/>
            <a:ext cx="8545518" cy="886622"/>
          </a:xfrm>
        </p:spPr>
        <p:txBody>
          <a:bodyPr/>
          <a:lstStyle/>
          <a:p>
            <a:pPr algn="ctr"/>
            <a:r>
              <a:rPr lang="en-US" dirty="0" smtClean="0"/>
              <a:t>Entrepreneurship and Social Innovation Centre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i="1" dirty="0" smtClean="0"/>
              <a:t>LOCATION AND PURPOSE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26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3725" y="2565554"/>
            <a:ext cx="8545518" cy="158672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SUPPORTING TRENT STUDENTS TO AQUIRE VALUABLE SKILLS, MAKE IMPORTANT CONNECTIONS, DEVELOP NEW IDEAS WHICH HAVE BENEFICIAL IMPACTS AND TO UTILIZE ENTERPRISE TO TAKE THEIR IDEAS INTO ACTION 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9242" y="1226991"/>
            <a:ext cx="8545518" cy="886622"/>
          </a:xfrm>
        </p:spPr>
        <p:txBody>
          <a:bodyPr/>
          <a:lstStyle/>
          <a:p>
            <a:pPr algn="ctr"/>
            <a:r>
              <a:rPr lang="en-US" dirty="0" smtClean="0"/>
              <a:t>Entrepreneurship and Social Innovation Centre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i="1" dirty="0" smtClean="0"/>
              <a:t>VISION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25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3725" y="2565554"/>
            <a:ext cx="8545518" cy="1586722"/>
          </a:xfrm>
        </p:spPr>
        <p:txBody>
          <a:bodyPr/>
          <a:lstStyle/>
          <a:p>
            <a:r>
              <a:rPr lang="en-US" dirty="0" smtClean="0"/>
              <a:t>Entrepreneurial skills are valuable in any career </a:t>
            </a:r>
          </a:p>
          <a:p>
            <a:r>
              <a:rPr lang="en-US" dirty="0" smtClean="0"/>
              <a:t>Entrepreneurship is creating an enterprise that provides a job for yourself, doing something that is meaningful for you, in the geography of your choice,   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9242" y="1226991"/>
            <a:ext cx="8545518" cy="886622"/>
          </a:xfrm>
        </p:spPr>
        <p:txBody>
          <a:bodyPr/>
          <a:lstStyle/>
          <a:p>
            <a:pPr algn="ctr"/>
            <a:r>
              <a:rPr lang="en-US" dirty="0" smtClean="0"/>
              <a:t>Entrepreneurship and Social Innovation Centre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i="1" dirty="0" smtClean="0"/>
              <a:t>WHY ENTREPRENEURSHIP?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99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9242" y="1226991"/>
            <a:ext cx="8545518" cy="886622"/>
          </a:xfrm>
        </p:spPr>
        <p:txBody>
          <a:bodyPr/>
          <a:lstStyle/>
          <a:p>
            <a:pPr algn="ctr"/>
            <a:r>
              <a:rPr lang="en-US" dirty="0" smtClean="0"/>
              <a:t>Entrepreneurship and Social Innovation Centre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i="1" dirty="0" smtClean="0"/>
              <a:t>INTERNAL COLLABORATIONS AND EXTERNAL PARTNERSHIPS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9242" y="2630774"/>
            <a:ext cx="8545518" cy="1948697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 smtClean="0"/>
              <a:t>INTERNAL COLLABORATIONS </a:t>
            </a:r>
          </a:p>
          <a:p>
            <a:r>
              <a:rPr lang="en-US" sz="1400" b="1" dirty="0" smtClean="0"/>
              <a:t>Masters in Sustainability Studies (30+ Faculty) </a:t>
            </a:r>
          </a:p>
          <a:p>
            <a:r>
              <a:rPr lang="en-US" sz="1400" b="1" dirty="0" smtClean="0"/>
              <a:t>Co-op, Careers and Experiential Learning (and Trent Community </a:t>
            </a:r>
            <a:r>
              <a:rPr lang="en-US" sz="1400" b="1" dirty="0"/>
              <a:t>R</a:t>
            </a:r>
            <a:r>
              <a:rPr lang="en-US" sz="1400" b="1" dirty="0" smtClean="0"/>
              <a:t>esearch </a:t>
            </a:r>
            <a:r>
              <a:rPr lang="en-US" sz="1400" b="1" dirty="0"/>
              <a:t>C</a:t>
            </a:r>
            <a:r>
              <a:rPr lang="en-US" sz="1400" b="1" dirty="0" smtClean="0"/>
              <a:t>entre) </a:t>
            </a:r>
          </a:p>
          <a:p>
            <a:r>
              <a:rPr lang="en-US" sz="1400" b="1" dirty="0" smtClean="0"/>
              <a:t>Trent Alumni Association </a:t>
            </a:r>
          </a:p>
          <a:p>
            <a:r>
              <a:rPr lang="en-US" sz="1400" b="1" dirty="0" smtClean="0"/>
              <a:t>Chanie Wenjack School for Indigenous Studies</a:t>
            </a:r>
          </a:p>
          <a:p>
            <a:r>
              <a:rPr lang="en-US" sz="1400" b="1" dirty="0" smtClean="0"/>
              <a:t>The First Peoples House of Learning</a:t>
            </a:r>
          </a:p>
          <a:p>
            <a:r>
              <a:rPr lang="en-US" sz="1400" b="1" dirty="0" smtClean="0"/>
              <a:t>Student Groups </a:t>
            </a:r>
          </a:p>
          <a:p>
            <a:pPr lvl="1"/>
            <a:r>
              <a:rPr lang="en-US" sz="1200" b="1" dirty="0" smtClean="0"/>
              <a:t>Trent Youth Entrepreneurship Society </a:t>
            </a:r>
          </a:p>
          <a:p>
            <a:pPr lvl="1"/>
            <a:r>
              <a:rPr lang="en-US" sz="1200" b="1" dirty="0" smtClean="0"/>
              <a:t>ENACTUS Trent   </a:t>
            </a:r>
          </a:p>
          <a:p>
            <a:pPr marL="0" indent="0">
              <a:buNone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357953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9242" y="1226991"/>
            <a:ext cx="8545518" cy="886622"/>
          </a:xfrm>
        </p:spPr>
        <p:txBody>
          <a:bodyPr/>
          <a:lstStyle/>
          <a:p>
            <a:pPr algn="ctr"/>
            <a:r>
              <a:rPr lang="en-US" dirty="0" smtClean="0"/>
              <a:t>Entrepreneurship and Social Innovation Centre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i="1" dirty="0" smtClean="0"/>
              <a:t>INTERNAL COLLABORATIONS AND EXTERNAL PARTNERSHIPS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9242" y="2630774"/>
            <a:ext cx="8545518" cy="1948697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 smtClean="0"/>
              <a:t>EXTERNAL PARTNERSHIPS </a:t>
            </a:r>
          </a:p>
          <a:p>
            <a:r>
              <a:rPr lang="en-US" sz="1400" b="1" dirty="0" smtClean="0"/>
              <a:t>Trent Business Council </a:t>
            </a:r>
          </a:p>
          <a:p>
            <a:r>
              <a:rPr lang="en-US" sz="1400" b="1" dirty="0" smtClean="0"/>
              <a:t>The Innovation Cluster for Peterborough and Kawarthas </a:t>
            </a:r>
          </a:p>
          <a:p>
            <a:r>
              <a:rPr lang="en-US" sz="1400" b="1" dirty="0" smtClean="0"/>
              <a:t>The Greater Peterborough Chamber of Commerce </a:t>
            </a:r>
          </a:p>
          <a:p>
            <a:r>
              <a:rPr lang="en-US" sz="1400" b="1" dirty="0" smtClean="0"/>
              <a:t>UNESCO Centre of Expertise in Sustainability Education </a:t>
            </a:r>
          </a:p>
          <a:p>
            <a:pPr marL="0" indent="0">
              <a:buNone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49401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9242" y="1226991"/>
            <a:ext cx="8545518" cy="886622"/>
          </a:xfrm>
        </p:spPr>
        <p:txBody>
          <a:bodyPr/>
          <a:lstStyle/>
          <a:p>
            <a:pPr algn="ctr"/>
            <a:r>
              <a:rPr lang="en-US" dirty="0" smtClean="0"/>
              <a:t>Entrepreneurship and Social Innovation Centre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i="1" dirty="0" smtClean="0"/>
              <a:t>INTERNAL COLLABORATIONS AND EXTERNAL PARTNERSHIPS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9242" y="2630774"/>
            <a:ext cx="8545518" cy="1948697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 smtClean="0"/>
              <a:t>SPONSORS </a:t>
            </a:r>
          </a:p>
          <a:p>
            <a:r>
              <a:rPr lang="en-US" sz="1400" b="1" dirty="0" smtClean="0"/>
              <a:t>RBC </a:t>
            </a:r>
          </a:p>
          <a:p>
            <a:r>
              <a:rPr lang="en-US" sz="1400" b="1" dirty="0" smtClean="0"/>
              <a:t>An Anonymous Donor </a:t>
            </a:r>
          </a:p>
          <a:p>
            <a:pPr marL="0" indent="0">
              <a:buNone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281233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9242" y="1226991"/>
            <a:ext cx="8545518" cy="886622"/>
          </a:xfrm>
        </p:spPr>
        <p:txBody>
          <a:bodyPr/>
          <a:lstStyle/>
          <a:p>
            <a:pPr algn="ctr"/>
            <a:r>
              <a:rPr lang="en-US" dirty="0" smtClean="0"/>
              <a:t>Skills, Jobs and Everything in Between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9242" y="2113614"/>
            <a:ext cx="8545518" cy="2465858"/>
          </a:xfrm>
        </p:spPr>
        <p:txBody>
          <a:bodyPr/>
          <a:lstStyle/>
          <a:p>
            <a:r>
              <a:rPr lang="en-US" sz="1400" b="1" dirty="0" smtClean="0"/>
              <a:t>A Co-curricular program </a:t>
            </a:r>
          </a:p>
          <a:p>
            <a:r>
              <a:rPr lang="en-US" sz="1400" b="1" dirty="0" smtClean="0"/>
              <a:t>Face-time, live stream, and Trent YouTube Channel </a:t>
            </a:r>
          </a:p>
          <a:p>
            <a:r>
              <a:rPr lang="en-US" sz="1400" b="1" dirty="0" smtClean="0"/>
              <a:t>In the RBC Series - Each session -  a speaker or a panel for 40-50 minutes; participant interaction 30-45 minutes </a:t>
            </a:r>
          </a:p>
          <a:p>
            <a:r>
              <a:rPr lang="en-US" sz="1400" b="1" dirty="0" smtClean="0"/>
              <a:t>The RBC Series is 10 sessions with specific outreach components to Indigenous Communities  and young or recent alumni </a:t>
            </a:r>
          </a:p>
          <a:p>
            <a:r>
              <a:rPr lang="en-US" sz="1400" b="1" dirty="0" smtClean="0"/>
              <a:t>RBC Launch – Inspirational speakers – taking the leap/or first step, overcoming challenges </a:t>
            </a:r>
          </a:p>
          <a:p>
            <a:r>
              <a:rPr lang="en-US" sz="1400" b="1" dirty="0"/>
              <a:t>C</a:t>
            </a:r>
            <a:r>
              <a:rPr lang="en-US" sz="1400" b="1" dirty="0" smtClean="0"/>
              <a:t>omplementary training programs (delivered by the Innovation Cluster, </a:t>
            </a:r>
            <a:r>
              <a:rPr lang="en-US" sz="1400" b="1" dirty="0" err="1" smtClean="0"/>
              <a:t>Mitacs</a:t>
            </a:r>
            <a:r>
              <a:rPr lang="en-US" sz="1400" b="1" dirty="0" smtClean="0"/>
              <a:t>, other) – ½ day or full day workshops on specific skills  </a:t>
            </a:r>
          </a:p>
          <a:p>
            <a:r>
              <a:rPr lang="en-US" sz="1400" b="1" dirty="0" smtClean="0"/>
              <a:t>Networking opportunities </a:t>
            </a:r>
          </a:p>
          <a:p>
            <a:r>
              <a:rPr lang="en-US" sz="1400" b="1" dirty="0" smtClean="0"/>
              <a:t>Mentorship and advisors    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973912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2015_TrentU PPT Template_FINAL2</Template>
  <TotalTime>71</TotalTime>
  <Words>390</Words>
  <Application>Microsoft Office PowerPoint</Application>
  <PresentationFormat>On-screen Show (16:9)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Skills, Jobs, and Everything in Between</vt:lpstr>
      <vt:lpstr>Overview</vt:lpstr>
      <vt:lpstr>Entrepreneurship and Social Innovation Centre  LOCATION AND PURPOSE </vt:lpstr>
      <vt:lpstr>Entrepreneurship and Social Innovation Centre  VISION</vt:lpstr>
      <vt:lpstr>Entrepreneurship and Social Innovation Centre  WHY ENTREPRENEURSHIP? </vt:lpstr>
      <vt:lpstr>Entrepreneurship and Social Innovation Centre  INTERNAL COLLABORATIONS AND EXTERNAL PARTNERSHIPS </vt:lpstr>
      <vt:lpstr>Entrepreneurship and Social Innovation Centre  INTERNAL COLLABORATIONS AND EXTERNAL PARTNERSHIPS </vt:lpstr>
      <vt:lpstr>Entrepreneurship and Social Innovation Centre  INTERNAL COLLABORATIONS AND EXTERNAL PARTNERSHIPS </vt:lpstr>
      <vt:lpstr>Skills, Jobs and Everything in Between </vt:lpstr>
      <vt:lpstr>Skills, Jobs and Everything in Between </vt:lpstr>
      <vt:lpstr>Next Steps – Options </vt:lpstr>
    </vt:vector>
  </TitlesOfParts>
  <Company>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Horne</dc:creator>
  <cp:lastModifiedBy>John Knight</cp:lastModifiedBy>
  <cp:revision>14</cp:revision>
  <dcterms:created xsi:type="dcterms:W3CDTF">2017-08-28T13:06:15Z</dcterms:created>
  <dcterms:modified xsi:type="dcterms:W3CDTF">2018-10-10T13:55:20Z</dcterms:modified>
</cp:coreProperties>
</file>