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2" r:id="rId2"/>
    <p:sldId id="301" r:id="rId3"/>
    <p:sldId id="294" r:id="rId4"/>
    <p:sldId id="291" r:id="rId5"/>
    <p:sldId id="284" r:id="rId6"/>
    <p:sldId id="297" r:id="rId7"/>
    <p:sldId id="296" r:id="rId8"/>
    <p:sldId id="298" r:id="rId9"/>
    <p:sldId id="300" r:id="rId10"/>
    <p:sldId id="295" r:id="rId11"/>
    <p:sldId id="289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5533"/>
    <a:srgbClr val="154734"/>
    <a:srgbClr val="5B7F95"/>
    <a:srgbClr val="053021"/>
    <a:srgbClr val="40647E"/>
    <a:srgbClr val="0948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1527" autoAdjust="0"/>
  </p:normalViewPr>
  <p:slideViewPr>
    <p:cSldViewPr snapToGrid="0" snapToObjects="1">
      <p:cViewPr varScale="1">
        <p:scale>
          <a:sx n="116" d="100"/>
          <a:sy n="116" d="100"/>
        </p:scale>
        <p:origin x="288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E781B-57B1-F84E-BEA7-15ABF04922B2}" type="datetime1">
              <a:rPr lang="en-CA" smtClean="0"/>
              <a:t>2018-10-09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Click to add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C7697-E0BD-9344-9A96-1D3C03214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8496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158DB-5FDA-4848-A13F-A97620641317}" type="datetime1">
              <a:rPr lang="en-CA" smtClean="0"/>
              <a:t>2018-10-09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Click to add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5EB84-4CB2-5E49-B6ED-D6659A7E9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0741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5235" y="993536"/>
            <a:ext cx="7995024" cy="123341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5235" y="2974410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50335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Page - OPT1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1138211" y="922709"/>
            <a:ext cx="6674213" cy="1378894"/>
          </a:xfrm>
          <a:prstGeom prst="rect">
            <a:avLst/>
          </a:prstGeom>
        </p:spPr>
        <p:txBody>
          <a:bodyPr lIns="182880" tIns="91440" rIns="182880" bIns="91440" anchor="t" anchorCtr="0"/>
          <a:lstStyle>
            <a:lvl1pPr marL="0" indent="0">
              <a:lnSpc>
                <a:spcPct val="90000"/>
              </a:lnSpc>
              <a:buNone/>
              <a:defRPr sz="14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text</a:t>
            </a:r>
          </a:p>
        </p:txBody>
      </p:sp>
      <p:sp>
        <p:nvSpPr>
          <p:cNvPr id="4" name="Title 17"/>
          <p:cNvSpPr>
            <a:spLocks noGrp="1"/>
          </p:cNvSpPr>
          <p:nvPr>
            <p:ph type="title" hasCustomPrompt="1"/>
          </p:nvPr>
        </p:nvSpPr>
        <p:spPr>
          <a:xfrm>
            <a:off x="1138211" y="375315"/>
            <a:ext cx="6674213" cy="42537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4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Page - OPT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1138211" y="922709"/>
            <a:ext cx="6674213" cy="1378894"/>
          </a:xfrm>
          <a:prstGeom prst="rect">
            <a:avLst/>
          </a:prstGeom>
        </p:spPr>
        <p:txBody>
          <a:bodyPr lIns="182880" tIns="91440" rIns="182880" bIns="91440" anchor="t" anchorCtr="0"/>
          <a:lstStyle>
            <a:lvl1pPr marL="0" indent="0">
              <a:lnSpc>
                <a:spcPct val="90000"/>
              </a:lnSpc>
              <a:buNone/>
              <a:defRPr sz="14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text</a:t>
            </a:r>
          </a:p>
        </p:txBody>
      </p:sp>
      <p:sp>
        <p:nvSpPr>
          <p:cNvPr id="6" name="Title 17"/>
          <p:cNvSpPr>
            <a:spLocks noGrp="1"/>
          </p:cNvSpPr>
          <p:nvPr>
            <p:ph type="title" hasCustomPrompt="1"/>
          </p:nvPr>
        </p:nvSpPr>
        <p:spPr>
          <a:xfrm>
            <a:off x="1138211" y="375315"/>
            <a:ext cx="6674213" cy="42537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4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09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Bullet Lis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99242" y="2001524"/>
            <a:ext cx="854551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9" name="Oval 8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79027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Number Lis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299242" y="2001524"/>
            <a:ext cx="854551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51435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+mj-lt"/>
              <a:buAutoNum type="arabicParenR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960120" indent="-41148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1325880" indent="-36576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1627632" indent="-30175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892808" indent="-27432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2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168662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575235" y="871680"/>
            <a:ext cx="7995024" cy="123341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Section 00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5235" y="2635456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47346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 userDrawn="1">
            <p:ph type="pic" idx="10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section photo</a:t>
            </a:r>
          </a:p>
        </p:txBody>
      </p:sp>
      <p:pic>
        <p:nvPicPr>
          <p:cNvPr id="17" name="Picture 16" descr="TrentU_Icon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4257222"/>
            <a:ext cx="609600" cy="45720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575235" y="2791922"/>
            <a:ext cx="7995024" cy="39415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Section 00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575235" y="3533868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79917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2" y="2001524"/>
            <a:ext cx="419655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3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48202" y="2001524"/>
            <a:ext cx="419655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2" name="Oval 11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5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70260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9242" y="1940894"/>
            <a:ext cx="4196558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24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header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2" y="2333858"/>
            <a:ext cx="4196558" cy="2181974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5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48202" y="2333858"/>
            <a:ext cx="4196558" cy="2181974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4648202" y="1940894"/>
            <a:ext cx="4196558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2400" b="1" i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header</a:t>
            </a:r>
          </a:p>
        </p:txBody>
      </p:sp>
      <p:sp>
        <p:nvSpPr>
          <p:cNvPr id="14" name="Oval 13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82280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xe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3575050" y="1940894"/>
            <a:ext cx="5269710" cy="2574938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299243" y="1940894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sub header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3" y="2333859"/>
            <a:ext cx="3166271" cy="2181973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body text</a:t>
            </a:r>
          </a:p>
        </p:txBody>
      </p:sp>
      <p:sp>
        <p:nvSpPr>
          <p:cNvPr id="16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411369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s with Caption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63860" y="1222706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1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3" y="1555724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1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182902" y="1222706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2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3663860" y="2993912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3</a:t>
            </a:r>
          </a:p>
        </p:txBody>
      </p:sp>
      <p:sp>
        <p:nvSpPr>
          <p:cNvPr id="21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6182902" y="2993912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4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299243" y="1222706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1 title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idx="18" hasCustomPrompt="1"/>
          </p:nvPr>
        </p:nvSpPr>
        <p:spPr>
          <a:xfrm>
            <a:off x="299243" y="2402835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19" hasCustomPrompt="1"/>
          </p:nvPr>
        </p:nvSpPr>
        <p:spPr>
          <a:xfrm>
            <a:off x="299243" y="2069817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2 title</a:t>
            </a:r>
          </a:p>
        </p:txBody>
      </p:sp>
      <p:sp>
        <p:nvSpPr>
          <p:cNvPr id="34" name="Content Placeholder 2"/>
          <p:cNvSpPr>
            <a:spLocks noGrp="1"/>
          </p:cNvSpPr>
          <p:nvPr>
            <p:ph idx="20" hasCustomPrompt="1"/>
          </p:nvPr>
        </p:nvSpPr>
        <p:spPr>
          <a:xfrm>
            <a:off x="299243" y="3249947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299243" y="2916929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3 title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idx="22" hasCustomPrompt="1"/>
          </p:nvPr>
        </p:nvSpPr>
        <p:spPr>
          <a:xfrm>
            <a:off x="299243" y="4098298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37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299243" y="3765280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4 title</a:t>
            </a:r>
          </a:p>
        </p:txBody>
      </p:sp>
      <p:sp>
        <p:nvSpPr>
          <p:cNvPr id="18" name="Oval 17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2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37091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4577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9" r:id="rId5"/>
    <p:sldLayoutId id="2147483652" r:id="rId6"/>
    <p:sldLayoutId id="2147483653" r:id="rId7"/>
    <p:sldLayoutId id="2147483656" r:id="rId8"/>
    <p:sldLayoutId id="2147483657" r:id="rId9"/>
    <p:sldLayoutId id="2147483660" r:id="rId10"/>
    <p:sldLayoutId id="214748366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jp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sz="3600" dirty="0" smtClean="0"/>
              <a:t>Labour Market Information (LMI)</a:t>
            </a:r>
            <a:br>
              <a:rPr lang="en-CA" sz="3600" dirty="0" smtClean="0"/>
            </a:br>
            <a:r>
              <a:rPr lang="en-CA" sz="3600" dirty="0" smtClean="0"/>
              <a:t>A Brief Overview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235" y="2707804"/>
            <a:ext cx="7995024" cy="825910"/>
          </a:xfrm>
        </p:spPr>
        <p:txBody>
          <a:bodyPr/>
          <a:lstStyle/>
          <a:p>
            <a:pPr algn="l"/>
            <a:r>
              <a:rPr lang="en-CA" dirty="0" smtClean="0"/>
              <a:t>Jason Dennison</a:t>
            </a:r>
            <a:r>
              <a:rPr lang="en-CA" dirty="0"/>
              <a:t> </a:t>
            </a:r>
            <a:r>
              <a:rPr lang="en-CA" dirty="0" smtClean="0"/>
              <a:t>– Careers and Workforce Analyst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3959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9425" y="245916"/>
            <a:ext cx="8545518" cy="633599"/>
          </a:xfrm>
        </p:spPr>
        <p:txBody>
          <a:bodyPr/>
          <a:lstStyle/>
          <a:p>
            <a:r>
              <a:rPr lang="en-CA" sz="3600" dirty="0" smtClean="0">
                <a:solidFill>
                  <a:schemeClr val="bg1"/>
                </a:solidFill>
              </a:rPr>
              <a:t>What comes first?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368" y="1549667"/>
            <a:ext cx="4173545" cy="31405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556209" y="4767262"/>
            <a:ext cx="2967312" cy="201707"/>
          </a:xfrm>
        </p:spPr>
        <p:txBody>
          <a:bodyPr/>
          <a:lstStyle/>
          <a:p>
            <a:r>
              <a:rPr lang="en-CA" b="1" dirty="0" smtClean="0">
                <a:solidFill>
                  <a:srgbClr val="B15533"/>
                </a:solidFill>
              </a:rPr>
              <a:t>Skills, Jobs and Everything in Between</a:t>
            </a:r>
            <a:endParaRPr lang="en-US" b="1" dirty="0">
              <a:solidFill>
                <a:srgbClr val="B155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84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38211" y="1010582"/>
            <a:ext cx="6674213" cy="425379"/>
          </a:xfrm>
        </p:spPr>
        <p:txBody>
          <a:bodyPr/>
          <a:lstStyle/>
          <a:p>
            <a:pPr algn="ctr"/>
            <a:r>
              <a:rPr lang="en-US" dirty="0" smtClean="0"/>
              <a:t>Thank you!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3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9425" y="245916"/>
            <a:ext cx="8545518" cy="633599"/>
          </a:xfrm>
        </p:spPr>
        <p:txBody>
          <a:bodyPr/>
          <a:lstStyle/>
          <a:p>
            <a:r>
              <a:rPr lang="en-CA" sz="3600" dirty="0" smtClean="0">
                <a:solidFill>
                  <a:schemeClr val="bg1"/>
                </a:solidFill>
              </a:rPr>
              <a:t>Speaker Overview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556209" y="4767262"/>
            <a:ext cx="2967312" cy="201707"/>
          </a:xfrm>
        </p:spPr>
        <p:txBody>
          <a:bodyPr/>
          <a:lstStyle/>
          <a:p>
            <a:r>
              <a:rPr lang="en-CA" b="1" dirty="0" smtClean="0">
                <a:solidFill>
                  <a:srgbClr val="B15533"/>
                </a:solidFill>
              </a:rPr>
              <a:t>Skills, Jobs and Everything in Between</a:t>
            </a:r>
            <a:endParaRPr lang="en-US" b="1" dirty="0">
              <a:solidFill>
                <a:srgbClr val="B15533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1" y="1339698"/>
            <a:ext cx="1564008" cy="11455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668" y="1049929"/>
            <a:ext cx="1227575" cy="17705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61" y="2632712"/>
            <a:ext cx="2741572" cy="101044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217" y="2716336"/>
            <a:ext cx="2467226" cy="8266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713" y="2800600"/>
            <a:ext cx="3220666" cy="6629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81" r="15768"/>
          <a:stretch/>
        </p:blipFill>
        <p:spPr>
          <a:xfrm>
            <a:off x="182761" y="3732432"/>
            <a:ext cx="1804384" cy="13700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425" y="1423445"/>
            <a:ext cx="1951334" cy="10035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2815" y="3971729"/>
            <a:ext cx="2875762" cy="89148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6" t="25693" r="6102" b="28112"/>
          <a:stretch/>
        </p:blipFill>
        <p:spPr>
          <a:xfrm>
            <a:off x="4044027" y="1339698"/>
            <a:ext cx="3323372" cy="1062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09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B15533"/>
                </a:solidFill>
              </a:rPr>
              <a:t>Skills, Jobs and Everything in Between</a:t>
            </a:r>
            <a:endParaRPr lang="en-US" b="1" dirty="0">
              <a:solidFill>
                <a:srgbClr val="B1553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9242" y="107958"/>
            <a:ext cx="53964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Markets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3"/>
          <p:cNvSpPr txBox="1">
            <a:spLocks/>
          </p:cNvSpPr>
          <p:nvPr/>
        </p:nvSpPr>
        <p:spPr>
          <a:xfrm>
            <a:off x="311798" y="1339448"/>
            <a:ext cx="4185622" cy="7215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E91A0"/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800" b="1" u="sng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Supply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rgbClr val="05302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Text Placeholder 5"/>
          <p:cNvSpPr txBox="1">
            <a:spLocks/>
          </p:cNvSpPr>
          <p:nvPr/>
        </p:nvSpPr>
        <p:spPr>
          <a:xfrm>
            <a:off x="4514471" y="1494233"/>
            <a:ext cx="4377586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E91A0"/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800" b="1" u="sng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rgbClr val="05302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4514472" y="2136269"/>
            <a:ext cx="4377585" cy="238760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Skills needed by employers to run their businesses</a:t>
            </a:r>
          </a:p>
          <a:p>
            <a:pPr>
              <a:spcBef>
                <a:spcPts val="0"/>
              </a:spcBef>
            </a:pPr>
            <a:endParaRPr lang="en-US" sz="2400" dirty="0">
              <a:solidFill>
                <a:srgbClr val="053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Skills needed to effectively grow an economy</a:t>
            </a:r>
          </a:p>
        </p:txBody>
      </p:sp>
      <p:sp>
        <p:nvSpPr>
          <p:cNvPr id="13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311799" y="2135205"/>
            <a:ext cx="3834138" cy="3304117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skills being developed by educational institutes </a:t>
            </a:r>
          </a:p>
          <a:p>
            <a:pPr>
              <a:spcBef>
                <a:spcPts val="0"/>
              </a:spcBef>
            </a:pPr>
            <a:endParaRPr lang="en-US" sz="2400" dirty="0" smtClean="0">
              <a:solidFill>
                <a:srgbClr val="053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400" dirty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availability of skills in </a:t>
            </a: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community</a:t>
            </a:r>
            <a:endParaRPr lang="en-US" sz="2400" dirty="0">
              <a:solidFill>
                <a:srgbClr val="053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053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50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86B7F-C2B0-4B08-908F-D865F8BDBB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38275" y="1692696"/>
            <a:ext cx="8596668" cy="3082038"/>
          </a:xfrm>
        </p:spPr>
        <p:txBody>
          <a:bodyPr>
            <a:normAutofit fontScale="77500" lnSpcReduction="20000"/>
          </a:bodyPr>
          <a:lstStyle/>
          <a:p>
            <a:pPr marL="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 that helps us make decisions on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902970" lvl="1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where we would like to work</a:t>
            </a:r>
          </a:p>
          <a:p>
            <a:pPr marL="902970" lvl="1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jobs we want to do</a:t>
            </a:r>
          </a:p>
          <a:p>
            <a:pPr marL="902970" lvl="1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ow much money we could make</a:t>
            </a:r>
          </a:p>
          <a:p>
            <a:pPr marL="0" indent="0" algn="ctr">
              <a:spcAft>
                <a:spcPts val="1200"/>
              </a:spcAft>
              <a:buNone/>
            </a:pPr>
            <a:endParaRPr lang="en-US" sz="2000" b="1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86B204CE-9D69-4CF8-A9C2-D67B5C56A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2935" y="262631"/>
            <a:ext cx="8481821" cy="633599"/>
          </a:xfrm>
        </p:spPr>
        <p:txBody>
          <a:bodyPr/>
          <a:lstStyle/>
          <a:p>
            <a:r>
              <a:rPr lang="en-CA" sz="3600" dirty="0" smtClean="0">
                <a:solidFill>
                  <a:schemeClr val="bg1"/>
                </a:solidFill>
              </a:rPr>
              <a:t>Labour Market Information (LMI)</a:t>
            </a:r>
            <a:endParaRPr lang="en-CA" sz="3200" dirty="0">
              <a:solidFill>
                <a:schemeClr val="bg1"/>
              </a:solidFill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B15533"/>
                </a:solidFill>
              </a:rPr>
              <a:t>Skills, Jobs and Everything in Between</a:t>
            </a:r>
            <a:endParaRPr lang="en-US" b="1" dirty="0">
              <a:solidFill>
                <a:srgbClr val="B155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05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B204CE-9D69-4CF8-A9C2-D67B5C56A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822" y="280507"/>
            <a:ext cx="4433179" cy="633599"/>
          </a:xfrm>
        </p:spPr>
        <p:txBody>
          <a:bodyPr/>
          <a:lstStyle/>
          <a:p>
            <a:r>
              <a:rPr lang="en-CA" sz="3600" dirty="0" smtClean="0">
                <a:solidFill>
                  <a:schemeClr val="bg1"/>
                </a:solidFill>
              </a:rPr>
              <a:t>Examples of LMI</a:t>
            </a:r>
            <a:endParaRPr lang="en-CA" sz="36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28053F-82C6-452A-9F26-50585F871F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28863" y="1311013"/>
            <a:ext cx="85203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 of students </a:t>
            </a: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Trent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053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 </a:t>
            </a:r>
            <a:r>
              <a:rPr lang="en-US" sz="2400" dirty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jobs that require a university </a:t>
            </a:r>
            <a:r>
              <a:rPr lang="en-US" sz="2400" dirty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egree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053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average </a:t>
            </a:r>
            <a:r>
              <a:rPr lang="en-US" sz="2400" dirty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wage of </a:t>
            </a: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customer service rep.</a:t>
            </a:r>
            <a:endParaRPr lang="en-US" sz="2400" dirty="0">
              <a:solidFill>
                <a:srgbClr val="053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B15533"/>
                </a:solidFill>
              </a:rPr>
              <a:t>Skills, Jobs and Everything in Between</a:t>
            </a:r>
            <a:endParaRPr lang="en-US" b="1" dirty="0">
              <a:solidFill>
                <a:srgbClr val="B155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72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A74BD-5E9E-467A-94BA-0B2F2E5EFC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86B204CE-9D69-4CF8-A9C2-D67B5C56A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822" y="280507"/>
            <a:ext cx="5417387" cy="633599"/>
          </a:xfrm>
        </p:spPr>
        <p:txBody>
          <a:bodyPr/>
          <a:lstStyle/>
          <a:p>
            <a:r>
              <a:rPr lang="en-CA" sz="3600" dirty="0" smtClean="0">
                <a:solidFill>
                  <a:schemeClr val="bg1"/>
                </a:solidFill>
              </a:rPr>
              <a:t>Wages  - Accounting</a:t>
            </a:r>
            <a:endParaRPr lang="en-CA" sz="3600" dirty="0">
              <a:solidFill>
                <a:schemeClr val="bg1"/>
              </a:solidFill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B15533"/>
                </a:solidFill>
              </a:rPr>
              <a:t>Skills, Jobs and Everything in Between</a:t>
            </a:r>
            <a:endParaRPr lang="en-US" b="1" dirty="0">
              <a:solidFill>
                <a:srgbClr val="B15533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14231"/>
              </p:ext>
            </p:extLst>
          </p:nvPr>
        </p:nvGraphicFramePr>
        <p:xfrm>
          <a:off x="359342" y="1460357"/>
          <a:ext cx="6849980" cy="2822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207">
                  <a:extLst>
                    <a:ext uri="{9D8B030D-6E8A-4147-A177-3AD203B41FA5}">
                      <a16:colId xmlns:a16="http://schemas.microsoft.com/office/drawing/2014/main" val="497591856"/>
                    </a:ext>
                  </a:extLst>
                </a:gridCol>
                <a:gridCol w="2744773">
                  <a:extLst>
                    <a:ext uri="{9D8B030D-6E8A-4147-A177-3AD203B41FA5}">
                      <a16:colId xmlns:a16="http://schemas.microsoft.com/office/drawing/2014/main" val="474610048"/>
                    </a:ext>
                  </a:extLst>
                </a:gridCol>
              </a:tblGrid>
              <a:tr h="398525">
                <a:tc>
                  <a:txBody>
                    <a:bodyPr/>
                    <a:lstStyle/>
                    <a:p>
                      <a:r>
                        <a:rPr lang="en-US" dirty="0" smtClean="0"/>
                        <a:t>Job Title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473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Hourly Wage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47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304807"/>
                  </a:ext>
                </a:extLst>
              </a:tr>
              <a:tr h="404060">
                <a:tc>
                  <a:txBody>
                    <a:bodyPr/>
                    <a:lstStyle/>
                    <a:p>
                      <a:r>
                        <a:rPr lang="en-US" dirty="0" smtClean="0"/>
                        <a:t>Tax</a:t>
                      </a:r>
                      <a:r>
                        <a:rPr lang="en-US" baseline="0" dirty="0" smtClean="0"/>
                        <a:t> technician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$18.23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10848"/>
                  </a:ext>
                </a:extLst>
              </a:tr>
              <a:tr h="404060">
                <a:tc>
                  <a:txBody>
                    <a:bodyPr/>
                    <a:lstStyle/>
                    <a:p>
                      <a:r>
                        <a:rPr lang="en-US" dirty="0" smtClean="0"/>
                        <a:t>General</a:t>
                      </a:r>
                      <a:r>
                        <a:rPr lang="en-US" baseline="0" dirty="0" smtClean="0"/>
                        <a:t> accountant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$28.44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178694"/>
                  </a:ext>
                </a:extLst>
              </a:tr>
              <a:tr h="404060">
                <a:tc>
                  <a:txBody>
                    <a:bodyPr/>
                    <a:lstStyle/>
                    <a:p>
                      <a:r>
                        <a:rPr lang="en-US" dirty="0" smtClean="0"/>
                        <a:t>Restricted</a:t>
                      </a:r>
                      <a:r>
                        <a:rPr lang="en-US" baseline="0" dirty="0" smtClean="0"/>
                        <a:t> funds accountant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$37.53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269879"/>
                  </a:ext>
                </a:extLst>
              </a:tr>
              <a:tr h="404060">
                <a:tc>
                  <a:txBody>
                    <a:bodyPr/>
                    <a:lstStyle/>
                    <a:p>
                      <a:r>
                        <a:rPr lang="en-US" dirty="0" smtClean="0"/>
                        <a:t>Corporate</a:t>
                      </a:r>
                      <a:r>
                        <a:rPr lang="en-US" baseline="0" dirty="0" smtClean="0"/>
                        <a:t> accountant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$38.34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63701"/>
                  </a:ext>
                </a:extLst>
              </a:tr>
              <a:tr h="404060">
                <a:tc>
                  <a:txBody>
                    <a:bodyPr/>
                    <a:lstStyle/>
                    <a:p>
                      <a:r>
                        <a:rPr lang="en-US" dirty="0" smtClean="0"/>
                        <a:t>Public accountant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$39.06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966201"/>
                  </a:ext>
                </a:extLst>
              </a:tr>
              <a:tr h="404060">
                <a:tc>
                  <a:txBody>
                    <a:bodyPr/>
                    <a:lstStyle/>
                    <a:p>
                      <a:r>
                        <a:rPr lang="en-US" dirty="0" smtClean="0"/>
                        <a:t>Chief</a:t>
                      </a:r>
                      <a:r>
                        <a:rPr lang="en-US" baseline="0" dirty="0" smtClean="0"/>
                        <a:t> accountant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$53.03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215576"/>
                  </a:ext>
                </a:extLst>
              </a:tr>
            </a:tbl>
          </a:graphicData>
        </a:graphic>
      </p:graphicFrame>
      <p:sp>
        <p:nvSpPr>
          <p:cNvPr id="2" name="Oval 1"/>
          <p:cNvSpPr/>
          <p:nvPr/>
        </p:nvSpPr>
        <p:spPr>
          <a:xfrm>
            <a:off x="6179419" y="3782728"/>
            <a:ext cx="1164657" cy="64489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8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A74BD-5E9E-467A-94BA-0B2F2E5EFC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86B204CE-9D69-4CF8-A9C2-D67B5C56A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822" y="280507"/>
            <a:ext cx="5417387" cy="633599"/>
          </a:xfrm>
        </p:spPr>
        <p:txBody>
          <a:bodyPr/>
          <a:lstStyle/>
          <a:p>
            <a:r>
              <a:rPr lang="en-CA" sz="3600" dirty="0" smtClean="0">
                <a:solidFill>
                  <a:schemeClr val="bg1"/>
                </a:solidFill>
              </a:rPr>
              <a:t>Wages Don’t Tell Us…</a:t>
            </a:r>
            <a:endParaRPr lang="en-CA" sz="3600" dirty="0">
              <a:solidFill>
                <a:schemeClr val="bg1"/>
              </a:solidFill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B15533"/>
                </a:solidFill>
              </a:rPr>
              <a:t>Skills, Jobs and Everything in Between</a:t>
            </a:r>
            <a:endParaRPr lang="en-US" b="1" dirty="0">
              <a:solidFill>
                <a:srgbClr val="B15533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38275" y="1692696"/>
            <a:ext cx="8596668" cy="2898556"/>
          </a:xfrm>
        </p:spPr>
        <p:txBody>
          <a:bodyPr>
            <a:normAutofit lnSpcReduction="10000"/>
          </a:bodyPr>
          <a:lstStyle/>
          <a:p>
            <a:pPr marL="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Experience requirements</a:t>
            </a:r>
          </a:p>
          <a:p>
            <a:pPr marL="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Certifications needed</a:t>
            </a:r>
          </a:p>
          <a:p>
            <a:pPr marL="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Skills needs</a:t>
            </a:r>
          </a:p>
          <a:p>
            <a:pPr marL="4572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45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B15533"/>
                </a:solidFill>
              </a:rPr>
              <a:t>Skills, Jobs and Everything in Between</a:t>
            </a:r>
            <a:endParaRPr lang="en-US" b="1" dirty="0">
              <a:solidFill>
                <a:srgbClr val="B1553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9242" y="107958"/>
            <a:ext cx="53964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 Needs - Nursing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3"/>
          <p:cNvSpPr txBox="1">
            <a:spLocks/>
          </p:cNvSpPr>
          <p:nvPr/>
        </p:nvSpPr>
        <p:spPr>
          <a:xfrm>
            <a:off x="311798" y="1339448"/>
            <a:ext cx="4185622" cy="7215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E91A0"/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800" b="1" u="sng" noProof="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Technical Skills	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rgbClr val="05302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Text Placeholder 5"/>
          <p:cNvSpPr txBox="1">
            <a:spLocks/>
          </p:cNvSpPr>
          <p:nvPr/>
        </p:nvSpPr>
        <p:spPr>
          <a:xfrm>
            <a:off x="4514471" y="1494233"/>
            <a:ext cx="4377586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E91A0"/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800" b="1" u="sng" noProof="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Soft Skills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rgbClr val="05302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4514472" y="2136269"/>
            <a:ext cx="4377585" cy="23876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Communication skills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Interpersonal skills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Teamwork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 Solving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Leadership</a:t>
            </a:r>
            <a:endParaRPr lang="en-US" sz="2400" dirty="0">
              <a:solidFill>
                <a:srgbClr val="053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311799" y="2135205"/>
            <a:ext cx="3834138" cy="3304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Electrocardiogram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Hand grips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Ventilators</a:t>
            </a:r>
            <a:endParaRPr lang="en-US" sz="2400" dirty="0">
              <a:solidFill>
                <a:srgbClr val="053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Chest tubes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acemakers</a:t>
            </a:r>
            <a:endParaRPr lang="en-US" sz="2400" dirty="0">
              <a:solidFill>
                <a:srgbClr val="053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endParaRPr lang="en-US" sz="2400" dirty="0">
              <a:solidFill>
                <a:srgbClr val="0530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57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B15533"/>
                </a:solidFill>
              </a:rPr>
              <a:t>Skills, Jobs and Everything in Between</a:t>
            </a:r>
            <a:endParaRPr lang="en-US" b="1" dirty="0">
              <a:solidFill>
                <a:srgbClr val="B1553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9242" y="107958"/>
            <a:ext cx="6217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 Needs – All Job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</p:txBody>
      </p:sp>
      <p:sp>
        <p:nvSpPr>
          <p:cNvPr id="11" name="Text Placeholder 5"/>
          <p:cNvSpPr txBox="1">
            <a:spLocks/>
          </p:cNvSpPr>
          <p:nvPr/>
        </p:nvSpPr>
        <p:spPr>
          <a:xfrm>
            <a:off x="483378" y="1494233"/>
            <a:ext cx="6033332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E91A0"/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800" b="1" u="sng" noProof="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 5 Soft Skills Needs (Ontario)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rgbClr val="05302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483379" y="2136269"/>
            <a:ext cx="4377585" cy="23876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Communication skills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Customer service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Flexibility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Interpersonal skills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en-US" sz="2400" dirty="0" smtClean="0">
                <a:solidFill>
                  <a:srgbClr val="053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Attention to detail</a:t>
            </a:r>
          </a:p>
        </p:txBody>
      </p:sp>
    </p:spTree>
    <p:extLst>
      <p:ext uri="{BB962C8B-B14F-4D97-AF65-F5344CB8AC3E}">
        <p14:creationId xmlns:p14="http://schemas.microsoft.com/office/powerpoint/2010/main" val="344138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2015_TrentU PPT Template_FINAL2</Template>
  <TotalTime>463</TotalTime>
  <Words>274</Words>
  <Application>Microsoft Office PowerPoint</Application>
  <PresentationFormat>On-screen Show (16:9)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 3</vt:lpstr>
      <vt:lpstr>Office Theme</vt:lpstr>
      <vt:lpstr>Labour Market Information (LMI) A Brief Overview</vt:lpstr>
      <vt:lpstr>Speaker Overview</vt:lpstr>
      <vt:lpstr>PowerPoint Presentation</vt:lpstr>
      <vt:lpstr>Labour Market Information (LMI)</vt:lpstr>
      <vt:lpstr>Examples of LMI</vt:lpstr>
      <vt:lpstr>Wages  - Accounting</vt:lpstr>
      <vt:lpstr>Wages Don’t Tell Us…</vt:lpstr>
      <vt:lpstr>PowerPoint Presentation</vt:lpstr>
      <vt:lpstr>PowerPoint Presentation</vt:lpstr>
      <vt:lpstr>What comes first?</vt:lpstr>
      <vt:lpstr>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Co-op and Experiential Education Directions at Trent</dc:title>
  <dc:creator>Tom Phillips</dc:creator>
  <cp:lastModifiedBy>Jason Dennison</cp:lastModifiedBy>
  <cp:revision>76</cp:revision>
  <dcterms:created xsi:type="dcterms:W3CDTF">2018-01-31T17:51:44Z</dcterms:created>
  <dcterms:modified xsi:type="dcterms:W3CDTF">2018-10-09T20:16:09Z</dcterms:modified>
</cp:coreProperties>
</file>