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notesSlides/notesSlide1.xml" ContentType="application/vnd.openxmlformats-officedocument.presentationml.notesSlide+xml"/>
  <Override PartName="/ppt/embeddings/oleObject9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6"/>
  </p:notesMasterIdLst>
  <p:sldIdLst>
    <p:sldId id="256" r:id="rId2"/>
    <p:sldId id="289" r:id="rId3"/>
    <p:sldId id="273" r:id="rId4"/>
    <p:sldId id="310" r:id="rId5"/>
    <p:sldId id="274" r:id="rId6"/>
    <p:sldId id="275" r:id="rId7"/>
    <p:sldId id="313" r:id="rId8"/>
    <p:sldId id="316" r:id="rId9"/>
    <p:sldId id="314" r:id="rId10"/>
    <p:sldId id="315" r:id="rId11"/>
    <p:sldId id="276" r:id="rId12"/>
    <p:sldId id="286" r:id="rId13"/>
    <p:sldId id="296" r:id="rId14"/>
    <p:sldId id="287" r:id="rId15"/>
    <p:sldId id="291" r:id="rId16"/>
    <p:sldId id="292" r:id="rId17"/>
    <p:sldId id="299" r:id="rId18"/>
    <p:sldId id="298" r:id="rId19"/>
    <p:sldId id="297" r:id="rId20"/>
    <p:sldId id="259" r:id="rId21"/>
    <p:sldId id="308" r:id="rId22"/>
    <p:sldId id="307" r:id="rId23"/>
    <p:sldId id="272" r:id="rId24"/>
    <p:sldId id="306" r:id="rId25"/>
    <p:sldId id="305" r:id="rId26"/>
    <p:sldId id="304" r:id="rId27"/>
    <p:sldId id="303" r:id="rId28"/>
    <p:sldId id="269" r:id="rId29"/>
    <p:sldId id="267" r:id="rId30"/>
    <p:sldId id="283" r:id="rId31"/>
    <p:sldId id="293" r:id="rId32"/>
    <p:sldId id="294" r:id="rId33"/>
    <p:sldId id="295" r:id="rId34"/>
    <p:sldId id="281" r:id="rId35"/>
    <p:sldId id="262" r:id="rId36"/>
    <p:sldId id="288" r:id="rId37"/>
    <p:sldId id="284" r:id="rId38"/>
    <p:sldId id="309" r:id="rId39"/>
    <p:sldId id="302" r:id="rId40"/>
    <p:sldId id="301" r:id="rId41"/>
    <p:sldId id="300" r:id="rId42"/>
    <p:sldId id="311" r:id="rId43"/>
    <p:sldId id="317" r:id="rId44"/>
    <p:sldId id="263" r:id="rId45"/>
  </p:sldIdLst>
  <p:sldSz cx="9144000" cy="6858000" type="letter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FFCC"/>
    <a:srgbClr val="99FF99"/>
    <a:srgbClr val="00FF99"/>
    <a:srgbClr val="996633"/>
    <a:srgbClr val="FFFF66"/>
    <a:srgbClr val="3399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944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notesMaster" Target="notesMasters/notesMaster1.xml"/><Relationship Id="rId47" Type="http://schemas.openxmlformats.org/officeDocument/2006/relationships/printerSettings" Target="printerSettings/printerSettings1.bin"/><Relationship Id="rId48" Type="http://schemas.openxmlformats.org/officeDocument/2006/relationships/presProps" Target="presProps.xml"/><Relationship Id="rId49" Type="http://schemas.openxmlformats.org/officeDocument/2006/relationships/viewProps" Target="view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heme" Target="theme/theme1.xml"/><Relationship Id="rId5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9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92F901A-9403-574E-8DE0-836CDDE73F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707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1360EF8-675B-DB4B-A6D9-CD78B05EB0EE}" type="slidenum">
              <a:rPr lang="en-US" sz="1200"/>
              <a:pPr/>
              <a:t>44</a:t>
            </a:fld>
            <a:endParaRPr lang="en-US" sz="1200"/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904F4-0C7B-7C47-B7BB-F9DFB67918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800784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85261-AA05-454B-AD6B-33E0582E78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326520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7CF5E1-77FA-5D48-8E66-40A6783452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328911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0145EF-4D11-504F-8458-2D47BE7862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60152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15663-CAAD-EB4C-8CF2-0782BDDBA2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292424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066FBE-D5D4-3243-8A38-F64FAF36D4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826336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AAE664-18BF-5A40-95C7-EB2D677B7E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532260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0E6200-AC72-5B4A-967F-9707FF04B5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010038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D2823D-D313-5843-89E1-8371D080CF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56068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0688D-F570-CE48-A189-C40DBA2544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810768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D3092F-EDC0-4847-86CE-781C8818F1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792170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493A0E0-85C4-E346-A33B-0C89CFE963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ransition xmlns:p14="http://schemas.microsoft.com/office/powerpoint/2010/main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slideLayout" Target="../slideLayouts/slideLayout7.xml"/><Relationship Id="rId3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4.png"/><Relationship Id="rId5" Type="http://schemas.openxmlformats.org/officeDocument/2006/relationships/image" Target="../media/image2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emf"/><Relationship Id="rId3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6.emf"/><Relationship Id="rId5" Type="http://schemas.openxmlformats.org/officeDocument/2006/relationships/image" Target="../media/image2.pn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6.emf"/><Relationship Id="rId5" Type="http://schemas.openxmlformats.org/officeDocument/2006/relationships/oleObject" Target="../embeddings/oleObject4.bin"/><Relationship Id="rId6" Type="http://schemas.openxmlformats.org/officeDocument/2006/relationships/oleObject" Target="../embeddings/oleObject5.bin"/><Relationship Id="rId7" Type="http://schemas.openxmlformats.org/officeDocument/2006/relationships/image" Target="../media/image2.png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4" Type="http://schemas.openxmlformats.org/officeDocument/2006/relationships/image" Target="../media/image7.emf"/><Relationship Id="rId5" Type="http://schemas.openxmlformats.org/officeDocument/2006/relationships/image" Target="../media/image2.png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4" Type="http://schemas.openxmlformats.org/officeDocument/2006/relationships/image" Target="../media/image8.emf"/><Relationship Id="rId5" Type="http://schemas.openxmlformats.org/officeDocument/2006/relationships/image" Target="../media/image2.png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4" Type="http://schemas.openxmlformats.org/officeDocument/2006/relationships/image" Target="../media/image9.emf"/><Relationship Id="rId5" Type="http://schemas.openxmlformats.org/officeDocument/2006/relationships/image" Target="../media/image2.png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3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jpeg"/><Relationship Id="rId3" Type="http://schemas.openxmlformats.org/officeDocument/2006/relationships/image" Target="../media/image2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emf"/><Relationship Id="rId3" Type="http://schemas.openxmlformats.org/officeDocument/2006/relationships/image" Target="../media/image2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2.jpeg"/><Relationship Id="rId3" Type="http://schemas.openxmlformats.org/officeDocument/2006/relationships/image" Target="../media/image2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3.jpe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4" Type="http://schemas.openxmlformats.org/officeDocument/2006/relationships/oleObject" Target="../embeddings/oleObject9.bin"/><Relationship Id="rId5" Type="http://schemas.openxmlformats.org/officeDocument/2006/relationships/image" Target="../media/image13.emf"/><Relationship Id="rId6" Type="http://schemas.openxmlformats.org/officeDocument/2006/relationships/image" Target="../media/image2.png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Layout" Target="../slideLayouts/slideLayout7.xml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2"/>
          <p:cNvSpPr>
            <a:spLocks noChangeArrowheads="1"/>
          </p:cNvSpPr>
          <p:nvPr/>
        </p:nvSpPr>
        <p:spPr bwMode="auto">
          <a:xfrm>
            <a:off x="304800" y="457200"/>
            <a:ext cx="2514600" cy="2971800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3124200" y="304800"/>
            <a:ext cx="55753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Physics 2093H</a:t>
            </a:r>
            <a:endParaRPr lang="en-US" sz="6000" dirty="0" smtClean="0"/>
          </a:p>
        </p:txBody>
      </p:sp>
      <p:pic>
        <p:nvPicPr>
          <p:cNvPr id="14339" name="Picture 6" descr="C:\temp\tucutout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914400"/>
            <a:ext cx="17145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Text Box 11"/>
          <p:cNvSpPr txBox="1">
            <a:spLocks noChangeArrowheads="1"/>
          </p:cNvSpPr>
          <p:nvPr/>
        </p:nvSpPr>
        <p:spPr bwMode="auto">
          <a:xfrm>
            <a:off x="457200" y="2743200"/>
            <a:ext cx="2206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/>
              <a:t>Trent University</a:t>
            </a:r>
          </a:p>
        </p:txBody>
      </p:sp>
      <p:grpSp>
        <p:nvGrpSpPr>
          <p:cNvPr id="14341" name="Group 21"/>
          <p:cNvGrpSpPr>
            <a:grpSpLocks/>
          </p:cNvGrpSpPr>
          <p:nvPr/>
        </p:nvGrpSpPr>
        <p:grpSpPr bwMode="auto">
          <a:xfrm>
            <a:off x="3352800" y="1371600"/>
            <a:ext cx="4953000" cy="5029200"/>
            <a:chOff x="2112" y="960"/>
            <a:chExt cx="3120" cy="3168"/>
          </a:xfrm>
        </p:grpSpPr>
        <p:grpSp>
          <p:nvGrpSpPr>
            <p:cNvPr id="14344" name="Group 22"/>
            <p:cNvGrpSpPr>
              <a:grpSpLocks/>
            </p:cNvGrpSpPr>
            <p:nvPr/>
          </p:nvGrpSpPr>
          <p:grpSpPr bwMode="auto">
            <a:xfrm>
              <a:off x="2112" y="2208"/>
              <a:ext cx="3120" cy="1920"/>
              <a:chOff x="2112" y="2208"/>
              <a:chExt cx="3120" cy="1920"/>
            </a:xfrm>
          </p:grpSpPr>
          <p:sp>
            <p:nvSpPr>
              <p:cNvPr id="14348" name="Rectangle 23"/>
              <p:cNvSpPr>
                <a:spLocks noChangeArrowheads="1"/>
              </p:cNvSpPr>
              <p:nvPr/>
            </p:nvSpPr>
            <p:spPr bwMode="auto">
              <a:xfrm>
                <a:off x="2112" y="2208"/>
                <a:ext cx="3120" cy="1920"/>
              </a:xfrm>
              <a:prstGeom prst="rect">
                <a:avLst/>
              </a:prstGeom>
              <a:solidFill>
                <a:srgbClr val="FFFF66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2" name="Text Box 24"/>
              <p:cNvSpPr txBox="1">
                <a:spLocks noChangeArrowheads="1"/>
              </p:cNvSpPr>
              <p:nvPr/>
            </p:nvSpPr>
            <p:spPr bwMode="auto">
              <a:xfrm>
                <a:off x="2352" y="2411"/>
                <a:ext cx="2564" cy="16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b="1" smtClean="0"/>
                  <a:t>Then, up on the top</a:t>
                </a:r>
              </a:p>
              <a:p>
                <a:pPr>
                  <a:defRPr/>
                </a:pPr>
                <a:r>
                  <a:rPr lang="en-US" b="1" smtClean="0"/>
                  <a:t>tool bar of your screen</a:t>
                </a:r>
              </a:p>
              <a:p>
                <a:pPr>
                  <a:defRPr/>
                </a:pPr>
                <a:r>
                  <a:rPr lang="en-US" b="1" smtClean="0"/>
                  <a:t>click on:</a:t>
                </a:r>
              </a:p>
              <a:p>
                <a:pPr>
                  <a:defRPr/>
                </a:pPr>
                <a:r>
                  <a:rPr lang="ja-JP" altLang="en-US" b="1" smtClean="0"/>
                  <a:t>“</a:t>
                </a:r>
                <a:r>
                  <a:rPr lang="en-US" b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Sli</a:t>
                </a:r>
                <a:r>
                  <a:rPr lang="en-US" b="1" u="sng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d</a:t>
                </a:r>
                <a:r>
                  <a:rPr lang="en-US" b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e Show</a:t>
                </a:r>
                <a:r>
                  <a:rPr lang="ja-JP" altLang="en-US" b="1" smtClean="0"/>
                  <a:t>”</a:t>
                </a:r>
                <a:r>
                  <a:rPr lang="en-US" b="1" smtClean="0"/>
                  <a:t> </a:t>
                </a:r>
                <a:r>
                  <a:rPr lang="en-US" sz="1400" b="1" smtClean="0"/>
                  <a:t>and then</a:t>
                </a:r>
                <a:endParaRPr lang="en-US" b="1" smtClean="0"/>
              </a:p>
              <a:p>
                <a:pPr>
                  <a:defRPr/>
                </a:pPr>
                <a:r>
                  <a:rPr lang="ja-JP" altLang="en-US" b="1" smtClean="0"/>
                  <a:t>“</a:t>
                </a:r>
                <a:r>
                  <a:rPr lang="en-US" b="1" u="sng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V</a:t>
                </a:r>
                <a:r>
                  <a:rPr lang="en-US" b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iew Show</a:t>
                </a:r>
                <a:r>
                  <a:rPr lang="ja-JP" altLang="en-US" b="1" smtClean="0"/>
                  <a:t>”</a:t>
                </a:r>
                <a:r>
                  <a:rPr lang="en-US" b="1" smtClean="0"/>
                  <a:t>…..</a:t>
                </a:r>
              </a:p>
              <a:p>
                <a:pPr>
                  <a:defRPr/>
                </a:pPr>
                <a:endParaRPr lang="en-US" b="1" smtClean="0"/>
              </a:p>
              <a:p>
                <a:pPr>
                  <a:defRPr/>
                </a:pPr>
                <a:r>
                  <a:rPr lang="en-US" b="1" smtClean="0"/>
                  <a:t>Then hit the </a:t>
                </a:r>
                <a:r>
                  <a:rPr lang="ja-JP" altLang="en-US" b="1" smtClean="0"/>
                  <a:t>“</a:t>
                </a:r>
                <a:r>
                  <a:rPr lang="en-US" b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space bar</a:t>
                </a:r>
                <a:r>
                  <a:rPr lang="ja-JP" altLang="en-US" b="1" smtClean="0"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”</a:t>
                </a:r>
                <a:r>
                  <a:rPr lang="en-US" b="1" smtClean="0"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 once</a:t>
                </a:r>
                <a:endParaRPr lang="en-US" sz="3600" b="1" smtClean="0"/>
              </a:p>
            </p:txBody>
          </p:sp>
        </p:grpSp>
        <p:grpSp>
          <p:nvGrpSpPr>
            <p:cNvPr id="14345" name="Group 25"/>
            <p:cNvGrpSpPr>
              <a:grpSpLocks/>
            </p:cNvGrpSpPr>
            <p:nvPr/>
          </p:nvGrpSpPr>
          <p:grpSpPr bwMode="auto">
            <a:xfrm>
              <a:off x="2112" y="960"/>
              <a:ext cx="3120" cy="1008"/>
              <a:chOff x="2112" y="960"/>
              <a:chExt cx="3120" cy="1008"/>
            </a:xfrm>
          </p:grpSpPr>
          <p:sp>
            <p:nvSpPr>
              <p:cNvPr id="14346" name="Rectangle 26"/>
              <p:cNvSpPr>
                <a:spLocks noChangeArrowheads="1"/>
              </p:cNvSpPr>
              <p:nvPr/>
            </p:nvSpPr>
            <p:spPr bwMode="auto">
              <a:xfrm>
                <a:off x="2112" y="960"/>
                <a:ext cx="3120" cy="1008"/>
              </a:xfrm>
              <a:prstGeom prst="rect">
                <a:avLst/>
              </a:prstGeom>
              <a:solidFill>
                <a:srgbClr val="FFFF66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5" name="Text Box 27"/>
              <p:cNvSpPr txBox="1">
                <a:spLocks noChangeArrowheads="1"/>
              </p:cNvSpPr>
              <p:nvPr/>
            </p:nvSpPr>
            <p:spPr bwMode="auto">
              <a:xfrm>
                <a:off x="2304" y="1066"/>
                <a:ext cx="2710" cy="59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2800" b="1" smtClean="0"/>
                  <a:t>Put on your </a:t>
                </a:r>
              </a:p>
              <a:p>
                <a:pPr>
                  <a:defRPr/>
                </a:pPr>
                <a:r>
                  <a:rPr lang="en-US" sz="2800" b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speakers </a:t>
                </a:r>
                <a:r>
                  <a:rPr lang="en-US" sz="2800" b="1" smtClean="0"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or</a:t>
                </a:r>
                <a:r>
                  <a:rPr lang="en-US" sz="2800" b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 earphones</a:t>
                </a:r>
                <a:r>
                  <a:rPr lang="en-US" sz="2800" b="1" smtClean="0"/>
                  <a:t> first</a:t>
                </a:r>
                <a:endParaRPr lang="en-US" sz="4800" b="1" smtClean="0"/>
              </a:p>
            </p:txBody>
          </p:sp>
        </p:grpSp>
      </p:grpSp>
      <p:pic>
        <p:nvPicPr>
          <p:cNvPr id="14342" name="FAC3F909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3" name="Text Box 29"/>
          <p:cNvSpPr txBox="1">
            <a:spLocks noChangeArrowheads="1"/>
          </p:cNvSpPr>
          <p:nvPr/>
        </p:nvSpPr>
        <p:spPr bwMode="auto">
          <a:xfrm>
            <a:off x="304800" y="3886200"/>
            <a:ext cx="3048000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/>
              <a:t>The audio part of this presentation was recorded for an earlier semester and so it may not make complete sense for our course...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901700" y="2924175"/>
            <a:ext cx="7429500" cy="243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Now share your list (and your name)</a:t>
            </a:r>
          </a:p>
          <a:p>
            <a:pPr algn="ctr">
              <a:defRPr/>
            </a:pP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with your neighbour 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for a few 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minutes.</a:t>
            </a:r>
          </a:p>
          <a:p>
            <a:pPr algn="ctr">
              <a:defRPr/>
            </a:pP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Meet a classmate.</a:t>
            </a:r>
          </a:p>
          <a:p>
            <a:pPr algn="ctr">
              <a:defRPr/>
            </a:pPr>
            <a:endParaRPr lang="en-US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>
              <a:defRPr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(Don</a:t>
            </a:r>
            <a:r>
              <a:rPr lang="en-CA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’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 worry, you will not have to share with everyone)</a:t>
            </a:r>
            <a:endParaRPr lang="en-US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2" name="F64C6386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26884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ChangeArrowheads="1"/>
          </p:cNvSpPr>
          <p:nvPr/>
        </p:nvSpPr>
        <p:spPr bwMode="auto">
          <a:xfrm>
            <a:off x="1295400" y="1600200"/>
            <a:ext cx="6553200" cy="48768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2531" name="Object 2"/>
          <p:cNvGraphicFramePr>
            <a:graphicFrameLocks noChangeAspect="1"/>
          </p:cNvGraphicFramePr>
          <p:nvPr/>
        </p:nvGraphicFramePr>
        <p:xfrm>
          <a:off x="1981200" y="2133600"/>
          <a:ext cx="5105400" cy="3838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2" name="Document" r:id="rId3" imgW="3809524" imgH="2857143" progId="Word.Document.8">
                  <p:embed/>
                </p:oleObj>
              </mc:Choice>
              <mc:Fallback>
                <p:oleObj name="Document" r:id="rId3" imgW="3809524" imgH="2857143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133600"/>
                        <a:ext cx="5105400" cy="3838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1247775" y="457200"/>
            <a:ext cx="66865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We all do it sometimes, don</a:t>
            </a:r>
            <a:r>
              <a:rPr lang="en-CA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’</a:t>
            </a: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t we?</a:t>
            </a:r>
          </a:p>
        </p:txBody>
      </p:sp>
      <p:pic>
        <p:nvPicPr>
          <p:cNvPr id="22533" name="2450D9DF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2"/>
          <p:cNvSpPr txBox="1">
            <a:spLocks noChangeArrowheads="1"/>
          </p:cNvSpPr>
          <p:nvPr/>
        </p:nvSpPr>
        <p:spPr bwMode="auto">
          <a:xfrm>
            <a:off x="1219200" y="685800"/>
            <a:ext cx="7315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>
                <a:latin typeface="Arial" charset="0"/>
              </a:rPr>
              <a:t>Again on the worksheets, I</a:t>
            </a:r>
            <a:r>
              <a:rPr lang="en-CA" b="1">
                <a:latin typeface="Arial" charset="0"/>
              </a:rPr>
              <a:t>’</a:t>
            </a:r>
            <a:r>
              <a:rPr lang="en-US" altLang="ja-JP" b="1">
                <a:latin typeface="Arial" charset="0"/>
              </a:rPr>
              <a:t>d like you to jot down </a:t>
            </a:r>
          </a:p>
          <a:p>
            <a:r>
              <a:rPr lang="en-US" b="1">
                <a:latin typeface="Arial" charset="0"/>
              </a:rPr>
              <a:t>three or four ideas about your </a:t>
            </a:r>
            <a:r>
              <a:rPr lang="en-US" b="1" u="sng">
                <a:latin typeface="Arial" charset="0"/>
              </a:rPr>
              <a:t>expectations</a:t>
            </a:r>
            <a:r>
              <a:rPr lang="en-US" b="1">
                <a:latin typeface="Arial" charset="0"/>
              </a:rPr>
              <a:t> for </a:t>
            </a:r>
          </a:p>
          <a:p>
            <a:r>
              <a:rPr lang="en-US" b="1">
                <a:latin typeface="Arial" charset="0"/>
              </a:rPr>
              <a:t>the course….</a:t>
            </a:r>
          </a:p>
        </p:txBody>
      </p:sp>
      <p:sp>
        <p:nvSpPr>
          <p:cNvPr id="23554" name="Rectangle 3"/>
          <p:cNvSpPr>
            <a:spLocks noChangeArrowheads="1"/>
          </p:cNvSpPr>
          <p:nvPr/>
        </p:nvSpPr>
        <p:spPr bwMode="auto">
          <a:xfrm>
            <a:off x="1066800" y="2209800"/>
            <a:ext cx="7010400" cy="3810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1676400" y="2819400"/>
            <a:ext cx="304800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1)</a:t>
            </a:r>
          </a:p>
          <a:p>
            <a:pPr>
              <a:defRPr/>
            </a:pPr>
            <a:endParaRPr lang="en-US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2)</a:t>
            </a:r>
          </a:p>
          <a:p>
            <a:pPr>
              <a:defRPr/>
            </a:pPr>
            <a:endParaRPr lang="en-US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3)</a:t>
            </a:r>
          </a:p>
          <a:p>
            <a:pPr>
              <a:defRPr/>
            </a:pPr>
            <a:endParaRPr lang="en-US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4)</a:t>
            </a:r>
          </a:p>
        </p:txBody>
      </p:sp>
      <p:pic>
        <p:nvPicPr>
          <p:cNvPr id="23556" name="A364AD7F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 advClick="0" advTm="15000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2"/>
          <p:cNvSpPr txBox="1">
            <a:spLocks noChangeArrowheads="1"/>
          </p:cNvSpPr>
          <p:nvPr/>
        </p:nvSpPr>
        <p:spPr bwMode="auto">
          <a:xfrm>
            <a:off x="1219200" y="685800"/>
            <a:ext cx="7315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 dirty="0">
                <a:latin typeface="Arial" charset="0"/>
              </a:rPr>
              <a:t>Again on the worksheets, I</a:t>
            </a:r>
            <a:r>
              <a:rPr lang="en-CA" b="1" dirty="0">
                <a:latin typeface="Arial" charset="0"/>
              </a:rPr>
              <a:t>’</a:t>
            </a:r>
            <a:r>
              <a:rPr lang="en-US" altLang="ja-JP" b="1" dirty="0">
                <a:latin typeface="Arial" charset="0"/>
              </a:rPr>
              <a:t>d like you to jot down </a:t>
            </a:r>
          </a:p>
          <a:p>
            <a:r>
              <a:rPr lang="en-US" b="1" dirty="0">
                <a:latin typeface="Arial" charset="0"/>
              </a:rPr>
              <a:t>three or four ideas about your </a:t>
            </a:r>
            <a:r>
              <a:rPr lang="en-US" b="1" u="sng" dirty="0">
                <a:latin typeface="Arial" charset="0"/>
              </a:rPr>
              <a:t>expectations</a:t>
            </a:r>
            <a:r>
              <a:rPr lang="en-US" b="1" dirty="0">
                <a:latin typeface="Arial" charset="0"/>
              </a:rPr>
              <a:t> for </a:t>
            </a:r>
          </a:p>
          <a:p>
            <a:r>
              <a:rPr lang="en-US" b="1" dirty="0">
                <a:latin typeface="Arial" charset="0"/>
              </a:rPr>
              <a:t>the course….</a:t>
            </a:r>
          </a:p>
        </p:txBody>
      </p:sp>
      <p:sp>
        <p:nvSpPr>
          <p:cNvPr id="24578" name="Rectangle 3"/>
          <p:cNvSpPr>
            <a:spLocks noChangeArrowheads="1"/>
          </p:cNvSpPr>
          <p:nvPr/>
        </p:nvSpPr>
        <p:spPr bwMode="auto">
          <a:xfrm>
            <a:off x="1066800" y="2209800"/>
            <a:ext cx="7010400" cy="3810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1676400" y="2819400"/>
            <a:ext cx="5487888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1)        </a:t>
            </a:r>
            <a:r>
              <a:rPr lang="en-US" b="1" dirty="0" smtClean="0"/>
              <a:t>E</a:t>
            </a:r>
            <a:r>
              <a:rPr lang="en-CA" b="1" dirty="0" smtClean="0"/>
              <a:t>at dough-nuts each class</a:t>
            </a:r>
            <a:endParaRPr lang="en-US" b="1" dirty="0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endParaRPr lang="en-US" b="1" dirty="0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2)</a:t>
            </a:r>
          </a:p>
          <a:p>
            <a:pPr>
              <a:defRPr/>
            </a:pPr>
            <a:endParaRPr lang="en-US" b="1" dirty="0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3)</a:t>
            </a:r>
          </a:p>
          <a:p>
            <a:pPr>
              <a:defRPr/>
            </a:pPr>
            <a:endParaRPr lang="en-US" b="1" dirty="0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4)</a:t>
            </a:r>
          </a:p>
        </p:txBody>
      </p:sp>
      <p:pic>
        <p:nvPicPr>
          <p:cNvPr id="24580" name="D73285D5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838200" y="2133600"/>
            <a:ext cx="7385050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Now share your list with your neighbour</a:t>
            </a:r>
          </a:p>
          <a:p>
            <a:pPr>
              <a:defRPr/>
            </a:pP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for a few minutes.  </a:t>
            </a:r>
          </a:p>
          <a:p>
            <a:pPr>
              <a:defRPr/>
            </a:pPr>
            <a:endParaRPr lang="en-US" sz="3200" b="1" smtClean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defRPr/>
            </a:pP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Are your expectations the same as theirs?</a:t>
            </a:r>
          </a:p>
        </p:txBody>
      </p:sp>
      <p:pic>
        <p:nvPicPr>
          <p:cNvPr id="25604" name="A4D670B1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1219200" y="914400"/>
            <a:ext cx="604996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Now here are some of my ideas</a:t>
            </a:r>
          </a:p>
          <a:p>
            <a:pPr>
              <a:defRPr/>
            </a:pPr>
            <a:r>
              <a:rPr lang="en-US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about my expectations for the course….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1066800" y="2209800"/>
            <a:ext cx="7010400" cy="3810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1676400" y="2514600"/>
            <a:ext cx="4495800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1)	</a:t>
            </a: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2)	</a:t>
            </a: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3)	</a:t>
            </a: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4)	</a:t>
            </a:r>
            <a:endParaRPr lang="en-US" sz="2800" b="1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26629" name="D200D347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 advClick="0" advTm="9000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219200" y="914400"/>
            <a:ext cx="604996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Now here are some of my ideas</a:t>
            </a:r>
          </a:p>
          <a:p>
            <a:pPr>
              <a:defRPr/>
            </a:pPr>
            <a:r>
              <a:rPr lang="en-US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about my expectations for the course….</a:t>
            </a: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1066800" y="2209800"/>
            <a:ext cx="7010400" cy="3810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1676400" y="2514600"/>
            <a:ext cx="5867400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1)	</a:t>
            </a:r>
            <a:r>
              <a:rPr lang="en-US" sz="2800" b="1" smtClean="0"/>
              <a:t>Safe Classroom</a:t>
            </a: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2)	</a:t>
            </a: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3)	</a:t>
            </a: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4)	</a:t>
            </a:r>
            <a:endParaRPr lang="en-US" sz="2800" b="1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27653" name="9BED2560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 advClick="0" advTm="20000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2"/>
          <p:cNvSpPr txBox="1">
            <a:spLocks noChangeArrowheads="1"/>
          </p:cNvSpPr>
          <p:nvPr/>
        </p:nvSpPr>
        <p:spPr bwMode="auto">
          <a:xfrm>
            <a:off x="1219200" y="914400"/>
            <a:ext cx="604996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Now here are some of my ideas</a:t>
            </a:r>
          </a:p>
          <a:p>
            <a:pPr>
              <a:defRPr/>
            </a:pPr>
            <a:r>
              <a:rPr lang="en-US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about my expectations for the course….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1066800" y="2209800"/>
            <a:ext cx="7010400" cy="3810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1676400" y="2514600"/>
            <a:ext cx="5867400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1)	</a:t>
            </a:r>
            <a:r>
              <a:rPr lang="en-US" sz="2800" b="1" smtClean="0"/>
              <a:t>Safe Classroom</a:t>
            </a: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2)	</a:t>
            </a:r>
            <a:r>
              <a:rPr lang="en-US" sz="28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Restraint</a:t>
            </a: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3)</a:t>
            </a: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4)	</a:t>
            </a:r>
            <a:endParaRPr lang="en-US" sz="2800" b="1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28677" name="A3E558A3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 advClick="0" advTm="18000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219200" y="914400"/>
            <a:ext cx="604996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Now here are some of my ideas</a:t>
            </a:r>
          </a:p>
          <a:p>
            <a:pPr>
              <a:defRPr/>
            </a:pPr>
            <a:r>
              <a:rPr lang="en-US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about my expectations for the course….</a:t>
            </a: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1066800" y="2209800"/>
            <a:ext cx="7010400" cy="3810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1676400" y="2514600"/>
            <a:ext cx="5867400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1)	</a:t>
            </a:r>
            <a:r>
              <a:rPr lang="en-US" sz="2800" b="1" smtClean="0"/>
              <a:t>Safe Classroom</a:t>
            </a: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2)	</a:t>
            </a:r>
            <a:r>
              <a:rPr lang="en-US" sz="28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Restraint</a:t>
            </a: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3)	</a:t>
            </a:r>
            <a:r>
              <a:rPr lang="en-US" sz="28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Ontario 1-8 Curriculum</a:t>
            </a: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4)	</a:t>
            </a:r>
            <a:endParaRPr lang="en-US" sz="2800" b="1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29701" name="3384AB01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 advClick="0" advTm="21000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1219200" y="914400"/>
            <a:ext cx="604996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Now here are some of my ideas</a:t>
            </a:r>
          </a:p>
          <a:p>
            <a:pPr>
              <a:defRPr/>
            </a:pPr>
            <a:r>
              <a:rPr lang="en-US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about my expectations for the course….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1066800" y="2209800"/>
            <a:ext cx="7010400" cy="3810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1676400" y="2514600"/>
            <a:ext cx="5867400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1)	</a:t>
            </a:r>
            <a:r>
              <a:rPr lang="en-US" sz="2800" b="1" smtClean="0"/>
              <a:t>Safe Classroom</a:t>
            </a: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2)	</a:t>
            </a:r>
            <a:r>
              <a:rPr lang="en-US" sz="28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Restraint</a:t>
            </a: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3)	</a:t>
            </a:r>
            <a:r>
              <a:rPr lang="en-US" sz="28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Ontario 1-8 Curriculum</a:t>
            </a: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4)	</a:t>
            </a:r>
            <a:r>
              <a:rPr lang="en-US" sz="28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Have Some Fun Together</a:t>
            </a:r>
          </a:p>
        </p:txBody>
      </p:sp>
      <p:pic>
        <p:nvPicPr>
          <p:cNvPr id="30725" name="9DAA4B4B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42"/>
          <p:cNvGrpSpPr>
            <a:grpSpLocks/>
          </p:cNvGrpSpPr>
          <p:nvPr/>
        </p:nvGrpSpPr>
        <p:grpSpPr bwMode="auto">
          <a:xfrm>
            <a:off x="0" y="0"/>
            <a:ext cx="8842375" cy="6450013"/>
            <a:chOff x="0" y="0"/>
            <a:chExt cx="5570" cy="4063"/>
          </a:xfrm>
        </p:grpSpPr>
        <p:sp>
          <p:nvSpPr>
            <p:cNvPr id="15364" name="Freeform 3"/>
            <p:cNvSpPr>
              <a:spLocks/>
            </p:cNvSpPr>
            <p:nvPr/>
          </p:nvSpPr>
          <p:spPr bwMode="auto">
            <a:xfrm>
              <a:off x="2304" y="768"/>
              <a:ext cx="3208" cy="3292"/>
            </a:xfrm>
            <a:custGeom>
              <a:avLst/>
              <a:gdLst>
                <a:gd name="T0" fmla="*/ 36 w 3221"/>
                <a:gd name="T1" fmla="*/ 253 h 3292"/>
                <a:gd name="T2" fmla="*/ 0 w 3221"/>
                <a:gd name="T3" fmla="*/ 342 h 3292"/>
                <a:gd name="T4" fmla="*/ 45 w 3221"/>
                <a:gd name="T5" fmla="*/ 508 h 3292"/>
                <a:gd name="T6" fmla="*/ 80 w 3221"/>
                <a:gd name="T7" fmla="*/ 1107 h 3292"/>
                <a:gd name="T8" fmla="*/ 80 w 3221"/>
                <a:gd name="T9" fmla="*/ 1551 h 3292"/>
                <a:gd name="T10" fmla="*/ 69 w 3221"/>
                <a:gd name="T11" fmla="*/ 2118 h 3292"/>
                <a:gd name="T12" fmla="*/ 36 w 3221"/>
                <a:gd name="T13" fmla="*/ 2815 h 3292"/>
                <a:gd name="T14" fmla="*/ 0 w 3221"/>
                <a:gd name="T15" fmla="*/ 3214 h 3292"/>
                <a:gd name="T16" fmla="*/ 709 w 3221"/>
                <a:gd name="T17" fmla="*/ 3269 h 3292"/>
                <a:gd name="T18" fmla="*/ 1066 w 3221"/>
                <a:gd name="T19" fmla="*/ 3291 h 3292"/>
                <a:gd name="T20" fmla="*/ 1830 w 3221"/>
                <a:gd name="T21" fmla="*/ 3291 h 3292"/>
                <a:gd name="T22" fmla="*/ 2418 w 3221"/>
                <a:gd name="T23" fmla="*/ 3269 h 3292"/>
                <a:gd name="T24" fmla="*/ 2898 w 3221"/>
                <a:gd name="T25" fmla="*/ 3235 h 3292"/>
                <a:gd name="T26" fmla="*/ 3103 w 3221"/>
                <a:gd name="T27" fmla="*/ 3214 h 3292"/>
                <a:gd name="T28" fmla="*/ 3029 w 3221"/>
                <a:gd name="T29" fmla="*/ 2715 h 3292"/>
                <a:gd name="T30" fmla="*/ 2988 w 3221"/>
                <a:gd name="T31" fmla="*/ 2192 h 3292"/>
                <a:gd name="T32" fmla="*/ 2962 w 3221"/>
                <a:gd name="T33" fmla="*/ 1528 h 3292"/>
                <a:gd name="T34" fmla="*/ 2973 w 3221"/>
                <a:gd name="T35" fmla="*/ 1120 h 3292"/>
                <a:gd name="T36" fmla="*/ 3021 w 3221"/>
                <a:gd name="T37" fmla="*/ 796 h 3292"/>
                <a:gd name="T38" fmla="*/ 3049 w 3221"/>
                <a:gd name="T39" fmla="*/ 485 h 3292"/>
                <a:gd name="T40" fmla="*/ 3049 w 3221"/>
                <a:gd name="T41" fmla="*/ 377 h 3292"/>
                <a:gd name="T42" fmla="*/ 3021 w 3221"/>
                <a:gd name="T43" fmla="*/ 333 h 3292"/>
                <a:gd name="T44" fmla="*/ 2450 w 3221"/>
                <a:gd name="T45" fmla="*/ 131 h 3292"/>
                <a:gd name="T46" fmla="*/ 2116 w 3221"/>
                <a:gd name="T47" fmla="*/ 42 h 3292"/>
                <a:gd name="T48" fmla="*/ 1940 w 3221"/>
                <a:gd name="T49" fmla="*/ 10 h 3292"/>
                <a:gd name="T50" fmla="*/ 1765 w 3221"/>
                <a:gd name="T51" fmla="*/ 0 h 3292"/>
                <a:gd name="T52" fmla="*/ 1209 w 3221"/>
                <a:gd name="T53" fmla="*/ 10 h 3292"/>
                <a:gd name="T54" fmla="*/ 896 w 3221"/>
                <a:gd name="T55" fmla="*/ 65 h 3292"/>
                <a:gd name="T56" fmla="*/ 566 w 3221"/>
                <a:gd name="T57" fmla="*/ 121 h 3292"/>
                <a:gd name="T58" fmla="*/ 165 w 3221"/>
                <a:gd name="T59" fmla="*/ 221 h 3292"/>
                <a:gd name="T60" fmla="*/ 36 w 3221"/>
                <a:gd name="T61" fmla="*/ 253 h 3292"/>
                <a:gd name="T62" fmla="*/ 36 w 3221"/>
                <a:gd name="T63" fmla="*/ 253 h 329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221"/>
                <a:gd name="T97" fmla="*/ 0 h 3292"/>
                <a:gd name="T98" fmla="*/ 3221 w 3221"/>
                <a:gd name="T99" fmla="*/ 3292 h 3292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221" h="3292">
                  <a:moveTo>
                    <a:pt x="36" y="253"/>
                  </a:moveTo>
                  <a:lnTo>
                    <a:pt x="0" y="342"/>
                  </a:lnTo>
                  <a:lnTo>
                    <a:pt x="45" y="508"/>
                  </a:lnTo>
                  <a:lnTo>
                    <a:pt x="80" y="1107"/>
                  </a:lnTo>
                  <a:lnTo>
                    <a:pt x="80" y="1551"/>
                  </a:lnTo>
                  <a:lnTo>
                    <a:pt x="69" y="2118"/>
                  </a:lnTo>
                  <a:lnTo>
                    <a:pt x="36" y="2815"/>
                  </a:lnTo>
                  <a:lnTo>
                    <a:pt x="0" y="3214"/>
                  </a:lnTo>
                  <a:lnTo>
                    <a:pt x="736" y="3269"/>
                  </a:lnTo>
                  <a:lnTo>
                    <a:pt x="1102" y="3291"/>
                  </a:lnTo>
                  <a:lnTo>
                    <a:pt x="1898" y="3291"/>
                  </a:lnTo>
                  <a:lnTo>
                    <a:pt x="2508" y="3269"/>
                  </a:lnTo>
                  <a:lnTo>
                    <a:pt x="3006" y="3235"/>
                  </a:lnTo>
                  <a:lnTo>
                    <a:pt x="3220" y="3214"/>
                  </a:lnTo>
                  <a:lnTo>
                    <a:pt x="3141" y="2715"/>
                  </a:lnTo>
                  <a:lnTo>
                    <a:pt x="3096" y="2192"/>
                  </a:lnTo>
                  <a:lnTo>
                    <a:pt x="3070" y="1528"/>
                  </a:lnTo>
                  <a:lnTo>
                    <a:pt x="3081" y="1120"/>
                  </a:lnTo>
                  <a:lnTo>
                    <a:pt x="3132" y="796"/>
                  </a:lnTo>
                  <a:lnTo>
                    <a:pt x="3162" y="485"/>
                  </a:lnTo>
                  <a:lnTo>
                    <a:pt x="3162" y="377"/>
                  </a:lnTo>
                  <a:lnTo>
                    <a:pt x="3132" y="333"/>
                  </a:lnTo>
                  <a:lnTo>
                    <a:pt x="2540" y="131"/>
                  </a:lnTo>
                  <a:lnTo>
                    <a:pt x="2197" y="42"/>
                  </a:lnTo>
                  <a:lnTo>
                    <a:pt x="2012" y="10"/>
                  </a:lnTo>
                  <a:lnTo>
                    <a:pt x="1828" y="0"/>
                  </a:lnTo>
                  <a:lnTo>
                    <a:pt x="1254" y="10"/>
                  </a:lnTo>
                  <a:lnTo>
                    <a:pt x="932" y="65"/>
                  </a:lnTo>
                  <a:lnTo>
                    <a:pt x="584" y="121"/>
                  </a:lnTo>
                  <a:lnTo>
                    <a:pt x="174" y="221"/>
                  </a:lnTo>
                  <a:lnTo>
                    <a:pt x="36" y="253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5" name="Freeform 4"/>
            <p:cNvSpPr>
              <a:spLocks/>
            </p:cNvSpPr>
            <p:nvPr/>
          </p:nvSpPr>
          <p:spPr bwMode="auto">
            <a:xfrm>
              <a:off x="28" y="1078"/>
              <a:ext cx="3213" cy="2974"/>
            </a:xfrm>
            <a:custGeom>
              <a:avLst/>
              <a:gdLst>
                <a:gd name="T0" fmla="*/ 2242 w 3213"/>
                <a:gd name="T1" fmla="*/ 0 h 2974"/>
                <a:gd name="T2" fmla="*/ 2340 w 3213"/>
                <a:gd name="T3" fmla="*/ 10 h 2974"/>
                <a:gd name="T4" fmla="*/ 2392 w 3213"/>
                <a:gd name="T5" fmla="*/ 158 h 2974"/>
                <a:gd name="T6" fmla="*/ 2410 w 3213"/>
                <a:gd name="T7" fmla="*/ 562 h 2974"/>
                <a:gd name="T8" fmla="*/ 2424 w 3213"/>
                <a:gd name="T9" fmla="*/ 1143 h 2974"/>
                <a:gd name="T10" fmla="*/ 2402 w 3213"/>
                <a:gd name="T11" fmla="*/ 1674 h 2974"/>
                <a:gd name="T12" fmla="*/ 2392 w 3213"/>
                <a:gd name="T13" fmla="*/ 2340 h 2974"/>
                <a:gd name="T14" fmla="*/ 2352 w 3213"/>
                <a:gd name="T15" fmla="*/ 2722 h 2974"/>
                <a:gd name="T16" fmla="*/ 2340 w 3213"/>
                <a:gd name="T17" fmla="*/ 2910 h 2974"/>
                <a:gd name="T18" fmla="*/ 3212 w 3213"/>
                <a:gd name="T19" fmla="*/ 2973 h 2974"/>
                <a:gd name="T20" fmla="*/ 1156 w 3213"/>
                <a:gd name="T21" fmla="*/ 2973 h 2974"/>
                <a:gd name="T22" fmla="*/ 1194 w 3213"/>
                <a:gd name="T23" fmla="*/ 2838 h 2974"/>
                <a:gd name="T24" fmla="*/ 1218 w 3213"/>
                <a:gd name="T25" fmla="*/ 2660 h 2974"/>
                <a:gd name="T26" fmla="*/ 883 w 3213"/>
                <a:gd name="T27" fmla="*/ 2619 h 2974"/>
                <a:gd name="T28" fmla="*/ 774 w 3213"/>
                <a:gd name="T29" fmla="*/ 2493 h 2974"/>
                <a:gd name="T30" fmla="*/ 883 w 3213"/>
                <a:gd name="T31" fmla="*/ 2287 h 2974"/>
                <a:gd name="T32" fmla="*/ 893 w 3213"/>
                <a:gd name="T33" fmla="*/ 2081 h 2974"/>
                <a:gd name="T34" fmla="*/ 215 w 3213"/>
                <a:gd name="T35" fmla="*/ 1944 h 2974"/>
                <a:gd name="T36" fmla="*/ 0 w 3213"/>
                <a:gd name="T37" fmla="*/ 1652 h 2974"/>
                <a:gd name="T38" fmla="*/ 0 w 3213"/>
                <a:gd name="T39" fmla="*/ 1487 h 2974"/>
                <a:gd name="T40" fmla="*/ 84 w 3213"/>
                <a:gd name="T41" fmla="*/ 1416 h 2974"/>
                <a:gd name="T42" fmla="*/ 49 w 3213"/>
                <a:gd name="T43" fmla="*/ 1361 h 2974"/>
                <a:gd name="T44" fmla="*/ 227 w 3213"/>
                <a:gd name="T45" fmla="*/ 1080 h 2974"/>
                <a:gd name="T46" fmla="*/ 128 w 3213"/>
                <a:gd name="T47" fmla="*/ 798 h 2974"/>
                <a:gd name="T48" fmla="*/ 202 w 3213"/>
                <a:gd name="T49" fmla="*/ 592 h 2974"/>
                <a:gd name="T50" fmla="*/ 302 w 3213"/>
                <a:gd name="T51" fmla="*/ 551 h 2974"/>
                <a:gd name="T52" fmla="*/ 342 w 3213"/>
                <a:gd name="T53" fmla="*/ 448 h 2974"/>
                <a:gd name="T54" fmla="*/ 549 w 3213"/>
                <a:gd name="T55" fmla="*/ 396 h 2974"/>
                <a:gd name="T56" fmla="*/ 871 w 3213"/>
                <a:gd name="T57" fmla="*/ 196 h 2974"/>
                <a:gd name="T58" fmla="*/ 1273 w 3213"/>
                <a:gd name="T59" fmla="*/ 83 h 2974"/>
                <a:gd name="T60" fmla="*/ 2242 w 3213"/>
                <a:gd name="T61" fmla="*/ 0 h 2974"/>
                <a:gd name="T62" fmla="*/ 2242 w 3213"/>
                <a:gd name="T63" fmla="*/ 0 h 297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213"/>
                <a:gd name="T97" fmla="*/ 0 h 2974"/>
                <a:gd name="T98" fmla="*/ 3213 w 3213"/>
                <a:gd name="T99" fmla="*/ 2974 h 2974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213" h="2974">
                  <a:moveTo>
                    <a:pt x="2242" y="0"/>
                  </a:moveTo>
                  <a:lnTo>
                    <a:pt x="2340" y="10"/>
                  </a:lnTo>
                  <a:lnTo>
                    <a:pt x="2392" y="158"/>
                  </a:lnTo>
                  <a:lnTo>
                    <a:pt x="2410" y="562"/>
                  </a:lnTo>
                  <a:lnTo>
                    <a:pt x="2424" y="1143"/>
                  </a:lnTo>
                  <a:lnTo>
                    <a:pt x="2402" y="1674"/>
                  </a:lnTo>
                  <a:lnTo>
                    <a:pt x="2392" y="2340"/>
                  </a:lnTo>
                  <a:lnTo>
                    <a:pt x="2352" y="2722"/>
                  </a:lnTo>
                  <a:lnTo>
                    <a:pt x="2340" y="2910"/>
                  </a:lnTo>
                  <a:lnTo>
                    <a:pt x="3212" y="2973"/>
                  </a:lnTo>
                  <a:lnTo>
                    <a:pt x="1156" y="2973"/>
                  </a:lnTo>
                  <a:lnTo>
                    <a:pt x="1194" y="2838"/>
                  </a:lnTo>
                  <a:lnTo>
                    <a:pt x="1218" y="2660"/>
                  </a:lnTo>
                  <a:lnTo>
                    <a:pt x="883" y="2619"/>
                  </a:lnTo>
                  <a:lnTo>
                    <a:pt x="774" y="2493"/>
                  </a:lnTo>
                  <a:lnTo>
                    <a:pt x="883" y="2287"/>
                  </a:lnTo>
                  <a:lnTo>
                    <a:pt x="893" y="2081"/>
                  </a:lnTo>
                  <a:lnTo>
                    <a:pt x="215" y="1944"/>
                  </a:lnTo>
                  <a:lnTo>
                    <a:pt x="0" y="1652"/>
                  </a:lnTo>
                  <a:lnTo>
                    <a:pt x="0" y="1487"/>
                  </a:lnTo>
                  <a:lnTo>
                    <a:pt x="84" y="1416"/>
                  </a:lnTo>
                  <a:lnTo>
                    <a:pt x="49" y="1361"/>
                  </a:lnTo>
                  <a:lnTo>
                    <a:pt x="227" y="1080"/>
                  </a:lnTo>
                  <a:lnTo>
                    <a:pt x="128" y="798"/>
                  </a:lnTo>
                  <a:lnTo>
                    <a:pt x="202" y="592"/>
                  </a:lnTo>
                  <a:lnTo>
                    <a:pt x="302" y="551"/>
                  </a:lnTo>
                  <a:lnTo>
                    <a:pt x="342" y="448"/>
                  </a:lnTo>
                  <a:lnTo>
                    <a:pt x="549" y="396"/>
                  </a:lnTo>
                  <a:lnTo>
                    <a:pt x="871" y="196"/>
                  </a:lnTo>
                  <a:lnTo>
                    <a:pt x="1273" y="83"/>
                  </a:lnTo>
                  <a:lnTo>
                    <a:pt x="2242" y="0"/>
                  </a:lnTo>
                </a:path>
              </a:pathLst>
            </a:custGeom>
            <a:solidFill>
              <a:srgbClr val="4F4F4F"/>
            </a:solidFill>
            <a:ln w="9525">
              <a:solidFill>
                <a:srgbClr val="4F4F4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6" name="Freeform 5"/>
            <p:cNvSpPr>
              <a:spLocks/>
            </p:cNvSpPr>
            <p:nvPr/>
          </p:nvSpPr>
          <p:spPr bwMode="auto">
            <a:xfrm>
              <a:off x="1348" y="1268"/>
              <a:ext cx="1082" cy="1052"/>
            </a:xfrm>
            <a:custGeom>
              <a:avLst/>
              <a:gdLst>
                <a:gd name="T0" fmla="*/ 932 w 1082"/>
                <a:gd name="T1" fmla="*/ 0 h 1052"/>
                <a:gd name="T2" fmla="*/ 1000 w 1082"/>
                <a:gd name="T3" fmla="*/ 95 h 1052"/>
                <a:gd name="T4" fmla="*/ 1064 w 1082"/>
                <a:gd name="T5" fmla="*/ 250 h 1052"/>
                <a:gd name="T6" fmla="*/ 1081 w 1082"/>
                <a:gd name="T7" fmla="*/ 703 h 1052"/>
                <a:gd name="T8" fmla="*/ 1026 w 1082"/>
                <a:gd name="T9" fmla="*/ 816 h 1052"/>
                <a:gd name="T10" fmla="*/ 852 w 1082"/>
                <a:gd name="T11" fmla="*/ 1051 h 1052"/>
                <a:gd name="T12" fmla="*/ 551 w 1082"/>
                <a:gd name="T13" fmla="*/ 924 h 1052"/>
                <a:gd name="T14" fmla="*/ 346 w 1082"/>
                <a:gd name="T15" fmla="*/ 782 h 1052"/>
                <a:gd name="T16" fmla="*/ 181 w 1082"/>
                <a:gd name="T17" fmla="*/ 571 h 1052"/>
                <a:gd name="T18" fmla="*/ 90 w 1082"/>
                <a:gd name="T19" fmla="*/ 422 h 1052"/>
                <a:gd name="T20" fmla="*/ 17 w 1082"/>
                <a:gd name="T21" fmla="*/ 222 h 1052"/>
                <a:gd name="T22" fmla="*/ 0 w 1082"/>
                <a:gd name="T23" fmla="*/ 107 h 1052"/>
                <a:gd name="T24" fmla="*/ 932 w 1082"/>
                <a:gd name="T25" fmla="*/ 0 h 1052"/>
                <a:gd name="T26" fmla="*/ 932 w 1082"/>
                <a:gd name="T27" fmla="*/ 0 h 105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082"/>
                <a:gd name="T43" fmla="*/ 0 h 1052"/>
                <a:gd name="T44" fmla="*/ 1082 w 1082"/>
                <a:gd name="T45" fmla="*/ 1052 h 1052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082" h="1052">
                  <a:moveTo>
                    <a:pt x="932" y="0"/>
                  </a:moveTo>
                  <a:lnTo>
                    <a:pt x="1000" y="95"/>
                  </a:lnTo>
                  <a:lnTo>
                    <a:pt x="1064" y="250"/>
                  </a:lnTo>
                  <a:lnTo>
                    <a:pt x="1081" y="703"/>
                  </a:lnTo>
                  <a:lnTo>
                    <a:pt x="1026" y="816"/>
                  </a:lnTo>
                  <a:lnTo>
                    <a:pt x="852" y="1051"/>
                  </a:lnTo>
                  <a:lnTo>
                    <a:pt x="551" y="924"/>
                  </a:lnTo>
                  <a:lnTo>
                    <a:pt x="346" y="782"/>
                  </a:lnTo>
                  <a:lnTo>
                    <a:pt x="181" y="571"/>
                  </a:lnTo>
                  <a:lnTo>
                    <a:pt x="90" y="422"/>
                  </a:lnTo>
                  <a:lnTo>
                    <a:pt x="17" y="222"/>
                  </a:lnTo>
                  <a:lnTo>
                    <a:pt x="0" y="107"/>
                  </a:lnTo>
                  <a:lnTo>
                    <a:pt x="932" y="0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7" name="Freeform 6"/>
            <p:cNvSpPr>
              <a:spLocks/>
            </p:cNvSpPr>
            <p:nvPr/>
          </p:nvSpPr>
          <p:spPr bwMode="auto">
            <a:xfrm>
              <a:off x="1776" y="1514"/>
              <a:ext cx="544" cy="820"/>
            </a:xfrm>
            <a:custGeom>
              <a:avLst/>
              <a:gdLst>
                <a:gd name="T0" fmla="*/ 0 w 544"/>
                <a:gd name="T1" fmla="*/ 46 h 820"/>
                <a:gd name="T2" fmla="*/ 117 w 544"/>
                <a:gd name="T3" fmla="*/ 0 h 820"/>
                <a:gd name="T4" fmla="*/ 274 w 544"/>
                <a:gd name="T5" fmla="*/ 14 h 820"/>
                <a:gd name="T6" fmla="*/ 257 w 544"/>
                <a:gd name="T7" fmla="*/ 233 h 820"/>
                <a:gd name="T8" fmla="*/ 543 w 544"/>
                <a:gd name="T9" fmla="*/ 673 h 820"/>
                <a:gd name="T10" fmla="*/ 413 w 544"/>
                <a:gd name="T11" fmla="*/ 819 h 820"/>
                <a:gd name="T12" fmla="*/ 221 w 544"/>
                <a:gd name="T13" fmla="*/ 686 h 820"/>
                <a:gd name="T14" fmla="*/ 192 w 544"/>
                <a:gd name="T15" fmla="*/ 230 h 820"/>
                <a:gd name="T16" fmla="*/ 147 w 544"/>
                <a:gd name="T17" fmla="*/ 230 h 820"/>
                <a:gd name="T18" fmla="*/ 30 w 544"/>
                <a:gd name="T19" fmla="*/ 88 h 820"/>
                <a:gd name="T20" fmla="*/ 0 w 544"/>
                <a:gd name="T21" fmla="*/ 46 h 820"/>
                <a:gd name="T22" fmla="*/ 0 w 544"/>
                <a:gd name="T23" fmla="*/ 46 h 82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44"/>
                <a:gd name="T37" fmla="*/ 0 h 820"/>
                <a:gd name="T38" fmla="*/ 544 w 544"/>
                <a:gd name="T39" fmla="*/ 820 h 82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44" h="820">
                  <a:moveTo>
                    <a:pt x="0" y="46"/>
                  </a:moveTo>
                  <a:lnTo>
                    <a:pt x="117" y="0"/>
                  </a:lnTo>
                  <a:lnTo>
                    <a:pt x="274" y="14"/>
                  </a:lnTo>
                  <a:lnTo>
                    <a:pt x="257" y="233"/>
                  </a:lnTo>
                  <a:lnTo>
                    <a:pt x="543" y="673"/>
                  </a:lnTo>
                  <a:lnTo>
                    <a:pt x="413" y="819"/>
                  </a:lnTo>
                  <a:lnTo>
                    <a:pt x="221" y="686"/>
                  </a:lnTo>
                  <a:lnTo>
                    <a:pt x="192" y="230"/>
                  </a:lnTo>
                  <a:lnTo>
                    <a:pt x="147" y="230"/>
                  </a:lnTo>
                  <a:lnTo>
                    <a:pt x="30" y="88"/>
                  </a:lnTo>
                  <a:lnTo>
                    <a:pt x="0" y="46"/>
                  </a:lnTo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8" name="Freeform 7"/>
            <p:cNvSpPr>
              <a:spLocks/>
            </p:cNvSpPr>
            <p:nvPr/>
          </p:nvSpPr>
          <p:spPr bwMode="auto">
            <a:xfrm>
              <a:off x="1129" y="2128"/>
              <a:ext cx="1252" cy="987"/>
            </a:xfrm>
            <a:custGeom>
              <a:avLst/>
              <a:gdLst>
                <a:gd name="T0" fmla="*/ 379 w 1252"/>
                <a:gd name="T1" fmla="*/ 0 h 987"/>
                <a:gd name="T2" fmla="*/ 440 w 1252"/>
                <a:gd name="T3" fmla="*/ 0 h 987"/>
                <a:gd name="T4" fmla="*/ 543 w 1252"/>
                <a:gd name="T5" fmla="*/ 72 h 987"/>
                <a:gd name="T6" fmla="*/ 565 w 1252"/>
                <a:gd name="T7" fmla="*/ 196 h 987"/>
                <a:gd name="T8" fmla="*/ 511 w 1252"/>
                <a:gd name="T9" fmla="*/ 322 h 987"/>
                <a:gd name="T10" fmla="*/ 511 w 1252"/>
                <a:gd name="T11" fmla="*/ 375 h 987"/>
                <a:gd name="T12" fmla="*/ 565 w 1252"/>
                <a:gd name="T13" fmla="*/ 402 h 987"/>
                <a:gd name="T14" fmla="*/ 1137 w 1252"/>
                <a:gd name="T15" fmla="*/ 375 h 987"/>
                <a:gd name="T16" fmla="*/ 1251 w 1252"/>
                <a:gd name="T17" fmla="*/ 414 h 987"/>
                <a:gd name="T18" fmla="*/ 1251 w 1252"/>
                <a:gd name="T19" fmla="*/ 520 h 987"/>
                <a:gd name="T20" fmla="*/ 1199 w 1252"/>
                <a:gd name="T21" fmla="*/ 556 h 987"/>
                <a:gd name="T22" fmla="*/ 877 w 1252"/>
                <a:gd name="T23" fmla="*/ 564 h 987"/>
                <a:gd name="T24" fmla="*/ 682 w 1252"/>
                <a:gd name="T25" fmla="*/ 607 h 987"/>
                <a:gd name="T26" fmla="*/ 639 w 1252"/>
                <a:gd name="T27" fmla="*/ 862 h 987"/>
                <a:gd name="T28" fmla="*/ 558 w 1252"/>
                <a:gd name="T29" fmla="*/ 915 h 987"/>
                <a:gd name="T30" fmla="*/ 539 w 1252"/>
                <a:gd name="T31" fmla="*/ 962 h 987"/>
                <a:gd name="T32" fmla="*/ 455 w 1252"/>
                <a:gd name="T33" fmla="*/ 986 h 987"/>
                <a:gd name="T34" fmla="*/ 247 w 1252"/>
                <a:gd name="T35" fmla="*/ 986 h 987"/>
                <a:gd name="T36" fmla="*/ 38 w 1252"/>
                <a:gd name="T37" fmla="*/ 941 h 987"/>
                <a:gd name="T38" fmla="*/ 0 w 1252"/>
                <a:gd name="T39" fmla="*/ 797 h 987"/>
                <a:gd name="T40" fmla="*/ 30 w 1252"/>
                <a:gd name="T41" fmla="*/ 613 h 987"/>
                <a:gd name="T42" fmla="*/ 120 w 1252"/>
                <a:gd name="T43" fmla="*/ 438 h 987"/>
                <a:gd name="T44" fmla="*/ 216 w 1252"/>
                <a:gd name="T45" fmla="*/ 330 h 987"/>
                <a:gd name="T46" fmla="*/ 355 w 1252"/>
                <a:gd name="T47" fmla="*/ 228 h 987"/>
                <a:gd name="T48" fmla="*/ 379 w 1252"/>
                <a:gd name="T49" fmla="*/ 0 h 987"/>
                <a:gd name="T50" fmla="*/ 379 w 1252"/>
                <a:gd name="T51" fmla="*/ 0 h 987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252"/>
                <a:gd name="T79" fmla="*/ 0 h 987"/>
                <a:gd name="T80" fmla="*/ 1252 w 1252"/>
                <a:gd name="T81" fmla="*/ 987 h 987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252" h="987">
                  <a:moveTo>
                    <a:pt x="379" y="0"/>
                  </a:moveTo>
                  <a:lnTo>
                    <a:pt x="440" y="0"/>
                  </a:lnTo>
                  <a:lnTo>
                    <a:pt x="543" y="72"/>
                  </a:lnTo>
                  <a:lnTo>
                    <a:pt x="565" y="196"/>
                  </a:lnTo>
                  <a:lnTo>
                    <a:pt x="511" y="322"/>
                  </a:lnTo>
                  <a:lnTo>
                    <a:pt x="511" y="375"/>
                  </a:lnTo>
                  <a:lnTo>
                    <a:pt x="565" y="402"/>
                  </a:lnTo>
                  <a:lnTo>
                    <a:pt x="1137" y="375"/>
                  </a:lnTo>
                  <a:lnTo>
                    <a:pt x="1251" y="414"/>
                  </a:lnTo>
                  <a:lnTo>
                    <a:pt x="1251" y="520"/>
                  </a:lnTo>
                  <a:lnTo>
                    <a:pt x="1199" y="556"/>
                  </a:lnTo>
                  <a:lnTo>
                    <a:pt x="877" y="564"/>
                  </a:lnTo>
                  <a:lnTo>
                    <a:pt x="682" y="607"/>
                  </a:lnTo>
                  <a:lnTo>
                    <a:pt x="639" y="862"/>
                  </a:lnTo>
                  <a:lnTo>
                    <a:pt x="558" y="915"/>
                  </a:lnTo>
                  <a:lnTo>
                    <a:pt x="539" y="962"/>
                  </a:lnTo>
                  <a:lnTo>
                    <a:pt x="455" y="986"/>
                  </a:lnTo>
                  <a:lnTo>
                    <a:pt x="247" y="986"/>
                  </a:lnTo>
                  <a:lnTo>
                    <a:pt x="38" y="941"/>
                  </a:lnTo>
                  <a:lnTo>
                    <a:pt x="0" y="797"/>
                  </a:lnTo>
                  <a:lnTo>
                    <a:pt x="30" y="613"/>
                  </a:lnTo>
                  <a:lnTo>
                    <a:pt x="120" y="438"/>
                  </a:lnTo>
                  <a:lnTo>
                    <a:pt x="216" y="330"/>
                  </a:lnTo>
                  <a:lnTo>
                    <a:pt x="355" y="228"/>
                  </a:lnTo>
                  <a:lnTo>
                    <a:pt x="379" y="0"/>
                  </a:lnTo>
                </a:path>
              </a:pathLst>
            </a:custGeom>
            <a:solidFill>
              <a:srgbClr val="FFC281"/>
            </a:solidFill>
            <a:ln w="9525">
              <a:solidFill>
                <a:srgbClr val="FFC28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9" name="Freeform 8"/>
            <p:cNvSpPr>
              <a:spLocks/>
            </p:cNvSpPr>
            <p:nvPr/>
          </p:nvSpPr>
          <p:spPr bwMode="auto">
            <a:xfrm>
              <a:off x="3315" y="636"/>
              <a:ext cx="927" cy="436"/>
            </a:xfrm>
            <a:custGeom>
              <a:avLst/>
              <a:gdLst>
                <a:gd name="T0" fmla="*/ 28 w 927"/>
                <a:gd name="T1" fmla="*/ 165 h 436"/>
                <a:gd name="T2" fmla="*/ 179 w 927"/>
                <a:gd name="T3" fmla="*/ 134 h 436"/>
                <a:gd name="T4" fmla="*/ 342 w 927"/>
                <a:gd name="T5" fmla="*/ 127 h 436"/>
                <a:gd name="T6" fmla="*/ 332 w 927"/>
                <a:gd name="T7" fmla="*/ 189 h 436"/>
                <a:gd name="T8" fmla="*/ 303 w 927"/>
                <a:gd name="T9" fmla="*/ 329 h 436"/>
                <a:gd name="T10" fmla="*/ 355 w 927"/>
                <a:gd name="T11" fmla="*/ 407 h 436"/>
                <a:gd name="T12" fmla="*/ 449 w 927"/>
                <a:gd name="T13" fmla="*/ 435 h 436"/>
                <a:gd name="T14" fmla="*/ 565 w 927"/>
                <a:gd name="T15" fmla="*/ 384 h 436"/>
                <a:gd name="T16" fmla="*/ 611 w 927"/>
                <a:gd name="T17" fmla="*/ 346 h 436"/>
                <a:gd name="T18" fmla="*/ 723 w 927"/>
                <a:gd name="T19" fmla="*/ 360 h 436"/>
                <a:gd name="T20" fmla="*/ 777 w 927"/>
                <a:gd name="T21" fmla="*/ 332 h 436"/>
                <a:gd name="T22" fmla="*/ 807 w 927"/>
                <a:gd name="T23" fmla="*/ 271 h 436"/>
                <a:gd name="T24" fmla="*/ 827 w 927"/>
                <a:gd name="T25" fmla="*/ 248 h 436"/>
                <a:gd name="T26" fmla="*/ 926 w 927"/>
                <a:gd name="T27" fmla="*/ 176 h 436"/>
                <a:gd name="T28" fmla="*/ 853 w 927"/>
                <a:gd name="T29" fmla="*/ 33 h 436"/>
                <a:gd name="T30" fmla="*/ 598 w 927"/>
                <a:gd name="T31" fmla="*/ 0 h 436"/>
                <a:gd name="T32" fmla="*/ 478 w 927"/>
                <a:gd name="T33" fmla="*/ 21 h 436"/>
                <a:gd name="T34" fmla="*/ 437 w 927"/>
                <a:gd name="T35" fmla="*/ 0 h 436"/>
                <a:gd name="T36" fmla="*/ 313 w 927"/>
                <a:gd name="T37" fmla="*/ 21 h 436"/>
                <a:gd name="T38" fmla="*/ 244 w 927"/>
                <a:gd name="T39" fmla="*/ 74 h 436"/>
                <a:gd name="T40" fmla="*/ 159 w 927"/>
                <a:gd name="T41" fmla="*/ 21 h 436"/>
                <a:gd name="T42" fmla="*/ 45 w 927"/>
                <a:gd name="T43" fmla="*/ 16 h 436"/>
                <a:gd name="T44" fmla="*/ 0 w 927"/>
                <a:gd name="T45" fmla="*/ 37 h 436"/>
                <a:gd name="T46" fmla="*/ 28 w 927"/>
                <a:gd name="T47" fmla="*/ 165 h 436"/>
                <a:gd name="T48" fmla="*/ 28 w 927"/>
                <a:gd name="T49" fmla="*/ 165 h 4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927"/>
                <a:gd name="T76" fmla="*/ 0 h 436"/>
                <a:gd name="T77" fmla="*/ 927 w 927"/>
                <a:gd name="T78" fmla="*/ 436 h 4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927" h="436">
                  <a:moveTo>
                    <a:pt x="28" y="165"/>
                  </a:moveTo>
                  <a:lnTo>
                    <a:pt x="179" y="134"/>
                  </a:lnTo>
                  <a:lnTo>
                    <a:pt x="342" y="127"/>
                  </a:lnTo>
                  <a:lnTo>
                    <a:pt x="332" y="189"/>
                  </a:lnTo>
                  <a:lnTo>
                    <a:pt x="303" y="329"/>
                  </a:lnTo>
                  <a:lnTo>
                    <a:pt x="355" y="407"/>
                  </a:lnTo>
                  <a:lnTo>
                    <a:pt x="449" y="435"/>
                  </a:lnTo>
                  <a:lnTo>
                    <a:pt x="565" y="384"/>
                  </a:lnTo>
                  <a:lnTo>
                    <a:pt x="611" y="346"/>
                  </a:lnTo>
                  <a:lnTo>
                    <a:pt x="723" y="360"/>
                  </a:lnTo>
                  <a:lnTo>
                    <a:pt x="777" y="332"/>
                  </a:lnTo>
                  <a:lnTo>
                    <a:pt x="807" y="271"/>
                  </a:lnTo>
                  <a:lnTo>
                    <a:pt x="827" y="248"/>
                  </a:lnTo>
                  <a:lnTo>
                    <a:pt x="926" y="176"/>
                  </a:lnTo>
                  <a:lnTo>
                    <a:pt x="853" y="33"/>
                  </a:lnTo>
                  <a:lnTo>
                    <a:pt x="598" y="0"/>
                  </a:lnTo>
                  <a:lnTo>
                    <a:pt x="478" y="21"/>
                  </a:lnTo>
                  <a:lnTo>
                    <a:pt x="437" y="0"/>
                  </a:lnTo>
                  <a:lnTo>
                    <a:pt x="313" y="21"/>
                  </a:lnTo>
                  <a:lnTo>
                    <a:pt x="244" y="74"/>
                  </a:lnTo>
                  <a:lnTo>
                    <a:pt x="159" y="21"/>
                  </a:lnTo>
                  <a:lnTo>
                    <a:pt x="45" y="16"/>
                  </a:lnTo>
                  <a:lnTo>
                    <a:pt x="0" y="37"/>
                  </a:lnTo>
                  <a:lnTo>
                    <a:pt x="28" y="165"/>
                  </a:lnTo>
                </a:path>
              </a:pathLst>
            </a:custGeom>
            <a:solidFill>
              <a:srgbClr val="FFC281"/>
            </a:solidFill>
            <a:ln w="9525">
              <a:solidFill>
                <a:srgbClr val="FFC28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0" name="Freeform 9"/>
            <p:cNvSpPr>
              <a:spLocks/>
            </p:cNvSpPr>
            <p:nvPr/>
          </p:nvSpPr>
          <p:spPr bwMode="auto">
            <a:xfrm>
              <a:off x="877" y="0"/>
              <a:ext cx="1535" cy="1528"/>
            </a:xfrm>
            <a:custGeom>
              <a:avLst/>
              <a:gdLst>
                <a:gd name="T0" fmla="*/ 17 w 1535"/>
                <a:gd name="T1" fmla="*/ 591 h 1528"/>
                <a:gd name="T2" fmla="*/ 89 w 1535"/>
                <a:gd name="T3" fmla="*/ 545 h 1528"/>
                <a:gd name="T4" fmla="*/ 181 w 1535"/>
                <a:gd name="T5" fmla="*/ 230 h 1528"/>
                <a:gd name="T6" fmla="*/ 233 w 1535"/>
                <a:gd name="T7" fmla="*/ 155 h 1528"/>
                <a:gd name="T8" fmla="*/ 391 w 1535"/>
                <a:gd name="T9" fmla="*/ 48 h 1528"/>
                <a:gd name="T10" fmla="*/ 584 w 1535"/>
                <a:gd name="T11" fmla="*/ 13 h 1528"/>
                <a:gd name="T12" fmla="*/ 841 w 1535"/>
                <a:gd name="T13" fmla="*/ 0 h 1528"/>
                <a:gd name="T14" fmla="*/ 1047 w 1535"/>
                <a:gd name="T15" fmla="*/ 65 h 1528"/>
                <a:gd name="T16" fmla="*/ 1195 w 1535"/>
                <a:gd name="T17" fmla="*/ 225 h 1528"/>
                <a:gd name="T18" fmla="*/ 1295 w 1535"/>
                <a:gd name="T19" fmla="*/ 428 h 1528"/>
                <a:gd name="T20" fmla="*/ 1316 w 1535"/>
                <a:gd name="T21" fmla="*/ 524 h 1528"/>
                <a:gd name="T22" fmla="*/ 1454 w 1535"/>
                <a:gd name="T23" fmla="*/ 529 h 1528"/>
                <a:gd name="T24" fmla="*/ 1523 w 1535"/>
                <a:gd name="T25" fmla="*/ 602 h 1528"/>
                <a:gd name="T26" fmla="*/ 1534 w 1535"/>
                <a:gd name="T27" fmla="*/ 705 h 1528"/>
                <a:gd name="T28" fmla="*/ 1388 w 1535"/>
                <a:gd name="T29" fmla="*/ 826 h 1528"/>
                <a:gd name="T30" fmla="*/ 1394 w 1535"/>
                <a:gd name="T31" fmla="*/ 1174 h 1528"/>
                <a:gd name="T32" fmla="*/ 1320 w 1535"/>
                <a:gd name="T33" fmla="*/ 1348 h 1528"/>
                <a:gd name="T34" fmla="*/ 1123 w 1535"/>
                <a:gd name="T35" fmla="*/ 1450 h 1528"/>
                <a:gd name="T36" fmla="*/ 1065 w 1535"/>
                <a:gd name="T37" fmla="*/ 1506 h 1528"/>
                <a:gd name="T38" fmla="*/ 933 w 1535"/>
                <a:gd name="T39" fmla="*/ 1527 h 1528"/>
                <a:gd name="T40" fmla="*/ 896 w 1535"/>
                <a:gd name="T41" fmla="*/ 1506 h 1528"/>
                <a:gd name="T42" fmla="*/ 847 w 1535"/>
                <a:gd name="T43" fmla="*/ 1527 h 1528"/>
                <a:gd name="T44" fmla="*/ 742 w 1535"/>
                <a:gd name="T45" fmla="*/ 1485 h 1528"/>
                <a:gd name="T46" fmla="*/ 675 w 1535"/>
                <a:gd name="T47" fmla="*/ 1450 h 1528"/>
                <a:gd name="T48" fmla="*/ 576 w 1535"/>
                <a:gd name="T49" fmla="*/ 1433 h 1528"/>
                <a:gd name="T50" fmla="*/ 437 w 1535"/>
                <a:gd name="T51" fmla="*/ 1354 h 1528"/>
                <a:gd name="T52" fmla="*/ 374 w 1535"/>
                <a:gd name="T53" fmla="*/ 1292 h 1528"/>
                <a:gd name="T54" fmla="*/ 315 w 1535"/>
                <a:gd name="T55" fmla="*/ 1130 h 1528"/>
                <a:gd name="T56" fmla="*/ 259 w 1535"/>
                <a:gd name="T57" fmla="*/ 831 h 1528"/>
                <a:gd name="T58" fmla="*/ 156 w 1535"/>
                <a:gd name="T59" fmla="*/ 859 h 1528"/>
                <a:gd name="T60" fmla="*/ 79 w 1535"/>
                <a:gd name="T61" fmla="*/ 826 h 1528"/>
                <a:gd name="T62" fmla="*/ 0 w 1535"/>
                <a:gd name="T63" fmla="*/ 668 h 1528"/>
                <a:gd name="T64" fmla="*/ 17 w 1535"/>
                <a:gd name="T65" fmla="*/ 591 h 1528"/>
                <a:gd name="T66" fmla="*/ 17 w 1535"/>
                <a:gd name="T67" fmla="*/ 591 h 152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535"/>
                <a:gd name="T103" fmla="*/ 0 h 1528"/>
                <a:gd name="T104" fmla="*/ 1535 w 1535"/>
                <a:gd name="T105" fmla="*/ 1528 h 152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535" h="1528">
                  <a:moveTo>
                    <a:pt x="17" y="591"/>
                  </a:moveTo>
                  <a:lnTo>
                    <a:pt x="89" y="545"/>
                  </a:lnTo>
                  <a:lnTo>
                    <a:pt x="181" y="230"/>
                  </a:lnTo>
                  <a:lnTo>
                    <a:pt x="233" y="155"/>
                  </a:lnTo>
                  <a:lnTo>
                    <a:pt x="391" y="48"/>
                  </a:lnTo>
                  <a:lnTo>
                    <a:pt x="584" y="13"/>
                  </a:lnTo>
                  <a:lnTo>
                    <a:pt x="841" y="0"/>
                  </a:lnTo>
                  <a:lnTo>
                    <a:pt x="1047" y="65"/>
                  </a:lnTo>
                  <a:lnTo>
                    <a:pt x="1195" y="225"/>
                  </a:lnTo>
                  <a:lnTo>
                    <a:pt x="1295" y="428"/>
                  </a:lnTo>
                  <a:lnTo>
                    <a:pt x="1316" y="524"/>
                  </a:lnTo>
                  <a:lnTo>
                    <a:pt x="1454" y="529"/>
                  </a:lnTo>
                  <a:lnTo>
                    <a:pt x="1523" y="602"/>
                  </a:lnTo>
                  <a:lnTo>
                    <a:pt x="1534" y="705"/>
                  </a:lnTo>
                  <a:lnTo>
                    <a:pt x="1388" y="826"/>
                  </a:lnTo>
                  <a:lnTo>
                    <a:pt x="1394" y="1174"/>
                  </a:lnTo>
                  <a:lnTo>
                    <a:pt x="1320" y="1348"/>
                  </a:lnTo>
                  <a:lnTo>
                    <a:pt x="1123" y="1450"/>
                  </a:lnTo>
                  <a:lnTo>
                    <a:pt x="1065" y="1506"/>
                  </a:lnTo>
                  <a:lnTo>
                    <a:pt x="933" y="1527"/>
                  </a:lnTo>
                  <a:lnTo>
                    <a:pt x="896" y="1506"/>
                  </a:lnTo>
                  <a:lnTo>
                    <a:pt x="847" y="1527"/>
                  </a:lnTo>
                  <a:lnTo>
                    <a:pt x="742" y="1485"/>
                  </a:lnTo>
                  <a:lnTo>
                    <a:pt x="675" y="1450"/>
                  </a:lnTo>
                  <a:lnTo>
                    <a:pt x="576" y="1433"/>
                  </a:lnTo>
                  <a:lnTo>
                    <a:pt x="437" y="1354"/>
                  </a:lnTo>
                  <a:lnTo>
                    <a:pt x="374" y="1292"/>
                  </a:lnTo>
                  <a:lnTo>
                    <a:pt x="315" y="1130"/>
                  </a:lnTo>
                  <a:lnTo>
                    <a:pt x="259" y="831"/>
                  </a:lnTo>
                  <a:lnTo>
                    <a:pt x="156" y="859"/>
                  </a:lnTo>
                  <a:lnTo>
                    <a:pt x="79" y="826"/>
                  </a:lnTo>
                  <a:lnTo>
                    <a:pt x="0" y="668"/>
                  </a:lnTo>
                  <a:lnTo>
                    <a:pt x="17" y="591"/>
                  </a:lnTo>
                </a:path>
              </a:pathLst>
            </a:custGeom>
            <a:solidFill>
              <a:srgbClr val="FFC281"/>
            </a:solidFill>
            <a:ln w="9525">
              <a:solidFill>
                <a:srgbClr val="FFC28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1" name="Freeform 10"/>
            <p:cNvSpPr>
              <a:spLocks/>
            </p:cNvSpPr>
            <p:nvPr/>
          </p:nvSpPr>
          <p:spPr bwMode="auto">
            <a:xfrm>
              <a:off x="1484" y="985"/>
              <a:ext cx="451" cy="164"/>
            </a:xfrm>
            <a:custGeom>
              <a:avLst/>
              <a:gdLst>
                <a:gd name="T0" fmla="*/ 0 w 451"/>
                <a:gd name="T1" fmla="*/ 5 h 164"/>
                <a:gd name="T2" fmla="*/ 41 w 451"/>
                <a:gd name="T3" fmla="*/ 61 h 164"/>
                <a:gd name="T4" fmla="*/ 85 w 451"/>
                <a:gd name="T5" fmla="*/ 139 h 164"/>
                <a:gd name="T6" fmla="*/ 148 w 451"/>
                <a:gd name="T7" fmla="*/ 163 h 164"/>
                <a:gd name="T8" fmla="*/ 309 w 451"/>
                <a:gd name="T9" fmla="*/ 163 h 164"/>
                <a:gd name="T10" fmla="*/ 336 w 451"/>
                <a:gd name="T11" fmla="*/ 139 h 164"/>
                <a:gd name="T12" fmla="*/ 450 w 451"/>
                <a:gd name="T13" fmla="*/ 0 h 164"/>
                <a:gd name="T14" fmla="*/ 211 w 451"/>
                <a:gd name="T15" fmla="*/ 50 h 164"/>
                <a:gd name="T16" fmla="*/ 100 w 451"/>
                <a:gd name="T17" fmla="*/ 50 h 164"/>
                <a:gd name="T18" fmla="*/ 41 w 451"/>
                <a:gd name="T19" fmla="*/ 21 h 164"/>
                <a:gd name="T20" fmla="*/ 0 w 451"/>
                <a:gd name="T21" fmla="*/ 5 h 164"/>
                <a:gd name="T22" fmla="*/ 0 w 451"/>
                <a:gd name="T23" fmla="*/ 5 h 16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451"/>
                <a:gd name="T37" fmla="*/ 0 h 164"/>
                <a:gd name="T38" fmla="*/ 451 w 451"/>
                <a:gd name="T39" fmla="*/ 164 h 16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451" h="164">
                  <a:moveTo>
                    <a:pt x="0" y="5"/>
                  </a:moveTo>
                  <a:lnTo>
                    <a:pt x="41" y="61"/>
                  </a:lnTo>
                  <a:lnTo>
                    <a:pt x="85" y="139"/>
                  </a:lnTo>
                  <a:lnTo>
                    <a:pt x="148" y="163"/>
                  </a:lnTo>
                  <a:lnTo>
                    <a:pt x="309" y="163"/>
                  </a:lnTo>
                  <a:lnTo>
                    <a:pt x="336" y="139"/>
                  </a:lnTo>
                  <a:lnTo>
                    <a:pt x="450" y="0"/>
                  </a:lnTo>
                  <a:lnTo>
                    <a:pt x="211" y="50"/>
                  </a:lnTo>
                  <a:lnTo>
                    <a:pt x="100" y="50"/>
                  </a:lnTo>
                  <a:lnTo>
                    <a:pt x="41" y="21"/>
                  </a:lnTo>
                  <a:lnTo>
                    <a:pt x="0" y="5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2" name="Freeform 11"/>
            <p:cNvSpPr>
              <a:spLocks/>
            </p:cNvSpPr>
            <p:nvPr/>
          </p:nvSpPr>
          <p:spPr bwMode="auto">
            <a:xfrm>
              <a:off x="1288" y="315"/>
              <a:ext cx="219" cy="119"/>
            </a:xfrm>
            <a:custGeom>
              <a:avLst/>
              <a:gdLst>
                <a:gd name="T0" fmla="*/ 25 w 219"/>
                <a:gd name="T1" fmla="*/ 118 h 119"/>
                <a:gd name="T2" fmla="*/ 126 w 219"/>
                <a:gd name="T3" fmla="*/ 93 h 119"/>
                <a:gd name="T4" fmla="*/ 205 w 219"/>
                <a:gd name="T5" fmla="*/ 61 h 119"/>
                <a:gd name="T6" fmla="*/ 218 w 219"/>
                <a:gd name="T7" fmla="*/ 17 h 119"/>
                <a:gd name="T8" fmla="*/ 188 w 219"/>
                <a:gd name="T9" fmla="*/ 0 h 119"/>
                <a:gd name="T10" fmla="*/ 145 w 219"/>
                <a:gd name="T11" fmla="*/ 9 h 119"/>
                <a:gd name="T12" fmla="*/ 94 w 219"/>
                <a:gd name="T13" fmla="*/ 61 h 119"/>
                <a:gd name="T14" fmla="*/ 6 w 219"/>
                <a:gd name="T15" fmla="*/ 93 h 119"/>
                <a:gd name="T16" fmla="*/ 0 w 219"/>
                <a:gd name="T17" fmla="*/ 118 h 119"/>
                <a:gd name="T18" fmla="*/ 25 w 219"/>
                <a:gd name="T19" fmla="*/ 118 h 119"/>
                <a:gd name="T20" fmla="*/ 25 w 219"/>
                <a:gd name="T21" fmla="*/ 118 h 11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19"/>
                <a:gd name="T34" fmla="*/ 0 h 119"/>
                <a:gd name="T35" fmla="*/ 219 w 219"/>
                <a:gd name="T36" fmla="*/ 119 h 11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9" h="119">
                  <a:moveTo>
                    <a:pt x="25" y="118"/>
                  </a:moveTo>
                  <a:lnTo>
                    <a:pt x="126" y="93"/>
                  </a:lnTo>
                  <a:lnTo>
                    <a:pt x="205" y="61"/>
                  </a:lnTo>
                  <a:lnTo>
                    <a:pt x="218" y="17"/>
                  </a:lnTo>
                  <a:lnTo>
                    <a:pt x="188" y="0"/>
                  </a:lnTo>
                  <a:lnTo>
                    <a:pt x="145" y="9"/>
                  </a:lnTo>
                  <a:lnTo>
                    <a:pt x="94" y="61"/>
                  </a:lnTo>
                  <a:lnTo>
                    <a:pt x="6" y="93"/>
                  </a:lnTo>
                  <a:lnTo>
                    <a:pt x="0" y="118"/>
                  </a:lnTo>
                  <a:lnTo>
                    <a:pt x="25" y="118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3" name="Freeform 12"/>
            <p:cNvSpPr>
              <a:spLocks/>
            </p:cNvSpPr>
            <p:nvPr/>
          </p:nvSpPr>
          <p:spPr bwMode="auto">
            <a:xfrm>
              <a:off x="1580" y="293"/>
              <a:ext cx="214" cy="108"/>
            </a:xfrm>
            <a:custGeom>
              <a:avLst/>
              <a:gdLst>
                <a:gd name="T0" fmla="*/ 35 w 214"/>
                <a:gd name="T1" fmla="*/ 0 h 108"/>
                <a:gd name="T2" fmla="*/ 0 w 214"/>
                <a:gd name="T3" fmla="*/ 7 h 108"/>
                <a:gd name="T4" fmla="*/ 0 w 214"/>
                <a:gd name="T5" fmla="*/ 45 h 108"/>
                <a:gd name="T6" fmla="*/ 52 w 214"/>
                <a:gd name="T7" fmla="*/ 70 h 108"/>
                <a:gd name="T8" fmla="*/ 136 w 214"/>
                <a:gd name="T9" fmla="*/ 83 h 108"/>
                <a:gd name="T10" fmla="*/ 193 w 214"/>
                <a:gd name="T11" fmla="*/ 107 h 108"/>
                <a:gd name="T12" fmla="*/ 213 w 214"/>
                <a:gd name="T13" fmla="*/ 90 h 108"/>
                <a:gd name="T14" fmla="*/ 204 w 214"/>
                <a:gd name="T15" fmla="*/ 75 h 108"/>
                <a:gd name="T16" fmla="*/ 160 w 214"/>
                <a:gd name="T17" fmla="*/ 31 h 108"/>
                <a:gd name="T18" fmla="*/ 92 w 214"/>
                <a:gd name="T19" fmla="*/ 27 h 108"/>
                <a:gd name="T20" fmla="*/ 65 w 214"/>
                <a:gd name="T21" fmla="*/ 10 h 108"/>
                <a:gd name="T22" fmla="*/ 35 w 214"/>
                <a:gd name="T23" fmla="*/ 0 h 108"/>
                <a:gd name="T24" fmla="*/ 35 w 214"/>
                <a:gd name="T25" fmla="*/ 0 h 10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14"/>
                <a:gd name="T40" fmla="*/ 0 h 108"/>
                <a:gd name="T41" fmla="*/ 214 w 214"/>
                <a:gd name="T42" fmla="*/ 108 h 10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14" h="108">
                  <a:moveTo>
                    <a:pt x="35" y="0"/>
                  </a:moveTo>
                  <a:lnTo>
                    <a:pt x="0" y="7"/>
                  </a:lnTo>
                  <a:lnTo>
                    <a:pt x="0" y="45"/>
                  </a:lnTo>
                  <a:lnTo>
                    <a:pt x="52" y="70"/>
                  </a:lnTo>
                  <a:lnTo>
                    <a:pt x="136" y="83"/>
                  </a:lnTo>
                  <a:lnTo>
                    <a:pt x="193" y="107"/>
                  </a:lnTo>
                  <a:lnTo>
                    <a:pt x="213" y="90"/>
                  </a:lnTo>
                  <a:lnTo>
                    <a:pt x="204" y="75"/>
                  </a:lnTo>
                  <a:lnTo>
                    <a:pt x="160" y="31"/>
                  </a:lnTo>
                  <a:lnTo>
                    <a:pt x="92" y="27"/>
                  </a:lnTo>
                  <a:lnTo>
                    <a:pt x="65" y="10"/>
                  </a:lnTo>
                  <a:lnTo>
                    <a:pt x="35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4" name="Freeform 13"/>
            <p:cNvSpPr>
              <a:spLocks/>
            </p:cNvSpPr>
            <p:nvPr/>
          </p:nvSpPr>
          <p:spPr bwMode="auto">
            <a:xfrm>
              <a:off x="1438" y="460"/>
              <a:ext cx="54" cy="45"/>
            </a:xfrm>
            <a:custGeom>
              <a:avLst/>
              <a:gdLst>
                <a:gd name="T0" fmla="*/ 53 w 54"/>
                <a:gd name="T1" fmla="*/ 14 h 45"/>
                <a:gd name="T2" fmla="*/ 24 w 54"/>
                <a:gd name="T3" fmla="*/ 0 h 45"/>
                <a:gd name="T4" fmla="*/ 0 w 54"/>
                <a:gd name="T5" fmla="*/ 23 h 45"/>
                <a:gd name="T6" fmla="*/ 19 w 54"/>
                <a:gd name="T7" fmla="*/ 44 h 45"/>
                <a:gd name="T8" fmla="*/ 46 w 54"/>
                <a:gd name="T9" fmla="*/ 44 h 45"/>
                <a:gd name="T10" fmla="*/ 53 w 54"/>
                <a:gd name="T11" fmla="*/ 14 h 45"/>
                <a:gd name="T12" fmla="*/ 53 w 54"/>
                <a:gd name="T13" fmla="*/ 14 h 4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4"/>
                <a:gd name="T22" fmla="*/ 0 h 45"/>
                <a:gd name="T23" fmla="*/ 54 w 54"/>
                <a:gd name="T24" fmla="*/ 45 h 4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4" h="45">
                  <a:moveTo>
                    <a:pt x="53" y="14"/>
                  </a:moveTo>
                  <a:lnTo>
                    <a:pt x="24" y="0"/>
                  </a:lnTo>
                  <a:lnTo>
                    <a:pt x="0" y="23"/>
                  </a:lnTo>
                  <a:lnTo>
                    <a:pt x="19" y="44"/>
                  </a:lnTo>
                  <a:lnTo>
                    <a:pt x="46" y="44"/>
                  </a:lnTo>
                  <a:lnTo>
                    <a:pt x="53" y="14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5" name="Freeform 14"/>
            <p:cNvSpPr>
              <a:spLocks/>
            </p:cNvSpPr>
            <p:nvPr/>
          </p:nvSpPr>
          <p:spPr bwMode="auto">
            <a:xfrm>
              <a:off x="1619" y="447"/>
              <a:ext cx="50" cy="37"/>
            </a:xfrm>
            <a:custGeom>
              <a:avLst/>
              <a:gdLst>
                <a:gd name="T0" fmla="*/ 26 w 50"/>
                <a:gd name="T1" fmla="*/ 0 h 37"/>
                <a:gd name="T2" fmla="*/ 0 w 50"/>
                <a:gd name="T3" fmla="*/ 22 h 37"/>
                <a:gd name="T4" fmla="*/ 21 w 50"/>
                <a:gd name="T5" fmla="*/ 36 h 37"/>
                <a:gd name="T6" fmla="*/ 47 w 50"/>
                <a:gd name="T7" fmla="*/ 36 h 37"/>
                <a:gd name="T8" fmla="*/ 49 w 50"/>
                <a:gd name="T9" fmla="*/ 8 h 37"/>
                <a:gd name="T10" fmla="*/ 26 w 50"/>
                <a:gd name="T11" fmla="*/ 0 h 37"/>
                <a:gd name="T12" fmla="*/ 26 w 50"/>
                <a:gd name="T13" fmla="*/ 0 h 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0"/>
                <a:gd name="T22" fmla="*/ 0 h 37"/>
                <a:gd name="T23" fmla="*/ 50 w 50"/>
                <a:gd name="T24" fmla="*/ 37 h 3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0" h="37">
                  <a:moveTo>
                    <a:pt x="26" y="0"/>
                  </a:moveTo>
                  <a:lnTo>
                    <a:pt x="0" y="22"/>
                  </a:lnTo>
                  <a:lnTo>
                    <a:pt x="21" y="36"/>
                  </a:lnTo>
                  <a:lnTo>
                    <a:pt x="47" y="36"/>
                  </a:lnTo>
                  <a:lnTo>
                    <a:pt x="49" y="8"/>
                  </a:lnTo>
                  <a:lnTo>
                    <a:pt x="26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6" name="Freeform 15"/>
            <p:cNvSpPr>
              <a:spLocks/>
            </p:cNvSpPr>
            <p:nvPr/>
          </p:nvSpPr>
          <p:spPr bwMode="auto">
            <a:xfrm>
              <a:off x="1491" y="532"/>
              <a:ext cx="294" cy="423"/>
            </a:xfrm>
            <a:custGeom>
              <a:avLst/>
              <a:gdLst>
                <a:gd name="T0" fmla="*/ 34 w 294"/>
                <a:gd name="T1" fmla="*/ 7 h 423"/>
                <a:gd name="T2" fmla="*/ 2 w 294"/>
                <a:gd name="T3" fmla="*/ 143 h 423"/>
                <a:gd name="T4" fmla="*/ 0 w 294"/>
                <a:gd name="T5" fmla="*/ 266 h 423"/>
                <a:gd name="T6" fmla="*/ 27 w 294"/>
                <a:gd name="T7" fmla="*/ 349 h 423"/>
                <a:gd name="T8" fmla="*/ 81 w 294"/>
                <a:gd name="T9" fmla="*/ 406 h 423"/>
                <a:gd name="T10" fmla="*/ 169 w 294"/>
                <a:gd name="T11" fmla="*/ 422 h 423"/>
                <a:gd name="T12" fmla="*/ 257 w 294"/>
                <a:gd name="T13" fmla="*/ 394 h 423"/>
                <a:gd name="T14" fmla="*/ 287 w 294"/>
                <a:gd name="T15" fmla="*/ 328 h 423"/>
                <a:gd name="T16" fmla="*/ 293 w 294"/>
                <a:gd name="T17" fmla="*/ 242 h 423"/>
                <a:gd name="T18" fmla="*/ 264 w 294"/>
                <a:gd name="T19" fmla="*/ 159 h 423"/>
                <a:gd name="T20" fmla="*/ 141 w 294"/>
                <a:gd name="T21" fmla="*/ 0 h 423"/>
                <a:gd name="T22" fmla="*/ 244 w 294"/>
                <a:gd name="T23" fmla="*/ 154 h 423"/>
                <a:gd name="T24" fmla="*/ 271 w 294"/>
                <a:gd name="T25" fmla="*/ 266 h 423"/>
                <a:gd name="T26" fmla="*/ 264 w 294"/>
                <a:gd name="T27" fmla="*/ 328 h 423"/>
                <a:gd name="T28" fmla="*/ 232 w 294"/>
                <a:gd name="T29" fmla="*/ 381 h 423"/>
                <a:gd name="T30" fmla="*/ 169 w 294"/>
                <a:gd name="T31" fmla="*/ 394 h 423"/>
                <a:gd name="T32" fmla="*/ 89 w 294"/>
                <a:gd name="T33" fmla="*/ 381 h 423"/>
                <a:gd name="T34" fmla="*/ 38 w 294"/>
                <a:gd name="T35" fmla="*/ 328 h 423"/>
                <a:gd name="T36" fmla="*/ 15 w 294"/>
                <a:gd name="T37" fmla="*/ 269 h 423"/>
                <a:gd name="T38" fmla="*/ 15 w 294"/>
                <a:gd name="T39" fmla="*/ 159 h 423"/>
                <a:gd name="T40" fmla="*/ 27 w 294"/>
                <a:gd name="T41" fmla="*/ 76 h 423"/>
                <a:gd name="T42" fmla="*/ 34 w 294"/>
                <a:gd name="T43" fmla="*/ 7 h 423"/>
                <a:gd name="T44" fmla="*/ 34 w 294"/>
                <a:gd name="T45" fmla="*/ 7 h 42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94"/>
                <a:gd name="T70" fmla="*/ 0 h 423"/>
                <a:gd name="T71" fmla="*/ 294 w 294"/>
                <a:gd name="T72" fmla="*/ 423 h 42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94" h="423">
                  <a:moveTo>
                    <a:pt x="34" y="7"/>
                  </a:moveTo>
                  <a:lnTo>
                    <a:pt x="2" y="143"/>
                  </a:lnTo>
                  <a:lnTo>
                    <a:pt x="0" y="266"/>
                  </a:lnTo>
                  <a:lnTo>
                    <a:pt x="27" y="349"/>
                  </a:lnTo>
                  <a:lnTo>
                    <a:pt x="81" y="406"/>
                  </a:lnTo>
                  <a:lnTo>
                    <a:pt x="169" y="422"/>
                  </a:lnTo>
                  <a:lnTo>
                    <a:pt x="257" y="394"/>
                  </a:lnTo>
                  <a:lnTo>
                    <a:pt x="287" y="328"/>
                  </a:lnTo>
                  <a:lnTo>
                    <a:pt x="293" y="242"/>
                  </a:lnTo>
                  <a:lnTo>
                    <a:pt x="264" y="159"/>
                  </a:lnTo>
                  <a:lnTo>
                    <a:pt x="141" y="0"/>
                  </a:lnTo>
                  <a:lnTo>
                    <a:pt x="244" y="154"/>
                  </a:lnTo>
                  <a:lnTo>
                    <a:pt x="271" y="266"/>
                  </a:lnTo>
                  <a:lnTo>
                    <a:pt x="264" y="328"/>
                  </a:lnTo>
                  <a:lnTo>
                    <a:pt x="232" y="381"/>
                  </a:lnTo>
                  <a:lnTo>
                    <a:pt x="169" y="394"/>
                  </a:lnTo>
                  <a:lnTo>
                    <a:pt x="89" y="381"/>
                  </a:lnTo>
                  <a:lnTo>
                    <a:pt x="38" y="328"/>
                  </a:lnTo>
                  <a:lnTo>
                    <a:pt x="15" y="269"/>
                  </a:lnTo>
                  <a:lnTo>
                    <a:pt x="15" y="159"/>
                  </a:lnTo>
                  <a:lnTo>
                    <a:pt x="27" y="76"/>
                  </a:lnTo>
                  <a:lnTo>
                    <a:pt x="34" y="7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7" name="Freeform 16"/>
            <p:cNvSpPr>
              <a:spLocks/>
            </p:cNvSpPr>
            <p:nvPr/>
          </p:nvSpPr>
          <p:spPr bwMode="auto">
            <a:xfrm>
              <a:off x="1396" y="919"/>
              <a:ext cx="592" cy="122"/>
            </a:xfrm>
            <a:custGeom>
              <a:avLst/>
              <a:gdLst>
                <a:gd name="T0" fmla="*/ 0 w 592"/>
                <a:gd name="T1" fmla="*/ 30 h 122"/>
                <a:gd name="T2" fmla="*/ 42 w 592"/>
                <a:gd name="T3" fmla="*/ 0 h 122"/>
                <a:gd name="T4" fmla="*/ 73 w 592"/>
                <a:gd name="T5" fmla="*/ 15 h 122"/>
                <a:gd name="T6" fmla="*/ 48 w 592"/>
                <a:gd name="T7" fmla="*/ 47 h 122"/>
                <a:gd name="T8" fmla="*/ 122 w 592"/>
                <a:gd name="T9" fmla="*/ 77 h 122"/>
                <a:gd name="T10" fmla="*/ 194 w 592"/>
                <a:gd name="T11" fmla="*/ 113 h 122"/>
                <a:gd name="T12" fmla="*/ 270 w 592"/>
                <a:gd name="T13" fmla="*/ 113 h 122"/>
                <a:gd name="T14" fmla="*/ 368 w 592"/>
                <a:gd name="T15" fmla="*/ 87 h 122"/>
                <a:gd name="T16" fmla="*/ 539 w 592"/>
                <a:gd name="T17" fmla="*/ 47 h 122"/>
                <a:gd name="T18" fmla="*/ 539 w 592"/>
                <a:gd name="T19" fmla="*/ 15 h 122"/>
                <a:gd name="T20" fmla="*/ 591 w 592"/>
                <a:gd name="T21" fmla="*/ 19 h 122"/>
                <a:gd name="T22" fmla="*/ 591 w 592"/>
                <a:gd name="T23" fmla="*/ 69 h 122"/>
                <a:gd name="T24" fmla="*/ 552 w 592"/>
                <a:gd name="T25" fmla="*/ 77 h 122"/>
                <a:gd name="T26" fmla="*/ 530 w 592"/>
                <a:gd name="T27" fmla="*/ 66 h 122"/>
                <a:gd name="T28" fmla="*/ 291 w 592"/>
                <a:gd name="T29" fmla="*/ 121 h 122"/>
                <a:gd name="T30" fmla="*/ 188 w 592"/>
                <a:gd name="T31" fmla="*/ 121 h 122"/>
                <a:gd name="T32" fmla="*/ 73 w 592"/>
                <a:gd name="T33" fmla="*/ 69 h 122"/>
                <a:gd name="T34" fmla="*/ 48 w 592"/>
                <a:gd name="T35" fmla="*/ 66 h 122"/>
                <a:gd name="T36" fmla="*/ 21 w 592"/>
                <a:gd name="T37" fmla="*/ 77 h 122"/>
                <a:gd name="T38" fmla="*/ 0 w 592"/>
                <a:gd name="T39" fmla="*/ 66 h 122"/>
                <a:gd name="T40" fmla="*/ 0 w 592"/>
                <a:gd name="T41" fmla="*/ 30 h 122"/>
                <a:gd name="T42" fmla="*/ 0 w 592"/>
                <a:gd name="T43" fmla="*/ 30 h 122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592"/>
                <a:gd name="T67" fmla="*/ 0 h 122"/>
                <a:gd name="T68" fmla="*/ 592 w 592"/>
                <a:gd name="T69" fmla="*/ 122 h 122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592" h="122">
                  <a:moveTo>
                    <a:pt x="0" y="30"/>
                  </a:moveTo>
                  <a:lnTo>
                    <a:pt x="42" y="0"/>
                  </a:lnTo>
                  <a:lnTo>
                    <a:pt x="73" y="15"/>
                  </a:lnTo>
                  <a:lnTo>
                    <a:pt x="48" y="47"/>
                  </a:lnTo>
                  <a:lnTo>
                    <a:pt x="122" y="77"/>
                  </a:lnTo>
                  <a:lnTo>
                    <a:pt x="194" y="113"/>
                  </a:lnTo>
                  <a:lnTo>
                    <a:pt x="270" y="113"/>
                  </a:lnTo>
                  <a:lnTo>
                    <a:pt x="368" y="87"/>
                  </a:lnTo>
                  <a:lnTo>
                    <a:pt x="539" y="47"/>
                  </a:lnTo>
                  <a:lnTo>
                    <a:pt x="539" y="15"/>
                  </a:lnTo>
                  <a:lnTo>
                    <a:pt x="591" y="19"/>
                  </a:lnTo>
                  <a:lnTo>
                    <a:pt x="591" y="69"/>
                  </a:lnTo>
                  <a:lnTo>
                    <a:pt x="552" y="77"/>
                  </a:lnTo>
                  <a:lnTo>
                    <a:pt x="530" y="66"/>
                  </a:lnTo>
                  <a:lnTo>
                    <a:pt x="291" y="121"/>
                  </a:lnTo>
                  <a:lnTo>
                    <a:pt x="188" y="121"/>
                  </a:lnTo>
                  <a:lnTo>
                    <a:pt x="73" y="69"/>
                  </a:lnTo>
                  <a:lnTo>
                    <a:pt x="48" y="66"/>
                  </a:lnTo>
                  <a:lnTo>
                    <a:pt x="21" y="77"/>
                  </a:lnTo>
                  <a:lnTo>
                    <a:pt x="0" y="66"/>
                  </a:lnTo>
                  <a:lnTo>
                    <a:pt x="0" y="3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8" name="Freeform 17"/>
            <p:cNvSpPr>
              <a:spLocks/>
            </p:cNvSpPr>
            <p:nvPr/>
          </p:nvSpPr>
          <p:spPr bwMode="auto">
            <a:xfrm>
              <a:off x="1484" y="985"/>
              <a:ext cx="451" cy="170"/>
            </a:xfrm>
            <a:custGeom>
              <a:avLst/>
              <a:gdLst>
                <a:gd name="T0" fmla="*/ 0 w 451"/>
                <a:gd name="T1" fmla="*/ 21 h 170"/>
                <a:gd name="T2" fmla="*/ 28 w 451"/>
                <a:gd name="T3" fmla="*/ 63 h 170"/>
                <a:gd name="T4" fmla="*/ 60 w 451"/>
                <a:gd name="T5" fmla="*/ 139 h 170"/>
                <a:gd name="T6" fmla="*/ 125 w 451"/>
                <a:gd name="T7" fmla="*/ 169 h 170"/>
                <a:gd name="T8" fmla="*/ 280 w 451"/>
                <a:gd name="T9" fmla="*/ 169 h 170"/>
                <a:gd name="T10" fmla="*/ 320 w 451"/>
                <a:gd name="T11" fmla="*/ 151 h 170"/>
                <a:gd name="T12" fmla="*/ 450 w 451"/>
                <a:gd name="T13" fmla="*/ 0 h 170"/>
                <a:gd name="T14" fmla="*/ 415 w 451"/>
                <a:gd name="T15" fmla="*/ 3 h 170"/>
                <a:gd name="T16" fmla="*/ 300 w 451"/>
                <a:gd name="T17" fmla="*/ 139 h 170"/>
                <a:gd name="T18" fmla="*/ 264 w 451"/>
                <a:gd name="T19" fmla="*/ 145 h 170"/>
                <a:gd name="T20" fmla="*/ 143 w 451"/>
                <a:gd name="T21" fmla="*/ 151 h 170"/>
                <a:gd name="T22" fmla="*/ 85 w 451"/>
                <a:gd name="T23" fmla="*/ 136 h 170"/>
                <a:gd name="T24" fmla="*/ 64 w 451"/>
                <a:gd name="T25" fmla="*/ 110 h 170"/>
                <a:gd name="T26" fmla="*/ 41 w 451"/>
                <a:gd name="T27" fmla="*/ 55 h 170"/>
                <a:gd name="T28" fmla="*/ 0 w 451"/>
                <a:gd name="T29" fmla="*/ 21 h 170"/>
                <a:gd name="T30" fmla="*/ 0 w 451"/>
                <a:gd name="T31" fmla="*/ 21 h 17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51"/>
                <a:gd name="T49" fmla="*/ 0 h 170"/>
                <a:gd name="T50" fmla="*/ 451 w 451"/>
                <a:gd name="T51" fmla="*/ 170 h 17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51" h="170">
                  <a:moveTo>
                    <a:pt x="0" y="21"/>
                  </a:moveTo>
                  <a:lnTo>
                    <a:pt x="28" y="63"/>
                  </a:lnTo>
                  <a:lnTo>
                    <a:pt x="60" y="139"/>
                  </a:lnTo>
                  <a:lnTo>
                    <a:pt x="125" y="169"/>
                  </a:lnTo>
                  <a:lnTo>
                    <a:pt x="280" y="169"/>
                  </a:lnTo>
                  <a:lnTo>
                    <a:pt x="320" y="151"/>
                  </a:lnTo>
                  <a:lnTo>
                    <a:pt x="450" y="0"/>
                  </a:lnTo>
                  <a:lnTo>
                    <a:pt x="415" y="3"/>
                  </a:lnTo>
                  <a:lnTo>
                    <a:pt x="300" y="139"/>
                  </a:lnTo>
                  <a:lnTo>
                    <a:pt x="264" y="145"/>
                  </a:lnTo>
                  <a:lnTo>
                    <a:pt x="143" y="151"/>
                  </a:lnTo>
                  <a:lnTo>
                    <a:pt x="85" y="136"/>
                  </a:lnTo>
                  <a:lnTo>
                    <a:pt x="64" y="110"/>
                  </a:lnTo>
                  <a:lnTo>
                    <a:pt x="41" y="55"/>
                  </a:lnTo>
                  <a:lnTo>
                    <a:pt x="0" y="21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9" name="Freeform 18"/>
            <p:cNvSpPr>
              <a:spLocks/>
            </p:cNvSpPr>
            <p:nvPr/>
          </p:nvSpPr>
          <p:spPr bwMode="auto">
            <a:xfrm>
              <a:off x="852" y="510"/>
              <a:ext cx="1575" cy="1051"/>
            </a:xfrm>
            <a:custGeom>
              <a:avLst/>
              <a:gdLst>
                <a:gd name="T0" fmla="*/ 271 w 1575"/>
                <a:gd name="T1" fmla="*/ 240 h 1051"/>
                <a:gd name="T2" fmla="*/ 307 w 1575"/>
                <a:gd name="T3" fmla="*/ 374 h 1051"/>
                <a:gd name="T4" fmla="*/ 355 w 1575"/>
                <a:gd name="T5" fmla="*/ 626 h 1051"/>
                <a:gd name="T6" fmla="*/ 405 w 1575"/>
                <a:gd name="T7" fmla="*/ 773 h 1051"/>
                <a:gd name="T8" fmla="*/ 471 w 1575"/>
                <a:gd name="T9" fmla="*/ 830 h 1051"/>
                <a:gd name="T10" fmla="*/ 624 w 1575"/>
                <a:gd name="T11" fmla="*/ 904 h 1051"/>
                <a:gd name="T12" fmla="*/ 728 w 1575"/>
                <a:gd name="T13" fmla="*/ 931 h 1051"/>
                <a:gd name="T14" fmla="*/ 788 w 1575"/>
                <a:gd name="T15" fmla="*/ 980 h 1051"/>
                <a:gd name="T16" fmla="*/ 871 w 1575"/>
                <a:gd name="T17" fmla="*/ 997 h 1051"/>
                <a:gd name="T18" fmla="*/ 912 w 1575"/>
                <a:gd name="T19" fmla="*/ 949 h 1051"/>
                <a:gd name="T20" fmla="*/ 979 w 1575"/>
                <a:gd name="T21" fmla="*/ 980 h 1051"/>
                <a:gd name="T22" fmla="*/ 1082 w 1575"/>
                <a:gd name="T23" fmla="*/ 972 h 1051"/>
                <a:gd name="T24" fmla="*/ 1116 w 1575"/>
                <a:gd name="T25" fmla="*/ 931 h 1051"/>
                <a:gd name="T26" fmla="*/ 1198 w 1575"/>
                <a:gd name="T27" fmla="*/ 885 h 1051"/>
                <a:gd name="T28" fmla="*/ 1317 w 1575"/>
                <a:gd name="T29" fmla="*/ 820 h 1051"/>
                <a:gd name="T30" fmla="*/ 1377 w 1575"/>
                <a:gd name="T31" fmla="*/ 740 h 1051"/>
                <a:gd name="T32" fmla="*/ 1399 w 1575"/>
                <a:gd name="T33" fmla="*/ 638 h 1051"/>
                <a:gd name="T34" fmla="*/ 1388 w 1575"/>
                <a:gd name="T35" fmla="*/ 156 h 1051"/>
                <a:gd name="T36" fmla="*/ 1432 w 1575"/>
                <a:gd name="T37" fmla="*/ 228 h 1051"/>
                <a:gd name="T38" fmla="*/ 1547 w 1575"/>
                <a:gd name="T39" fmla="*/ 193 h 1051"/>
                <a:gd name="T40" fmla="*/ 1479 w 1575"/>
                <a:gd name="T41" fmla="*/ 29 h 1051"/>
                <a:gd name="T42" fmla="*/ 1352 w 1575"/>
                <a:gd name="T43" fmla="*/ 11 h 1051"/>
                <a:gd name="T44" fmla="*/ 1492 w 1575"/>
                <a:gd name="T45" fmla="*/ 0 h 1051"/>
                <a:gd name="T46" fmla="*/ 1574 w 1575"/>
                <a:gd name="T47" fmla="*/ 98 h 1051"/>
                <a:gd name="T48" fmla="*/ 1567 w 1575"/>
                <a:gd name="T49" fmla="*/ 210 h 1051"/>
                <a:gd name="T50" fmla="*/ 1432 w 1575"/>
                <a:gd name="T51" fmla="*/ 322 h 1051"/>
                <a:gd name="T52" fmla="*/ 1419 w 1575"/>
                <a:gd name="T53" fmla="*/ 726 h 1051"/>
                <a:gd name="T54" fmla="*/ 1341 w 1575"/>
                <a:gd name="T55" fmla="*/ 878 h 1051"/>
                <a:gd name="T56" fmla="*/ 1096 w 1575"/>
                <a:gd name="T57" fmla="*/ 997 h 1051"/>
                <a:gd name="T58" fmla="*/ 912 w 1575"/>
                <a:gd name="T59" fmla="*/ 1050 h 1051"/>
                <a:gd name="T60" fmla="*/ 763 w 1575"/>
                <a:gd name="T61" fmla="*/ 980 h 1051"/>
                <a:gd name="T62" fmla="*/ 617 w 1575"/>
                <a:gd name="T63" fmla="*/ 960 h 1051"/>
                <a:gd name="T64" fmla="*/ 476 w 1575"/>
                <a:gd name="T65" fmla="*/ 885 h 1051"/>
                <a:gd name="T66" fmla="*/ 405 w 1575"/>
                <a:gd name="T67" fmla="*/ 802 h 1051"/>
                <a:gd name="T68" fmla="*/ 329 w 1575"/>
                <a:gd name="T69" fmla="*/ 638 h 1051"/>
                <a:gd name="T70" fmla="*/ 271 w 1575"/>
                <a:gd name="T71" fmla="*/ 333 h 1051"/>
                <a:gd name="T72" fmla="*/ 186 w 1575"/>
                <a:gd name="T73" fmla="*/ 371 h 1051"/>
                <a:gd name="T74" fmla="*/ 88 w 1575"/>
                <a:gd name="T75" fmla="*/ 316 h 1051"/>
                <a:gd name="T76" fmla="*/ 0 w 1575"/>
                <a:gd name="T77" fmla="*/ 165 h 1051"/>
                <a:gd name="T78" fmla="*/ 25 w 1575"/>
                <a:gd name="T79" fmla="*/ 75 h 1051"/>
                <a:gd name="T80" fmla="*/ 88 w 1575"/>
                <a:gd name="T81" fmla="*/ 40 h 1051"/>
                <a:gd name="T82" fmla="*/ 96 w 1575"/>
                <a:gd name="T83" fmla="*/ 56 h 1051"/>
                <a:gd name="T84" fmla="*/ 43 w 1575"/>
                <a:gd name="T85" fmla="*/ 87 h 1051"/>
                <a:gd name="T86" fmla="*/ 25 w 1575"/>
                <a:gd name="T87" fmla="*/ 156 h 1051"/>
                <a:gd name="T88" fmla="*/ 113 w 1575"/>
                <a:gd name="T89" fmla="*/ 309 h 1051"/>
                <a:gd name="T90" fmla="*/ 262 w 1575"/>
                <a:gd name="T91" fmla="*/ 309 h 1051"/>
                <a:gd name="T92" fmla="*/ 233 w 1575"/>
                <a:gd name="T93" fmla="*/ 156 h 1051"/>
                <a:gd name="T94" fmla="*/ 271 w 1575"/>
                <a:gd name="T95" fmla="*/ 240 h 1051"/>
                <a:gd name="T96" fmla="*/ 271 w 1575"/>
                <a:gd name="T97" fmla="*/ 240 h 1051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575"/>
                <a:gd name="T148" fmla="*/ 0 h 1051"/>
                <a:gd name="T149" fmla="*/ 1575 w 1575"/>
                <a:gd name="T150" fmla="*/ 1051 h 1051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575" h="1051">
                  <a:moveTo>
                    <a:pt x="271" y="240"/>
                  </a:moveTo>
                  <a:lnTo>
                    <a:pt x="307" y="374"/>
                  </a:lnTo>
                  <a:lnTo>
                    <a:pt x="355" y="626"/>
                  </a:lnTo>
                  <a:lnTo>
                    <a:pt x="405" y="773"/>
                  </a:lnTo>
                  <a:lnTo>
                    <a:pt x="471" y="830"/>
                  </a:lnTo>
                  <a:lnTo>
                    <a:pt x="624" y="904"/>
                  </a:lnTo>
                  <a:lnTo>
                    <a:pt x="728" y="931"/>
                  </a:lnTo>
                  <a:lnTo>
                    <a:pt x="788" y="980"/>
                  </a:lnTo>
                  <a:lnTo>
                    <a:pt x="871" y="997"/>
                  </a:lnTo>
                  <a:lnTo>
                    <a:pt x="912" y="949"/>
                  </a:lnTo>
                  <a:lnTo>
                    <a:pt x="979" y="980"/>
                  </a:lnTo>
                  <a:lnTo>
                    <a:pt x="1082" y="972"/>
                  </a:lnTo>
                  <a:lnTo>
                    <a:pt x="1116" y="931"/>
                  </a:lnTo>
                  <a:lnTo>
                    <a:pt x="1198" y="885"/>
                  </a:lnTo>
                  <a:lnTo>
                    <a:pt x="1317" y="820"/>
                  </a:lnTo>
                  <a:lnTo>
                    <a:pt x="1377" y="740"/>
                  </a:lnTo>
                  <a:lnTo>
                    <a:pt x="1399" y="638"/>
                  </a:lnTo>
                  <a:lnTo>
                    <a:pt x="1388" y="156"/>
                  </a:lnTo>
                  <a:lnTo>
                    <a:pt x="1432" y="228"/>
                  </a:lnTo>
                  <a:lnTo>
                    <a:pt x="1547" y="193"/>
                  </a:lnTo>
                  <a:lnTo>
                    <a:pt x="1479" y="29"/>
                  </a:lnTo>
                  <a:lnTo>
                    <a:pt x="1352" y="11"/>
                  </a:lnTo>
                  <a:lnTo>
                    <a:pt x="1492" y="0"/>
                  </a:lnTo>
                  <a:lnTo>
                    <a:pt x="1574" y="98"/>
                  </a:lnTo>
                  <a:lnTo>
                    <a:pt x="1567" y="210"/>
                  </a:lnTo>
                  <a:lnTo>
                    <a:pt x="1432" y="322"/>
                  </a:lnTo>
                  <a:lnTo>
                    <a:pt x="1419" y="726"/>
                  </a:lnTo>
                  <a:lnTo>
                    <a:pt x="1341" y="878"/>
                  </a:lnTo>
                  <a:lnTo>
                    <a:pt x="1096" y="997"/>
                  </a:lnTo>
                  <a:lnTo>
                    <a:pt x="912" y="1050"/>
                  </a:lnTo>
                  <a:lnTo>
                    <a:pt x="763" y="980"/>
                  </a:lnTo>
                  <a:lnTo>
                    <a:pt x="617" y="960"/>
                  </a:lnTo>
                  <a:lnTo>
                    <a:pt x="476" y="885"/>
                  </a:lnTo>
                  <a:lnTo>
                    <a:pt x="405" y="802"/>
                  </a:lnTo>
                  <a:lnTo>
                    <a:pt x="329" y="638"/>
                  </a:lnTo>
                  <a:lnTo>
                    <a:pt x="271" y="333"/>
                  </a:lnTo>
                  <a:lnTo>
                    <a:pt x="186" y="371"/>
                  </a:lnTo>
                  <a:lnTo>
                    <a:pt x="88" y="316"/>
                  </a:lnTo>
                  <a:lnTo>
                    <a:pt x="0" y="165"/>
                  </a:lnTo>
                  <a:lnTo>
                    <a:pt x="25" y="75"/>
                  </a:lnTo>
                  <a:lnTo>
                    <a:pt x="88" y="40"/>
                  </a:lnTo>
                  <a:lnTo>
                    <a:pt x="96" y="56"/>
                  </a:lnTo>
                  <a:lnTo>
                    <a:pt x="43" y="87"/>
                  </a:lnTo>
                  <a:lnTo>
                    <a:pt x="25" y="156"/>
                  </a:lnTo>
                  <a:lnTo>
                    <a:pt x="113" y="309"/>
                  </a:lnTo>
                  <a:lnTo>
                    <a:pt x="262" y="309"/>
                  </a:lnTo>
                  <a:lnTo>
                    <a:pt x="233" y="156"/>
                  </a:lnTo>
                  <a:lnTo>
                    <a:pt x="271" y="24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0" name="Freeform 19"/>
            <p:cNvSpPr>
              <a:spLocks/>
            </p:cNvSpPr>
            <p:nvPr/>
          </p:nvSpPr>
          <p:spPr bwMode="auto">
            <a:xfrm>
              <a:off x="1548" y="1230"/>
              <a:ext cx="262" cy="48"/>
            </a:xfrm>
            <a:custGeom>
              <a:avLst/>
              <a:gdLst>
                <a:gd name="T0" fmla="*/ 13 w 262"/>
                <a:gd name="T1" fmla="*/ 0 h 48"/>
                <a:gd name="T2" fmla="*/ 51 w 262"/>
                <a:gd name="T3" fmla="*/ 20 h 48"/>
                <a:gd name="T4" fmla="*/ 120 w 262"/>
                <a:gd name="T5" fmla="*/ 30 h 48"/>
                <a:gd name="T6" fmla="*/ 175 w 262"/>
                <a:gd name="T7" fmla="*/ 30 h 48"/>
                <a:gd name="T8" fmla="*/ 250 w 262"/>
                <a:gd name="T9" fmla="*/ 20 h 48"/>
                <a:gd name="T10" fmla="*/ 261 w 262"/>
                <a:gd name="T11" fmla="*/ 38 h 48"/>
                <a:gd name="T12" fmla="*/ 214 w 262"/>
                <a:gd name="T13" fmla="*/ 47 h 48"/>
                <a:gd name="T14" fmla="*/ 120 w 262"/>
                <a:gd name="T15" fmla="*/ 47 h 48"/>
                <a:gd name="T16" fmla="*/ 51 w 262"/>
                <a:gd name="T17" fmla="*/ 38 h 48"/>
                <a:gd name="T18" fmla="*/ 0 w 262"/>
                <a:gd name="T19" fmla="*/ 11 h 48"/>
                <a:gd name="T20" fmla="*/ 13 w 262"/>
                <a:gd name="T21" fmla="*/ 0 h 48"/>
                <a:gd name="T22" fmla="*/ 13 w 262"/>
                <a:gd name="T23" fmla="*/ 0 h 4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62"/>
                <a:gd name="T37" fmla="*/ 0 h 48"/>
                <a:gd name="T38" fmla="*/ 262 w 262"/>
                <a:gd name="T39" fmla="*/ 48 h 4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62" h="48">
                  <a:moveTo>
                    <a:pt x="13" y="0"/>
                  </a:moveTo>
                  <a:lnTo>
                    <a:pt x="51" y="20"/>
                  </a:lnTo>
                  <a:lnTo>
                    <a:pt x="120" y="30"/>
                  </a:lnTo>
                  <a:lnTo>
                    <a:pt x="175" y="30"/>
                  </a:lnTo>
                  <a:lnTo>
                    <a:pt x="250" y="20"/>
                  </a:lnTo>
                  <a:lnTo>
                    <a:pt x="261" y="38"/>
                  </a:lnTo>
                  <a:lnTo>
                    <a:pt x="214" y="47"/>
                  </a:lnTo>
                  <a:lnTo>
                    <a:pt x="120" y="47"/>
                  </a:lnTo>
                  <a:lnTo>
                    <a:pt x="51" y="38"/>
                  </a:lnTo>
                  <a:lnTo>
                    <a:pt x="0" y="11"/>
                  </a:lnTo>
                  <a:lnTo>
                    <a:pt x="13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1" name="Freeform 20"/>
            <p:cNvSpPr>
              <a:spLocks/>
            </p:cNvSpPr>
            <p:nvPr/>
          </p:nvSpPr>
          <p:spPr bwMode="auto">
            <a:xfrm>
              <a:off x="873" y="640"/>
              <a:ext cx="230" cy="74"/>
            </a:xfrm>
            <a:custGeom>
              <a:avLst/>
              <a:gdLst>
                <a:gd name="T0" fmla="*/ 222 w 230"/>
                <a:gd name="T1" fmla="*/ 46 h 74"/>
                <a:gd name="T2" fmla="*/ 154 w 230"/>
                <a:gd name="T3" fmla="*/ 8 h 74"/>
                <a:gd name="T4" fmla="*/ 71 w 230"/>
                <a:gd name="T5" fmla="*/ 0 h 74"/>
                <a:gd name="T6" fmla="*/ 4 w 230"/>
                <a:gd name="T7" fmla="*/ 0 h 74"/>
                <a:gd name="T8" fmla="*/ 0 w 230"/>
                <a:gd name="T9" fmla="*/ 22 h 74"/>
                <a:gd name="T10" fmla="*/ 86 w 230"/>
                <a:gd name="T11" fmla="*/ 22 h 74"/>
                <a:gd name="T12" fmla="*/ 165 w 230"/>
                <a:gd name="T13" fmla="*/ 40 h 74"/>
                <a:gd name="T14" fmla="*/ 229 w 230"/>
                <a:gd name="T15" fmla="*/ 73 h 74"/>
                <a:gd name="T16" fmla="*/ 222 w 230"/>
                <a:gd name="T17" fmla="*/ 46 h 74"/>
                <a:gd name="T18" fmla="*/ 222 w 230"/>
                <a:gd name="T19" fmla="*/ 46 h 7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30"/>
                <a:gd name="T31" fmla="*/ 0 h 74"/>
                <a:gd name="T32" fmla="*/ 230 w 230"/>
                <a:gd name="T33" fmla="*/ 74 h 7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30" h="74">
                  <a:moveTo>
                    <a:pt x="222" y="46"/>
                  </a:moveTo>
                  <a:lnTo>
                    <a:pt x="154" y="8"/>
                  </a:lnTo>
                  <a:lnTo>
                    <a:pt x="71" y="0"/>
                  </a:lnTo>
                  <a:lnTo>
                    <a:pt x="4" y="0"/>
                  </a:lnTo>
                  <a:lnTo>
                    <a:pt x="0" y="22"/>
                  </a:lnTo>
                  <a:lnTo>
                    <a:pt x="86" y="22"/>
                  </a:lnTo>
                  <a:lnTo>
                    <a:pt x="165" y="40"/>
                  </a:lnTo>
                  <a:lnTo>
                    <a:pt x="229" y="73"/>
                  </a:lnTo>
                  <a:lnTo>
                    <a:pt x="222" y="46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2" name="Freeform 21"/>
            <p:cNvSpPr>
              <a:spLocks/>
            </p:cNvSpPr>
            <p:nvPr/>
          </p:nvSpPr>
          <p:spPr bwMode="auto">
            <a:xfrm>
              <a:off x="2240" y="550"/>
              <a:ext cx="119" cy="126"/>
            </a:xfrm>
            <a:custGeom>
              <a:avLst/>
              <a:gdLst>
                <a:gd name="T0" fmla="*/ 0 w 119"/>
                <a:gd name="T1" fmla="*/ 94 h 126"/>
                <a:gd name="T2" fmla="*/ 40 w 119"/>
                <a:gd name="T3" fmla="*/ 47 h 126"/>
                <a:gd name="T4" fmla="*/ 108 w 119"/>
                <a:gd name="T5" fmla="*/ 0 h 126"/>
                <a:gd name="T6" fmla="*/ 118 w 119"/>
                <a:gd name="T7" fmla="*/ 25 h 126"/>
                <a:gd name="T8" fmla="*/ 57 w 119"/>
                <a:gd name="T9" fmla="*/ 58 h 126"/>
                <a:gd name="T10" fmla="*/ 0 w 119"/>
                <a:gd name="T11" fmla="*/ 125 h 126"/>
                <a:gd name="T12" fmla="*/ 0 w 119"/>
                <a:gd name="T13" fmla="*/ 94 h 126"/>
                <a:gd name="T14" fmla="*/ 0 w 119"/>
                <a:gd name="T15" fmla="*/ 94 h 12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19"/>
                <a:gd name="T25" fmla="*/ 0 h 126"/>
                <a:gd name="T26" fmla="*/ 119 w 119"/>
                <a:gd name="T27" fmla="*/ 126 h 12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19" h="126">
                  <a:moveTo>
                    <a:pt x="0" y="94"/>
                  </a:moveTo>
                  <a:lnTo>
                    <a:pt x="40" y="47"/>
                  </a:lnTo>
                  <a:lnTo>
                    <a:pt x="108" y="0"/>
                  </a:lnTo>
                  <a:lnTo>
                    <a:pt x="118" y="25"/>
                  </a:lnTo>
                  <a:lnTo>
                    <a:pt x="57" y="58"/>
                  </a:lnTo>
                  <a:lnTo>
                    <a:pt x="0" y="125"/>
                  </a:lnTo>
                  <a:lnTo>
                    <a:pt x="0" y="94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3" name="Freeform 22"/>
            <p:cNvSpPr>
              <a:spLocks/>
            </p:cNvSpPr>
            <p:nvPr/>
          </p:nvSpPr>
          <p:spPr bwMode="auto">
            <a:xfrm>
              <a:off x="34" y="1180"/>
              <a:ext cx="1180" cy="1371"/>
            </a:xfrm>
            <a:custGeom>
              <a:avLst/>
              <a:gdLst>
                <a:gd name="T0" fmla="*/ 1156 w 1180"/>
                <a:gd name="T1" fmla="*/ 0 h 1371"/>
                <a:gd name="T2" fmla="*/ 839 w 1180"/>
                <a:gd name="T3" fmla="*/ 88 h 1371"/>
                <a:gd name="T4" fmla="*/ 491 w 1180"/>
                <a:gd name="T5" fmla="*/ 288 h 1371"/>
                <a:gd name="T6" fmla="*/ 287 w 1180"/>
                <a:gd name="T7" fmla="*/ 341 h 1371"/>
                <a:gd name="T8" fmla="*/ 251 w 1180"/>
                <a:gd name="T9" fmla="*/ 456 h 1371"/>
                <a:gd name="T10" fmla="*/ 176 w 1180"/>
                <a:gd name="T11" fmla="*/ 477 h 1371"/>
                <a:gd name="T12" fmla="*/ 85 w 1180"/>
                <a:gd name="T13" fmla="*/ 686 h 1371"/>
                <a:gd name="T14" fmla="*/ 148 w 1180"/>
                <a:gd name="T15" fmla="*/ 871 h 1371"/>
                <a:gd name="T16" fmla="*/ 93 w 1180"/>
                <a:gd name="T17" fmla="*/ 985 h 1371"/>
                <a:gd name="T18" fmla="*/ 136 w 1180"/>
                <a:gd name="T19" fmla="*/ 1053 h 1371"/>
                <a:gd name="T20" fmla="*/ 0 w 1180"/>
                <a:gd name="T21" fmla="*/ 1275 h 1371"/>
                <a:gd name="T22" fmla="*/ 36 w 1180"/>
                <a:gd name="T23" fmla="*/ 1316 h 1371"/>
                <a:gd name="T24" fmla="*/ 78 w 1180"/>
                <a:gd name="T25" fmla="*/ 1297 h 1371"/>
                <a:gd name="T26" fmla="*/ 55 w 1180"/>
                <a:gd name="T27" fmla="*/ 1262 h 1371"/>
                <a:gd name="T28" fmla="*/ 189 w 1180"/>
                <a:gd name="T29" fmla="*/ 1032 h 1371"/>
                <a:gd name="T30" fmla="*/ 498 w 1180"/>
                <a:gd name="T31" fmla="*/ 1041 h 1371"/>
                <a:gd name="T32" fmla="*/ 829 w 1180"/>
                <a:gd name="T33" fmla="*/ 1304 h 1371"/>
                <a:gd name="T34" fmla="*/ 362 w 1180"/>
                <a:gd name="T35" fmla="*/ 1282 h 1371"/>
                <a:gd name="T36" fmla="*/ 503 w 1180"/>
                <a:gd name="T37" fmla="*/ 1297 h 1371"/>
                <a:gd name="T38" fmla="*/ 638 w 1180"/>
                <a:gd name="T39" fmla="*/ 1370 h 1371"/>
                <a:gd name="T40" fmla="*/ 981 w 1180"/>
                <a:gd name="T41" fmla="*/ 1342 h 1371"/>
                <a:gd name="T42" fmla="*/ 1179 w 1180"/>
                <a:gd name="T43" fmla="*/ 1342 h 1371"/>
                <a:gd name="T44" fmla="*/ 976 w 1180"/>
                <a:gd name="T45" fmla="*/ 1316 h 1371"/>
                <a:gd name="T46" fmla="*/ 976 w 1180"/>
                <a:gd name="T47" fmla="*/ 1168 h 1371"/>
                <a:gd name="T48" fmla="*/ 742 w 1180"/>
                <a:gd name="T49" fmla="*/ 750 h 1371"/>
                <a:gd name="T50" fmla="*/ 533 w 1180"/>
                <a:gd name="T51" fmla="*/ 602 h 1371"/>
                <a:gd name="T52" fmla="*/ 731 w 1180"/>
                <a:gd name="T53" fmla="*/ 778 h 1371"/>
                <a:gd name="T54" fmla="*/ 856 w 1180"/>
                <a:gd name="T55" fmla="*/ 1067 h 1371"/>
                <a:gd name="T56" fmla="*/ 856 w 1180"/>
                <a:gd name="T57" fmla="*/ 1275 h 1371"/>
                <a:gd name="T58" fmla="*/ 498 w 1180"/>
                <a:gd name="T59" fmla="*/ 1007 h 1371"/>
                <a:gd name="T60" fmla="*/ 345 w 1180"/>
                <a:gd name="T61" fmla="*/ 965 h 1371"/>
                <a:gd name="T62" fmla="*/ 168 w 1180"/>
                <a:gd name="T63" fmla="*/ 858 h 1371"/>
                <a:gd name="T64" fmla="*/ 122 w 1180"/>
                <a:gd name="T65" fmla="*/ 710 h 1371"/>
                <a:gd name="T66" fmla="*/ 176 w 1180"/>
                <a:gd name="T67" fmla="*/ 628 h 1371"/>
                <a:gd name="T68" fmla="*/ 176 w 1180"/>
                <a:gd name="T69" fmla="*/ 510 h 1371"/>
                <a:gd name="T70" fmla="*/ 261 w 1180"/>
                <a:gd name="T71" fmla="*/ 470 h 1371"/>
                <a:gd name="T72" fmla="*/ 362 w 1180"/>
                <a:gd name="T73" fmla="*/ 510 h 1371"/>
                <a:gd name="T74" fmla="*/ 308 w 1180"/>
                <a:gd name="T75" fmla="*/ 417 h 1371"/>
                <a:gd name="T76" fmla="*/ 345 w 1180"/>
                <a:gd name="T77" fmla="*/ 338 h 1371"/>
                <a:gd name="T78" fmla="*/ 503 w 1180"/>
                <a:gd name="T79" fmla="*/ 302 h 1371"/>
                <a:gd name="T80" fmla="*/ 861 w 1180"/>
                <a:gd name="T81" fmla="*/ 88 h 1371"/>
                <a:gd name="T82" fmla="*/ 1156 w 1180"/>
                <a:gd name="T83" fmla="*/ 0 h 1371"/>
                <a:gd name="T84" fmla="*/ 1156 w 1180"/>
                <a:gd name="T85" fmla="*/ 0 h 137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1180"/>
                <a:gd name="T130" fmla="*/ 0 h 1371"/>
                <a:gd name="T131" fmla="*/ 1180 w 1180"/>
                <a:gd name="T132" fmla="*/ 1371 h 1371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1180" h="1371">
                  <a:moveTo>
                    <a:pt x="1156" y="0"/>
                  </a:moveTo>
                  <a:lnTo>
                    <a:pt x="839" y="88"/>
                  </a:lnTo>
                  <a:lnTo>
                    <a:pt x="491" y="288"/>
                  </a:lnTo>
                  <a:lnTo>
                    <a:pt x="287" y="341"/>
                  </a:lnTo>
                  <a:lnTo>
                    <a:pt x="251" y="456"/>
                  </a:lnTo>
                  <a:lnTo>
                    <a:pt x="176" y="477"/>
                  </a:lnTo>
                  <a:lnTo>
                    <a:pt x="85" y="686"/>
                  </a:lnTo>
                  <a:lnTo>
                    <a:pt x="148" y="871"/>
                  </a:lnTo>
                  <a:lnTo>
                    <a:pt x="93" y="985"/>
                  </a:lnTo>
                  <a:lnTo>
                    <a:pt x="136" y="1053"/>
                  </a:lnTo>
                  <a:lnTo>
                    <a:pt x="0" y="1275"/>
                  </a:lnTo>
                  <a:lnTo>
                    <a:pt x="36" y="1316"/>
                  </a:lnTo>
                  <a:lnTo>
                    <a:pt x="78" y="1297"/>
                  </a:lnTo>
                  <a:lnTo>
                    <a:pt x="55" y="1262"/>
                  </a:lnTo>
                  <a:lnTo>
                    <a:pt x="189" y="1032"/>
                  </a:lnTo>
                  <a:lnTo>
                    <a:pt x="498" y="1041"/>
                  </a:lnTo>
                  <a:lnTo>
                    <a:pt x="829" y="1304"/>
                  </a:lnTo>
                  <a:lnTo>
                    <a:pt x="362" y="1282"/>
                  </a:lnTo>
                  <a:lnTo>
                    <a:pt x="503" y="1297"/>
                  </a:lnTo>
                  <a:lnTo>
                    <a:pt x="638" y="1370"/>
                  </a:lnTo>
                  <a:lnTo>
                    <a:pt x="981" y="1342"/>
                  </a:lnTo>
                  <a:lnTo>
                    <a:pt x="1179" y="1342"/>
                  </a:lnTo>
                  <a:lnTo>
                    <a:pt x="976" y="1316"/>
                  </a:lnTo>
                  <a:lnTo>
                    <a:pt x="976" y="1168"/>
                  </a:lnTo>
                  <a:lnTo>
                    <a:pt x="742" y="750"/>
                  </a:lnTo>
                  <a:lnTo>
                    <a:pt x="533" y="602"/>
                  </a:lnTo>
                  <a:lnTo>
                    <a:pt x="731" y="778"/>
                  </a:lnTo>
                  <a:lnTo>
                    <a:pt x="856" y="1067"/>
                  </a:lnTo>
                  <a:lnTo>
                    <a:pt x="856" y="1275"/>
                  </a:lnTo>
                  <a:lnTo>
                    <a:pt x="498" y="1007"/>
                  </a:lnTo>
                  <a:lnTo>
                    <a:pt x="345" y="965"/>
                  </a:lnTo>
                  <a:lnTo>
                    <a:pt x="168" y="858"/>
                  </a:lnTo>
                  <a:lnTo>
                    <a:pt x="122" y="710"/>
                  </a:lnTo>
                  <a:lnTo>
                    <a:pt x="176" y="628"/>
                  </a:lnTo>
                  <a:lnTo>
                    <a:pt x="176" y="510"/>
                  </a:lnTo>
                  <a:lnTo>
                    <a:pt x="261" y="470"/>
                  </a:lnTo>
                  <a:lnTo>
                    <a:pt x="362" y="510"/>
                  </a:lnTo>
                  <a:lnTo>
                    <a:pt x="308" y="417"/>
                  </a:lnTo>
                  <a:lnTo>
                    <a:pt x="345" y="338"/>
                  </a:lnTo>
                  <a:lnTo>
                    <a:pt x="503" y="302"/>
                  </a:lnTo>
                  <a:lnTo>
                    <a:pt x="861" y="88"/>
                  </a:lnTo>
                  <a:lnTo>
                    <a:pt x="1156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4" name="Freeform 23"/>
            <p:cNvSpPr>
              <a:spLocks/>
            </p:cNvSpPr>
            <p:nvPr/>
          </p:nvSpPr>
          <p:spPr bwMode="auto">
            <a:xfrm>
              <a:off x="0" y="2442"/>
              <a:ext cx="1241" cy="745"/>
            </a:xfrm>
            <a:custGeom>
              <a:avLst/>
              <a:gdLst>
                <a:gd name="T0" fmla="*/ 202 w 1241"/>
                <a:gd name="T1" fmla="*/ 0 h 745"/>
                <a:gd name="T2" fmla="*/ 34 w 1241"/>
                <a:gd name="T3" fmla="*/ 123 h 745"/>
                <a:gd name="T4" fmla="*/ 34 w 1241"/>
                <a:gd name="T5" fmla="*/ 286 h 745"/>
                <a:gd name="T6" fmla="*/ 247 w 1241"/>
                <a:gd name="T7" fmla="*/ 554 h 745"/>
                <a:gd name="T8" fmla="*/ 701 w 1241"/>
                <a:gd name="T9" fmla="*/ 507 h 745"/>
                <a:gd name="T10" fmla="*/ 905 w 1241"/>
                <a:gd name="T11" fmla="*/ 642 h 745"/>
                <a:gd name="T12" fmla="*/ 1066 w 1241"/>
                <a:gd name="T13" fmla="*/ 637 h 745"/>
                <a:gd name="T14" fmla="*/ 1088 w 1241"/>
                <a:gd name="T15" fmla="*/ 367 h 745"/>
                <a:gd name="T16" fmla="*/ 1240 w 1241"/>
                <a:gd name="T17" fmla="*/ 102 h 745"/>
                <a:gd name="T18" fmla="*/ 1148 w 1241"/>
                <a:gd name="T19" fmla="*/ 327 h 745"/>
                <a:gd name="T20" fmla="*/ 1148 w 1241"/>
                <a:gd name="T21" fmla="*/ 554 h 745"/>
                <a:gd name="T22" fmla="*/ 1198 w 1241"/>
                <a:gd name="T23" fmla="*/ 744 h 745"/>
                <a:gd name="T24" fmla="*/ 890 w 1241"/>
                <a:gd name="T25" fmla="*/ 726 h 745"/>
                <a:gd name="T26" fmla="*/ 600 w 1241"/>
                <a:gd name="T27" fmla="*/ 671 h 745"/>
                <a:gd name="T28" fmla="*/ 280 w 1241"/>
                <a:gd name="T29" fmla="*/ 671 h 745"/>
                <a:gd name="T30" fmla="*/ 140 w 1241"/>
                <a:gd name="T31" fmla="*/ 528 h 745"/>
                <a:gd name="T32" fmla="*/ 0 w 1241"/>
                <a:gd name="T33" fmla="*/ 273 h 745"/>
                <a:gd name="T34" fmla="*/ 5 w 1241"/>
                <a:gd name="T35" fmla="*/ 80 h 745"/>
                <a:gd name="T36" fmla="*/ 202 w 1241"/>
                <a:gd name="T37" fmla="*/ 0 h 745"/>
                <a:gd name="T38" fmla="*/ 202 w 1241"/>
                <a:gd name="T39" fmla="*/ 0 h 74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241"/>
                <a:gd name="T61" fmla="*/ 0 h 745"/>
                <a:gd name="T62" fmla="*/ 1241 w 1241"/>
                <a:gd name="T63" fmla="*/ 745 h 74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241" h="745">
                  <a:moveTo>
                    <a:pt x="202" y="0"/>
                  </a:moveTo>
                  <a:lnTo>
                    <a:pt x="34" y="123"/>
                  </a:lnTo>
                  <a:lnTo>
                    <a:pt x="34" y="286"/>
                  </a:lnTo>
                  <a:lnTo>
                    <a:pt x="247" y="554"/>
                  </a:lnTo>
                  <a:lnTo>
                    <a:pt x="701" y="507"/>
                  </a:lnTo>
                  <a:lnTo>
                    <a:pt x="905" y="642"/>
                  </a:lnTo>
                  <a:lnTo>
                    <a:pt x="1066" y="637"/>
                  </a:lnTo>
                  <a:lnTo>
                    <a:pt x="1088" y="367"/>
                  </a:lnTo>
                  <a:lnTo>
                    <a:pt x="1240" y="102"/>
                  </a:lnTo>
                  <a:lnTo>
                    <a:pt x="1148" y="327"/>
                  </a:lnTo>
                  <a:lnTo>
                    <a:pt x="1148" y="554"/>
                  </a:lnTo>
                  <a:lnTo>
                    <a:pt x="1198" y="744"/>
                  </a:lnTo>
                  <a:lnTo>
                    <a:pt x="890" y="726"/>
                  </a:lnTo>
                  <a:lnTo>
                    <a:pt x="600" y="671"/>
                  </a:lnTo>
                  <a:lnTo>
                    <a:pt x="280" y="671"/>
                  </a:lnTo>
                  <a:lnTo>
                    <a:pt x="140" y="528"/>
                  </a:lnTo>
                  <a:lnTo>
                    <a:pt x="0" y="273"/>
                  </a:lnTo>
                  <a:lnTo>
                    <a:pt x="5" y="80"/>
                  </a:lnTo>
                  <a:lnTo>
                    <a:pt x="202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5" name="Freeform 24"/>
            <p:cNvSpPr>
              <a:spLocks/>
            </p:cNvSpPr>
            <p:nvPr/>
          </p:nvSpPr>
          <p:spPr bwMode="auto">
            <a:xfrm>
              <a:off x="2172" y="1962"/>
              <a:ext cx="228" cy="381"/>
            </a:xfrm>
            <a:custGeom>
              <a:avLst/>
              <a:gdLst>
                <a:gd name="T0" fmla="*/ 0 w 228"/>
                <a:gd name="T1" fmla="*/ 352 h 381"/>
                <a:gd name="T2" fmla="*/ 102 w 228"/>
                <a:gd name="T3" fmla="*/ 218 h 381"/>
                <a:gd name="T4" fmla="*/ 213 w 228"/>
                <a:gd name="T5" fmla="*/ 0 h 381"/>
                <a:gd name="T6" fmla="*/ 227 w 228"/>
                <a:gd name="T7" fmla="*/ 65 h 381"/>
                <a:gd name="T8" fmla="*/ 130 w 228"/>
                <a:gd name="T9" fmla="*/ 246 h 381"/>
                <a:gd name="T10" fmla="*/ 32 w 228"/>
                <a:gd name="T11" fmla="*/ 380 h 381"/>
                <a:gd name="T12" fmla="*/ 0 w 228"/>
                <a:gd name="T13" fmla="*/ 352 h 381"/>
                <a:gd name="T14" fmla="*/ 0 w 228"/>
                <a:gd name="T15" fmla="*/ 352 h 38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28"/>
                <a:gd name="T25" fmla="*/ 0 h 381"/>
                <a:gd name="T26" fmla="*/ 228 w 228"/>
                <a:gd name="T27" fmla="*/ 381 h 381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28" h="381">
                  <a:moveTo>
                    <a:pt x="0" y="352"/>
                  </a:moveTo>
                  <a:lnTo>
                    <a:pt x="102" y="218"/>
                  </a:lnTo>
                  <a:lnTo>
                    <a:pt x="213" y="0"/>
                  </a:lnTo>
                  <a:lnTo>
                    <a:pt x="227" y="65"/>
                  </a:lnTo>
                  <a:lnTo>
                    <a:pt x="130" y="246"/>
                  </a:lnTo>
                  <a:lnTo>
                    <a:pt x="32" y="380"/>
                  </a:lnTo>
                  <a:lnTo>
                    <a:pt x="0" y="352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6" name="Freeform 25"/>
            <p:cNvSpPr>
              <a:spLocks/>
            </p:cNvSpPr>
            <p:nvPr/>
          </p:nvSpPr>
          <p:spPr bwMode="auto">
            <a:xfrm>
              <a:off x="1355" y="1491"/>
              <a:ext cx="954" cy="999"/>
            </a:xfrm>
            <a:custGeom>
              <a:avLst/>
              <a:gdLst>
                <a:gd name="T0" fmla="*/ 953 w 954"/>
                <a:gd name="T1" fmla="*/ 998 h 999"/>
                <a:gd name="T2" fmla="*/ 855 w 954"/>
                <a:gd name="T3" fmla="*/ 802 h 999"/>
                <a:gd name="T4" fmla="*/ 467 w 954"/>
                <a:gd name="T5" fmla="*/ 621 h 999"/>
                <a:gd name="T6" fmla="*/ 252 w 954"/>
                <a:gd name="T7" fmla="*/ 431 h 999"/>
                <a:gd name="T8" fmla="*/ 69 w 954"/>
                <a:gd name="T9" fmla="*/ 174 h 999"/>
                <a:gd name="T10" fmla="*/ 0 w 954"/>
                <a:gd name="T11" fmla="*/ 0 h 999"/>
                <a:gd name="T12" fmla="*/ 83 w 954"/>
                <a:gd name="T13" fmla="*/ 267 h 999"/>
                <a:gd name="T14" fmla="*/ 321 w 954"/>
                <a:gd name="T15" fmla="*/ 574 h 999"/>
                <a:gd name="T16" fmla="*/ 632 w 954"/>
                <a:gd name="T17" fmla="*/ 783 h 999"/>
                <a:gd name="T18" fmla="*/ 843 w 954"/>
                <a:gd name="T19" fmla="*/ 898 h 999"/>
                <a:gd name="T20" fmla="*/ 890 w 954"/>
                <a:gd name="T21" fmla="*/ 986 h 999"/>
                <a:gd name="T22" fmla="*/ 953 w 954"/>
                <a:gd name="T23" fmla="*/ 998 h 999"/>
                <a:gd name="T24" fmla="*/ 953 w 954"/>
                <a:gd name="T25" fmla="*/ 998 h 99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954"/>
                <a:gd name="T40" fmla="*/ 0 h 999"/>
                <a:gd name="T41" fmla="*/ 954 w 954"/>
                <a:gd name="T42" fmla="*/ 999 h 99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954" h="999">
                  <a:moveTo>
                    <a:pt x="953" y="998"/>
                  </a:moveTo>
                  <a:lnTo>
                    <a:pt x="855" y="802"/>
                  </a:lnTo>
                  <a:lnTo>
                    <a:pt x="467" y="621"/>
                  </a:lnTo>
                  <a:lnTo>
                    <a:pt x="252" y="431"/>
                  </a:lnTo>
                  <a:lnTo>
                    <a:pt x="69" y="174"/>
                  </a:lnTo>
                  <a:lnTo>
                    <a:pt x="0" y="0"/>
                  </a:lnTo>
                  <a:lnTo>
                    <a:pt x="83" y="267"/>
                  </a:lnTo>
                  <a:lnTo>
                    <a:pt x="321" y="574"/>
                  </a:lnTo>
                  <a:lnTo>
                    <a:pt x="632" y="783"/>
                  </a:lnTo>
                  <a:lnTo>
                    <a:pt x="843" y="898"/>
                  </a:lnTo>
                  <a:lnTo>
                    <a:pt x="890" y="986"/>
                  </a:lnTo>
                  <a:lnTo>
                    <a:pt x="953" y="998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7" name="Freeform 26"/>
            <p:cNvSpPr>
              <a:spLocks/>
            </p:cNvSpPr>
            <p:nvPr/>
          </p:nvSpPr>
          <p:spPr bwMode="auto">
            <a:xfrm>
              <a:off x="1227" y="2124"/>
              <a:ext cx="303" cy="449"/>
            </a:xfrm>
            <a:custGeom>
              <a:avLst/>
              <a:gdLst>
                <a:gd name="T0" fmla="*/ 13 w 303"/>
                <a:gd name="T1" fmla="*/ 406 h 449"/>
                <a:gd name="T2" fmla="*/ 78 w 303"/>
                <a:gd name="T3" fmla="*/ 300 h 449"/>
                <a:gd name="T4" fmla="*/ 217 w 303"/>
                <a:gd name="T5" fmla="*/ 224 h 449"/>
                <a:gd name="T6" fmla="*/ 266 w 303"/>
                <a:gd name="T7" fmla="*/ 0 h 449"/>
                <a:gd name="T8" fmla="*/ 302 w 303"/>
                <a:gd name="T9" fmla="*/ 75 h 449"/>
                <a:gd name="T10" fmla="*/ 285 w 303"/>
                <a:gd name="T11" fmla="*/ 190 h 449"/>
                <a:gd name="T12" fmla="*/ 225 w 303"/>
                <a:gd name="T13" fmla="*/ 300 h 449"/>
                <a:gd name="T14" fmla="*/ 104 w 303"/>
                <a:gd name="T15" fmla="*/ 338 h 449"/>
                <a:gd name="T16" fmla="*/ 0 w 303"/>
                <a:gd name="T17" fmla="*/ 448 h 449"/>
                <a:gd name="T18" fmla="*/ 13 w 303"/>
                <a:gd name="T19" fmla="*/ 406 h 449"/>
                <a:gd name="T20" fmla="*/ 13 w 303"/>
                <a:gd name="T21" fmla="*/ 406 h 44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03"/>
                <a:gd name="T34" fmla="*/ 0 h 449"/>
                <a:gd name="T35" fmla="*/ 303 w 303"/>
                <a:gd name="T36" fmla="*/ 449 h 44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03" h="449">
                  <a:moveTo>
                    <a:pt x="13" y="406"/>
                  </a:moveTo>
                  <a:lnTo>
                    <a:pt x="78" y="300"/>
                  </a:lnTo>
                  <a:lnTo>
                    <a:pt x="217" y="224"/>
                  </a:lnTo>
                  <a:lnTo>
                    <a:pt x="266" y="0"/>
                  </a:lnTo>
                  <a:lnTo>
                    <a:pt x="302" y="75"/>
                  </a:lnTo>
                  <a:lnTo>
                    <a:pt x="285" y="190"/>
                  </a:lnTo>
                  <a:lnTo>
                    <a:pt x="225" y="300"/>
                  </a:lnTo>
                  <a:lnTo>
                    <a:pt x="104" y="338"/>
                  </a:lnTo>
                  <a:lnTo>
                    <a:pt x="0" y="448"/>
                  </a:lnTo>
                  <a:lnTo>
                    <a:pt x="13" y="406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8" name="Freeform 27"/>
            <p:cNvSpPr>
              <a:spLocks/>
            </p:cNvSpPr>
            <p:nvPr/>
          </p:nvSpPr>
          <p:spPr bwMode="auto">
            <a:xfrm>
              <a:off x="1139" y="2124"/>
              <a:ext cx="1256" cy="1003"/>
            </a:xfrm>
            <a:custGeom>
              <a:avLst/>
              <a:gdLst>
                <a:gd name="T0" fmla="*/ 417 w 1256"/>
                <a:gd name="T1" fmla="*/ 0 h 1003"/>
                <a:gd name="T2" fmla="*/ 537 w 1256"/>
                <a:gd name="T3" fmla="*/ 68 h 1003"/>
                <a:gd name="T4" fmla="*/ 556 w 1256"/>
                <a:gd name="T5" fmla="*/ 169 h 1003"/>
                <a:gd name="T6" fmla="*/ 545 w 1256"/>
                <a:gd name="T7" fmla="*/ 237 h 1003"/>
                <a:gd name="T8" fmla="*/ 493 w 1256"/>
                <a:gd name="T9" fmla="*/ 312 h 1003"/>
                <a:gd name="T10" fmla="*/ 493 w 1256"/>
                <a:gd name="T11" fmla="*/ 365 h 1003"/>
                <a:gd name="T12" fmla="*/ 556 w 1256"/>
                <a:gd name="T13" fmla="*/ 384 h 1003"/>
                <a:gd name="T14" fmla="*/ 709 w 1256"/>
                <a:gd name="T15" fmla="*/ 384 h 1003"/>
                <a:gd name="T16" fmla="*/ 1065 w 1256"/>
                <a:gd name="T17" fmla="*/ 360 h 1003"/>
                <a:gd name="T18" fmla="*/ 1118 w 1256"/>
                <a:gd name="T19" fmla="*/ 353 h 1003"/>
                <a:gd name="T20" fmla="*/ 1219 w 1256"/>
                <a:gd name="T21" fmla="*/ 380 h 1003"/>
                <a:gd name="T22" fmla="*/ 1255 w 1256"/>
                <a:gd name="T23" fmla="*/ 441 h 1003"/>
                <a:gd name="T24" fmla="*/ 1255 w 1256"/>
                <a:gd name="T25" fmla="*/ 534 h 1003"/>
                <a:gd name="T26" fmla="*/ 1180 w 1256"/>
                <a:gd name="T27" fmla="*/ 576 h 1003"/>
                <a:gd name="T28" fmla="*/ 894 w 1256"/>
                <a:gd name="T29" fmla="*/ 576 h 1003"/>
                <a:gd name="T30" fmla="*/ 709 w 1256"/>
                <a:gd name="T31" fmla="*/ 604 h 1003"/>
                <a:gd name="T32" fmla="*/ 735 w 1256"/>
                <a:gd name="T33" fmla="*/ 671 h 1003"/>
                <a:gd name="T34" fmla="*/ 709 w 1256"/>
                <a:gd name="T35" fmla="*/ 745 h 1003"/>
                <a:gd name="T36" fmla="*/ 683 w 1256"/>
                <a:gd name="T37" fmla="*/ 771 h 1003"/>
                <a:gd name="T38" fmla="*/ 683 w 1256"/>
                <a:gd name="T39" fmla="*/ 858 h 1003"/>
                <a:gd name="T40" fmla="*/ 599 w 1256"/>
                <a:gd name="T41" fmla="*/ 900 h 1003"/>
                <a:gd name="T42" fmla="*/ 577 w 1256"/>
                <a:gd name="T43" fmla="*/ 955 h 1003"/>
                <a:gd name="T44" fmla="*/ 441 w 1256"/>
                <a:gd name="T45" fmla="*/ 993 h 1003"/>
                <a:gd name="T46" fmla="*/ 209 w 1256"/>
                <a:gd name="T47" fmla="*/ 1002 h 1003"/>
                <a:gd name="T48" fmla="*/ 0 w 1256"/>
                <a:gd name="T49" fmla="*/ 934 h 1003"/>
                <a:gd name="T50" fmla="*/ 237 w 1256"/>
                <a:gd name="T51" fmla="*/ 968 h 1003"/>
                <a:gd name="T52" fmla="*/ 433 w 1256"/>
                <a:gd name="T53" fmla="*/ 968 h 1003"/>
                <a:gd name="T54" fmla="*/ 510 w 1256"/>
                <a:gd name="T55" fmla="*/ 934 h 1003"/>
                <a:gd name="T56" fmla="*/ 523 w 1256"/>
                <a:gd name="T57" fmla="*/ 872 h 1003"/>
                <a:gd name="T58" fmla="*/ 585 w 1256"/>
                <a:gd name="T59" fmla="*/ 846 h 1003"/>
                <a:gd name="T60" fmla="*/ 591 w 1256"/>
                <a:gd name="T61" fmla="*/ 745 h 1003"/>
                <a:gd name="T62" fmla="*/ 616 w 1256"/>
                <a:gd name="T63" fmla="*/ 678 h 1003"/>
                <a:gd name="T64" fmla="*/ 606 w 1256"/>
                <a:gd name="T65" fmla="*/ 604 h 1003"/>
                <a:gd name="T66" fmla="*/ 850 w 1256"/>
                <a:gd name="T67" fmla="*/ 555 h 1003"/>
                <a:gd name="T68" fmla="*/ 1158 w 1256"/>
                <a:gd name="T69" fmla="*/ 549 h 1003"/>
                <a:gd name="T70" fmla="*/ 1205 w 1256"/>
                <a:gd name="T71" fmla="*/ 509 h 1003"/>
                <a:gd name="T72" fmla="*/ 1197 w 1256"/>
                <a:gd name="T73" fmla="*/ 411 h 1003"/>
                <a:gd name="T74" fmla="*/ 1135 w 1256"/>
                <a:gd name="T75" fmla="*/ 392 h 1003"/>
                <a:gd name="T76" fmla="*/ 1033 w 1256"/>
                <a:gd name="T77" fmla="*/ 384 h 1003"/>
                <a:gd name="T78" fmla="*/ 711 w 1256"/>
                <a:gd name="T79" fmla="*/ 406 h 1003"/>
                <a:gd name="T80" fmla="*/ 537 w 1256"/>
                <a:gd name="T81" fmla="*/ 406 h 1003"/>
                <a:gd name="T82" fmla="*/ 445 w 1256"/>
                <a:gd name="T83" fmla="*/ 380 h 1003"/>
                <a:gd name="T84" fmla="*/ 488 w 1256"/>
                <a:gd name="T85" fmla="*/ 300 h 1003"/>
                <a:gd name="T86" fmla="*/ 523 w 1256"/>
                <a:gd name="T87" fmla="*/ 169 h 1003"/>
                <a:gd name="T88" fmla="*/ 510 w 1256"/>
                <a:gd name="T89" fmla="*/ 75 h 1003"/>
                <a:gd name="T90" fmla="*/ 417 w 1256"/>
                <a:gd name="T91" fmla="*/ 0 h 1003"/>
                <a:gd name="T92" fmla="*/ 417 w 1256"/>
                <a:gd name="T93" fmla="*/ 0 h 1003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1256"/>
                <a:gd name="T142" fmla="*/ 0 h 1003"/>
                <a:gd name="T143" fmla="*/ 1256 w 1256"/>
                <a:gd name="T144" fmla="*/ 1003 h 1003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1256" h="1003">
                  <a:moveTo>
                    <a:pt x="417" y="0"/>
                  </a:moveTo>
                  <a:lnTo>
                    <a:pt x="537" y="68"/>
                  </a:lnTo>
                  <a:lnTo>
                    <a:pt x="556" y="169"/>
                  </a:lnTo>
                  <a:lnTo>
                    <a:pt x="545" y="237"/>
                  </a:lnTo>
                  <a:lnTo>
                    <a:pt x="493" y="312"/>
                  </a:lnTo>
                  <a:lnTo>
                    <a:pt x="493" y="365"/>
                  </a:lnTo>
                  <a:lnTo>
                    <a:pt x="556" y="384"/>
                  </a:lnTo>
                  <a:lnTo>
                    <a:pt x="709" y="384"/>
                  </a:lnTo>
                  <a:lnTo>
                    <a:pt x="1065" y="360"/>
                  </a:lnTo>
                  <a:lnTo>
                    <a:pt x="1118" y="353"/>
                  </a:lnTo>
                  <a:lnTo>
                    <a:pt x="1219" y="380"/>
                  </a:lnTo>
                  <a:lnTo>
                    <a:pt x="1255" y="441"/>
                  </a:lnTo>
                  <a:lnTo>
                    <a:pt x="1255" y="534"/>
                  </a:lnTo>
                  <a:lnTo>
                    <a:pt x="1180" y="576"/>
                  </a:lnTo>
                  <a:lnTo>
                    <a:pt x="894" y="576"/>
                  </a:lnTo>
                  <a:lnTo>
                    <a:pt x="709" y="604"/>
                  </a:lnTo>
                  <a:lnTo>
                    <a:pt x="735" y="671"/>
                  </a:lnTo>
                  <a:lnTo>
                    <a:pt x="709" y="745"/>
                  </a:lnTo>
                  <a:lnTo>
                    <a:pt x="683" y="771"/>
                  </a:lnTo>
                  <a:lnTo>
                    <a:pt x="683" y="858"/>
                  </a:lnTo>
                  <a:lnTo>
                    <a:pt x="599" y="900"/>
                  </a:lnTo>
                  <a:lnTo>
                    <a:pt x="577" y="955"/>
                  </a:lnTo>
                  <a:lnTo>
                    <a:pt x="441" y="993"/>
                  </a:lnTo>
                  <a:lnTo>
                    <a:pt x="209" y="1002"/>
                  </a:lnTo>
                  <a:lnTo>
                    <a:pt x="0" y="934"/>
                  </a:lnTo>
                  <a:lnTo>
                    <a:pt x="237" y="968"/>
                  </a:lnTo>
                  <a:lnTo>
                    <a:pt x="433" y="968"/>
                  </a:lnTo>
                  <a:lnTo>
                    <a:pt x="510" y="934"/>
                  </a:lnTo>
                  <a:lnTo>
                    <a:pt x="523" y="872"/>
                  </a:lnTo>
                  <a:lnTo>
                    <a:pt x="585" y="846"/>
                  </a:lnTo>
                  <a:lnTo>
                    <a:pt x="591" y="745"/>
                  </a:lnTo>
                  <a:lnTo>
                    <a:pt x="616" y="678"/>
                  </a:lnTo>
                  <a:lnTo>
                    <a:pt x="606" y="604"/>
                  </a:lnTo>
                  <a:lnTo>
                    <a:pt x="850" y="555"/>
                  </a:lnTo>
                  <a:lnTo>
                    <a:pt x="1158" y="549"/>
                  </a:lnTo>
                  <a:lnTo>
                    <a:pt x="1205" y="509"/>
                  </a:lnTo>
                  <a:lnTo>
                    <a:pt x="1197" y="411"/>
                  </a:lnTo>
                  <a:lnTo>
                    <a:pt x="1135" y="392"/>
                  </a:lnTo>
                  <a:lnTo>
                    <a:pt x="1033" y="384"/>
                  </a:lnTo>
                  <a:lnTo>
                    <a:pt x="711" y="406"/>
                  </a:lnTo>
                  <a:lnTo>
                    <a:pt x="537" y="406"/>
                  </a:lnTo>
                  <a:lnTo>
                    <a:pt x="445" y="380"/>
                  </a:lnTo>
                  <a:lnTo>
                    <a:pt x="488" y="300"/>
                  </a:lnTo>
                  <a:lnTo>
                    <a:pt x="523" y="169"/>
                  </a:lnTo>
                  <a:lnTo>
                    <a:pt x="510" y="75"/>
                  </a:lnTo>
                  <a:lnTo>
                    <a:pt x="417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9" name="Freeform 28"/>
            <p:cNvSpPr>
              <a:spLocks/>
            </p:cNvSpPr>
            <p:nvPr/>
          </p:nvSpPr>
          <p:spPr bwMode="auto">
            <a:xfrm>
              <a:off x="1159" y="1409"/>
              <a:ext cx="173" cy="304"/>
            </a:xfrm>
            <a:custGeom>
              <a:avLst/>
              <a:gdLst>
                <a:gd name="T0" fmla="*/ 8 w 173"/>
                <a:gd name="T1" fmla="*/ 0 h 304"/>
                <a:gd name="T2" fmla="*/ 0 w 173"/>
                <a:gd name="T3" fmla="*/ 168 h 304"/>
                <a:gd name="T4" fmla="*/ 25 w 173"/>
                <a:gd name="T5" fmla="*/ 263 h 304"/>
                <a:gd name="T6" fmla="*/ 68 w 173"/>
                <a:gd name="T7" fmla="*/ 256 h 304"/>
                <a:gd name="T8" fmla="*/ 72 w 173"/>
                <a:gd name="T9" fmla="*/ 303 h 304"/>
                <a:gd name="T10" fmla="*/ 172 w 173"/>
                <a:gd name="T11" fmla="*/ 237 h 304"/>
                <a:gd name="T12" fmla="*/ 81 w 173"/>
                <a:gd name="T13" fmla="*/ 237 h 304"/>
                <a:gd name="T14" fmla="*/ 31 w 173"/>
                <a:gd name="T15" fmla="*/ 241 h 304"/>
                <a:gd name="T16" fmla="*/ 15 w 173"/>
                <a:gd name="T17" fmla="*/ 183 h 304"/>
                <a:gd name="T18" fmla="*/ 15 w 173"/>
                <a:gd name="T19" fmla="*/ 99 h 304"/>
                <a:gd name="T20" fmla="*/ 8 w 173"/>
                <a:gd name="T21" fmla="*/ 0 h 304"/>
                <a:gd name="T22" fmla="*/ 8 w 173"/>
                <a:gd name="T23" fmla="*/ 0 h 30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73"/>
                <a:gd name="T37" fmla="*/ 0 h 304"/>
                <a:gd name="T38" fmla="*/ 173 w 173"/>
                <a:gd name="T39" fmla="*/ 304 h 30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73" h="304">
                  <a:moveTo>
                    <a:pt x="8" y="0"/>
                  </a:moveTo>
                  <a:lnTo>
                    <a:pt x="0" y="168"/>
                  </a:lnTo>
                  <a:lnTo>
                    <a:pt x="25" y="263"/>
                  </a:lnTo>
                  <a:lnTo>
                    <a:pt x="68" y="256"/>
                  </a:lnTo>
                  <a:lnTo>
                    <a:pt x="72" y="303"/>
                  </a:lnTo>
                  <a:lnTo>
                    <a:pt x="172" y="237"/>
                  </a:lnTo>
                  <a:lnTo>
                    <a:pt x="81" y="237"/>
                  </a:lnTo>
                  <a:lnTo>
                    <a:pt x="31" y="241"/>
                  </a:lnTo>
                  <a:lnTo>
                    <a:pt x="15" y="183"/>
                  </a:lnTo>
                  <a:lnTo>
                    <a:pt x="15" y="99"/>
                  </a:lnTo>
                  <a:lnTo>
                    <a:pt x="8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0" name="Freeform 29"/>
            <p:cNvSpPr>
              <a:spLocks/>
            </p:cNvSpPr>
            <p:nvPr/>
          </p:nvSpPr>
          <p:spPr bwMode="auto">
            <a:xfrm>
              <a:off x="1294" y="1815"/>
              <a:ext cx="964" cy="663"/>
            </a:xfrm>
            <a:custGeom>
              <a:avLst/>
              <a:gdLst>
                <a:gd name="T0" fmla="*/ 19 w 964"/>
                <a:gd name="T1" fmla="*/ 0 h 663"/>
                <a:gd name="T2" fmla="*/ 0 w 964"/>
                <a:gd name="T3" fmla="*/ 24 h 663"/>
                <a:gd name="T4" fmla="*/ 111 w 964"/>
                <a:gd name="T5" fmla="*/ 175 h 663"/>
                <a:gd name="T6" fmla="*/ 262 w 964"/>
                <a:gd name="T7" fmla="*/ 290 h 663"/>
                <a:gd name="T8" fmla="*/ 451 w 964"/>
                <a:gd name="T9" fmla="*/ 439 h 663"/>
                <a:gd name="T10" fmla="*/ 788 w 964"/>
                <a:gd name="T11" fmla="*/ 567 h 663"/>
                <a:gd name="T12" fmla="*/ 904 w 964"/>
                <a:gd name="T13" fmla="*/ 609 h 663"/>
                <a:gd name="T14" fmla="*/ 963 w 964"/>
                <a:gd name="T15" fmla="*/ 662 h 663"/>
                <a:gd name="T16" fmla="*/ 916 w 964"/>
                <a:gd name="T17" fmla="*/ 594 h 663"/>
                <a:gd name="T18" fmla="*/ 554 w 964"/>
                <a:gd name="T19" fmla="*/ 452 h 663"/>
                <a:gd name="T20" fmla="*/ 374 w 964"/>
                <a:gd name="T21" fmla="*/ 337 h 663"/>
                <a:gd name="T22" fmla="*/ 158 w 964"/>
                <a:gd name="T23" fmla="*/ 155 h 663"/>
                <a:gd name="T24" fmla="*/ 45 w 964"/>
                <a:gd name="T25" fmla="*/ 24 h 663"/>
                <a:gd name="T26" fmla="*/ 19 w 964"/>
                <a:gd name="T27" fmla="*/ 0 h 663"/>
                <a:gd name="T28" fmla="*/ 19 w 964"/>
                <a:gd name="T29" fmla="*/ 0 h 66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964"/>
                <a:gd name="T46" fmla="*/ 0 h 663"/>
                <a:gd name="T47" fmla="*/ 964 w 964"/>
                <a:gd name="T48" fmla="*/ 663 h 66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964" h="663">
                  <a:moveTo>
                    <a:pt x="19" y="0"/>
                  </a:moveTo>
                  <a:lnTo>
                    <a:pt x="0" y="24"/>
                  </a:lnTo>
                  <a:lnTo>
                    <a:pt x="111" y="175"/>
                  </a:lnTo>
                  <a:lnTo>
                    <a:pt x="262" y="290"/>
                  </a:lnTo>
                  <a:lnTo>
                    <a:pt x="451" y="439"/>
                  </a:lnTo>
                  <a:lnTo>
                    <a:pt x="788" y="567"/>
                  </a:lnTo>
                  <a:lnTo>
                    <a:pt x="904" y="609"/>
                  </a:lnTo>
                  <a:lnTo>
                    <a:pt x="963" y="662"/>
                  </a:lnTo>
                  <a:lnTo>
                    <a:pt x="916" y="594"/>
                  </a:lnTo>
                  <a:lnTo>
                    <a:pt x="554" y="452"/>
                  </a:lnTo>
                  <a:lnTo>
                    <a:pt x="374" y="337"/>
                  </a:lnTo>
                  <a:lnTo>
                    <a:pt x="158" y="155"/>
                  </a:lnTo>
                  <a:lnTo>
                    <a:pt x="45" y="24"/>
                  </a:lnTo>
                  <a:lnTo>
                    <a:pt x="19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1" name="Freeform 30"/>
            <p:cNvSpPr>
              <a:spLocks/>
            </p:cNvSpPr>
            <p:nvPr/>
          </p:nvSpPr>
          <p:spPr bwMode="auto">
            <a:xfrm>
              <a:off x="1627" y="1491"/>
              <a:ext cx="661" cy="309"/>
            </a:xfrm>
            <a:custGeom>
              <a:avLst/>
              <a:gdLst>
                <a:gd name="T0" fmla="*/ 0 w 661"/>
                <a:gd name="T1" fmla="*/ 308 h 309"/>
                <a:gd name="T2" fmla="*/ 97 w 661"/>
                <a:gd name="T3" fmla="*/ 38 h 309"/>
                <a:gd name="T4" fmla="*/ 337 w 661"/>
                <a:gd name="T5" fmla="*/ 0 h 309"/>
                <a:gd name="T6" fmla="*/ 545 w 661"/>
                <a:gd name="T7" fmla="*/ 67 h 309"/>
                <a:gd name="T8" fmla="*/ 660 w 661"/>
                <a:gd name="T9" fmla="*/ 194 h 309"/>
                <a:gd name="T10" fmla="*/ 463 w 661"/>
                <a:gd name="T11" fmla="*/ 67 h 309"/>
                <a:gd name="T12" fmla="*/ 395 w 661"/>
                <a:gd name="T13" fmla="*/ 249 h 309"/>
                <a:gd name="T14" fmla="*/ 395 w 661"/>
                <a:gd name="T15" fmla="*/ 38 h 309"/>
                <a:gd name="T16" fmla="*/ 291 w 661"/>
                <a:gd name="T17" fmla="*/ 30 h 309"/>
                <a:gd name="T18" fmla="*/ 161 w 661"/>
                <a:gd name="T19" fmla="*/ 58 h 309"/>
                <a:gd name="T20" fmla="*/ 283 w 661"/>
                <a:gd name="T21" fmla="*/ 249 h 309"/>
                <a:gd name="T22" fmla="*/ 111 w 661"/>
                <a:gd name="T23" fmla="*/ 93 h 309"/>
                <a:gd name="T24" fmla="*/ 0 w 661"/>
                <a:gd name="T25" fmla="*/ 308 h 309"/>
                <a:gd name="T26" fmla="*/ 0 w 661"/>
                <a:gd name="T27" fmla="*/ 308 h 30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661"/>
                <a:gd name="T43" fmla="*/ 0 h 309"/>
                <a:gd name="T44" fmla="*/ 661 w 661"/>
                <a:gd name="T45" fmla="*/ 309 h 309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661" h="309">
                  <a:moveTo>
                    <a:pt x="0" y="308"/>
                  </a:moveTo>
                  <a:lnTo>
                    <a:pt x="97" y="38"/>
                  </a:lnTo>
                  <a:lnTo>
                    <a:pt x="337" y="0"/>
                  </a:lnTo>
                  <a:lnTo>
                    <a:pt x="545" y="67"/>
                  </a:lnTo>
                  <a:lnTo>
                    <a:pt x="660" y="194"/>
                  </a:lnTo>
                  <a:lnTo>
                    <a:pt x="463" y="67"/>
                  </a:lnTo>
                  <a:lnTo>
                    <a:pt x="395" y="249"/>
                  </a:lnTo>
                  <a:lnTo>
                    <a:pt x="395" y="38"/>
                  </a:lnTo>
                  <a:lnTo>
                    <a:pt x="291" y="30"/>
                  </a:lnTo>
                  <a:lnTo>
                    <a:pt x="161" y="58"/>
                  </a:lnTo>
                  <a:lnTo>
                    <a:pt x="283" y="249"/>
                  </a:lnTo>
                  <a:lnTo>
                    <a:pt x="111" y="93"/>
                  </a:lnTo>
                  <a:lnTo>
                    <a:pt x="0" y="308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2" name="Freeform 31"/>
            <p:cNvSpPr>
              <a:spLocks/>
            </p:cNvSpPr>
            <p:nvPr/>
          </p:nvSpPr>
          <p:spPr bwMode="auto">
            <a:xfrm>
              <a:off x="1950" y="1740"/>
              <a:ext cx="353" cy="494"/>
            </a:xfrm>
            <a:custGeom>
              <a:avLst/>
              <a:gdLst>
                <a:gd name="T0" fmla="*/ 72 w 353"/>
                <a:gd name="T1" fmla="*/ 0 h 494"/>
                <a:gd name="T2" fmla="*/ 0 w 353"/>
                <a:gd name="T3" fmla="*/ 0 h 494"/>
                <a:gd name="T4" fmla="*/ 0 w 353"/>
                <a:gd name="T5" fmla="*/ 440 h 494"/>
                <a:gd name="T6" fmla="*/ 83 w 353"/>
                <a:gd name="T7" fmla="*/ 493 h 494"/>
                <a:gd name="T8" fmla="*/ 76 w 353"/>
                <a:gd name="T9" fmla="*/ 398 h 494"/>
                <a:gd name="T10" fmla="*/ 29 w 353"/>
                <a:gd name="T11" fmla="*/ 244 h 494"/>
                <a:gd name="T12" fmla="*/ 72 w 353"/>
                <a:gd name="T13" fmla="*/ 32 h 494"/>
                <a:gd name="T14" fmla="*/ 337 w 353"/>
                <a:gd name="T15" fmla="*/ 447 h 494"/>
                <a:gd name="T16" fmla="*/ 352 w 353"/>
                <a:gd name="T17" fmla="*/ 405 h 494"/>
                <a:gd name="T18" fmla="*/ 92 w 353"/>
                <a:gd name="T19" fmla="*/ 12 h 494"/>
                <a:gd name="T20" fmla="*/ 72 w 353"/>
                <a:gd name="T21" fmla="*/ 0 h 494"/>
                <a:gd name="T22" fmla="*/ 72 w 353"/>
                <a:gd name="T23" fmla="*/ 0 h 49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53"/>
                <a:gd name="T37" fmla="*/ 0 h 494"/>
                <a:gd name="T38" fmla="*/ 353 w 353"/>
                <a:gd name="T39" fmla="*/ 494 h 49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53" h="494">
                  <a:moveTo>
                    <a:pt x="72" y="0"/>
                  </a:moveTo>
                  <a:lnTo>
                    <a:pt x="0" y="0"/>
                  </a:lnTo>
                  <a:lnTo>
                    <a:pt x="0" y="440"/>
                  </a:lnTo>
                  <a:lnTo>
                    <a:pt x="83" y="493"/>
                  </a:lnTo>
                  <a:lnTo>
                    <a:pt x="76" y="398"/>
                  </a:lnTo>
                  <a:lnTo>
                    <a:pt x="29" y="244"/>
                  </a:lnTo>
                  <a:lnTo>
                    <a:pt x="72" y="32"/>
                  </a:lnTo>
                  <a:lnTo>
                    <a:pt x="337" y="447"/>
                  </a:lnTo>
                  <a:lnTo>
                    <a:pt x="352" y="405"/>
                  </a:lnTo>
                  <a:lnTo>
                    <a:pt x="92" y="12"/>
                  </a:lnTo>
                  <a:lnTo>
                    <a:pt x="72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3" name="Freeform 32"/>
            <p:cNvSpPr>
              <a:spLocks/>
            </p:cNvSpPr>
            <p:nvPr/>
          </p:nvSpPr>
          <p:spPr bwMode="auto">
            <a:xfrm>
              <a:off x="2308" y="2676"/>
              <a:ext cx="96" cy="304"/>
            </a:xfrm>
            <a:custGeom>
              <a:avLst/>
              <a:gdLst>
                <a:gd name="T0" fmla="*/ 33 w 96"/>
                <a:gd name="T1" fmla="*/ 0 h 304"/>
                <a:gd name="T2" fmla="*/ 95 w 96"/>
                <a:gd name="T3" fmla="*/ 186 h 304"/>
                <a:gd name="T4" fmla="*/ 95 w 96"/>
                <a:gd name="T5" fmla="*/ 303 h 304"/>
                <a:gd name="T6" fmla="*/ 0 w 96"/>
                <a:gd name="T7" fmla="*/ 16 h 304"/>
                <a:gd name="T8" fmla="*/ 33 w 96"/>
                <a:gd name="T9" fmla="*/ 0 h 304"/>
                <a:gd name="T10" fmla="*/ 33 w 96"/>
                <a:gd name="T11" fmla="*/ 0 h 3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96"/>
                <a:gd name="T19" fmla="*/ 0 h 304"/>
                <a:gd name="T20" fmla="*/ 96 w 96"/>
                <a:gd name="T21" fmla="*/ 304 h 30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96" h="304">
                  <a:moveTo>
                    <a:pt x="33" y="0"/>
                  </a:moveTo>
                  <a:lnTo>
                    <a:pt x="95" y="186"/>
                  </a:lnTo>
                  <a:lnTo>
                    <a:pt x="95" y="303"/>
                  </a:lnTo>
                  <a:lnTo>
                    <a:pt x="0" y="16"/>
                  </a:lnTo>
                  <a:lnTo>
                    <a:pt x="33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4" name="Freeform 33"/>
            <p:cNvSpPr>
              <a:spLocks/>
            </p:cNvSpPr>
            <p:nvPr/>
          </p:nvSpPr>
          <p:spPr bwMode="auto">
            <a:xfrm>
              <a:off x="758" y="3123"/>
              <a:ext cx="1514" cy="836"/>
            </a:xfrm>
            <a:custGeom>
              <a:avLst/>
              <a:gdLst>
                <a:gd name="T0" fmla="*/ 130 w 1514"/>
                <a:gd name="T1" fmla="*/ 36 h 836"/>
                <a:gd name="T2" fmla="*/ 115 w 1514"/>
                <a:gd name="T3" fmla="*/ 238 h 836"/>
                <a:gd name="T4" fmla="*/ 0 w 1514"/>
                <a:gd name="T5" fmla="*/ 456 h 836"/>
                <a:gd name="T6" fmla="*/ 130 w 1514"/>
                <a:gd name="T7" fmla="*/ 574 h 836"/>
                <a:gd name="T8" fmla="*/ 453 w 1514"/>
                <a:gd name="T9" fmla="*/ 634 h 836"/>
                <a:gd name="T10" fmla="*/ 444 w 1514"/>
                <a:gd name="T11" fmla="*/ 835 h 836"/>
                <a:gd name="T12" fmla="*/ 499 w 1514"/>
                <a:gd name="T13" fmla="*/ 717 h 836"/>
                <a:gd name="T14" fmla="*/ 504 w 1514"/>
                <a:gd name="T15" fmla="*/ 623 h 836"/>
                <a:gd name="T16" fmla="*/ 1308 w 1514"/>
                <a:gd name="T17" fmla="*/ 473 h 836"/>
                <a:gd name="T18" fmla="*/ 1513 w 1514"/>
                <a:gd name="T19" fmla="*/ 311 h 836"/>
                <a:gd name="T20" fmla="*/ 1268 w 1514"/>
                <a:gd name="T21" fmla="*/ 465 h 836"/>
                <a:gd name="T22" fmla="*/ 666 w 1514"/>
                <a:gd name="T23" fmla="*/ 547 h 836"/>
                <a:gd name="T24" fmla="*/ 173 w 1514"/>
                <a:gd name="T25" fmla="*/ 547 h 836"/>
                <a:gd name="T26" fmla="*/ 44 w 1514"/>
                <a:gd name="T27" fmla="*/ 448 h 836"/>
                <a:gd name="T28" fmla="*/ 147 w 1514"/>
                <a:gd name="T29" fmla="*/ 238 h 836"/>
                <a:gd name="T30" fmla="*/ 165 w 1514"/>
                <a:gd name="T31" fmla="*/ 0 h 836"/>
                <a:gd name="T32" fmla="*/ 130 w 1514"/>
                <a:gd name="T33" fmla="*/ 36 h 836"/>
                <a:gd name="T34" fmla="*/ 130 w 1514"/>
                <a:gd name="T35" fmla="*/ 36 h 8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514"/>
                <a:gd name="T55" fmla="*/ 0 h 836"/>
                <a:gd name="T56" fmla="*/ 1514 w 1514"/>
                <a:gd name="T57" fmla="*/ 836 h 8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514" h="836">
                  <a:moveTo>
                    <a:pt x="130" y="36"/>
                  </a:moveTo>
                  <a:lnTo>
                    <a:pt x="115" y="238"/>
                  </a:lnTo>
                  <a:lnTo>
                    <a:pt x="0" y="456"/>
                  </a:lnTo>
                  <a:lnTo>
                    <a:pt x="130" y="574"/>
                  </a:lnTo>
                  <a:lnTo>
                    <a:pt x="453" y="634"/>
                  </a:lnTo>
                  <a:lnTo>
                    <a:pt x="444" y="835"/>
                  </a:lnTo>
                  <a:lnTo>
                    <a:pt x="499" y="717"/>
                  </a:lnTo>
                  <a:lnTo>
                    <a:pt x="504" y="623"/>
                  </a:lnTo>
                  <a:lnTo>
                    <a:pt x="1308" y="473"/>
                  </a:lnTo>
                  <a:lnTo>
                    <a:pt x="1513" y="311"/>
                  </a:lnTo>
                  <a:lnTo>
                    <a:pt x="1268" y="465"/>
                  </a:lnTo>
                  <a:lnTo>
                    <a:pt x="666" y="547"/>
                  </a:lnTo>
                  <a:lnTo>
                    <a:pt x="173" y="547"/>
                  </a:lnTo>
                  <a:lnTo>
                    <a:pt x="44" y="448"/>
                  </a:lnTo>
                  <a:lnTo>
                    <a:pt x="147" y="238"/>
                  </a:lnTo>
                  <a:lnTo>
                    <a:pt x="165" y="0"/>
                  </a:lnTo>
                  <a:lnTo>
                    <a:pt x="130" y="36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5" name="Freeform 34"/>
            <p:cNvSpPr>
              <a:spLocks/>
            </p:cNvSpPr>
            <p:nvPr/>
          </p:nvSpPr>
          <p:spPr bwMode="auto">
            <a:xfrm>
              <a:off x="2336" y="620"/>
              <a:ext cx="1607" cy="574"/>
            </a:xfrm>
            <a:custGeom>
              <a:avLst/>
              <a:gdLst>
                <a:gd name="T0" fmla="*/ 1308 w 1607"/>
                <a:gd name="T1" fmla="*/ 138 h 574"/>
                <a:gd name="T2" fmla="*/ 1047 w 1607"/>
                <a:gd name="T3" fmla="*/ 156 h 574"/>
                <a:gd name="T4" fmla="*/ 614 w 1607"/>
                <a:gd name="T5" fmla="*/ 240 h 574"/>
                <a:gd name="T6" fmla="*/ 286 w 1607"/>
                <a:gd name="T7" fmla="*/ 318 h 574"/>
                <a:gd name="T8" fmla="*/ 133 w 1607"/>
                <a:gd name="T9" fmla="*/ 350 h 574"/>
                <a:gd name="T10" fmla="*/ 36 w 1607"/>
                <a:gd name="T11" fmla="*/ 367 h 574"/>
                <a:gd name="T12" fmla="*/ 0 w 1607"/>
                <a:gd name="T13" fmla="*/ 433 h 574"/>
                <a:gd name="T14" fmla="*/ 8 w 1607"/>
                <a:gd name="T15" fmla="*/ 520 h 574"/>
                <a:gd name="T16" fmla="*/ 61 w 1607"/>
                <a:gd name="T17" fmla="*/ 573 h 574"/>
                <a:gd name="T18" fmla="*/ 22 w 1607"/>
                <a:gd name="T19" fmla="*/ 504 h 574"/>
                <a:gd name="T20" fmla="*/ 36 w 1607"/>
                <a:gd name="T21" fmla="*/ 420 h 574"/>
                <a:gd name="T22" fmla="*/ 120 w 1607"/>
                <a:gd name="T23" fmla="*/ 375 h 574"/>
                <a:gd name="T24" fmla="*/ 196 w 1607"/>
                <a:gd name="T25" fmla="*/ 407 h 574"/>
                <a:gd name="T26" fmla="*/ 228 w 1607"/>
                <a:gd name="T27" fmla="*/ 480 h 574"/>
                <a:gd name="T28" fmla="*/ 196 w 1607"/>
                <a:gd name="T29" fmla="*/ 535 h 574"/>
                <a:gd name="T30" fmla="*/ 129 w 1607"/>
                <a:gd name="T31" fmla="*/ 528 h 574"/>
                <a:gd name="T32" fmla="*/ 90 w 1607"/>
                <a:gd name="T33" fmla="*/ 488 h 574"/>
                <a:gd name="T34" fmla="*/ 99 w 1607"/>
                <a:gd name="T35" fmla="*/ 551 h 574"/>
                <a:gd name="T36" fmla="*/ 163 w 1607"/>
                <a:gd name="T37" fmla="*/ 573 h 574"/>
                <a:gd name="T38" fmla="*/ 266 w 1607"/>
                <a:gd name="T39" fmla="*/ 573 h 574"/>
                <a:gd name="T40" fmla="*/ 375 w 1607"/>
                <a:gd name="T41" fmla="*/ 560 h 574"/>
                <a:gd name="T42" fmla="*/ 563 w 1607"/>
                <a:gd name="T43" fmla="*/ 473 h 574"/>
                <a:gd name="T44" fmla="*/ 804 w 1607"/>
                <a:gd name="T45" fmla="*/ 375 h 574"/>
                <a:gd name="T46" fmla="*/ 1020 w 1607"/>
                <a:gd name="T47" fmla="*/ 305 h 574"/>
                <a:gd name="T48" fmla="*/ 1269 w 1607"/>
                <a:gd name="T49" fmla="*/ 254 h 574"/>
                <a:gd name="T50" fmla="*/ 1254 w 1607"/>
                <a:gd name="T51" fmla="*/ 344 h 574"/>
                <a:gd name="T52" fmla="*/ 1317 w 1607"/>
                <a:gd name="T53" fmla="*/ 426 h 574"/>
                <a:gd name="T54" fmla="*/ 1428 w 1607"/>
                <a:gd name="T55" fmla="*/ 458 h 574"/>
                <a:gd name="T56" fmla="*/ 1562 w 1607"/>
                <a:gd name="T57" fmla="*/ 395 h 574"/>
                <a:gd name="T58" fmla="*/ 1606 w 1607"/>
                <a:gd name="T59" fmla="*/ 232 h 574"/>
                <a:gd name="T60" fmla="*/ 1577 w 1607"/>
                <a:gd name="T61" fmla="*/ 110 h 574"/>
                <a:gd name="T62" fmla="*/ 1416 w 1607"/>
                <a:gd name="T63" fmla="*/ 0 h 574"/>
                <a:gd name="T64" fmla="*/ 1290 w 1607"/>
                <a:gd name="T65" fmla="*/ 16 h 574"/>
                <a:gd name="T66" fmla="*/ 1200 w 1607"/>
                <a:gd name="T67" fmla="*/ 90 h 574"/>
                <a:gd name="T68" fmla="*/ 1308 w 1607"/>
                <a:gd name="T69" fmla="*/ 35 h 574"/>
                <a:gd name="T70" fmla="*/ 1400 w 1607"/>
                <a:gd name="T71" fmla="*/ 24 h 574"/>
                <a:gd name="T72" fmla="*/ 1555 w 1607"/>
                <a:gd name="T73" fmla="*/ 131 h 574"/>
                <a:gd name="T74" fmla="*/ 1583 w 1607"/>
                <a:gd name="T75" fmla="*/ 228 h 574"/>
                <a:gd name="T76" fmla="*/ 1522 w 1607"/>
                <a:gd name="T77" fmla="*/ 386 h 574"/>
                <a:gd name="T78" fmla="*/ 1408 w 1607"/>
                <a:gd name="T79" fmla="*/ 433 h 574"/>
                <a:gd name="T80" fmla="*/ 1321 w 1607"/>
                <a:gd name="T81" fmla="*/ 407 h 574"/>
                <a:gd name="T82" fmla="*/ 1276 w 1607"/>
                <a:gd name="T83" fmla="*/ 336 h 574"/>
                <a:gd name="T84" fmla="*/ 1301 w 1607"/>
                <a:gd name="T85" fmla="*/ 175 h 574"/>
                <a:gd name="T86" fmla="*/ 1261 w 1607"/>
                <a:gd name="T87" fmla="*/ 240 h 574"/>
                <a:gd name="T88" fmla="*/ 902 w 1607"/>
                <a:gd name="T89" fmla="*/ 311 h 574"/>
                <a:gd name="T90" fmla="*/ 526 w 1607"/>
                <a:gd name="T91" fmla="*/ 458 h 574"/>
                <a:gd name="T92" fmla="*/ 323 w 1607"/>
                <a:gd name="T93" fmla="*/ 549 h 574"/>
                <a:gd name="T94" fmla="*/ 219 w 1607"/>
                <a:gd name="T95" fmla="*/ 549 h 574"/>
                <a:gd name="T96" fmla="*/ 260 w 1607"/>
                <a:gd name="T97" fmla="*/ 484 h 574"/>
                <a:gd name="T98" fmla="*/ 248 w 1607"/>
                <a:gd name="T99" fmla="*/ 400 h 574"/>
                <a:gd name="T100" fmla="*/ 184 w 1607"/>
                <a:gd name="T101" fmla="*/ 365 h 574"/>
                <a:gd name="T102" fmla="*/ 702 w 1607"/>
                <a:gd name="T103" fmla="*/ 240 h 574"/>
                <a:gd name="T104" fmla="*/ 1096 w 1607"/>
                <a:gd name="T105" fmla="*/ 161 h 574"/>
                <a:gd name="T106" fmla="*/ 1308 w 1607"/>
                <a:gd name="T107" fmla="*/ 138 h 574"/>
                <a:gd name="T108" fmla="*/ 1308 w 1607"/>
                <a:gd name="T109" fmla="*/ 138 h 574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607"/>
                <a:gd name="T166" fmla="*/ 0 h 574"/>
                <a:gd name="T167" fmla="*/ 1607 w 1607"/>
                <a:gd name="T168" fmla="*/ 574 h 574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607" h="574">
                  <a:moveTo>
                    <a:pt x="1308" y="138"/>
                  </a:moveTo>
                  <a:lnTo>
                    <a:pt x="1047" y="156"/>
                  </a:lnTo>
                  <a:lnTo>
                    <a:pt x="614" y="240"/>
                  </a:lnTo>
                  <a:lnTo>
                    <a:pt x="286" y="318"/>
                  </a:lnTo>
                  <a:lnTo>
                    <a:pt x="133" y="350"/>
                  </a:lnTo>
                  <a:lnTo>
                    <a:pt x="36" y="367"/>
                  </a:lnTo>
                  <a:lnTo>
                    <a:pt x="0" y="433"/>
                  </a:lnTo>
                  <a:lnTo>
                    <a:pt x="8" y="520"/>
                  </a:lnTo>
                  <a:lnTo>
                    <a:pt x="61" y="573"/>
                  </a:lnTo>
                  <a:lnTo>
                    <a:pt x="22" y="504"/>
                  </a:lnTo>
                  <a:lnTo>
                    <a:pt x="36" y="420"/>
                  </a:lnTo>
                  <a:lnTo>
                    <a:pt x="120" y="375"/>
                  </a:lnTo>
                  <a:lnTo>
                    <a:pt x="196" y="407"/>
                  </a:lnTo>
                  <a:lnTo>
                    <a:pt x="228" y="480"/>
                  </a:lnTo>
                  <a:lnTo>
                    <a:pt x="196" y="535"/>
                  </a:lnTo>
                  <a:lnTo>
                    <a:pt x="129" y="528"/>
                  </a:lnTo>
                  <a:lnTo>
                    <a:pt x="90" y="488"/>
                  </a:lnTo>
                  <a:lnTo>
                    <a:pt x="99" y="551"/>
                  </a:lnTo>
                  <a:lnTo>
                    <a:pt x="163" y="573"/>
                  </a:lnTo>
                  <a:lnTo>
                    <a:pt x="266" y="573"/>
                  </a:lnTo>
                  <a:lnTo>
                    <a:pt x="375" y="560"/>
                  </a:lnTo>
                  <a:lnTo>
                    <a:pt x="563" y="473"/>
                  </a:lnTo>
                  <a:lnTo>
                    <a:pt x="804" y="375"/>
                  </a:lnTo>
                  <a:lnTo>
                    <a:pt x="1020" y="305"/>
                  </a:lnTo>
                  <a:lnTo>
                    <a:pt x="1269" y="254"/>
                  </a:lnTo>
                  <a:lnTo>
                    <a:pt x="1254" y="344"/>
                  </a:lnTo>
                  <a:lnTo>
                    <a:pt x="1317" y="426"/>
                  </a:lnTo>
                  <a:lnTo>
                    <a:pt x="1428" y="458"/>
                  </a:lnTo>
                  <a:lnTo>
                    <a:pt x="1562" y="395"/>
                  </a:lnTo>
                  <a:lnTo>
                    <a:pt x="1606" y="232"/>
                  </a:lnTo>
                  <a:lnTo>
                    <a:pt x="1577" y="110"/>
                  </a:lnTo>
                  <a:lnTo>
                    <a:pt x="1416" y="0"/>
                  </a:lnTo>
                  <a:lnTo>
                    <a:pt x="1290" y="16"/>
                  </a:lnTo>
                  <a:lnTo>
                    <a:pt x="1200" y="90"/>
                  </a:lnTo>
                  <a:lnTo>
                    <a:pt x="1308" y="35"/>
                  </a:lnTo>
                  <a:lnTo>
                    <a:pt x="1400" y="24"/>
                  </a:lnTo>
                  <a:lnTo>
                    <a:pt x="1555" y="131"/>
                  </a:lnTo>
                  <a:lnTo>
                    <a:pt x="1583" y="228"/>
                  </a:lnTo>
                  <a:lnTo>
                    <a:pt x="1522" y="386"/>
                  </a:lnTo>
                  <a:lnTo>
                    <a:pt x="1408" y="433"/>
                  </a:lnTo>
                  <a:lnTo>
                    <a:pt x="1321" y="407"/>
                  </a:lnTo>
                  <a:lnTo>
                    <a:pt x="1276" y="336"/>
                  </a:lnTo>
                  <a:lnTo>
                    <a:pt x="1301" y="175"/>
                  </a:lnTo>
                  <a:lnTo>
                    <a:pt x="1261" y="240"/>
                  </a:lnTo>
                  <a:lnTo>
                    <a:pt x="902" y="311"/>
                  </a:lnTo>
                  <a:lnTo>
                    <a:pt x="526" y="458"/>
                  </a:lnTo>
                  <a:lnTo>
                    <a:pt x="323" y="549"/>
                  </a:lnTo>
                  <a:lnTo>
                    <a:pt x="219" y="549"/>
                  </a:lnTo>
                  <a:lnTo>
                    <a:pt x="260" y="484"/>
                  </a:lnTo>
                  <a:lnTo>
                    <a:pt x="248" y="400"/>
                  </a:lnTo>
                  <a:lnTo>
                    <a:pt x="184" y="365"/>
                  </a:lnTo>
                  <a:lnTo>
                    <a:pt x="702" y="240"/>
                  </a:lnTo>
                  <a:lnTo>
                    <a:pt x="1096" y="161"/>
                  </a:lnTo>
                  <a:lnTo>
                    <a:pt x="1308" y="138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6" name="Freeform 35"/>
            <p:cNvSpPr>
              <a:spLocks/>
            </p:cNvSpPr>
            <p:nvPr/>
          </p:nvSpPr>
          <p:spPr bwMode="auto">
            <a:xfrm>
              <a:off x="3793" y="620"/>
              <a:ext cx="450" cy="275"/>
            </a:xfrm>
            <a:custGeom>
              <a:avLst/>
              <a:gdLst>
                <a:gd name="T0" fmla="*/ 0 w 450"/>
                <a:gd name="T1" fmla="*/ 27 h 275"/>
                <a:gd name="T2" fmla="*/ 115 w 450"/>
                <a:gd name="T3" fmla="*/ 0 h 275"/>
                <a:gd name="T4" fmla="*/ 245 w 450"/>
                <a:gd name="T5" fmla="*/ 24 h 275"/>
                <a:gd name="T6" fmla="*/ 372 w 450"/>
                <a:gd name="T7" fmla="*/ 27 h 275"/>
                <a:gd name="T8" fmla="*/ 449 w 450"/>
                <a:gd name="T9" fmla="*/ 190 h 275"/>
                <a:gd name="T10" fmla="*/ 319 w 450"/>
                <a:gd name="T11" fmla="*/ 274 h 275"/>
                <a:gd name="T12" fmla="*/ 427 w 450"/>
                <a:gd name="T13" fmla="*/ 181 h 275"/>
                <a:gd name="T14" fmla="*/ 350 w 450"/>
                <a:gd name="T15" fmla="*/ 55 h 275"/>
                <a:gd name="T16" fmla="*/ 270 w 450"/>
                <a:gd name="T17" fmla="*/ 55 h 275"/>
                <a:gd name="T18" fmla="*/ 309 w 450"/>
                <a:gd name="T19" fmla="*/ 150 h 275"/>
                <a:gd name="T20" fmla="*/ 176 w 450"/>
                <a:gd name="T21" fmla="*/ 27 h 275"/>
                <a:gd name="T22" fmla="*/ 0 w 450"/>
                <a:gd name="T23" fmla="*/ 27 h 275"/>
                <a:gd name="T24" fmla="*/ 0 w 450"/>
                <a:gd name="T25" fmla="*/ 27 h 27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50"/>
                <a:gd name="T40" fmla="*/ 0 h 275"/>
                <a:gd name="T41" fmla="*/ 450 w 450"/>
                <a:gd name="T42" fmla="*/ 275 h 27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50" h="275">
                  <a:moveTo>
                    <a:pt x="0" y="27"/>
                  </a:moveTo>
                  <a:lnTo>
                    <a:pt x="115" y="0"/>
                  </a:lnTo>
                  <a:lnTo>
                    <a:pt x="245" y="24"/>
                  </a:lnTo>
                  <a:lnTo>
                    <a:pt x="372" y="27"/>
                  </a:lnTo>
                  <a:lnTo>
                    <a:pt x="449" y="190"/>
                  </a:lnTo>
                  <a:lnTo>
                    <a:pt x="319" y="274"/>
                  </a:lnTo>
                  <a:lnTo>
                    <a:pt x="427" y="181"/>
                  </a:lnTo>
                  <a:lnTo>
                    <a:pt x="350" y="55"/>
                  </a:lnTo>
                  <a:lnTo>
                    <a:pt x="270" y="55"/>
                  </a:lnTo>
                  <a:lnTo>
                    <a:pt x="309" y="150"/>
                  </a:lnTo>
                  <a:lnTo>
                    <a:pt x="176" y="27"/>
                  </a:lnTo>
                  <a:lnTo>
                    <a:pt x="0" y="27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7" name="Freeform 36"/>
            <p:cNvSpPr>
              <a:spLocks/>
            </p:cNvSpPr>
            <p:nvPr/>
          </p:nvSpPr>
          <p:spPr bwMode="auto">
            <a:xfrm>
              <a:off x="3898" y="810"/>
              <a:ext cx="205" cy="197"/>
            </a:xfrm>
            <a:custGeom>
              <a:avLst/>
              <a:gdLst>
                <a:gd name="T0" fmla="*/ 204 w 205"/>
                <a:gd name="T1" fmla="*/ 0 h 197"/>
                <a:gd name="T2" fmla="*/ 140 w 205"/>
                <a:gd name="T3" fmla="*/ 167 h 197"/>
                <a:gd name="T4" fmla="*/ 10 w 205"/>
                <a:gd name="T5" fmla="*/ 154 h 197"/>
                <a:gd name="T6" fmla="*/ 0 w 205"/>
                <a:gd name="T7" fmla="*/ 177 h 197"/>
                <a:gd name="T8" fmla="*/ 118 w 205"/>
                <a:gd name="T9" fmla="*/ 196 h 197"/>
                <a:gd name="T10" fmla="*/ 204 w 205"/>
                <a:gd name="T11" fmla="*/ 146 h 197"/>
                <a:gd name="T12" fmla="*/ 204 w 205"/>
                <a:gd name="T13" fmla="*/ 0 h 197"/>
                <a:gd name="T14" fmla="*/ 204 w 205"/>
                <a:gd name="T15" fmla="*/ 0 h 19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05"/>
                <a:gd name="T25" fmla="*/ 0 h 197"/>
                <a:gd name="T26" fmla="*/ 205 w 205"/>
                <a:gd name="T27" fmla="*/ 197 h 19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05" h="197">
                  <a:moveTo>
                    <a:pt x="204" y="0"/>
                  </a:moveTo>
                  <a:lnTo>
                    <a:pt x="140" y="167"/>
                  </a:lnTo>
                  <a:lnTo>
                    <a:pt x="10" y="154"/>
                  </a:lnTo>
                  <a:lnTo>
                    <a:pt x="0" y="177"/>
                  </a:lnTo>
                  <a:lnTo>
                    <a:pt x="118" y="196"/>
                  </a:lnTo>
                  <a:lnTo>
                    <a:pt x="204" y="146"/>
                  </a:lnTo>
                  <a:lnTo>
                    <a:pt x="204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8" name="Freeform 37"/>
            <p:cNvSpPr>
              <a:spLocks/>
            </p:cNvSpPr>
            <p:nvPr/>
          </p:nvSpPr>
          <p:spPr bwMode="auto">
            <a:xfrm>
              <a:off x="3293" y="636"/>
              <a:ext cx="277" cy="155"/>
            </a:xfrm>
            <a:custGeom>
              <a:avLst/>
              <a:gdLst>
                <a:gd name="T0" fmla="*/ 21 w 277"/>
                <a:gd name="T1" fmla="*/ 154 h 155"/>
                <a:gd name="T2" fmla="*/ 0 w 277"/>
                <a:gd name="T3" fmla="*/ 19 h 155"/>
                <a:gd name="T4" fmla="*/ 71 w 277"/>
                <a:gd name="T5" fmla="*/ 0 h 155"/>
                <a:gd name="T6" fmla="*/ 196 w 277"/>
                <a:gd name="T7" fmla="*/ 8 h 155"/>
                <a:gd name="T8" fmla="*/ 264 w 277"/>
                <a:gd name="T9" fmla="*/ 72 h 155"/>
                <a:gd name="T10" fmla="*/ 276 w 277"/>
                <a:gd name="T11" fmla="*/ 134 h 155"/>
                <a:gd name="T12" fmla="*/ 226 w 277"/>
                <a:gd name="T13" fmla="*/ 134 h 155"/>
                <a:gd name="T14" fmla="*/ 206 w 277"/>
                <a:gd name="T15" fmla="*/ 57 h 155"/>
                <a:gd name="T16" fmla="*/ 139 w 277"/>
                <a:gd name="T17" fmla="*/ 24 h 155"/>
                <a:gd name="T18" fmla="*/ 55 w 277"/>
                <a:gd name="T19" fmla="*/ 19 h 155"/>
                <a:gd name="T20" fmla="*/ 13 w 277"/>
                <a:gd name="T21" fmla="*/ 30 h 155"/>
                <a:gd name="T22" fmla="*/ 43 w 277"/>
                <a:gd name="T23" fmla="*/ 154 h 155"/>
                <a:gd name="T24" fmla="*/ 21 w 277"/>
                <a:gd name="T25" fmla="*/ 154 h 155"/>
                <a:gd name="T26" fmla="*/ 21 w 277"/>
                <a:gd name="T27" fmla="*/ 154 h 15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77"/>
                <a:gd name="T43" fmla="*/ 0 h 155"/>
                <a:gd name="T44" fmla="*/ 277 w 277"/>
                <a:gd name="T45" fmla="*/ 155 h 155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77" h="155">
                  <a:moveTo>
                    <a:pt x="21" y="154"/>
                  </a:moveTo>
                  <a:lnTo>
                    <a:pt x="0" y="19"/>
                  </a:lnTo>
                  <a:lnTo>
                    <a:pt x="71" y="0"/>
                  </a:lnTo>
                  <a:lnTo>
                    <a:pt x="196" y="8"/>
                  </a:lnTo>
                  <a:lnTo>
                    <a:pt x="264" y="72"/>
                  </a:lnTo>
                  <a:lnTo>
                    <a:pt x="276" y="134"/>
                  </a:lnTo>
                  <a:lnTo>
                    <a:pt x="226" y="134"/>
                  </a:lnTo>
                  <a:lnTo>
                    <a:pt x="206" y="57"/>
                  </a:lnTo>
                  <a:lnTo>
                    <a:pt x="139" y="24"/>
                  </a:lnTo>
                  <a:lnTo>
                    <a:pt x="55" y="19"/>
                  </a:lnTo>
                  <a:lnTo>
                    <a:pt x="13" y="30"/>
                  </a:lnTo>
                  <a:lnTo>
                    <a:pt x="43" y="154"/>
                  </a:lnTo>
                  <a:lnTo>
                    <a:pt x="21" y="154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9" name="Freeform 38"/>
            <p:cNvSpPr>
              <a:spLocks/>
            </p:cNvSpPr>
            <p:nvPr/>
          </p:nvSpPr>
          <p:spPr bwMode="auto">
            <a:xfrm>
              <a:off x="4165" y="751"/>
              <a:ext cx="1364" cy="842"/>
            </a:xfrm>
            <a:custGeom>
              <a:avLst/>
              <a:gdLst>
                <a:gd name="T0" fmla="*/ 55 w 1364"/>
                <a:gd name="T1" fmla="*/ 0 h 842"/>
                <a:gd name="T2" fmla="*/ 306 w 1364"/>
                <a:gd name="T3" fmla="*/ 19 h 842"/>
                <a:gd name="T4" fmla="*/ 581 w 1364"/>
                <a:gd name="T5" fmla="*/ 83 h 842"/>
                <a:gd name="T6" fmla="*/ 1043 w 1364"/>
                <a:gd name="T7" fmla="*/ 234 h 842"/>
                <a:gd name="T8" fmla="*/ 1351 w 1364"/>
                <a:gd name="T9" fmla="*/ 349 h 842"/>
                <a:gd name="T10" fmla="*/ 1363 w 1364"/>
                <a:gd name="T11" fmla="*/ 404 h 842"/>
                <a:gd name="T12" fmla="*/ 1340 w 1364"/>
                <a:gd name="T13" fmla="*/ 604 h 842"/>
                <a:gd name="T14" fmla="*/ 1299 w 1364"/>
                <a:gd name="T15" fmla="*/ 841 h 842"/>
                <a:gd name="T16" fmla="*/ 1340 w 1364"/>
                <a:gd name="T17" fmla="*/ 420 h 842"/>
                <a:gd name="T18" fmla="*/ 1319 w 1364"/>
                <a:gd name="T19" fmla="*/ 357 h 842"/>
                <a:gd name="T20" fmla="*/ 1238 w 1364"/>
                <a:gd name="T21" fmla="*/ 327 h 842"/>
                <a:gd name="T22" fmla="*/ 1172 w 1364"/>
                <a:gd name="T23" fmla="*/ 364 h 842"/>
                <a:gd name="T24" fmla="*/ 1145 w 1364"/>
                <a:gd name="T25" fmla="*/ 437 h 842"/>
                <a:gd name="T26" fmla="*/ 1163 w 1364"/>
                <a:gd name="T27" fmla="*/ 492 h 842"/>
                <a:gd name="T28" fmla="*/ 1202 w 1364"/>
                <a:gd name="T29" fmla="*/ 492 h 842"/>
                <a:gd name="T30" fmla="*/ 1268 w 1364"/>
                <a:gd name="T31" fmla="*/ 468 h 842"/>
                <a:gd name="T32" fmla="*/ 1279 w 1364"/>
                <a:gd name="T33" fmla="*/ 410 h 842"/>
                <a:gd name="T34" fmla="*/ 1287 w 1364"/>
                <a:gd name="T35" fmla="*/ 468 h 842"/>
                <a:gd name="T36" fmla="*/ 1215 w 1364"/>
                <a:gd name="T37" fmla="*/ 526 h 842"/>
                <a:gd name="T38" fmla="*/ 1121 w 1364"/>
                <a:gd name="T39" fmla="*/ 526 h 842"/>
                <a:gd name="T40" fmla="*/ 1039 w 1364"/>
                <a:gd name="T41" fmla="*/ 492 h 842"/>
                <a:gd name="T42" fmla="*/ 572 w 1364"/>
                <a:gd name="T43" fmla="*/ 289 h 842"/>
                <a:gd name="T44" fmla="*/ 245 w 1364"/>
                <a:gd name="T45" fmla="*/ 159 h 842"/>
                <a:gd name="T46" fmla="*/ 61 w 1364"/>
                <a:gd name="T47" fmla="*/ 109 h 842"/>
                <a:gd name="T48" fmla="*/ 0 w 1364"/>
                <a:gd name="T49" fmla="*/ 101 h 842"/>
                <a:gd name="T50" fmla="*/ 41 w 1364"/>
                <a:gd name="T51" fmla="*/ 76 h 842"/>
                <a:gd name="T52" fmla="*/ 213 w 1364"/>
                <a:gd name="T53" fmla="*/ 115 h 842"/>
                <a:gd name="T54" fmla="*/ 507 w 1364"/>
                <a:gd name="T55" fmla="*/ 226 h 842"/>
                <a:gd name="T56" fmla="*/ 830 w 1364"/>
                <a:gd name="T57" fmla="*/ 364 h 842"/>
                <a:gd name="T58" fmla="*/ 1131 w 1364"/>
                <a:gd name="T59" fmla="*/ 499 h 842"/>
                <a:gd name="T60" fmla="*/ 1107 w 1364"/>
                <a:gd name="T61" fmla="*/ 437 h 842"/>
                <a:gd name="T62" fmla="*/ 1125 w 1364"/>
                <a:gd name="T63" fmla="*/ 364 h 842"/>
                <a:gd name="T64" fmla="*/ 1202 w 1364"/>
                <a:gd name="T65" fmla="*/ 314 h 842"/>
                <a:gd name="T66" fmla="*/ 853 w 1364"/>
                <a:gd name="T67" fmla="*/ 187 h 842"/>
                <a:gd name="T68" fmla="*/ 520 w 1364"/>
                <a:gd name="T69" fmla="*/ 83 h 842"/>
                <a:gd name="T70" fmla="*/ 300 w 1364"/>
                <a:gd name="T71" fmla="*/ 30 h 842"/>
                <a:gd name="T72" fmla="*/ 46 w 1364"/>
                <a:gd name="T73" fmla="*/ 7 h 842"/>
                <a:gd name="T74" fmla="*/ 55 w 1364"/>
                <a:gd name="T75" fmla="*/ 0 h 842"/>
                <a:gd name="T76" fmla="*/ 55 w 1364"/>
                <a:gd name="T77" fmla="*/ 0 h 842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364"/>
                <a:gd name="T118" fmla="*/ 0 h 842"/>
                <a:gd name="T119" fmla="*/ 1364 w 1364"/>
                <a:gd name="T120" fmla="*/ 842 h 842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364" h="842">
                  <a:moveTo>
                    <a:pt x="55" y="0"/>
                  </a:moveTo>
                  <a:lnTo>
                    <a:pt x="306" y="19"/>
                  </a:lnTo>
                  <a:lnTo>
                    <a:pt x="581" y="83"/>
                  </a:lnTo>
                  <a:lnTo>
                    <a:pt x="1043" y="234"/>
                  </a:lnTo>
                  <a:lnTo>
                    <a:pt x="1351" y="349"/>
                  </a:lnTo>
                  <a:lnTo>
                    <a:pt x="1363" y="404"/>
                  </a:lnTo>
                  <a:lnTo>
                    <a:pt x="1340" y="604"/>
                  </a:lnTo>
                  <a:lnTo>
                    <a:pt x="1299" y="841"/>
                  </a:lnTo>
                  <a:lnTo>
                    <a:pt x="1340" y="420"/>
                  </a:lnTo>
                  <a:lnTo>
                    <a:pt x="1319" y="357"/>
                  </a:lnTo>
                  <a:lnTo>
                    <a:pt x="1238" y="327"/>
                  </a:lnTo>
                  <a:lnTo>
                    <a:pt x="1172" y="364"/>
                  </a:lnTo>
                  <a:lnTo>
                    <a:pt x="1145" y="437"/>
                  </a:lnTo>
                  <a:lnTo>
                    <a:pt x="1163" y="492"/>
                  </a:lnTo>
                  <a:lnTo>
                    <a:pt x="1202" y="492"/>
                  </a:lnTo>
                  <a:lnTo>
                    <a:pt x="1268" y="468"/>
                  </a:lnTo>
                  <a:lnTo>
                    <a:pt x="1279" y="410"/>
                  </a:lnTo>
                  <a:lnTo>
                    <a:pt x="1287" y="468"/>
                  </a:lnTo>
                  <a:lnTo>
                    <a:pt x="1215" y="526"/>
                  </a:lnTo>
                  <a:lnTo>
                    <a:pt x="1121" y="526"/>
                  </a:lnTo>
                  <a:lnTo>
                    <a:pt x="1039" y="492"/>
                  </a:lnTo>
                  <a:lnTo>
                    <a:pt x="572" y="289"/>
                  </a:lnTo>
                  <a:lnTo>
                    <a:pt x="245" y="159"/>
                  </a:lnTo>
                  <a:lnTo>
                    <a:pt x="61" y="109"/>
                  </a:lnTo>
                  <a:lnTo>
                    <a:pt x="0" y="101"/>
                  </a:lnTo>
                  <a:lnTo>
                    <a:pt x="41" y="76"/>
                  </a:lnTo>
                  <a:lnTo>
                    <a:pt x="213" y="115"/>
                  </a:lnTo>
                  <a:lnTo>
                    <a:pt x="507" y="226"/>
                  </a:lnTo>
                  <a:lnTo>
                    <a:pt x="830" y="364"/>
                  </a:lnTo>
                  <a:lnTo>
                    <a:pt x="1131" y="499"/>
                  </a:lnTo>
                  <a:lnTo>
                    <a:pt x="1107" y="437"/>
                  </a:lnTo>
                  <a:lnTo>
                    <a:pt x="1125" y="364"/>
                  </a:lnTo>
                  <a:lnTo>
                    <a:pt x="1202" y="314"/>
                  </a:lnTo>
                  <a:lnTo>
                    <a:pt x="853" y="187"/>
                  </a:lnTo>
                  <a:lnTo>
                    <a:pt x="520" y="83"/>
                  </a:lnTo>
                  <a:lnTo>
                    <a:pt x="300" y="30"/>
                  </a:lnTo>
                  <a:lnTo>
                    <a:pt x="46" y="7"/>
                  </a:lnTo>
                  <a:lnTo>
                    <a:pt x="55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00" name="Freeform 39"/>
            <p:cNvSpPr>
              <a:spLocks/>
            </p:cNvSpPr>
            <p:nvPr/>
          </p:nvSpPr>
          <p:spPr bwMode="auto">
            <a:xfrm>
              <a:off x="2336" y="1093"/>
              <a:ext cx="3234" cy="2970"/>
            </a:xfrm>
            <a:custGeom>
              <a:avLst/>
              <a:gdLst>
                <a:gd name="T0" fmla="*/ 22 w 3234"/>
                <a:gd name="T1" fmla="*/ 9 h 2970"/>
                <a:gd name="T2" fmla="*/ 79 w 3234"/>
                <a:gd name="T3" fmla="*/ 129 h 2970"/>
                <a:gd name="T4" fmla="*/ 99 w 3234"/>
                <a:gd name="T5" fmla="*/ 428 h 2970"/>
                <a:gd name="T6" fmla="*/ 112 w 3234"/>
                <a:gd name="T7" fmla="*/ 884 h 2970"/>
                <a:gd name="T8" fmla="*/ 99 w 3234"/>
                <a:gd name="T9" fmla="*/ 1498 h 2970"/>
                <a:gd name="T10" fmla="*/ 93 w 3234"/>
                <a:gd name="T11" fmla="*/ 1986 h 2970"/>
                <a:gd name="T12" fmla="*/ 67 w 3234"/>
                <a:gd name="T13" fmla="*/ 2559 h 2970"/>
                <a:gd name="T14" fmla="*/ 36 w 3234"/>
                <a:gd name="T15" fmla="*/ 2870 h 2970"/>
                <a:gd name="T16" fmla="*/ 777 w 3234"/>
                <a:gd name="T17" fmla="*/ 2919 h 2970"/>
                <a:gd name="T18" fmla="*/ 1223 w 3234"/>
                <a:gd name="T19" fmla="*/ 2926 h 2970"/>
                <a:gd name="T20" fmla="*/ 2110 w 3234"/>
                <a:gd name="T21" fmla="*/ 2919 h 2970"/>
                <a:gd name="T22" fmla="*/ 2559 w 3234"/>
                <a:gd name="T23" fmla="*/ 2905 h 2970"/>
                <a:gd name="T24" fmla="*/ 3233 w 3234"/>
                <a:gd name="T25" fmla="*/ 2863 h 2970"/>
                <a:gd name="T26" fmla="*/ 2624 w 3234"/>
                <a:gd name="T27" fmla="*/ 2945 h 2970"/>
                <a:gd name="T28" fmla="*/ 2074 w 3234"/>
                <a:gd name="T29" fmla="*/ 2958 h 2970"/>
                <a:gd name="T30" fmla="*/ 1332 w 3234"/>
                <a:gd name="T31" fmla="*/ 2969 h 2970"/>
                <a:gd name="T32" fmla="*/ 650 w 3234"/>
                <a:gd name="T33" fmla="*/ 2937 h 2970"/>
                <a:gd name="T34" fmla="*/ 0 w 3234"/>
                <a:gd name="T35" fmla="*/ 2893 h 2970"/>
                <a:gd name="T36" fmla="*/ 36 w 3234"/>
                <a:gd name="T37" fmla="*/ 2450 h 2970"/>
                <a:gd name="T38" fmla="*/ 58 w 3234"/>
                <a:gd name="T39" fmla="*/ 1770 h 2970"/>
                <a:gd name="T40" fmla="*/ 67 w 3234"/>
                <a:gd name="T41" fmla="*/ 1145 h 2970"/>
                <a:gd name="T42" fmla="*/ 67 w 3234"/>
                <a:gd name="T43" fmla="*/ 579 h 2970"/>
                <a:gd name="T44" fmla="*/ 36 w 3234"/>
                <a:gd name="T45" fmla="*/ 180 h 2970"/>
                <a:gd name="T46" fmla="*/ 0 w 3234"/>
                <a:gd name="T47" fmla="*/ 0 h 2970"/>
                <a:gd name="T48" fmla="*/ 22 w 3234"/>
                <a:gd name="T49" fmla="*/ 9 h 2970"/>
                <a:gd name="T50" fmla="*/ 22 w 3234"/>
                <a:gd name="T51" fmla="*/ 9 h 297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3234"/>
                <a:gd name="T79" fmla="*/ 0 h 2970"/>
                <a:gd name="T80" fmla="*/ 3234 w 3234"/>
                <a:gd name="T81" fmla="*/ 2970 h 2970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3234" h="2970">
                  <a:moveTo>
                    <a:pt x="22" y="9"/>
                  </a:moveTo>
                  <a:lnTo>
                    <a:pt x="79" y="129"/>
                  </a:lnTo>
                  <a:lnTo>
                    <a:pt x="99" y="428"/>
                  </a:lnTo>
                  <a:lnTo>
                    <a:pt x="112" y="884"/>
                  </a:lnTo>
                  <a:lnTo>
                    <a:pt x="99" y="1498"/>
                  </a:lnTo>
                  <a:lnTo>
                    <a:pt x="93" y="1986"/>
                  </a:lnTo>
                  <a:lnTo>
                    <a:pt x="67" y="2559"/>
                  </a:lnTo>
                  <a:lnTo>
                    <a:pt x="36" y="2870"/>
                  </a:lnTo>
                  <a:lnTo>
                    <a:pt x="777" y="2919"/>
                  </a:lnTo>
                  <a:lnTo>
                    <a:pt x="1223" y="2926"/>
                  </a:lnTo>
                  <a:lnTo>
                    <a:pt x="2110" y="2919"/>
                  </a:lnTo>
                  <a:lnTo>
                    <a:pt x="2559" y="2905"/>
                  </a:lnTo>
                  <a:lnTo>
                    <a:pt x="3233" y="2863"/>
                  </a:lnTo>
                  <a:lnTo>
                    <a:pt x="2624" y="2945"/>
                  </a:lnTo>
                  <a:lnTo>
                    <a:pt x="2074" y="2958"/>
                  </a:lnTo>
                  <a:lnTo>
                    <a:pt x="1332" y="2969"/>
                  </a:lnTo>
                  <a:lnTo>
                    <a:pt x="650" y="2937"/>
                  </a:lnTo>
                  <a:lnTo>
                    <a:pt x="0" y="2893"/>
                  </a:lnTo>
                  <a:lnTo>
                    <a:pt x="36" y="2450"/>
                  </a:lnTo>
                  <a:lnTo>
                    <a:pt x="58" y="1770"/>
                  </a:lnTo>
                  <a:lnTo>
                    <a:pt x="67" y="1145"/>
                  </a:lnTo>
                  <a:lnTo>
                    <a:pt x="67" y="579"/>
                  </a:lnTo>
                  <a:lnTo>
                    <a:pt x="36" y="180"/>
                  </a:lnTo>
                  <a:lnTo>
                    <a:pt x="0" y="0"/>
                  </a:lnTo>
                  <a:lnTo>
                    <a:pt x="22" y="9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01" name="Freeform 40"/>
            <p:cNvSpPr>
              <a:spLocks/>
            </p:cNvSpPr>
            <p:nvPr/>
          </p:nvSpPr>
          <p:spPr bwMode="auto">
            <a:xfrm>
              <a:off x="5410" y="1566"/>
              <a:ext cx="160" cy="2398"/>
            </a:xfrm>
            <a:custGeom>
              <a:avLst/>
              <a:gdLst>
                <a:gd name="T0" fmla="*/ 44 w 160"/>
                <a:gd name="T1" fmla="*/ 119 h 2398"/>
                <a:gd name="T2" fmla="*/ 31 w 160"/>
                <a:gd name="T3" fmla="*/ 456 h 2398"/>
                <a:gd name="T4" fmla="*/ 44 w 160"/>
                <a:gd name="T5" fmla="*/ 1136 h 2398"/>
                <a:gd name="T6" fmla="*/ 92 w 160"/>
                <a:gd name="T7" fmla="*/ 1890 h 2398"/>
                <a:gd name="T8" fmla="*/ 159 w 160"/>
                <a:gd name="T9" fmla="*/ 2397 h 2398"/>
                <a:gd name="T10" fmla="*/ 92 w 160"/>
                <a:gd name="T11" fmla="*/ 2063 h 2398"/>
                <a:gd name="T12" fmla="*/ 31 w 160"/>
                <a:gd name="T13" fmla="*/ 1588 h 2398"/>
                <a:gd name="T14" fmla="*/ 23 w 160"/>
                <a:gd name="T15" fmla="*/ 1006 h 2398"/>
                <a:gd name="T16" fmla="*/ 0 w 160"/>
                <a:gd name="T17" fmla="*/ 411 h 2398"/>
                <a:gd name="T18" fmla="*/ 44 w 160"/>
                <a:gd name="T19" fmla="*/ 0 h 2398"/>
                <a:gd name="T20" fmla="*/ 44 w 160"/>
                <a:gd name="T21" fmla="*/ 119 h 2398"/>
                <a:gd name="T22" fmla="*/ 44 w 160"/>
                <a:gd name="T23" fmla="*/ 119 h 239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60"/>
                <a:gd name="T37" fmla="*/ 0 h 2398"/>
                <a:gd name="T38" fmla="*/ 160 w 160"/>
                <a:gd name="T39" fmla="*/ 2398 h 239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60" h="2398">
                  <a:moveTo>
                    <a:pt x="44" y="119"/>
                  </a:moveTo>
                  <a:lnTo>
                    <a:pt x="31" y="456"/>
                  </a:lnTo>
                  <a:lnTo>
                    <a:pt x="44" y="1136"/>
                  </a:lnTo>
                  <a:lnTo>
                    <a:pt x="92" y="1890"/>
                  </a:lnTo>
                  <a:lnTo>
                    <a:pt x="159" y="2397"/>
                  </a:lnTo>
                  <a:lnTo>
                    <a:pt x="92" y="2063"/>
                  </a:lnTo>
                  <a:lnTo>
                    <a:pt x="31" y="1588"/>
                  </a:lnTo>
                  <a:lnTo>
                    <a:pt x="23" y="1006"/>
                  </a:lnTo>
                  <a:lnTo>
                    <a:pt x="0" y="411"/>
                  </a:lnTo>
                  <a:lnTo>
                    <a:pt x="44" y="0"/>
                  </a:lnTo>
                  <a:lnTo>
                    <a:pt x="44" y="119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81" name="Text Box 41"/>
            <p:cNvSpPr txBox="1">
              <a:spLocks noChangeArrowheads="1"/>
            </p:cNvSpPr>
            <p:nvPr/>
          </p:nvSpPr>
          <p:spPr bwMode="auto">
            <a:xfrm>
              <a:off x="2638" y="1296"/>
              <a:ext cx="2738" cy="2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/>
            <a:lstStyle>
              <a:lvl1pPr defTabSz="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buClr>
                  <a:srgbClr val="000000"/>
                </a:buClr>
                <a:buSzPct val="90000"/>
                <a:buFont typeface="Monotype Sorts" charset="0"/>
                <a:buNone/>
                <a:defRPr/>
              </a:pPr>
              <a:r>
                <a:rPr lang="en-US" sz="41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Welcome to</a:t>
              </a:r>
            </a:p>
            <a:p>
              <a:pPr algn="ctr">
                <a:buClr>
                  <a:srgbClr val="000000"/>
                </a:buClr>
                <a:buSzPct val="90000"/>
                <a:buFont typeface="Monotype Sorts" charset="0"/>
                <a:buNone/>
                <a:defRPr/>
              </a:pPr>
              <a:r>
                <a:rPr lang="en-US" sz="41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Physics 2093H:</a:t>
              </a:r>
            </a:p>
            <a:p>
              <a:pPr algn="ctr">
                <a:buClr>
                  <a:srgbClr val="000000"/>
                </a:buClr>
                <a:buSzPct val="90000"/>
                <a:buFont typeface="Monotype Sorts" charset="0"/>
                <a:buNone/>
                <a:defRPr/>
              </a:pPr>
              <a:r>
                <a:rPr lang="en-US" sz="41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Physical Science for Elementary Teachers – Elect.</a:t>
              </a:r>
            </a:p>
            <a:p>
              <a:pPr algn="ctr">
                <a:buClr>
                  <a:srgbClr val="000000"/>
                </a:buClr>
                <a:buSzPct val="90000"/>
                <a:buFont typeface="Monotype Sorts" charset="0"/>
                <a:buNone/>
                <a:defRPr/>
              </a:pPr>
              <a:r>
                <a:rPr lang="en-US" sz="41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&amp; LPG</a:t>
              </a:r>
              <a:r>
                <a:rPr lang="en-US" sz="4100" b="1" i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, 2019</a:t>
              </a:r>
              <a:endParaRPr lang="en-US" sz="41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</p:grpSp>
      <p:pic>
        <p:nvPicPr>
          <p:cNvPr id="15363" name="39D5D4F3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1673225" y="654050"/>
            <a:ext cx="5718175" cy="307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36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Text / Workbook:</a:t>
            </a:r>
            <a:r>
              <a:rPr lang="en-US" sz="3200" b="1" smtClean="0">
                <a:latin typeface="Arial" charset="0"/>
              </a:rPr>
              <a:t> </a:t>
            </a:r>
          </a:p>
          <a:p>
            <a:pPr algn="ctr">
              <a:defRPr/>
            </a:pPr>
            <a:r>
              <a:rPr lang="ja-JP" altLang="en-US" sz="4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“</a:t>
            </a:r>
            <a:r>
              <a:rPr lang="en-US" sz="4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Powerful Ideas  </a:t>
            </a:r>
            <a:r>
              <a:rPr lang="en-US" sz="40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</a:p>
          <a:p>
            <a:pPr algn="ctr">
              <a:defRPr/>
            </a:pP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in</a:t>
            </a:r>
            <a:r>
              <a:rPr lang="en-US" sz="40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</a:p>
          <a:p>
            <a:pPr algn="ctr">
              <a:defRPr/>
            </a:pPr>
            <a:r>
              <a:rPr lang="en-US" sz="4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Physical Science</a:t>
            </a:r>
            <a:r>
              <a:rPr lang="ja-JP" altLang="en-US" sz="4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”</a:t>
            </a:r>
            <a:r>
              <a:rPr lang="en-US" sz="3200" b="1" smtClean="0">
                <a:latin typeface="Arial" charset="0"/>
              </a:rPr>
              <a:t> </a:t>
            </a:r>
          </a:p>
          <a:p>
            <a:pPr algn="ctr">
              <a:defRPr/>
            </a:pPr>
            <a:endParaRPr lang="en-US" b="1" smtClean="0">
              <a:latin typeface="Arial" charset="0"/>
            </a:endParaRPr>
          </a:p>
        </p:txBody>
      </p:sp>
      <p:pic>
        <p:nvPicPr>
          <p:cNvPr id="3174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962400"/>
            <a:ext cx="5334000" cy="238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7" name="Text Box 6"/>
          <p:cNvSpPr txBox="1">
            <a:spLocks noChangeArrowheads="1"/>
          </p:cNvSpPr>
          <p:nvPr/>
        </p:nvSpPr>
        <p:spPr bwMode="auto">
          <a:xfrm>
            <a:off x="5029200" y="4419600"/>
            <a:ext cx="1722438" cy="1128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ja-JP" altLang="en-US" sz="2800" b="1">
                <a:latin typeface="Arial" charset="0"/>
              </a:rPr>
              <a:t>“</a:t>
            </a:r>
            <a:r>
              <a:rPr lang="en-US" altLang="ja-JP" sz="2800" b="1">
                <a:latin typeface="Arial" charset="0"/>
              </a:rPr>
              <a:t>PIPS</a:t>
            </a:r>
            <a:r>
              <a:rPr lang="ja-JP" altLang="en-US" sz="2800" b="1">
                <a:latin typeface="Arial" charset="0"/>
              </a:rPr>
              <a:t>”</a:t>
            </a:r>
            <a:endParaRPr lang="en-US" altLang="ja-JP" sz="2000" b="1">
              <a:latin typeface="Arial" charset="0"/>
            </a:endParaRPr>
          </a:p>
          <a:p>
            <a:pPr algn="ctr"/>
            <a:r>
              <a:rPr lang="en-US" sz="2000" b="1">
                <a:latin typeface="Arial" charset="0"/>
              </a:rPr>
              <a:t>Course Pack</a:t>
            </a:r>
          </a:p>
          <a:p>
            <a:pPr algn="ctr"/>
            <a:r>
              <a:rPr lang="en-US" sz="2000" b="1">
                <a:latin typeface="Arial" charset="0"/>
              </a:rPr>
              <a:t>$20</a:t>
            </a:r>
            <a:endParaRPr lang="en-US" sz="2800" b="1">
              <a:latin typeface="Arial" charset="0"/>
            </a:endParaRPr>
          </a:p>
        </p:txBody>
      </p:sp>
      <p:pic>
        <p:nvPicPr>
          <p:cNvPr id="31748" name="2367E125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914400" y="914400"/>
            <a:ext cx="7615238" cy="229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“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PIPS</a:t>
            </a: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”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presents</a:t>
            </a:r>
            <a:r>
              <a:rPr lang="en-US" sz="36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Case Studies</a:t>
            </a:r>
            <a:r>
              <a:rPr lang="en-US" sz="32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t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hat will ….</a:t>
            </a:r>
            <a:endParaRPr lang="en-US" sz="3200" b="1" smtClean="0">
              <a:solidFill>
                <a:srgbClr val="339966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28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pic>
        <p:nvPicPr>
          <p:cNvPr id="32770" name="E7EA74AE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 advClick="0" advTm="5000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2"/>
          <p:cNvSpPr txBox="1">
            <a:spLocks noChangeArrowheads="1"/>
          </p:cNvSpPr>
          <p:nvPr/>
        </p:nvSpPr>
        <p:spPr bwMode="auto">
          <a:xfrm>
            <a:off x="914400" y="914400"/>
            <a:ext cx="7615238" cy="296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“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PIPS</a:t>
            </a: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”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presents</a:t>
            </a:r>
            <a:r>
              <a:rPr lang="en-US" sz="36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Case Studies</a:t>
            </a:r>
            <a:r>
              <a:rPr lang="en-US" sz="32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t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hat will ….</a:t>
            </a:r>
            <a:endParaRPr lang="en-US" sz="3200" b="1" smtClean="0">
              <a:solidFill>
                <a:srgbClr val="339966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28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clarify things you already know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3581400" y="2971800"/>
          <a:ext cx="1282700" cy="275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24" name="Clip" r:id="rId3" imgW="1854200" imgH="4000500" progId="MS_ClipArt_Gallery.2">
                  <p:embed/>
                </p:oleObj>
              </mc:Choice>
              <mc:Fallback>
                <p:oleObj name="Clip" r:id="rId3" imgW="1854200" imgH="40005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971800"/>
                        <a:ext cx="1282700" cy="275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3795" name="E5DFE4E7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914400" y="914400"/>
            <a:ext cx="7615238" cy="338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“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PIPS</a:t>
            </a: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”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presents</a:t>
            </a:r>
            <a:r>
              <a:rPr lang="en-US" sz="36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Case Studies</a:t>
            </a:r>
            <a:r>
              <a:rPr lang="en-US" sz="32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t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hat will ….</a:t>
            </a:r>
            <a:endParaRPr lang="en-US" sz="3200" b="1" smtClean="0">
              <a:solidFill>
                <a:srgbClr val="339966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28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clarify things you already know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reveal differences among the class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graphicFrame>
        <p:nvGraphicFramePr>
          <p:cNvPr id="34818" name="Object 2"/>
          <p:cNvGraphicFramePr>
            <a:graphicFrameLocks noChangeAspect="1"/>
          </p:cNvGraphicFramePr>
          <p:nvPr/>
        </p:nvGraphicFramePr>
        <p:xfrm>
          <a:off x="2286000" y="3352800"/>
          <a:ext cx="1008063" cy="216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92" name="Clip" r:id="rId3" imgW="1854200" imgH="4000500" progId="MS_ClipArt_Gallery.2">
                  <p:embed/>
                </p:oleObj>
              </mc:Choice>
              <mc:Fallback>
                <p:oleObj name="Clip" r:id="rId3" imgW="1854200" imgH="40005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352800"/>
                        <a:ext cx="1008063" cy="2166938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chemeClr val="accent2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19" name="Object 3"/>
          <p:cNvGraphicFramePr>
            <a:graphicFrameLocks noChangeAspect="1"/>
          </p:cNvGraphicFramePr>
          <p:nvPr/>
        </p:nvGraphicFramePr>
        <p:xfrm>
          <a:off x="3810000" y="3581400"/>
          <a:ext cx="1008063" cy="216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93" name="Clip" r:id="rId5" imgW="1854200" imgH="4000500" progId="MS_ClipArt_Gallery.2">
                  <p:embed/>
                </p:oleObj>
              </mc:Choice>
              <mc:Fallback>
                <p:oleObj name="Clip" r:id="rId5" imgW="1854200" imgH="4000500" progId="MS_ClipArt_Gallery.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581400"/>
                        <a:ext cx="1008063" cy="2166938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0000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5410200" y="3733800"/>
          <a:ext cx="1008063" cy="216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94" name="Clip" r:id="rId6" imgW="1854200" imgH="4000500" progId="MS_ClipArt_Gallery.2">
                  <p:embed/>
                </p:oleObj>
              </mc:Choice>
              <mc:Fallback>
                <p:oleObj name="Clip" r:id="rId6" imgW="1854200" imgH="400050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733800"/>
                        <a:ext cx="1008063" cy="2166938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339966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4821" name="919B6794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914400" y="914400"/>
            <a:ext cx="7615238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“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PIPS</a:t>
            </a: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”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presents</a:t>
            </a:r>
            <a:r>
              <a:rPr lang="en-US" sz="36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Case Studies</a:t>
            </a:r>
            <a:r>
              <a:rPr lang="en-US" sz="32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t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hat will ….</a:t>
            </a:r>
            <a:endParaRPr lang="en-US" sz="3200" b="1" smtClean="0">
              <a:solidFill>
                <a:srgbClr val="339966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2800" b="1" smtClean="0">
              <a:latin typeface="Arial" charset="0"/>
            </a:endParaRPr>
          </a:p>
          <a:p>
            <a:pPr>
              <a:buFontTx/>
              <a:buChar char="-"/>
              <a:defRPr/>
            </a:pPr>
            <a:r>
              <a:rPr lang="en-US" sz="2800" b="1" smtClean="0">
                <a:latin typeface="Arial" charset="0"/>
              </a:rPr>
              <a:t>  clarify things you already know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reveal differences among the class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get you to predict outcomes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3276600" y="4191000"/>
          <a:ext cx="2228850" cy="163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72" name="Clip" r:id="rId3" imgW="4762500" imgH="3505200" progId="MS_ClipArt_Gallery.2">
                  <p:embed/>
                </p:oleObj>
              </mc:Choice>
              <mc:Fallback>
                <p:oleObj name="Clip" r:id="rId3" imgW="4762500" imgH="35052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191000"/>
                        <a:ext cx="2228850" cy="163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5843" name="FDC29F11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2"/>
          <p:cNvSpPr txBox="1">
            <a:spLocks noChangeArrowheads="1"/>
          </p:cNvSpPr>
          <p:nvPr/>
        </p:nvSpPr>
        <p:spPr bwMode="auto">
          <a:xfrm>
            <a:off x="914400" y="914400"/>
            <a:ext cx="7615238" cy="424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“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PIPS</a:t>
            </a: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”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presents</a:t>
            </a:r>
            <a:r>
              <a:rPr lang="en-US" sz="36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Case Studies</a:t>
            </a:r>
            <a:r>
              <a:rPr lang="en-US" sz="32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t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hat will ….</a:t>
            </a:r>
            <a:endParaRPr lang="en-US" sz="3200" b="1" smtClean="0">
              <a:solidFill>
                <a:srgbClr val="339966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28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clarify things you already know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reveal differences among the class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get you to predict outcomes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lead you to experiment and discover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graphicFrame>
        <p:nvGraphicFramePr>
          <p:cNvPr id="36866" name="Object 2"/>
          <p:cNvGraphicFramePr>
            <a:graphicFrameLocks noChangeAspect="1"/>
          </p:cNvGraphicFramePr>
          <p:nvPr/>
        </p:nvGraphicFramePr>
        <p:xfrm>
          <a:off x="2590800" y="4724400"/>
          <a:ext cx="1630363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7" name="Clip" r:id="rId3" imgW="3022600" imgH="3251200" progId="MS_ClipArt_Gallery.2">
                  <p:embed/>
                </p:oleObj>
              </mc:Choice>
              <mc:Fallback>
                <p:oleObj name="Clip" r:id="rId3" imgW="3022600" imgH="32512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724400"/>
                        <a:ext cx="1630363" cy="175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67" name="WordArt 5"/>
          <p:cNvSpPr>
            <a:spLocks noChangeArrowheads="1" noChangeShapeType="1" noTextEdit="1"/>
          </p:cNvSpPr>
          <p:nvPr/>
        </p:nvSpPr>
        <p:spPr bwMode="auto">
          <a:xfrm>
            <a:off x="4038600" y="5638800"/>
            <a:ext cx="771525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blurRad="63500" dist="38099" dir="2700000" sy="50000" kx="2115830" algn="bl" rotWithShape="0">
                    <a:srgbClr val="C0C0C0">
                      <a:alpha val="74997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PIPS</a:t>
            </a:r>
          </a:p>
        </p:txBody>
      </p:sp>
      <p:pic>
        <p:nvPicPr>
          <p:cNvPr id="36868" name="B8F29123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914400" y="914400"/>
            <a:ext cx="7615238" cy="467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“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PIPS</a:t>
            </a: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”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presents</a:t>
            </a:r>
            <a:r>
              <a:rPr lang="en-US" sz="36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Case Studies</a:t>
            </a:r>
            <a:r>
              <a:rPr lang="en-US" sz="32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t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hat will ….</a:t>
            </a:r>
            <a:endParaRPr lang="en-US" sz="3200" b="1" smtClean="0">
              <a:solidFill>
                <a:srgbClr val="339966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28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clarify things you already know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reveal differences among the class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get you to predict outcomes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lead you to experiment and discover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document what you have discovered</a:t>
            </a:r>
            <a:endParaRPr lang="en-US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2819400" y="5257800"/>
          <a:ext cx="2171700" cy="1212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0" name="Clip" r:id="rId3" imgW="5715000" imgH="3200400" progId="MS_ClipArt_Gallery.2">
                  <p:embed/>
                </p:oleObj>
              </mc:Choice>
              <mc:Fallback>
                <p:oleObj name="Clip" r:id="rId3" imgW="5715000" imgH="32004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257800"/>
                        <a:ext cx="2171700" cy="1212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7891" name="5C5F4754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2"/>
          <p:cNvSpPr txBox="1">
            <a:spLocks noChangeArrowheads="1"/>
          </p:cNvSpPr>
          <p:nvPr/>
        </p:nvSpPr>
        <p:spPr bwMode="auto">
          <a:xfrm>
            <a:off x="914400" y="914400"/>
            <a:ext cx="7615238" cy="5097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“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PIPS</a:t>
            </a: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”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presents</a:t>
            </a:r>
            <a:r>
              <a:rPr lang="en-US" sz="36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Case Studies</a:t>
            </a:r>
            <a:r>
              <a:rPr lang="en-US" sz="32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t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hat will ….</a:t>
            </a:r>
            <a:endParaRPr lang="en-US" sz="3200" b="1" smtClean="0">
              <a:solidFill>
                <a:srgbClr val="339966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28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clarify things you already know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reveal differences among the class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get you to predict outcomes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lead you to experiment and discover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document what you have discovered</a:t>
            </a:r>
            <a:endParaRPr lang="en-US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examine scientific learning processes</a:t>
            </a:r>
            <a:endParaRPr lang="en-US" sz="1600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pic>
        <p:nvPicPr>
          <p:cNvPr id="38914" name="A47E6D4C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3"/>
          <p:cNvSpPr>
            <a:spLocks noChangeArrowheads="1"/>
          </p:cNvSpPr>
          <p:nvPr/>
        </p:nvSpPr>
        <p:spPr bwMode="auto">
          <a:xfrm>
            <a:off x="1524000" y="762000"/>
            <a:ext cx="5867400" cy="4953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1905000" y="762000"/>
            <a:ext cx="5257800" cy="521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endParaRPr lang="en-US" sz="2800" b="1">
              <a:latin typeface="Arial" charset="0"/>
            </a:endParaRPr>
          </a:p>
          <a:p>
            <a:r>
              <a:rPr lang="ja-JP" altLang="en-US" b="1">
                <a:latin typeface="Arial" charset="0"/>
              </a:rPr>
              <a:t>“</a:t>
            </a:r>
            <a:r>
              <a:rPr lang="en-US" altLang="ja-JP" b="1">
                <a:latin typeface="Arial" charset="0"/>
              </a:rPr>
              <a:t>PIPS ...</a:t>
            </a:r>
            <a:endParaRPr lang="en-US" altLang="ja-JP" sz="1800">
              <a:latin typeface="Arial" charset="0"/>
            </a:endParaRPr>
          </a:p>
          <a:p>
            <a:endParaRPr lang="en-US" sz="1800">
              <a:latin typeface="Arial" charset="0"/>
            </a:endParaRPr>
          </a:p>
          <a:p>
            <a:r>
              <a:rPr lang="en-US" sz="1800" b="1">
                <a:latin typeface="Arial" charset="0"/>
              </a:rPr>
              <a:t>a) elicits students' existing notions in writing        	and in groups.</a:t>
            </a:r>
          </a:p>
          <a:p>
            <a:endParaRPr lang="en-US" sz="1800" b="1">
              <a:latin typeface="Arial" charset="0"/>
            </a:endParaRPr>
          </a:p>
          <a:p>
            <a:r>
              <a:rPr lang="en-US" sz="1800" b="1">
                <a:latin typeface="Arial" charset="0"/>
              </a:rPr>
              <a:t>b) presents </a:t>
            </a:r>
            <a:r>
              <a:rPr lang="en-US" sz="1800" b="1" i="1">
                <a:latin typeface="Arial" charset="0"/>
              </a:rPr>
              <a:t>disequilibrating experiences</a:t>
            </a:r>
            <a:r>
              <a:rPr lang="en-US" sz="1800" b="1">
                <a:latin typeface="Arial" charset="0"/>
              </a:rPr>
              <a:t>  		which prompt  reexaminations and 	reevaluations of existing notions.</a:t>
            </a:r>
          </a:p>
          <a:p>
            <a:endParaRPr lang="en-US" sz="1800" b="1">
              <a:latin typeface="Arial" charset="0"/>
            </a:endParaRPr>
          </a:p>
          <a:p>
            <a:r>
              <a:rPr lang="en-US" sz="1800" b="1">
                <a:latin typeface="Arial" charset="0"/>
              </a:rPr>
              <a:t>c) engages students in carefully designed 	collaborative activities.</a:t>
            </a:r>
          </a:p>
          <a:p>
            <a:endParaRPr lang="en-US" sz="1800" b="1">
              <a:latin typeface="Arial" charset="0"/>
            </a:endParaRPr>
          </a:p>
          <a:p>
            <a:r>
              <a:rPr lang="en-US" sz="1800" b="1">
                <a:latin typeface="Arial" charset="0"/>
              </a:rPr>
              <a:t>d) leads students to constructing their own 	new notions  and improved		conceptual understanding.  </a:t>
            </a:r>
            <a:r>
              <a:rPr lang="ja-JP" altLang="en-US" sz="1800" b="1">
                <a:latin typeface="Arial" charset="0"/>
              </a:rPr>
              <a:t>“</a:t>
            </a:r>
            <a:endParaRPr lang="en-US" altLang="ja-JP" sz="1800" b="1">
              <a:latin typeface="Arial" charset="0"/>
            </a:endParaRPr>
          </a:p>
          <a:p>
            <a:endParaRPr lang="en-US" sz="1600" b="1">
              <a:solidFill>
                <a:schemeClr val="bg2"/>
              </a:solidFill>
              <a:latin typeface="Arial" charset="0"/>
            </a:endParaRPr>
          </a:p>
          <a:p>
            <a:endParaRPr lang="en-US" sz="1600" b="1">
              <a:latin typeface="Arial" charset="0"/>
            </a:endParaRPr>
          </a:p>
        </p:txBody>
      </p:sp>
      <p:sp>
        <p:nvSpPr>
          <p:cNvPr id="39939" name="Text Box 5"/>
          <p:cNvSpPr txBox="1">
            <a:spLocks noChangeArrowheads="1"/>
          </p:cNvSpPr>
          <p:nvPr/>
        </p:nvSpPr>
        <p:spPr bwMode="auto">
          <a:xfrm>
            <a:off x="3565525" y="5927725"/>
            <a:ext cx="34369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b="1">
                <a:latin typeface="Arial" charset="0"/>
              </a:rPr>
              <a:t>Source: </a:t>
            </a:r>
            <a:r>
              <a:rPr lang="ja-JP" altLang="en-US" sz="1600" b="1">
                <a:latin typeface="Arial" charset="0"/>
              </a:rPr>
              <a:t>“</a:t>
            </a:r>
            <a:r>
              <a:rPr lang="en-US" altLang="ja-JP" sz="1600" b="1">
                <a:latin typeface="Arial" charset="0"/>
              </a:rPr>
              <a:t>PIPS instructor</a:t>
            </a:r>
            <a:r>
              <a:rPr lang="ja-JP" altLang="en-US" sz="1600" b="1">
                <a:latin typeface="Arial" charset="0"/>
              </a:rPr>
              <a:t>’</a:t>
            </a:r>
            <a:r>
              <a:rPr lang="en-US" altLang="ja-JP" sz="1600" b="1">
                <a:latin typeface="Arial" charset="0"/>
              </a:rPr>
              <a:t>s guide</a:t>
            </a:r>
            <a:r>
              <a:rPr lang="ja-JP" altLang="en-US" sz="1600" b="1">
                <a:latin typeface="Arial" charset="0"/>
              </a:rPr>
              <a:t>”</a:t>
            </a:r>
            <a:endParaRPr lang="en-US" sz="1600" b="1">
              <a:latin typeface="Arial" charset="0"/>
            </a:endParaRPr>
          </a:p>
        </p:txBody>
      </p:sp>
      <p:pic>
        <p:nvPicPr>
          <p:cNvPr id="39940" name="8F8B4126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533400" y="1143000"/>
            <a:ext cx="7808913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    Engaged Learning in…..</a:t>
            </a:r>
            <a:endParaRPr lang="en-US" sz="1600" b="1" dirty="0" smtClean="0">
              <a:latin typeface="Arial" charset="0"/>
            </a:endParaRPr>
          </a:p>
          <a:p>
            <a:pPr>
              <a:defRPr/>
            </a:pPr>
            <a:endParaRPr lang="en-US" sz="2800" b="1" dirty="0" smtClean="0">
              <a:latin typeface="Arial" charset="0"/>
            </a:endParaRPr>
          </a:p>
          <a:p>
            <a:pPr>
              <a:defRPr/>
            </a:pPr>
            <a:r>
              <a:rPr lang="en-US" sz="2800" b="1" dirty="0" smtClean="0">
                <a:solidFill>
                  <a:schemeClr val="accent2"/>
                </a:solidFill>
                <a:latin typeface="Arial" charset="0"/>
              </a:rPr>
              <a:t>	</a:t>
            </a:r>
            <a:r>
              <a:rPr lang="en-US" sz="4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- </a:t>
            </a:r>
            <a:r>
              <a:rPr lang="en-US" sz="4000" b="1" dirty="0" smtClean="0">
                <a:solidFill>
                  <a:schemeClr val="accent2"/>
                </a:solidFill>
                <a:latin typeface="Arial" charset="0"/>
              </a:rPr>
              <a:t>Light &amp; Colour</a:t>
            </a:r>
            <a:endParaRPr lang="en-US" sz="3600" b="1" dirty="0" smtClean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36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	</a:t>
            </a:r>
            <a:r>
              <a:rPr lang="en-US" sz="4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- </a:t>
            </a:r>
            <a:r>
              <a:rPr lang="en-US" sz="4000" b="1" dirty="0" smtClean="0">
                <a:solidFill>
                  <a:schemeClr val="accent1"/>
                </a:solidFill>
                <a:latin typeface="Arial" charset="0"/>
              </a:rPr>
              <a:t>Electricity</a:t>
            </a:r>
            <a:endParaRPr lang="en-US" sz="3600" b="1" dirty="0" smtClean="0">
              <a:solidFill>
                <a:schemeClr val="accent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36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	</a:t>
            </a:r>
            <a:r>
              <a:rPr lang="en-US" sz="40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- Motion</a:t>
            </a:r>
          </a:p>
          <a:p>
            <a:pPr>
              <a:defRPr/>
            </a:pPr>
            <a:r>
              <a:rPr lang="en-US" sz="4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	- </a:t>
            </a:r>
            <a:r>
              <a:rPr lang="en-US" sz="4000" b="1" dirty="0" smtClean="0">
                <a:solidFill>
                  <a:schemeClr val="accent1"/>
                </a:solidFill>
                <a:latin typeface="Arial" charset="0"/>
              </a:rPr>
              <a:t>Pulleys, Levers and Gears</a:t>
            </a:r>
            <a:endParaRPr lang="en-US" sz="4000" b="1" dirty="0" smtClean="0">
              <a:solidFill>
                <a:schemeClr val="accent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dirty="0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pic>
        <p:nvPicPr>
          <p:cNvPr id="40962" name="D9132A58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6"/>
          <p:cNvSpPr>
            <a:spLocks noChangeArrowheads="1"/>
          </p:cNvSpPr>
          <p:nvPr/>
        </p:nvSpPr>
        <p:spPr bwMode="auto">
          <a:xfrm>
            <a:off x="0" y="0"/>
            <a:ext cx="3733800" cy="6858000"/>
          </a:xfrm>
          <a:prstGeom prst="rect">
            <a:avLst/>
          </a:prstGeom>
          <a:solidFill>
            <a:srgbClr val="9966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3810000" y="457200"/>
            <a:ext cx="5049838" cy="237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 b="1">
                <a:latin typeface="Arial" charset="0"/>
              </a:rPr>
              <a:t>First:  let</a:t>
            </a:r>
            <a:r>
              <a:rPr lang="ja-JP" altLang="en-US" sz="1800" b="1">
                <a:latin typeface="Arial" charset="0"/>
              </a:rPr>
              <a:t>’</a:t>
            </a:r>
            <a:r>
              <a:rPr lang="en-US" altLang="ja-JP" sz="1800" b="1">
                <a:latin typeface="Arial" charset="0"/>
              </a:rPr>
              <a:t>s get to know who I am; that</a:t>
            </a:r>
            <a:r>
              <a:rPr lang="ja-JP" altLang="en-US" sz="1800" b="1">
                <a:latin typeface="Arial" charset="0"/>
              </a:rPr>
              <a:t>’</a:t>
            </a:r>
            <a:r>
              <a:rPr lang="en-US" altLang="ja-JP" sz="1800" b="1">
                <a:latin typeface="Arial" charset="0"/>
              </a:rPr>
              <a:t>s me</a:t>
            </a:r>
          </a:p>
          <a:p>
            <a:endParaRPr lang="en-US" sz="1800" b="1">
              <a:latin typeface="Arial" charset="0"/>
            </a:endParaRPr>
          </a:p>
          <a:p>
            <a:r>
              <a:rPr lang="en-US" sz="1800" b="1">
                <a:latin typeface="Arial" charset="0"/>
              </a:rPr>
              <a:t>Instructor  at Trent since 2003….</a:t>
            </a:r>
          </a:p>
          <a:p>
            <a:r>
              <a:rPr lang="en-US" sz="1800" b="1">
                <a:latin typeface="Arial" charset="0"/>
              </a:rPr>
              <a:t>     - taught at UIUC, McMaster, Trent</a:t>
            </a:r>
          </a:p>
          <a:p>
            <a:r>
              <a:rPr lang="en-US" sz="1800" b="1">
                <a:latin typeface="Arial" charset="0"/>
              </a:rPr>
              <a:t>     - Research interests in Physics Education</a:t>
            </a:r>
          </a:p>
          <a:p>
            <a:endParaRPr lang="en-US" sz="1800" b="1">
              <a:latin typeface="Arial" charset="0"/>
            </a:endParaRPr>
          </a:p>
          <a:p>
            <a:endParaRPr lang="en-US" sz="1800" b="1">
              <a:latin typeface="Arial" charset="0"/>
            </a:endParaRPr>
          </a:p>
          <a:p>
            <a:endParaRPr lang="en-US" b="1">
              <a:latin typeface="Arial" charset="0"/>
            </a:endParaRPr>
          </a:p>
        </p:txBody>
      </p:sp>
      <p:sp>
        <p:nvSpPr>
          <p:cNvPr id="16387" name="Text Box 8"/>
          <p:cNvSpPr txBox="1">
            <a:spLocks noChangeArrowheads="1"/>
          </p:cNvSpPr>
          <p:nvPr/>
        </p:nvSpPr>
        <p:spPr bwMode="auto">
          <a:xfrm>
            <a:off x="781050" y="4384675"/>
            <a:ext cx="1885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>
                <a:solidFill>
                  <a:schemeClr val="bg1"/>
                </a:solidFill>
              </a:rPr>
              <a:t>Johann Beda</a:t>
            </a:r>
          </a:p>
        </p:txBody>
      </p:sp>
      <p:pic>
        <p:nvPicPr>
          <p:cNvPr id="16388" name="37163142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11" descr="beda.jpg                                                       00023450MacOSX-10.2                    BA44AE86: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3297238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Oval 7"/>
          <p:cNvSpPr>
            <a:spLocks noChangeArrowheads="1"/>
          </p:cNvSpPr>
          <p:nvPr/>
        </p:nvSpPr>
        <p:spPr bwMode="auto">
          <a:xfrm>
            <a:off x="381000" y="3048000"/>
            <a:ext cx="4038600" cy="685800"/>
          </a:xfrm>
          <a:prstGeom prst="ellipse">
            <a:avLst/>
          </a:prstGeom>
          <a:solidFill>
            <a:srgbClr val="CCFFCC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4" name="AutoShape 8"/>
          <p:cNvSpPr>
            <a:spLocks noChangeArrowheads="1"/>
          </p:cNvSpPr>
          <p:nvPr/>
        </p:nvSpPr>
        <p:spPr bwMode="auto">
          <a:xfrm rot="-1099558">
            <a:off x="4800600" y="2133600"/>
            <a:ext cx="3505200" cy="1143000"/>
          </a:xfrm>
          <a:prstGeom prst="leftArrow">
            <a:avLst>
              <a:gd name="adj1" fmla="val 17611"/>
              <a:gd name="adj2" fmla="val 7858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FFFFFF"/>
                </a:outerShdw>
              </a:effectLst>
              <a:ea typeface="+mn-ea"/>
              <a:cs typeface="+mn-cs"/>
            </a:endParaRP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0" y="1066800"/>
            <a:ext cx="8574088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 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Let</a:t>
            </a:r>
            <a:r>
              <a:rPr lang="ja-JP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’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s examine an example taken from…..</a:t>
            </a:r>
            <a:endParaRPr lang="en-US" sz="1400" b="1" dirty="0" smtClean="0">
              <a:latin typeface="Arial" charset="0"/>
            </a:endParaRPr>
          </a:p>
          <a:p>
            <a:pPr>
              <a:defRPr/>
            </a:pPr>
            <a:endParaRPr lang="en-US" sz="2800" b="1" dirty="0" smtClean="0">
              <a:latin typeface="Arial" charset="0"/>
            </a:endParaRPr>
          </a:p>
          <a:p>
            <a:pPr>
              <a:defRPr/>
            </a:pPr>
            <a:r>
              <a:rPr lang="en-US" sz="2800" b="1" dirty="0" smtClean="0">
                <a:solidFill>
                  <a:schemeClr val="folHlink"/>
                </a:solidFill>
                <a:latin typeface="Arial" charset="0"/>
              </a:rPr>
              <a:t>	</a:t>
            </a:r>
            <a:r>
              <a:rPr lang="en-US" sz="2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- </a:t>
            </a:r>
            <a:r>
              <a:rPr lang="en-US" sz="2800" b="1" dirty="0" smtClean="0">
                <a:solidFill>
                  <a:schemeClr val="bg2"/>
                </a:solidFill>
                <a:latin typeface="Arial" charset="0"/>
              </a:rPr>
              <a:t>Light &amp; Colour</a:t>
            </a:r>
            <a:endParaRPr lang="en-US" b="1" dirty="0" smtClean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	</a:t>
            </a:r>
            <a:r>
              <a:rPr lang="en-US" sz="2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- </a:t>
            </a:r>
            <a:r>
              <a:rPr lang="en-US" sz="2800" b="1" dirty="0" smtClean="0">
                <a:solidFill>
                  <a:schemeClr val="bg2"/>
                </a:solidFill>
                <a:latin typeface="Arial" charset="0"/>
              </a:rPr>
              <a:t>Electricity</a:t>
            </a:r>
            <a:endParaRPr lang="en-US" sz="3600" b="1" dirty="0" smtClean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36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	</a:t>
            </a:r>
            <a:r>
              <a:rPr lang="en-US" sz="4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- Motion</a:t>
            </a:r>
          </a:p>
          <a:p>
            <a:pPr>
              <a:defRPr/>
            </a:pPr>
            <a:r>
              <a:rPr lang="en-US" sz="4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	</a:t>
            </a:r>
            <a:r>
              <a:rPr lang="en-US" sz="2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- </a:t>
            </a:r>
            <a:r>
              <a:rPr lang="en-US" sz="2800" b="1" dirty="0" smtClean="0">
                <a:solidFill>
                  <a:schemeClr val="bg2"/>
                </a:solidFill>
                <a:latin typeface="Arial" charset="0"/>
              </a:rPr>
              <a:t>Pulleys, Levers and Gears</a:t>
            </a:r>
            <a:endParaRPr lang="en-US" sz="2800" b="1" dirty="0" smtClean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dirty="0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pic>
        <p:nvPicPr>
          <p:cNvPr id="41988" name="D539DAD9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009" name="Group 15"/>
          <p:cNvGrpSpPr>
            <a:grpSpLocks/>
          </p:cNvGrpSpPr>
          <p:nvPr/>
        </p:nvGrpSpPr>
        <p:grpSpPr bwMode="auto">
          <a:xfrm>
            <a:off x="1371600" y="3352800"/>
            <a:ext cx="6781800" cy="3505200"/>
            <a:chOff x="864" y="2112"/>
            <a:chExt cx="4272" cy="2208"/>
          </a:xfrm>
        </p:grpSpPr>
        <p:sp>
          <p:nvSpPr>
            <p:cNvPr id="43015" name="Rectangle 3"/>
            <p:cNvSpPr>
              <a:spLocks noChangeArrowheads="1"/>
            </p:cNvSpPr>
            <p:nvPr/>
          </p:nvSpPr>
          <p:spPr bwMode="auto">
            <a:xfrm>
              <a:off x="3600" y="3456"/>
              <a:ext cx="240" cy="86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16" name="Rectangle 4"/>
            <p:cNvSpPr>
              <a:spLocks noChangeArrowheads="1"/>
            </p:cNvSpPr>
            <p:nvPr/>
          </p:nvSpPr>
          <p:spPr bwMode="auto">
            <a:xfrm>
              <a:off x="1104" y="3504"/>
              <a:ext cx="240" cy="81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17" name="Rectangle 5"/>
            <p:cNvSpPr>
              <a:spLocks noChangeArrowheads="1"/>
            </p:cNvSpPr>
            <p:nvPr/>
          </p:nvSpPr>
          <p:spPr bwMode="auto">
            <a:xfrm>
              <a:off x="4752" y="2544"/>
              <a:ext cx="240" cy="168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18" name="AutoShape 11"/>
            <p:cNvSpPr>
              <a:spLocks noChangeArrowheads="1"/>
            </p:cNvSpPr>
            <p:nvPr/>
          </p:nvSpPr>
          <p:spPr bwMode="auto">
            <a:xfrm>
              <a:off x="864" y="2112"/>
              <a:ext cx="4272" cy="1488"/>
            </a:xfrm>
            <a:prstGeom prst="cube">
              <a:avLst>
                <a:gd name="adj" fmla="val 7678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43013" name="6A237292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50" name="Text Box 14"/>
          <p:cNvSpPr txBox="1">
            <a:spLocks noChangeArrowheads="1"/>
          </p:cNvSpPr>
          <p:nvPr/>
        </p:nvSpPr>
        <p:spPr bwMode="auto">
          <a:xfrm>
            <a:off x="0" y="1143000"/>
            <a:ext cx="54197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   What do you think?</a:t>
            </a:r>
            <a:endParaRPr lang="en-US" sz="2800" b="1" smtClean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491880" y="2996952"/>
            <a:ext cx="4002360" cy="584448"/>
            <a:chOff x="3491880" y="2996952"/>
            <a:chExt cx="4002360" cy="584448"/>
          </a:xfrm>
        </p:grpSpPr>
        <p:sp>
          <p:nvSpPr>
            <p:cNvPr id="43011" name="AutoShape 9"/>
            <p:cNvSpPr>
              <a:spLocks noChangeArrowheads="1"/>
            </p:cNvSpPr>
            <p:nvPr/>
          </p:nvSpPr>
          <p:spPr bwMode="auto">
            <a:xfrm rot="5400000">
              <a:off x="3652664" y="2836168"/>
              <a:ext cx="584448" cy="906016"/>
            </a:xfrm>
            <a:prstGeom prst="can">
              <a:avLst>
                <a:gd name="adj" fmla="val 77510"/>
              </a:avLst>
            </a:prstGeom>
            <a:solidFill>
              <a:srgbClr val="FFFF66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AutoShape 9"/>
            <p:cNvSpPr>
              <a:spLocks noChangeArrowheads="1"/>
            </p:cNvSpPr>
            <p:nvPr/>
          </p:nvSpPr>
          <p:spPr bwMode="auto">
            <a:xfrm rot="5400000">
              <a:off x="5200836" y="2836168"/>
              <a:ext cx="584448" cy="906016"/>
            </a:xfrm>
            <a:prstGeom prst="can">
              <a:avLst>
                <a:gd name="adj" fmla="val 77510"/>
              </a:avLst>
            </a:prstGeom>
            <a:solidFill>
              <a:srgbClr val="FF0000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AutoShape 9"/>
            <p:cNvSpPr>
              <a:spLocks noChangeArrowheads="1"/>
            </p:cNvSpPr>
            <p:nvPr/>
          </p:nvSpPr>
          <p:spPr bwMode="auto">
            <a:xfrm rot="5400000">
              <a:off x="6749008" y="2836168"/>
              <a:ext cx="584448" cy="906016"/>
            </a:xfrm>
            <a:prstGeom prst="can">
              <a:avLst>
                <a:gd name="adj" fmla="val 77510"/>
              </a:avLst>
            </a:prstGeom>
            <a:solidFill>
              <a:srgbClr val="996633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033" name="Group 15"/>
          <p:cNvGrpSpPr>
            <a:grpSpLocks/>
          </p:cNvGrpSpPr>
          <p:nvPr/>
        </p:nvGrpSpPr>
        <p:grpSpPr bwMode="auto">
          <a:xfrm>
            <a:off x="1371600" y="3352800"/>
            <a:ext cx="6781800" cy="3505200"/>
            <a:chOff x="864" y="2112"/>
            <a:chExt cx="4272" cy="2208"/>
          </a:xfrm>
        </p:grpSpPr>
        <p:sp>
          <p:nvSpPr>
            <p:cNvPr id="44039" name="Rectangle 16"/>
            <p:cNvSpPr>
              <a:spLocks noChangeArrowheads="1"/>
            </p:cNvSpPr>
            <p:nvPr/>
          </p:nvSpPr>
          <p:spPr bwMode="auto">
            <a:xfrm>
              <a:off x="3600" y="3456"/>
              <a:ext cx="240" cy="86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40" name="Rectangle 17"/>
            <p:cNvSpPr>
              <a:spLocks noChangeArrowheads="1"/>
            </p:cNvSpPr>
            <p:nvPr/>
          </p:nvSpPr>
          <p:spPr bwMode="auto">
            <a:xfrm>
              <a:off x="1104" y="3504"/>
              <a:ext cx="240" cy="81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41" name="Rectangle 18"/>
            <p:cNvSpPr>
              <a:spLocks noChangeArrowheads="1"/>
            </p:cNvSpPr>
            <p:nvPr/>
          </p:nvSpPr>
          <p:spPr bwMode="auto">
            <a:xfrm>
              <a:off x="4752" y="2544"/>
              <a:ext cx="240" cy="168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42" name="AutoShape 19"/>
            <p:cNvSpPr>
              <a:spLocks noChangeArrowheads="1"/>
            </p:cNvSpPr>
            <p:nvPr/>
          </p:nvSpPr>
          <p:spPr bwMode="auto">
            <a:xfrm>
              <a:off x="864" y="2112"/>
              <a:ext cx="4272" cy="1488"/>
            </a:xfrm>
            <a:prstGeom prst="cube">
              <a:avLst>
                <a:gd name="adj" fmla="val 7678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44037" name="C14820D7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74" name="Text Box 14"/>
          <p:cNvSpPr txBox="1">
            <a:spLocks noChangeArrowheads="1"/>
          </p:cNvSpPr>
          <p:nvPr/>
        </p:nvSpPr>
        <p:spPr bwMode="auto">
          <a:xfrm>
            <a:off x="0" y="1143000"/>
            <a:ext cx="541972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   </a:t>
            </a:r>
          </a:p>
          <a:p>
            <a:pPr>
              <a:defRPr/>
            </a:pPr>
            <a:r>
              <a:rPr lang="en-US" sz="2800" b="1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   </a:t>
            </a:r>
            <a:r>
              <a:rPr lang="en-US" sz="2800" b="1" smtClean="0">
                <a:solidFill>
                  <a:srgbClr val="FF66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What does the group think?</a:t>
            </a:r>
            <a:endParaRPr lang="en-US" sz="2800" b="1" smtClean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3491880" y="2996952"/>
            <a:ext cx="4002360" cy="584448"/>
            <a:chOff x="3491880" y="2996952"/>
            <a:chExt cx="4002360" cy="584448"/>
          </a:xfrm>
        </p:grpSpPr>
        <p:sp>
          <p:nvSpPr>
            <p:cNvPr id="13" name="AutoShape 9"/>
            <p:cNvSpPr>
              <a:spLocks noChangeArrowheads="1"/>
            </p:cNvSpPr>
            <p:nvPr/>
          </p:nvSpPr>
          <p:spPr bwMode="auto">
            <a:xfrm rot="5400000">
              <a:off x="3652664" y="2836168"/>
              <a:ext cx="584448" cy="906016"/>
            </a:xfrm>
            <a:prstGeom prst="can">
              <a:avLst>
                <a:gd name="adj" fmla="val 77510"/>
              </a:avLst>
            </a:prstGeom>
            <a:solidFill>
              <a:srgbClr val="FFFF66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AutoShape 9"/>
            <p:cNvSpPr>
              <a:spLocks noChangeArrowheads="1"/>
            </p:cNvSpPr>
            <p:nvPr/>
          </p:nvSpPr>
          <p:spPr bwMode="auto">
            <a:xfrm rot="5400000">
              <a:off x="5200836" y="2836168"/>
              <a:ext cx="584448" cy="906016"/>
            </a:xfrm>
            <a:prstGeom prst="can">
              <a:avLst>
                <a:gd name="adj" fmla="val 77510"/>
              </a:avLst>
            </a:prstGeom>
            <a:solidFill>
              <a:srgbClr val="FF0000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AutoShape 9"/>
            <p:cNvSpPr>
              <a:spLocks noChangeArrowheads="1"/>
            </p:cNvSpPr>
            <p:nvPr/>
          </p:nvSpPr>
          <p:spPr bwMode="auto">
            <a:xfrm rot="5400000">
              <a:off x="6749008" y="2836168"/>
              <a:ext cx="584448" cy="906016"/>
            </a:xfrm>
            <a:prstGeom prst="can">
              <a:avLst>
                <a:gd name="adj" fmla="val 77510"/>
              </a:avLst>
            </a:prstGeom>
            <a:solidFill>
              <a:srgbClr val="996633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057" name="Group 13"/>
          <p:cNvGrpSpPr>
            <a:grpSpLocks/>
          </p:cNvGrpSpPr>
          <p:nvPr/>
        </p:nvGrpSpPr>
        <p:grpSpPr bwMode="auto">
          <a:xfrm>
            <a:off x="1371600" y="3352800"/>
            <a:ext cx="6781800" cy="3505200"/>
            <a:chOff x="864" y="2112"/>
            <a:chExt cx="4272" cy="2208"/>
          </a:xfrm>
        </p:grpSpPr>
        <p:sp>
          <p:nvSpPr>
            <p:cNvPr id="45063" name="Rectangle 14"/>
            <p:cNvSpPr>
              <a:spLocks noChangeArrowheads="1"/>
            </p:cNvSpPr>
            <p:nvPr/>
          </p:nvSpPr>
          <p:spPr bwMode="auto">
            <a:xfrm>
              <a:off x="3600" y="3456"/>
              <a:ext cx="240" cy="86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4" name="Rectangle 15"/>
            <p:cNvSpPr>
              <a:spLocks noChangeArrowheads="1"/>
            </p:cNvSpPr>
            <p:nvPr/>
          </p:nvSpPr>
          <p:spPr bwMode="auto">
            <a:xfrm>
              <a:off x="1104" y="3504"/>
              <a:ext cx="240" cy="81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5" name="Rectangle 16"/>
            <p:cNvSpPr>
              <a:spLocks noChangeArrowheads="1"/>
            </p:cNvSpPr>
            <p:nvPr/>
          </p:nvSpPr>
          <p:spPr bwMode="auto">
            <a:xfrm>
              <a:off x="4752" y="2544"/>
              <a:ext cx="240" cy="168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6" name="AutoShape 17"/>
            <p:cNvSpPr>
              <a:spLocks noChangeArrowheads="1"/>
            </p:cNvSpPr>
            <p:nvPr/>
          </p:nvSpPr>
          <p:spPr bwMode="auto">
            <a:xfrm>
              <a:off x="864" y="2112"/>
              <a:ext cx="4272" cy="1488"/>
            </a:xfrm>
            <a:prstGeom prst="cube">
              <a:avLst>
                <a:gd name="adj" fmla="val 7678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995" name="Text Box 11"/>
          <p:cNvSpPr txBox="1">
            <a:spLocks noChangeArrowheads="1"/>
          </p:cNvSpPr>
          <p:nvPr/>
        </p:nvSpPr>
        <p:spPr bwMode="auto">
          <a:xfrm>
            <a:off x="0" y="1143000"/>
            <a:ext cx="541972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   What do you think?</a:t>
            </a:r>
          </a:p>
          <a:p>
            <a:pPr>
              <a:defRPr/>
            </a:pPr>
            <a:r>
              <a:rPr lang="en-US" sz="2800" b="1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   </a:t>
            </a:r>
            <a:r>
              <a:rPr lang="en-US" sz="2800" b="1" smtClean="0">
                <a:solidFill>
                  <a:srgbClr val="FF66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What does the group think?</a:t>
            </a:r>
            <a:endParaRPr lang="en-US" sz="28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   </a:t>
            </a:r>
            <a:r>
              <a:rPr lang="en-US" sz="2800" b="1" smtClean="0">
                <a:solidFill>
                  <a:srgbClr val="339933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Making Observations</a:t>
            </a:r>
            <a:endParaRPr lang="en-US" sz="28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   Making Sense</a:t>
            </a:r>
          </a:p>
        </p:txBody>
      </p:sp>
      <p:pic>
        <p:nvPicPr>
          <p:cNvPr id="45062" name="DF8B63DF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3491880" y="2996952"/>
            <a:ext cx="4002360" cy="584448"/>
            <a:chOff x="3491880" y="2996952"/>
            <a:chExt cx="4002360" cy="584448"/>
          </a:xfrm>
        </p:grpSpPr>
        <p:sp>
          <p:nvSpPr>
            <p:cNvPr id="13" name="AutoShape 9"/>
            <p:cNvSpPr>
              <a:spLocks noChangeArrowheads="1"/>
            </p:cNvSpPr>
            <p:nvPr/>
          </p:nvSpPr>
          <p:spPr bwMode="auto">
            <a:xfrm rot="5400000">
              <a:off x="3652664" y="2836168"/>
              <a:ext cx="584448" cy="906016"/>
            </a:xfrm>
            <a:prstGeom prst="can">
              <a:avLst>
                <a:gd name="adj" fmla="val 77510"/>
              </a:avLst>
            </a:prstGeom>
            <a:solidFill>
              <a:srgbClr val="FFFF66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AutoShape 9"/>
            <p:cNvSpPr>
              <a:spLocks noChangeArrowheads="1"/>
            </p:cNvSpPr>
            <p:nvPr/>
          </p:nvSpPr>
          <p:spPr bwMode="auto">
            <a:xfrm rot="5400000">
              <a:off x="5200836" y="2836168"/>
              <a:ext cx="584448" cy="906016"/>
            </a:xfrm>
            <a:prstGeom prst="can">
              <a:avLst>
                <a:gd name="adj" fmla="val 77510"/>
              </a:avLst>
            </a:prstGeom>
            <a:solidFill>
              <a:srgbClr val="FF0000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AutoShape 9"/>
            <p:cNvSpPr>
              <a:spLocks noChangeArrowheads="1"/>
            </p:cNvSpPr>
            <p:nvPr/>
          </p:nvSpPr>
          <p:spPr bwMode="auto">
            <a:xfrm rot="5400000">
              <a:off x="6749008" y="2836168"/>
              <a:ext cx="584448" cy="906016"/>
            </a:xfrm>
            <a:prstGeom prst="can">
              <a:avLst>
                <a:gd name="adj" fmla="val 77510"/>
              </a:avLst>
            </a:prstGeom>
            <a:solidFill>
              <a:srgbClr val="996633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6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 descr="C:\My Documents\webpage\209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838200"/>
            <a:ext cx="6781800" cy="441325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083" name="12AFE4EB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762000" y="1192213"/>
            <a:ext cx="7573963" cy="434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Other aspects of Physics 2091H...</a:t>
            </a:r>
            <a:endParaRPr lang="en-US" sz="3600" b="1" dirty="0" smtClean="0">
              <a:latin typeface="Arial" charset="0"/>
            </a:endParaRPr>
          </a:p>
          <a:p>
            <a:pPr>
              <a:defRPr/>
            </a:pPr>
            <a:r>
              <a:rPr lang="en-US" sz="3600" b="1" dirty="0" smtClean="0">
                <a:latin typeface="Arial" charset="0"/>
              </a:rPr>
              <a:t>	</a:t>
            </a:r>
          </a:p>
          <a:p>
            <a:pPr>
              <a:defRPr/>
            </a:pPr>
            <a:r>
              <a:rPr lang="en-US" sz="3600" b="1" dirty="0" smtClean="0">
                <a:latin typeface="Arial" charset="0"/>
              </a:rPr>
              <a:t>	</a:t>
            </a:r>
            <a:r>
              <a:rPr lang="en-US" sz="28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-  Journals </a:t>
            </a:r>
          </a:p>
          <a:p>
            <a:pPr>
              <a:defRPr/>
            </a:pPr>
            <a:endParaRPr lang="en-US" sz="2800" b="1" dirty="0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	-  Ontario</a:t>
            </a:r>
            <a:r>
              <a:rPr lang="ja-JP" altLang="en-US" sz="28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’</a:t>
            </a:r>
            <a:r>
              <a:rPr lang="en-US" sz="28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s 1-8  Science Curriculum</a:t>
            </a:r>
          </a:p>
          <a:p>
            <a:pPr>
              <a:defRPr/>
            </a:pPr>
            <a:endParaRPr lang="en-US" sz="2800" b="1" dirty="0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	-  </a:t>
            </a:r>
            <a:r>
              <a:rPr lang="en-US" sz="2800" b="1" i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How</a:t>
            </a:r>
            <a:r>
              <a:rPr lang="en-US" sz="28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we learn most effectively</a:t>
            </a:r>
          </a:p>
          <a:p>
            <a:pPr>
              <a:defRPr/>
            </a:pPr>
            <a:endParaRPr lang="en-US" sz="2800" b="1" dirty="0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	-  E-mail &amp; other communications</a:t>
            </a:r>
            <a:endParaRPr lang="en-US" sz="3600" b="1" dirty="0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pic>
        <p:nvPicPr>
          <p:cNvPr id="4710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981200"/>
            <a:ext cx="1371600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07" name="BAB7A4FA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29" name="Picture 2" descr="C:\My Documents\webpage\facilitato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1975" y="0"/>
            <a:ext cx="6042025" cy="769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0" name="Text Box 3"/>
          <p:cNvSpPr txBox="1">
            <a:spLocks noChangeArrowheads="1"/>
          </p:cNvSpPr>
          <p:nvPr/>
        </p:nvSpPr>
        <p:spPr bwMode="auto">
          <a:xfrm>
            <a:off x="457200" y="914400"/>
            <a:ext cx="2117725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>
                <a:latin typeface="Arial" charset="0"/>
              </a:rPr>
              <a:t>That</a:t>
            </a:r>
            <a:r>
              <a:rPr lang="ja-JP" altLang="en-US" b="1">
                <a:latin typeface="Arial" charset="0"/>
              </a:rPr>
              <a:t>’</a:t>
            </a:r>
            <a:r>
              <a:rPr lang="en-US" altLang="ja-JP" b="1">
                <a:latin typeface="Arial" charset="0"/>
              </a:rPr>
              <a:t>s John </a:t>
            </a:r>
          </a:p>
          <a:p>
            <a:r>
              <a:rPr lang="en-US" b="1">
                <a:latin typeface="Arial" charset="0"/>
              </a:rPr>
              <a:t>Earnshaw </a:t>
            </a:r>
          </a:p>
          <a:p>
            <a:r>
              <a:rPr lang="en-US" b="1">
                <a:latin typeface="Arial" charset="0"/>
              </a:rPr>
              <a:t>facilitating</a:t>
            </a:r>
          </a:p>
          <a:p>
            <a:r>
              <a:rPr lang="en-US" b="1">
                <a:latin typeface="Arial" charset="0"/>
              </a:rPr>
              <a:t>someone</a:t>
            </a:r>
            <a:r>
              <a:rPr lang="ja-JP" altLang="en-US" b="1">
                <a:latin typeface="Arial" charset="0"/>
              </a:rPr>
              <a:t>’</a:t>
            </a:r>
            <a:r>
              <a:rPr lang="en-US" altLang="ja-JP" b="1">
                <a:latin typeface="Arial" charset="0"/>
              </a:rPr>
              <a:t>s</a:t>
            </a:r>
          </a:p>
          <a:p>
            <a:r>
              <a:rPr lang="en-US" b="1">
                <a:latin typeface="Arial" charset="0"/>
              </a:rPr>
              <a:t>learning</a:t>
            </a:r>
          </a:p>
          <a:p>
            <a:r>
              <a:rPr lang="en-US" b="1">
                <a:latin typeface="Arial" charset="0"/>
              </a:rPr>
              <a:t>in the</a:t>
            </a:r>
          </a:p>
          <a:p>
            <a:r>
              <a:rPr lang="en-US" b="1">
                <a:latin typeface="Arial" charset="0"/>
              </a:rPr>
              <a:t>Physics 209x</a:t>
            </a:r>
          </a:p>
          <a:p>
            <a:r>
              <a:rPr lang="en-US" b="1">
                <a:latin typeface="Arial" charset="0"/>
              </a:rPr>
              <a:t>lab</a:t>
            </a:r>
          </a:p>
        </p:txBody>
      </p:sp>
      <p:pic>
        <p:nvPicPr>
          <p:cNvPr id="48131" name="B81308F9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381000" y="0"/>
            <a:ext cx="8692604" cy="3939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Your tasks before the next class:</a:t>
            </a:r>
            <a:endParaRPr lang="en-US" b="1" dirty="0" smtClean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 marL="342900" indent="-342900">
              <a:buFontTx/>
              <a:buChar char="-"/>
              <a:defRPr/>
            </a:pPr>
            <a:r>
              <a:rPr lang="en-US" b="1" dirty="0">
                <a:latin typeface="Arial" charset="0"/>
              </a:rPr>
              <a:t>Get your </a:t>
            </a:r>
            <a:r>
              <a:rPr lang="ja-JP" altLang="en-US" b="1" dirty="0">
                <a:latin typeface="Arial" charset="0"/>
              </a:rPr>
              <a:t>“</a:t>
            </a:r>
            <a:r>
              <a:rPr lang="en-US" b="1" u="sng" dirty="0" err="1">
                <a:latin typeface="Arial" charset="0"/>
              </a:rPr>
              <a:t>trentu.ca</a:t>
            </a:r>
            <a:r>
              <a:rPr lang="ja-JP" altLang="en-US" b="1" dirty="0">
                <a:latin typeface="Arial" charset="0"/>
              </a:rPr>
              <a:t>”</a:t>
            </a:r>
            <a:r>
              <a:rPr lang="en-US" b="1" dirty="0">
                <a:latin typeface="Arial" charset="0"/>
              </a:rPr>
              <a:t> accounts activated and</a:t>
            </a:r>
          </a:p>
          <a:p>
            <a:pPr>
              <a:buFont typeface="Times" charset="0"/>
              <a:buNone/>
              <a:defRPr/>
            </a:pPr>
            <a:r>
              <a:rPr lang="en-US" b="1" dirty="0">
                <a:latin typeface="Arial" charset="0"/>
              </a:rPr>
              <a:t> </a:t>
            </a:r>
            <a:r>
              <a:rPr lang="en-US" b="1" dirty="0" smtClean="0">
                <a:latin typeface="Arial" charset="0"/>
              </a:rPr>
              <a:t>   complete the </a:t>
            </a:r>
            <a:r>
              <a:rPr lang="en-US" b="1" dirty="0" err="1" smtClean="0">
                <a:latin typeface="Arial" charset="0"/>
              </a:rPr>
              <a:t>myLearningSystem</a:t>
            </a:r>
            <a:r>
              <a:rPr lang="en-US" b="1" dirty="0" smtClean="0">
                <a:latin typeface="Arial" charset="0"/>
              </a:rPr>
              <a:t> demographics survey.</a:t>
            </a: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	 </a:t>
            </a:r>
            <a:r>
              <a:rPr lang="en-US" sz="1800" b="1" dirty="0" err="1" smtClean="0">
                <a:latin typeface="Arial" charset="0"/>
              </a:rPr>
              <a:t>nb</a:t>
            </a:r>
            <a:r>
              <a:rPr lang="en-US" sz="1800" b="1" dirty="0" smtClean="0">
                <a:latin typeface="Arial" charset="0"/>
              </a:rPr>
              <a:t>: If you wish to use another e-mail address, set your</a:t>
            </a:r>
          </a:p>
          <a:p>
            <a:pPr>
              <a:defRPr/>
            </a:pPr>
            <a:r>
              <a:rPr lang="en-US" sz="1800" b="1" dirty="0" smtClean="0">
                <a:latin typeface="Arial" charset="0"/>
              </a:rPr>
              <a:t>    	    </a:t>
            </a:r>
            <a:r>
              <a:rPr lang="ja-JP" altLang="en-US" sz="1800" b="1" dirty="0" smtClean="0">
                <a:latin typeface="Arial" charset="0"/>
              </a:rPr>
              <a:t>“</a:t>
            </a:r>
            <a:r>
              <a:rPr lang="en-US" sz="1800" b="1" dirty="0" err="1" smtClean="0">
                <a:latin typeface="Arial" charset="0"/>
              </a:rPr>
              <a:t>trentu.ca</a:t>
            </a:r>
            <a:r>
              <a:rPr lang="ja-JP" altLang="en-US" sz="1800" b="1" dirty="0" smtClean="0">
                <a:latin typeface="Arial" charset="0"/>
              </a:rPr>
              <a:t>”</a:t>
            </a:r>
            <a:r>
              <a:rPr lang="en-US" sz="1800" b="1" dirty="0" smtClean="0">
                <a:latin typeface="Arial" charset="0"/>
              </a:rPr>
              <a:t>  e-mail to be automatically forwarded.</a:t>
            </a:r>
          </a:p>
          <a:p>
            <a:pPr>
              <a:defRPr/>
            </a:pPr>
            <a:endParaRPr lang="en-US" sz="1800" b="1" dirty="0" smtClean="0">
              <a:latin typeface="Arial" charset="0"/>
            </a:endParaRPr>
          </a:p>
          <a:p>
            <a:pPr>
              <a:defRPr/>
            </a:pPr>
            <a:endParaRPr lang="en-US" sz="1800" b="1" dirty="0" smtClean="0">
              <a:latin typeface="Arial" charset="0"/>
            </a:endParaRPr>
          </a:p>
          <a:p>
            <a:pPr>
              <a:defRPr/>
            </a:pPr>
            <a:r>
              <a:rPr lang="en-US" sz="1800" b="1" dirty="0" smtClean="0">
                <a:latin typeface="Arial" charset="0"/>
              </a:rPr>
              <a:t>	</a:t>
            </a:r>
            <a:endParaRPr lang="en-US" b="1" dirty="0" smtClean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</p:txBody>
      </p:sp>
      <p:pic>
        <p:nvPicPr>
          <p:cNvPr id="49154" name="6B74E9E6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2"/>
          <p:cNvSpPr txBox="1">
            <a:spLocks noChangeArrowheads="1"/>
          </p:cNvSpPr>
          <p:nvPr/>
        </p:nvSpPr>
        <p:spPr bwMode="auto">
          <a:xfrm>
            <a:off x="381000" y="0"/>
            <a:ext cx="8692604" cy="4862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Your 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tasks before the next class:</a:t>
            </a:r>
            <a:endParaRPr lang="en-US" sz="2800" b="1" dirty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 marL="342900" indent="-342900">
              <a:buFontTx/>
              <a:buChar char="-"/>
              <a:defRPr/>
            </a:pPr>
            <a:r>
              <a:rPr lang="en-US" b="1" dirty="0" smtClean="0">
                <a:latin typeface="Arial" charset="0"/>
              </a:rPr>
              <a:t>Get your </a:t>
            </a:r>
            <a:r>
              <a:rPr lang="ja-JP" altLang="en-US" b="1" dirty="0" smtClean="0">
                <a:latin typeface="Arial" charset="0"/>
              </a:rPr>
              <a:t>“</a:t>
            </a:r>
            <a:r>
              <a:rPr lang="en-US" b="1" u="sng" dirty="0" err="1" smtClean="0">
                <a:latin typeface="Arial" charset="0"/>
              </a:rPr>
              <a:t>trentu.ca</a:t>
            </a:r>
            <a:r>
              <a:rPr lang="ja-JP" altLang="en-US" b="1" dirty="0" smtClean="0">
                <a:latin typeface="Arial" charset="0"/>
              </a:rPr>
              <a:t>”</a:t>
            </a:r>
            <a:r>
              <a:rPr lang="en-US" b="1" dirty="0" smtClean="0">
                <a:latin typeface="Arial" charset="0"/>
              </a:rPr>
              <a:t> accounts activated and</a:t>
            </a:r>
          </a:p>
          <a:p>
            <a:pPr marL="0" indent="0">
              <a:defRPr/>
            </a:pPr>
            <a:r>
              <a:rPr lang="en-US" b="1" dirty="0">
                <a:latin typeface="Arial" charset="0"/>
              </a:rPr>
              <a:t> </a:t>
            </a:r>
            <a:r>
              <a:rPr lang="en-US" b="1" dirty="0" smtClean="0">
                <a:latin typeface="Arial" charset="0"/>
              </a:rPr>
              <a:t>   complete the </a:t>
            </a:r>
            <a:r>
              <a:rPr lang="en-US" b="1" dirty="0" err="1" smtClean="0">
                <a:latin typeface="Arial" charset="0"/>
              </a:rPr>
              <a:t>myLearningSystem</a:t>
            </a:r>
            <a:r>
              <a:rPr lang="en-US" b="1" dirty="0" smtClean="0">
                <a:latin typeface="Arial" charset="0"/>
              </a:rPr>
              <a:t> demographics survey.</a:t>
            </a: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	 </a:t>
            </a:r>
            <a:r>
              <a:rPr lang="en-US" sz="1800" b="1" dirty="0" err="1" smtClean="0">
                <a:latin typeface="Arial" charset="0"/>
              </a:rPr>
              <a:t>nb</a:t>
            </a:r>
            <a:r>
              <a:rPr lang="en-US" sz="1800" b="1" dirty="0" smtClean="0">
                <a:latin typeface="Arial" charset="0"/>
              </a:rPr>
              <a:t>: If you wish to use another e-mail address, set your</a:t>
            </a:r>
          </a:p>
          <a:p>
            <a:pPr>
              <a:defRPr/>
            </a:pPr>
            <a:r>
              <a:rPr lang="en-US" sz="1800" b="1" dirty="0" smtClean="0">
                <a:latin typeface="Arial" charset="0"/>
              </a:rPr>
              <a:t>    	    </a:t>
            </a:r>
            <a:r>
              <a:rPr lang="ja-JP" altLang="en-US" sz="1800" b="1" dirty="0" smtClean="0">
                <a:latin typeface="Arial" charset="0"/>
              </a:rPr>
              <a:t>“</a:t>
            </a:r>
            <a:r>
              <a:rPr lang="en-US" sz="1800" b="1" dirty="0" err="1" smtClean="0">
                <a:latin typeface="Arial" charset="0"/>
              </a:rPr>
              <a:t>trentu.ca</a:t>
            </a:r>
            <a:r>
              <a:rPr lang="ja-JP" altLang="en-US" sz="1800" b="1" dirty="0" smtClean="0">
                <a:latin typeface="Arial" charset="0"/>
              </a:rPr>
              <a:t>”</a:t>
            </a:r>
            <a:r>
              <a:rPr lang="en-US" sz="1800" b="1" dirty="0" smtClean="0">
                <a:latin typeface="Arial" charset="0"/>
              </a:rPr>
              <a:t>  e-mail to be automatically forwarded.</a:t>
            </a:r>
          </a:p>
          <a:p>
            <a:pPr>
              <a:defRPr/>
            </a:pPr>
            <a:endParaRPr lang="en-US" sz="1800" b="1" dirty="0" smtClean="0">
              <a:latin typeface="Arial" charset="0"/>
            </a:endParaRPr>
          </a:p>
          <a:p>
            <a:pPr>
              <a:defRPr/>
            </a:pPr>
            <a:r>
              <a:rPr lang="en-US" sz="1800" b="1" dirty="0" smtClean="0">
                <a:latin typeface="Arial" charset="0"/>
              </a:rPr>
              <a:t>		If you had an account previously, </a:t>
            </a:r>
          </a:p>
          <a:p>
            <a:pPr>
              <a:defRPr/>
            </a:pPr>
            <a:r>
              <a:rPr lang="en-US" sz="1800" b="1" dirty="0" smtClean="0">
                <a:latin typeface="Arial" charset="0"/>
              </a:rPr>
              <a:t>		but have not used it recently, </a:t>
            </a:r>
          </a:p>
          <a:p>
            <a:pPr>
              <a:defRPr/>
            </a:pPr>
            <a:r>
              <a:rPr lang="en-US" sz="1800" b="1" dirty="0" smtClean="0">
                <a:latin typeface="Arial" charset="0"/>
              </a:rPr>
              <a:t>			you may have to logon to </a:t>
            </a:r>
          </a:p>
          <a:p>
            <a:pPr>
              <a:defRPr/>
            </a:pPr>
            <a:r>
              <a:rPr lang="en-US" sz="1800" b="1" dirty="0" smtClean="0">
                <a:latin typeface="Arial" charset="0"/>
              </a:rPr>
              <a:t>		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https://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www.trentu.ca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/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mytrent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/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activate.php</a:t>
            </a:r>
            <a:endParaRPr lang="en-US" b="1" dirty="0" smtClean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1800" b="1" dirty="0" smtClean="0">
                <a:latin typeface="Arial" charset="0"/>
              </a:rPr>
              <a:t>	</a:t>
            </a:r>
            <a:endParaRPr lang="en-US" b="1" dirty="0" smtClean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</p:txBody>
      </p:sp>
      <p:sp>
        <p:nvSpPr>
          <p:cNvPr id="50178" name="Rectangle 3"/>
          <p:cNvSpPr>
            <a:spLocks noChangeArrowheads="1"/>
          </p:cNvSpPr>
          <p:nvPr/>
        </p:nvSpPr>
        <p:spPr bwMode="auto">
          <a:xfrm>
            <a:off x="1187450" y="2781300"/>
            <a:ext cx="6553200" cy="1447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0179" name="DC67786F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2"/>
          <p:cNvSpPr txBox="1">
            <a:spLocks noChangeArrowheads="1"/>
          </p:cNvSpPr>
          <p:nvPr/>
        </p:nvSpPr>
        <p:spPr bwMode="auto">
          <a:xfrm>
            <a:off x="381000" y="0"/>
            <a:ext cx="8797952" cy="4585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Your 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tasks before the next class:</a:t>
            </a:r>
            <a:endParaRPr lang="en-US" sz="2800" b="1" dirty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 marL="342900" indent="-342900">
              <a:buFontTx/>
              <a:buChar char="-"/>
              <a:defRPr/>
            </a:pPr>
            <a:r>
              <a:rPr lang="en-US" b="1" dirty="0" smtClean="0">
                <a:latin typeface="Arial" charset="0"/>
              </a:rPr>
              <a:t>Get your </a:t>
            </a:r>
            <a:r>
              <a:rPr lang="ja-JP" altLang="en-US" b="1" dirty="0" smtClean="0">
                <a:latin typeface="Arial" charset="0"/>
              </a:rPr>
              <a:t>“</a:t>
            </a:r>
            <a:r>
              <a:rPr lang="en-US" b="1" u="sng" dirty="0" err="1" smtClean="0">
                <a:latin typeface="Arial" charset="0"/>
              </a:rPr>
              <a:t>trentu.ca</a:t>
            </a:r>
            <a:r>
              <a:rPr lang="ja-JP" altLang="en-US" b="1" dirty="0" smtClean="0">
                <a:latin typeface="Arial" charset="0"/>
              </a:rPr>
              <a:t>”</a:t>
            </a:r>
            <a:r>
              <a:rPr lang="en-US" b="1" dirty="0" smtClean="0">
                <a:latin typeface="Arial" charset="0"/>
              </a:rPr>
              <a:t> accounts activated and </a:t>
            </a:r>
          </a:p>
          <a:p>
            <a:pPr marL="0" indent="0">
              <a:defRPr/>
            </a:pPr>
            <a:r>
              <a:rPr lang="en-US" b="1" dirty="0" smtClean="0">
                <a:latin typeface="Arial" charset="0"/>
              </a:rPr>
              <a:t>    complete the </a:t>
            </a:r>
            <a:r>
              <a:rPr lang="en-US" b="1" dirty="0" err="1" smtClean="0">
                <a:latin typeface="Arial" charset="0"/>
              </a:rPr>
              <a:t>myLearningSystem</a:t>
            </a:r>
            <a:r>
              <a:rPr lang="en-US" b="1" dirty="0" smtClean="0">
                <a:latin typeface="Arial" charset="0"/>
              </a:rPr>
              <a:t> demographics survey.</a:t>
            </a: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-  </a:t>
            </a:r>
            <a:r>
              <a:rPr lang="en-US" b="1" dirty="0">
                <a:latin typeface="Arial" charset="0"/>
              </a:rPr>
              <a:t>Upload a short computer file to </a:t>
            </a:r>
            <a:r>
              <a:rPr lang="en-US" b="1" dirty="0" err="1">
                <a:latin typeface="Arial" charset="0"/>
              </a:rPr>
              <a:t>myLearningSystem</a:t>
            </a:r>
            <a:r>
              <a:rPr lang="en-US" b="1" dirty="0">
                <a:latin typeface="Arial" charset="0"/>
              </a:rPr>
              <a:t> with</a:t>
            </a:r>
          </a:p>
          <a:p>
            <a:pPr>
              <a:defRPr/>
            </a:pPr>
            <a:r>
              <a:rPr lang="en-US" b="1" dirty="0">
                <a:latin typeface="Arial" charset="0"/>
              </a:rPr>
              <a:t>    </a:t>
            </a:r>
            <a:r>
              <a:rPr lang="en-CA" b="1" dirty="0">
                <a:latin typeface="Arial" charset="0"/>
              </a:rPr>
              <a:t>your response to the "Everything You Thought You</a:t>
            </a:r>
          </a:p>
          <a:p>
            <a:pPr>
              <a:defRPr/>
            </a:pPr>
            <a:r>
              <a:rPr lang="en-CA" b="1" dirty="0">
                <a:latin typeface="Arial" charset="0"/>
              </a:rPr>
              <a:t>    Knew About Learning Is Wrong” article</a:t>
            </a:r>
            <a:r>
              <a:rPr lang="en-US" b="1" dirty="0">
                <a:latin typeface="Arial" charset="0"/>
              </a:rPr>
              <a:t>.</a:t>
            </a: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		</a:t>
            </a:r>
            <a:r>
              <a:rPr lang="en-US" sz="1800" b="1" dirty="0" smtClean="0">
                <a:solidFill>
                  <a:srgbClr val="FF0000"/>
                </a:solidFill>
                <a:latin typeface="Arial" charset="0"/>
              </a:rPr>
              <a:t>With </a:t>
            </a:r>
            <a:r>
              <a:rPr lang="en-US" sz="1800" b="1" dirty="0" err="1" smtClean="0">
                <a:solidFill>
                  <a:srgbClr val="FF0000"/>
                </a:solidFill>
                <a:latin typeface="Arial" charset="0"/>
              </a:rPr>
              <a:t>SafeAssign</a:t>
            </a:r>
            <a:endParaRPr lang="en-US" b="1" dirty="0" smtClean="0">
              <a:solidFill>
                <a:srgbClr val="FF0000"/>
              </a:solidFill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</p:txBody>
      </p:sp>
      <p:pic>
        <p:nvPicPr>
          <p:cNvPr id="51202" name="38D14ABA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ChangeArrowheads="1"/>
          </p:cNvSpPr>
          <p:nvPr/>
        </p:nvSpPr>
        <p:spPr bwMode="auto">
          <a:xfrm>
            <a:off x="0" y="0"/>
            <a:ext cx="3733800" cy="6858000"/>
          </a:xfrm>
          <a:prstGeom prst="rect">
            <a:avLst/>
          </a:prstGeom>
          <a:solidFill>
            <a:srgbClr val="9966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7410" name="Text Box 3"/>
          <p:cNvSpPr txBox="1">
            <a:spLocks noChangeArrowheads="1"/>
          </p:cNvSpPr>
          <p:nvPr/>
        </p:nvSpPr>
        <p:spPr bwMode="auto">
          <a:xfrm>
            <a:off x="3810000" y="457200"/>
            <a:ext cx="5049838" cy="375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 b="1">
                <a:latin typeface="Arial" charset="0"/>
              </a:rPr>
              <a:t>First:  let</a:t>
            </a:r>
            <a:r>
              <a:rPr lang="ja-JP" altLang="en-US" sz="1800" b="1">
                <a:latin typeface="Arial" charset="0"/>
              </a:rPr>
              <a:t>’</a:t>
            </a:r>
            <a:r>
              <a:rPr lang="en-US" altLang="ja-JP" sz="1800" b="1">
                <a:latin typeface="Arial" charset="0"/>
              </a:rPr>
              <a:t>s get to know who I am; that</a:t>
            </a:r>
            <a:r>
              <a:rPr lang="ja-JP" altLang="en-US" sz="1800" b="1">
                <a:latin typeface="Arial" charset="0"/>
              </a:rPr>
              <a:t>’</a:t>
            </a:r>
            <a:r>
              <a:rPr lang="en-US" altLang="ja-JP" sz="1800" b="1">
                <a:latin typeface="Arial" charset="0"/>
              </a:rPr>
              <a:t>s me</a:t>
            </a:r>
          </a:p>
          <a:p>
            <a:endParaRPr lang="en-US" sz="1800" b="1">
              <a:latin typeface="Arial" charset="0"/>
            </a:endParaRPr>
          </a:p>
          <a:p>
            <a:r>
              <a:rPr lang="en-US" sz="1800" b="1">
                <a:latin typeface="Arial" charset="0"/>
              </a:rPr>
              <a:t>Instructor  at Trent since 2003….</a:t>
            </a:r>
          </a:p>
          <a:p>
            <a:r>
              <a:rPr lang="en-US" sz="1800" b="1">
                <a:latin typeface="Arial" charset="0"/>
              </a:rPr>
              <a:t>     - taught at UIUC, McMaster, Trent</a:t>
            </a:r>
          </a:p>
          <a:p>
            <a:r>
              <a:rPr lang="en-US" sz="1800" b="1">
                <a:latin typeface="Arial" charset="0"/>
              </a:rPr>
              <a:t>     - Research interests in Physics Education</a:t>
            </a:r>
          </a:p>
          <a:p>
            <a:endParaRPr lang="en-US" sz="1800" b="1">
              <a:latin typeface="Arial" charset="0"/>
            </a:endParaRPr>
          </a:p>
          <a:p>
            <a:r>
              <a:rPr lang="en-US" sz="1800" b="1">
                <a:latin typeface="Arial" charset="0"/>
              </a:rPr>
              <a:t>Research </a:t>
            </a:r>
          </a:p>
          <a:p>
            <a:r>
              <a:rPr lang="en-US" sz="1800" b="1">
                <a:latin typeface="Arial" charset="0"/>
              </a:rPr>
              <a:t>      - High Energy Theory (Particle Physics)</a:t>
            </a:r>
          </a:p>
          <a:p>
            <a:r>
              <a:rPr lang="en-US" sz="1800" b="1">
                <a:latin typeface="Arial" charset="0"/>
              </a:rPr>
              <a:t>      - Physics Education</a:t>
            </a:r>
          </a:p>
          <a:p>
            <a:endParaRPr lang="en-US" sz="1800" b="1">
              <a:latin typeface="Arial" charset="0"/>
            </a:endParaRPr>
          </a:p>
          <a:p>
            <a:r>
              <a:rPr lang="en-US" sz="1800" b="1">
                <a:latin typeface="Arial" charset="0"/>
              </a:rPr>
              <a:t>Interested in how people learn science...</a:t>
            </a:r>
          </a:p>
          <a:p>
            <a:endParaRPr lang="en-US" sz="1800" b="1">
              <a:latin typeface="Arial" charset="0"/>
            </a:endParaRPr>
          </a:p>
          <a:p>
            <a:endParaRPr lang="en-US" b="1">
              <a:latin typeface="Arial" charset="0"/>
            </a:endParaRPr>
          </a:p>
        </p:txBody>
      </p: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781050" y="4384675"/>
            <a:ext cx="1885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>
                <a:solidFill>
                  <a:schemeClr val="bg1"/>
                </a:solidFill>
              </a:rPr>
              <a:t>Johann Beda</a:t>
            </a:r>
          </a:p>
        </p:txBody>
      </p:sp>
      <p:pic>
        <p:nvPicPr>
          <p:cNvPr id="17412" name="181442A9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19" descr="beda.jpg                                                       00023450MacOSX-10.2                    BA44AE86: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3297238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4" name="AutoShape 14"/>
          <p:cNvSpPr>
            <a:spLocks noChangeArrowheads="1"/>
          </p:cNvSpPr>
          <p:nvPr/>
        </p:nvSpPr>
        <p:spPr bwMode="auto">
          <a:xfrm rot="-2021589">
            <a:off x="1219200" y="304800"/>
            <a:ext cx="419100" cy="838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AutoShape 15"/>
          <p:cNvSpPr>
            <a:spLocks noChangeArrowheads="1"/>
          </p:cNvSpPr>
          <p:nvPr/>
        </p:nvSpPr>
        <p:spPr bwMode="auto">
          <a:xfrm rot="2021589" flipH="1">
            <a:off x="2209800" y="381000"/>
            <a:ext cx="419100" cy="838200"/>
          </a:xfrm>
          <a:prstGeom prst="triangle">
            <a:avLst>
              <a:gd name="adj" fmla="val 10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2"/>
          <p:cNvSpPr txBox="1">
            <a:spLocks noChangeArrowheads="1"/>
          </p:cNvSpPr>
          <p:nvPr/>
        </p:nvSpPr>
        <p:spPr bwMode="auto">
          <a:xfrm>
            <a:off x="381000" y="0"/>
            <a:ext cx="8692604" cy="5324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Your 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tasks before the next class:</a:t>
            </a:r>
            <a:endParaRPr lang="en-US" sz="2800" b="1" dirty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 marL="342900" indent="-342900">
              <a:buFontTx/>
              <a:buChar char="-"/>
              <a:defRPr/>
            </a:pPr>
            <a:r>
              <a:rPr lang="en-US" b="1" dirty="0" smtClean="0">
                <a:latin typeface="Arial" charset="0"/>
              </a:rPr>
              <a:t>Get your </a:t>
            </a:r>
            <a:r>
              <a:rPr lang="ja-JP" altLang="en-US" b="1" dirty="0" smtClean="0">
                <a:latin typeface="Arial" charset="0"/>
              </a:rPr>
              <a:t>“</a:t>
            </a:r>
            <a:r>
              <a:rPr lang="en-US" b="1" u="sng" dirty="0" err="1" smtClean="0">
                <a:latin typeface="Arial" charset="0"/>
              </a:rPr>
              <a:t>trentu.ca</a:t>
            </a:r>
            <a:r>
              <a:rPr lang="ja-JP" altLang="en-US" b="1" dirty="0" smtClean="0">
                <a:latin typeface="Arial" charset="0"/>
              </a:rPr>
              <a:t>”</a:t>
            </a:r>
            <a:r>
              <a:rPr lang="en-US" b="1" dirty="0" smtClean="0">
                <a:latin typeface="Arial" charset="0"/>
              </a:rPr>
              <a:t> accounts activated and </a:t>
            </a:r>
          </a:p>
          <a:p>
            <a:pPr marL="0" indent="0">
              <a:defRPr/>
            </a:pPr>
            <a:r>
              <a:rPr lang="en-US" b="1" dirty="0">
                <a:latin typeface="Arial" charset="0"/>
              </a:rPr>
              <a:t> </a:t>
            </a:r>
            <a:r>
              <a:rPr lang="en-US" b="1" dirty="0" smtClean="0">
                <a:latin typeface="Arial" charset="0"/>
              </a:rPr>
              <a:t>   complete the </a:t>
            </a:r>
            <a:r>
              <a:rPr lang="en-US" b="1" dirty="0" err="1" smtClean="0">
                <a:latin typeface="Arial" charset="0"/>
              </a:rPr>
              <a:t>myLearningSystem</a:t>
            </a:r>
            <a:r>
              <a:rPr lang="en-US" b="1" dirty="0" smtClean="0">
                <a:latin typeface="Arial" charset="0"/>
              </a:rPr>
              <a:t> demographics survey.</a:t>
            </a: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-  Upload a short computer file to </a:t>
            </a:r>
            <a:r>
              <a:rPr lang="en-US" b="1" dirty="0" err="1" smtClean="0">
                <a:latin typeface="Arial" charset="0"/>
              </a:rPr>
              <a:t>myLearningSystem</a:t>
            </a:r>
            <a:r>
              <a:rPr lang="en-US" b="1" dirty="0" smtClean="0">
                <a:latin typeface="Arial" charset="0"/>
              </a:rPr>
              <a:t> with</a:t>
            </a: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    </a:t>
            </a:r>
            <a:r>
              <a:rPr lang="en-CA" b="1" dirty="0" smtClean="0">
                <a:latin typeface="Arial" charset="0"/>
              </a:rPr>
              <a:t>your response </a:t>
            </a:r>
            <a:r>
              <a:rPr lang="en-CA" b="1" dirty="0">
                <a:latin typeface="Arial" charset="0"/>
              </a:rPr>
              <a:t>to the "Everything You Thought </a:t>
            </a:r>
            <a:r>
              <a:rPr lang="en-CA" b="1" dirty="0" smtClean="0">
                <a:latin typeface="Arial" charset="0"/>
              </a:rPr>
              <a:t>You</a:t>
            </a:r>
          </a:p>
          <a:p>
            <a:pPr>
              <a:defRPr/>
            </a:pPr>
            <a:r>
              <a:rPr lang="en-CA" b="1" dirty="0" smtClean="0">
                <a:latin typeface="Arial" charset="0"/>
              </a:rPr>
              <a:t>    </a:t>
            </a:r>
            <a:r>
              <a:rPr lang="en-CA" b="1" dirty="0">
                <a:latin typeface="Arial" charset="0"/>
              </a:rPr>
              <a:t>Knew About Learning Is </a:t>
            </a:r>
            <a:r>
              <a:rPr lang="en-CA" b="1" dirty="0" smtClean="0">
                <a:latin typeface="Arial" charset="0"/>
              </a:rPr>
              <a:t>Wrong” article</a:t>
            </a:r>
            <a:r>
              <a:rPr lang="en-US" b="1" dirty="0" smtClean="0">
                <a:latin typeface="Arial" charset="0"/>
              </a:rPr>
              <a:t>.</a:t>
            </a: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-  Send me a </a:t>
            </a:r>
            <a:r>
              <a:rPr lang="en-US" b="1" u="sng" dirty="0" smtClean="0">
                <a:latin typeface="Arial" charset="0"/>
              </a:rPr>
              <a:t>short  e-mail message</a:t>
            </a:r>
            <a:r>
              <a:rPr lang="en-US" b="1" dirty="0" smtClean="0">
                <a:latin typeface="Arial" charset="0"/>
              </a:rPr>
              <a:t> </a:t>
            </a:r>
            <a:r>
              <a:rPr lang="en-US" sz="1600" b="1" dirty="0" smtClean="0">
                <a:latin typeface="Arial" charset="0"/>
              </a:rPr>
              <a:t>(under 100 words, with </a:t>
            </a:r>
            <a:r>
              <a:rPr lang="ja-JP" altLang="en-US" sz="1600" b="1" dirty="0" smtClean="0">
                <a:latin typeface="Arial" charset="0"/>
              </a:rPr>
              <a:t>“</a:t>
            </a:r>
            <a:r>
              <a:rPr lang="en-US" sz="1600" b="1" dirty="0" smtClean="0">
                <a:latin typeface="Arial" charset="0"/>
              </a:rPr>
              <a:t>Physics </a:t>
            </a:r>
          </a:p>
          <a:p>
            <a:pPr>
              <a:defRPr/>
            </a:pPr>
            <a:r>
              <a:rPr lang="en-US" sz="1600" b="1" dirty="0" smtClean="0">
                <a:latin typeface="Arial" charset="0"/>
              </a:rPr>
              <a:t>      2093H Intro</a:t>
            </a:r>
            <a:r>
              <a:rPr lang="ja-JP" altLang="en-US" sz="1600" b="1" dirty="0" smtClean="0">
                <a:latin typeface="Arial" charset="0"/>
              </a:rPr>
              <a:t>”</a:t>
            </a:r>
            <a:r>
              <a:rPr lang="en-US" sz="1600" b="1" dirty="0" smtClean="0">
                <a:latin typeface="Arial" charset="0"/>
              </a:rPr>
              <a:t> in the subject line)</a:t>
            </a:r>
            <a:r>
              <a:rPr lang="en-US" sz="2000" b="1" dirty="0" smtClean="0">
                <a:latin typeface="Arial" charset="0"/>
              </a:rPr>
              <a:t> </a:t>
            </a:r>
            <a:r>
              <a:rPr lang="en-US" b="1" dirty="0" smtClean="0">
                <a:latin typeface="Arial" charset="0"/>
              </a:rPr>
              <a:t>from your </a:t>
            </a:r>
            <a:r>
              <a:rPr lang="en-US" b="1" dirty="0" err="1" smtClean="0">
                <a:latin typeface="Arial" charset="0"/>
              </a:rPr>
              <a:t>trentu.ca</a:t>
            </a:r>
            <a:r>
              <a:rPr lang="en-US" b="1" dirty="0" smtClean="0">
                <a:latin typeface="Arial" charset="0"/>
              </a:rPr>
              <a:t> email account </a:t>
            </a: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    introducing yourself, and telling me your expectations </a:t>
            </a: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    for the course. </a:t>
            </a:r>
            <a:r>
              <a:rPr lang="en-US" sz="1600" b="1" dirty="0" smtClean="0">
                <a:latin typeface="Arial" charset="0"/>
              </a:rPr>
              <a:t>(Do this soon, but at least a day before your next class.)</a:t>
            </a:r>
            <a:endParaRPr lang="en-US" b="1" dirty="0" smtClean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</p:txBody>
      </p:sp>
      <p:pic>
        <p:nvPicPr>
          <p:cNvPr id="52226" name="C7796AFF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381000" y="0"/>
            <a:ext cx="8692604" cy="606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Your 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tasks before the next class:</a:t>
            </a:r>
            <a:endParaRPr lang="en-US" sz="2800" b="1" dirty="0">
              <a:latin typeface="Arial" charset="0"/>
            </a:endParaRPr>
          </a:p>
          <a:p>
            <a:pPr marL="457200" indent="-457200">
              <a:defRPr/>
            </a:pPr>
            <a:endParaRPr lang="en-US" b="1" dirty="0">
              <a:latin typeface="Arial" charset="0"/>
              <a:ea typeface="+mn-ea"/>
              <a:cs typeface="+mn-cs"/>
            </a:endParaRPr>
          </a:p>
          <a:p>
            <a:pPr marL="342900" indent="-342900">
              <a:buFontTx/>
              <a:buChar char="-"/>
              <a:defRPr/>
            </a:pPr>
            <a:r>
              <a:rPr lang="en-US" b="1" dirty="0">
                <a:latin typeface="Arial" charset="0"/>
              </a:rPr>
              <a:t>Get your </a:t>
            </a:r>
            <a:r>
              <a:rPr lang="ja-JP" altLang="en-US" b="1" dirty="0">
                <a:latin typeface="Arial" charset="0"/>
              </a:rPr>
              <a:t>“</a:t>
            </a:r>
            <a:r>
              <a:rPr lang="en-US" b="1" u="sng" dirty="0" err="1">
                <a:latin typeface="Arial" charset="0"/>
              </a:rPr>
              <a:t>trentu.ca</a:t>
            </a:r>
            <a:r>
              <a:rPr lang="ja-JP" altLang="en-US" b="1" dirty="0">
                <a:latin typeface="Arial" charset="0"/>
              </a:rPr>
              <a:t>”</a:t>
            </a:r>
            <a:r>
              <a:rPr lang="en-US" b="1" dirty="0">
                <a:latin typeface="Arial" charset="0"/>
              </a:rPr>
              <a:t> accounts activated and </a:t>
            </a:r>
          </a:p>
          <a:p>
            <a:pPr marL="0" indent="0">
              <a:defRPr/>
            </a:pPr>
            <a:r>
              <a:rPr lang="en-US" b="1" dirty="0">
                <a:latin typeface="Arial" charset="0"/>
              </a:rPr>
              <a:t>    complete the </a:t>
            </a:r>
            <a:r>
              <a:rPr lang="en-US" b="1" dirty="0" err="1">
                <a:latin typeface="Arial" charset="0"/>
              </a:rPr>
              <a:t>myLearningSystem</a:t>
            </a:r>
            <a:r>
              <a:rPr lang="en-US" b="1" dirty="0">
                <a:latin typeface="Arial" charset="0"/>
              </a:rPr>
              <a:t> demographics survey.</a:t>
            </a:r>
          </a:p>
          <a:p>
            <a:pPr>
              <a:defRPr/>
            </a:pPr>
            <a:endParaRPr lang="en-US" b="1" dirty="0">
              <a:latin typeface="Arial" charset="0"/>
            </a:endParaRPr>
          </a:p>
          <a:p>
            <a:pPr>
              <a:defRPr/>
            </a:pPr>
            <a:r>
              <a:rPr lang="en-US" b="1" dirty="0">
                <a:latin typeface="Arial" charset="0"/>
              </a:rPr>
              <a:t>-  Upload a short computer file to </a:t>
            </a:r>
            <a:r>
              <a:rPr lang="en-US" b="1" dirty="0" err="1">
                <a:latin typeface="Arial" charset="0"/>
              </a:rPr>
              <a:t>myLearningSystem</a:t>
            </a:r>
            <a:r>
              <a:rPr lang="en-US" b="1" dirty="0">
                <a:latin typeface="Arial" charset="0"/>
              </a:rPr>
              <a:t> with</a:t>
            </a:r>
          </a:p>
          <a:p>
            <a:pPr>
              <a:defRPr/>
            </a:pPr>
            <a:r>
              <a:rPr lang="en-US" b="1" dirty="0">
                <a:latin typeface="Arial" charset="0"/>
              </a:rPr>
              <a:t>    </a:t>
            </a:r>
            <a:r>
              <a:rPr lang="en-CA" b="1" dirty="0">
                <a:latin typeface="Arial" charset="0"/>
              </a:rPr>
              <a:t>your response to the "Everything You Thought You</a:t>
            </a:r>
          </a:p>
          <a:p>
            <a:pPr>
              <a:defRPr/>
            </a:pPr>
            <a:r>
              <a:rPr lang="en-CA" b="1" dirty="0">
                <a:latin typeface="Arial" charset="0"/>
              </a:rPr>
              <a:t>    Knew About Learning Is Wrong” article</a:t>
            </a:r>
            <a:r>
              <a:rPr lang="en-US" b="1" dirty="0">
                <a:latin typeface="Arial" charset="0"/>
              </a:rPr>
              <a:t>.</a:t>
            </a:r>
          </a:p>
          <a:p>
            <a:pPr>
              <a:defRPr/>
            </a:pPr>
            <a:endParaRPr lang="en-US" b="1" dirty="0">
              <a:latin typeface="Arial" charset="0"/>
            </a:endParaRPr>
          </a:p>
          <a:p>
            <a:pPr marL="457200" indent="-457200">
              <a:defRPr/>
            </a:pPr>
            <a:r>
              <a:rPr lang="en-US" b="1" dirty="0" smtClean="0">
                <a:latin typeface="Arial" charset="0"/>
                <a:ea typeface="+mn-ea"/>
                <a:cs typeface="+mn-cs"/>
              </a:rPr>
              <a:t>-  </a:t>
            </a:r>
            <a:r>
              <a:rPr lang="en-US" b="1" dirty="0">
                <a:latin typeface="Arial" charset="0"/>
                <a:ea typeface="+mn-ea"/>
                <a:cs typeface="+mn-cs"/>
              </a:rPr>
              <a:t>Send me a </a:t>
            </a:r>
            <a:r>
              <a:rPr lang="en-US" b="1" u="sng" dirty="0">
                <a:latin typeface="Arial" charset="0"/>
                <a:ea typeface="+mn-ea"/>
                <a:cs typeface="+mn-cs"/>
              </a:rPr>
              <a:t>short  e-mail message</a:t>
            </a:r>
            <a:r>
              <a:rPr lang="en-US" b="1" dirty="0">
                <a:latin typeface="Arial" charset="0"/>
                <a:ea typeface="+mn-ea"/>
                <a:cs typeface="+mn-cs"/>
              </a:rPr>
              <a:t> from your </a:t>
            </a:r>
            <a:r>
              <a:rPr lang="en-US" b="1" dirty="0" err="1">
                <a:latin typeface="Arial" charset="0"/>
                <a:ea typeface="+mn-ea"/>
                <a:cs typeface="+mn-cs"/>
              </a:rPr>
              <a:t>trentu.ca</a:t>
            </a:r>
            <a:r>
              <a:rPr lang="en-US" b="1" dirty="0">
                <a:latin typeface="Arial" charset="0"/>
                <a:ea typeface="+mn-ea"/>
                <a:cs typeface="+mn-cs"/>
              </a:rPr>
              <a:t> </a:t>
            </a:r>
          </a:p>
          <a:p>
            <a:pPr marL="457200" indent="-457200">
              <a:defRPr/>
            </a:pPr>
            <a:r>
              <a:rPr lang="en-US" b="1" dirty="0">
                <a:latin typeface="Arial" charset="0"/>
                <a:ea typeface="+mn-ea"/>
                <a:cs typeface="+mn-cs"/>
              </a:rPr>
              <a:t>    email account introducing yourself, and telling me your </a:t>
            </a:r>
          </a:p>
          <a:p>
            <a:pPr marL="457200" indent="-457200">
              <a:defRPr/>
            </a:pPr>
            <a:r>
              <a:rPr lang="en-US" b="1" dirty="0">
                <a:latin typeface="Arial" charset="0"/>
                <a:ea typeface="+mn-ea"/>
                <a:cs typeface="+mn-cs"/>
              </a:rPr>
              <a:t>    expectations for the course.</a:t>
            </a:r>
          </a:p>
          <a:p>
            <a:pPr marL="457200" indent="-457200">
              <a:defRPr/>
            </a:pPr>
            <a:endParaRPr lang="en-US" b="1" dirty="0">
              <a:latin typeface="Arial" charset="0"/>
              <a:ea typeface="+mn-ea"/>
              <a:cs typeface="+mn-cs"/>
            </a:endParaRPr>
          </a:p>
          <a:p>
            <a:pPr marL="457200" indent="-457200">
              <a:defRPr/>
            </a:pPr>
            <a:r>
              <a:rPr lang="en-US" b="1" dirty="0" smtClean="0">
                <a:latin typeface="Arial" charset="0"/>
                <a:ea typeface="+mn-ea"/>
                <a:cs typeface="+mn-cs"/>
              </a:rPr>
              <a:t>-  Post </a:t>
            </a:r>
            <a:r>
              <a:rPr lang="en-US" b="1" dirty="0">
                <a:latin typeface="Arial" charset="0"/>
                <a:ea typeface="+mn-ea"/>
                <a:cs typeface="+mn-cs"/>
              </a:rPr>
              <a:t>a message in the online class discussion forum.</a:t>
            </a:r>
          </a:p>
          <a:p>
            <a:pPr marL="457200" indent="-457200">
              <a:defRPr/>
            </a:pPr>
            <a:r>
              <a:rPr lang="en-US" sz="1600" b="1" dirty="0">
                <a:latin typeface="Arial" charset="0"/>
                <a:ea typeface="+mn-ea"/>
                <a:cs typeface="+mn-cs"/>
              </a:rPr>
              <a:t>      (Use the topic “Homework 01/Assignment 0” in the category “Homework and </a:t>
            </a:r>
          </a:p>
          <a:p>
            <a:pPr marL="457200" indent="-457200">
              <a:defRPr/>
            </a:pPr>
            <a:r>
              <a:rPr lang="en-US" sz="1600" b="1" dirty="0">
                <a:latin typeface="Arial" charset="0"/>
                <a:ea typeface="+mn-ea"/>
                <a:cs typeface="+mn-cs"/>
              </a:rPr>
              <a:t>       Assignments”. Make it under 100 words, with the subject “</a:t>
            </a:r>
            <a:r>
              <a:rPr lang="en-US" sz="1600" b="1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HW01 - Intro </a:t>
            </a:r>
          </a:p>
          <a:p>
            <a:pPr marL="457200" indent="-457200">
              <a:defRPr/>
            </a:pPr>
            <a:r>
              <a:rPr lang="en-US" sz="1600" b="1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       Messages”. Include something interesting - maybe your favourite cookie recipe.</a:t>
            </a:r>
            <a:r>
              <a:rPr lang="en-US" sz="1300" b="1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1600" b="1" dirty="0">
                <a:latin typeface="Arial" charset="0"/>
                <a:ea typeface="+mn-ea"/>
                <a:cs typeface="+mn-cs"/>
              </a:rPr>
              <a:t>)</a:t>
            </a:r>
          </a:p>
        </p:txBody>
      </p:sp>
      <p:pic>
        <p:nvPicPr>
          <p:cNvPr id="53250" name="B6112D43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381000" y="0"/>
            <a:ext cx="8763000" cy="6771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Your tasks before the next class:</a:t>
            </a:r>
            <a:endParaRPr lang="en-US" b="1" dirty="0" smtClean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 marL="342900" indent="-342900">
              <a:buFontTx/>
              <a:buChar char="-"/>
              <a:defRPr/>
            </a:pPr>
            <a:r>
              <a:rPr lang="en-US" b="1" dirty="0">
                <a:latin typeface="Arial" charset="0"/>
              </a:rPr>
              <a:t>Get your </a:t>
            </a:r>
            <a:r>
              <a:rPr lang="ja-JP" altLang="en-US" b="1" dirty="0">
                <a:latin typeface="Arial" charset="0"/>
              </a:rPr>
              <a:t>“</a:t>
            </a:r>
            <a:r>
              <a:rPr lang="en-US" b="1" u="sng" dirty="0" err="1">
                <a:latin typeface="Arial" charset="0"/>
              </a:rPr>
              <a:t>trentu.ca</a:t>
            </a:r>
            <a:r>
              <a:rPr lang="ja-JP" altLang="en-US" b="1" dirty="0">
                <a:latin typeface="Arial" charset="0"/>
              </a:rPr>
              <a:t>”</a:t>
            </a:r>
            <a:r>
              <a:rPr lang="en-US" b="1" dirty="0">
                <a:latin typeface="Arial" charset="0"/>
              </a:rPr>
              <a:t> accounts activated and </a:t>
            </a:r>
          </a:p>
          <a:p>
            <a:pPr marL="0" indent="0">
              <a:defRPr/>
            </a:pPr>
            <a:r>
              <a:rPr lang="en-US" b="1" dirty="0">
                <a:latin typeface="Arial" charset="0"/>
              </a:rPr>
              <a:t>    complete the </a:t>
            </a:r>
            <a:r>
              <a:rPr lang="en-US" b="1" dirty="0" err="1">
                <a:latin typeface="Arial" charset="0"/>
              </a:rPr>
              <a:t>myLearningSystem</a:t>
            </a:r>
            <a:r>
              <a:rPr lang="en-US" b="1" dirty="0">
                <a:latin typeface="Arial" charset="0"/>
              </a:rPr>
              <a:t> demographics survey.</a:t>
            </a:r>
          </a:p>
          <a:p>
            <a:pPr>
              <a:defRPr/>
            </a:pPr>
            <a:endParaRPr lang="en-US" b="1" dirty="0">
              <a:latin typeface="Arial" charset="0"/>
            </a:endParaRPr>
          </a:p>
          <a:p>
            <a:pPr>
              <a:defRPr/>
            </a:pPr>
            <a:r>
              <a:rPr lang="en-US" b="1" dirty="0">
                <a:latin typeface="Arial" charset="0"/>
              </a:rPr>
              <a:t>-  Upload a short computer file to </a:t>
            </a:r>
            <a:r>
              <a:rPr lang="en-US" b="1" dirty="0" err="1">
                <a:latin typeface="Arial" charset="0"/>
              </a:rPr>
              <a:t>myLearningSystem</a:t>
            </a:r>
            <a:r>
              <a:rPr lang="en-US" b="1" dirty="0">
                <a:latin typeface="Arial" charset="0"/>
              </a:rPr>
              <a:t> with</a:t>
            </a:r>
          </a:p>
          <a:p>
            <a:pPr>
              <a:defRPr/>
            </a:pPr>
            <a:r>
              <a:rPr lang="en-US" b="1" dirty="0">
                <a:latin typeface="Arial" charset="0"/>
              </a:rPr>
              <a:t>    </a:t>
            </a:r>
            <a:r>
              <a:rPr lang="en-CA" b="1" dirty="0">
                <a:latin typeface="Arial" charset="0"/>
              </a:rPr>
              <a:t>your response to the "Everything You Thought You</a:t>
            </a:r>
          </a:p>
          <a:p>
            <a:pPr>
              <a:defRPr/>
            </a:pPr>
            <a:r>
              <a:rPr lang="en-CA" b="1" dirty="0">
                <a:latin typeface="Arial" charset="0"/>
              </a:rPr>
              <a:t>    Knew About Learning Is Wrong” article</a:t>
            </a:r>
            <a:r>
              <a:rPr lang="en-US" b="1" dirty="0">
                <a:latin typeface="Arial" charset="0"/>
              </a:rPr>
              <a:t>.</a:t>
            </a:r>
          </a:p>
          <a:p>
            <a:pPr>
              <a:defRPr/>
            </a:pPr>
            <a:endParaRPr lang="en-US" b="1" dirty="0">
              <a:latin typeface="Arial" charset="0"/>
            </a:endParaRPr>
          </a:p>
          <a:p>
            <a:pPr>
              <a:defRPr/>
            </a:pPr>
            <a:r>
              <a:rPr lang="en-US" b="1" dirty="0">
                <a:latin typeface="Arial" charset="0"/>
              </a:rPr>
              <a:t>-  Send me a </a:t>
            </a:r>
            <a:r>
              <a:rPr lang="en-US" b="1" u="sng" dirty="0">
                <a:latin typeface="Arial" charset="0"/>
              </a:rPr>
              <a:t>short  e-mail message</a:t>
            </a:r>
            <a:r>
              <a:rPr lang="en-US" b="1" dirty="0">
                <a:latin typeface="Arial" charset="0"/>
              </a:rPr>
              <a:t> from your </a:t>
            </a:r>
            <a:r>
              <a:rPr lang="en-US" b="1" dirty="0" err="1">
                <a:latin typeface="Arial" charset="0"/>
              </a:rPr>
              <a:t>trentu.ca</a:t>
            </a:r>
            <a:r>
              <a:rPr lang="en-US" b="1" dirty="0">
                <a:latin typeface="Arial" charset="0"/>
              </a:rPr>
              <a:t> </a:t>
            </a:r>
          </a:p>
          <a:p>
            <a:pPr>
              <a:defRPr/>
            </a:pPr>
            <a:r>
              <a:rPr lang="en-US" b="1" dirty="0">
                <a:latin typeface="Arial" charset="0"/>
              </a:rPr>
              <a:t>    email account introducing yourself, and telling me your </a:t>
            </a:r>
          </a:p>
          <a:p>
            <a:pPr>
              <a:defRPr/>
            </a:pPr>
            <a:r>
              <a:rPr lang="en-US" b="1" dirty="0">
                <a:latin typeface="Arial" charset="0"/>
              </a:rPr>
              <a:t>    expectations for the course.</a:t>
            </a: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-  Post a message in the online class discussion forum.</a:t>
            </a: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-  Bring $</a:t>
            </a:r>
            <a:r>
              <a:rPr lang="en-US" b="1" u="sng" dirty="0" smtClean="0">
                <a:latin typeface="Arial" charset="0"/>
              </a:rPr>
              <a:t>20</a:t>
            </a:r>
            <a:r>
              <a:rPr lang="en-US" b="1" dirty="0" smtClean="0">
                <a:latin typeface="Arial" charset="0"/>
              </a:rPr>
              <a:t> to next class in room ESC 305</a:t>
            </a: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    </a:t>
            </a:r>
            <a:r>
              <a:rPr lang="en-US" sz="2800" b="1" dirty="0" smtClean="0">
                <a:latin typeface="Arial" charset="0"/>
              </a:rPr>
              <a:t>(</a:t>
            </a:r>
            <a:r>
              <a:rPr lang="en-US" sz="1800" b="1" dirty="0" smtClean="0">
                <a:latin typeface="Arial" charset="0"/>
              </a:rPr>
              <a:t>You will be given a journal and a weekly PIPS course pack)</a:t>
            </a:r>
          </a:p>
          <a:p>
            <a:pPr>
              <a:defRPr/>
            </a:pPr>
            <a:endParaRPr lang="en-US" sz="1800" b="1" dirty="0" smtClean="0">
              <a:latin typeface="Arial" charset="0"/>
            </a:endParaRPr>
          </a:p>
        </p:txBody>
      </p:sp>
      <p:pic>
        <p:nvPicPr>
          <p:cNvPr id="54274" name="B6112D43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381000" y="0"/>
            <a:ext cx="8763000" cy="6801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Your tasks before the next class:</a:t>
            </a:r>
            <a:endParaRPr lang="en-US" b="1" dirty="0" smtClean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 marL="342900" indent="-342900">
              <a:buFontTx/>
              <a:buChar char="-"/>
              <a:defRPr/>
            </a:pPr>
            <a:r>
              <a:rPr lang="en-US" b="1" dirty="0">
                <a:latin typeface="Arial" charset="0"/>
              </a:rPr>
              <a:t>Get your </a:t>
            </a:r>
            <a:r>
              <a:rPr lang="ja-JP" altLang="en-US" b="1" dirty="0">
                <a:latin typeface="Arial" charset="0"/>
              </a:rPr>
              <a:t>“</a:t>
            </a:r>
            <a:r>
              <a:rPr lang="en-US" b="1" u="sng" dirty="0" err="1">
                <a:latin typeface="Arial" charset="0"/>
              </a:rPr>
              <a:t>trentu.ca</a:t>
            </a:r>
            <a:r>
              <a:rPr lang="ja-JP" altLang="en-US" b="1" dirty="0">
                <a:latin typeface="Arial" charset="0"/>
              </a:rPr>
              <a:t>”</a:t>
            </a:r>
            <a:r>
              <a:rPr lang="en-US" b="1" dirty="0">
                <a:latin typeface="Arial" charset="0"/>
              </a:rPr>
              <a:t> accounts activated and </a:t>
            </a:r>
          </a:p>
          <a:p>
            <a:pPr marL="0" indent="0">
              <a:defRPr/>
            </a:pPr>
            <a:r>
              <a:rPr lang="en-US" b="1" dirty="0">
                <a:latin typeface="Arial" charset="0"/>
              </a:rPr>
              <a:t>    complete the </a:t>
            </a:r>
            <a:r>
              <a:rPr lang="en-US" b="1" dirty="0" err="1">
                <a:latin typeface="Arial" charset="0"/>
              </a:rPr>
              <a:t>myLearningSystem</a:t>
            </a:r>
            <a:r>
              <a:rPr lang="en-US" b="1" dirty="0">
                <a:latin typeface="Arial" charset="0"/>
              </a:rPr>
              <a:t> demographics survey.</a:t>
            </a:r>
          </a:p>
          <a:p>
            <a:pPr>
              <a:defRPr/>
            </a:pPr>
            <a:endParaRPr lang="en-US" b="1" dirty="0">
              <a:latin typeface="Arial" charset="0"/>
            </a:endParaRPr>
          </a:p>
          <a:p>
            <a:pPr>
              <a:defRPr/>
            </a:pPr>
            <a:r>
              <a:rPr lang="en-US" b="1" dirty="0">
                <a:latin typeface="Arial" charset="0"/>
              </a:rPr>
              <a:t>-  Upload a short computer file to </a:t>
            </a:r>
            <a:r>
              <a:rPr lang="en-US" b="1" dirty="0" err="1">
                <a:latin typeface="Arial" charset="0"/>
              </a:rPr>
              <a:t>myLearningSystem</a:t>
            </a:r>
            <a:r>
              <a:rPr lang="en-US" b="1" dirty="0">
                <a:latin typeface="Arial" charset="0"/>
              </a:rPr>
              <a:t> with</a:t>
            </a:r>
          </a:p>
          <a:p>
            <a:pPr>
              <a:defRPr/>
            </a:pPr>
            <a:r>
              <a:rPr lang="en-US" b="1" dirty="0">
                <a:latin typeface="Arial" charset="0"/>
              </a:rPr>
              <a:t>    </a:t>
            </a:r>
            <a:r>
              <a:rPr lang="en-CA" b="1" dirty="0">
                <a:latin typeface="Arial" charset="0"/>
              </a:rPr>
              <a:t>your response to the "Everything You Thought You</a:t>
            </a:r>
          </a:p>
          <a:p>
            <a:pPr>
              <a:defRPr/>
            </a:pPr>
            <a:r>
              <a:rPr lang="en-CA" b="1" dirty="0">
                <a:latin typeface="Arial" charset="0"/>
              </a:rPr>
              <a:t>    Knew About Learning Is Wrong” article</a:t>
            </a:r>
            <a:r>
              <a:rPr lang="en-US" b="1" dirty="0">
                <a:latin typeface="Arial" charset="0"/>
              </a:rPr>
              <a:t>.</a:t>
            </a:r>
          </a:p>
          <a:p>
            <a:pPr>
              <a:defRPr/>
            </a:pPr>
            <a:endParaRPr lang="en-US" b="1" dirty="0">
              <a:latin typeface="Arial" charset="0"/>
            </a:endParaRPr>
          </a:p>
          <a:p>
            <a:pPr>
              <a:defRPr/>
            </a:pPr>
            <a:r>
              <a:rPr lang="en-US" b="1" dirty="0">
                <a:latin typeface="Arial" charset="0"/>
              </a:rPr>
              <a:t>-  Send me a </a:t>
            </a:r>
            <a:r>
              <a:rPr lang="en-US" b="1" u="sng" dirty="0">
                <a:latin typeface="Arial" charset="0"/>
              </a:rPr>
              <a:t>short  e-mail message</a:t>
            </a:r>
            <a:r>
              <a:rPr lang="en-US" b="1" dirty="0">
                <a:latin typeface="Arial" charset="0"/>
              </a:rPr>
              <a:t> from your </a:t>
            </a:r>
            <a:r>
              <a:rPr lang="en-US" b="1" dirty="0" err="1">
                <a:latin typeface="Arial" charset="0"/>
              </a:rPr>
              <a:t>trentu.ca</a:t>
            </a:r>
            <a:r>
              <a:rPr lang="en-US" b="1" dirty="0">
                <a:latin typeface="Arial" charset="0"/>
              </a:rPr>
              <a:t> </a:t>
            </a:r>
          </a:p>
          <a:p>
            <a:pPr>
              <a:defRPr/>
            </a:pPr>
            <a:r>
              <a:rPr lang="en-US" b="1" dirty="0">
                <a:latin typeface="Arial" charset="0"/>
              </a:rPr>
              <a:t>    email account introducing yourself, and telling me your </a:t>
            </a:r>
          </a:p>
          <a:p>
            <a:pPr>
              <a:defRPr/>
            </a:pPr>
            <a:r>
              <a:rPr lang="en-US" b="1" dirty="0">
                <a:latin typeface="Arial" charset="0"/>
              </a:rPr>
              <a:t>    expectations for the course.</a:t>
            </a: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-  Post a message in the online class discussion forum.</a:t>
            </a: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-  Bring $</a:t>
            </a:r>
            <a:r>
              <a:rPr lang="en-US" b="1" u="sng" dirty="0" smtClean="0">
                <a:latin typeface="Arial" charset="0"/>
              </a:rPr>
              <a:t>20</a:t>
            </a:r>
            <a:r>
              <a:rPr lang="en-US" b="1" dirty="0" smtClean="0">
                <a:latin typeface="Arial" charset="0"/>
              </a:rPr>
              <a:t> to next class in room ESC 305.</a:t>
            </a: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defRPr/>
            </a:pPr>
            <a:r>
              <a:rPr lang="en-US" b="1" dirty="0">
                <a:latin typeface="Arial" charset="0"/>
              </a:rPr>
              <a:t>-  </a:t>
            </a:r>
            <a:r>
              <a:rPr lang="en-US" b="1" dirty="0" smtClean="0">
                <a:latin typeface="Arial" charset="0"/>
              </a:rPr>
              <a:t>Look at Assignment #1.</a:t>
            </a:r>
            <a:endParaRPr lang="en-US" b="1" dirty="0">
              <a:latin typeface="Arial" charset="0"/>
            </a:endParaRPr>
          </a:p>
        </p:txBody>
      </p:sp>
      <p:pic>
        <p:nvPicPr>
          <p:cNvPr id="54274" name="B6112D43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8712910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6"/>
          <p:cNvSpPr>
            <a:spLocks noChangeArrowheads="1"/>
          </p:cNvSpPr>
          <p:nvPr/>
        </p:nvSpPr>
        <p:spPr bwMode="auto">
          <a:xfrm>
            <a:off x="533400" y="685800"/>
            <a:ext cx="8153400" cy="1066800"/>
          </a:xfrm>
          <a:prstGeom prst="rect">
            <a:avLst/>
          </a:prstGeom>
          <a:solidFill>
            <a:srgbClr val="FFFF66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457200" y="762000"/>
            <a:ext cx="8169275" cy="560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PHYSICS 2093H…</a:t>
            </a:r>
            <a:endParaRPr lang="en-US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ja-JP" alt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“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constructivist learning</a:t>
            </a:r>
            <a:r>
              <a:rPr lang="ja-JP" alt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”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by</a:t>
            </a:r>
            <a:endParaRPr lang="en-US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</a:t>
            </a:r>
            <a:r>
              <a:rPr lang="ja-JP" alt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“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engaged interactions</a:t>
            </a:r>
            <a:r>
              <a:rPr lang="ja-JP" alt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”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         </a:t>
            </a: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</a:p>
          <a:p>
            <a:pPr>
              <a:defRPr/>
            </a:pP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Get your network ID at 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https://</a:t>
            </a:r>
            <a:r>
              <a:rPr lang="en-US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www.trentu.ca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/</a:t>
            </a:r>
            <a:r>
              <a:rPr lang="en-US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mytrent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/</a:t>
            </a:r>
            <a:r>
              <a:rPr lang="en-US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activate.php</a:t>
            </a:r>
            <a:endParaRPr lang="en-US" sz="2000" b="1" dirty="0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2000" b="1" dirty="0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My name is Johann Beda</a:t>
            </a:r>
          </a:p>
          <a:p>
            <a:pPr>
              <a:defRPr/>
            </a:pP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My e-mail address is </a:t>
            </a:r>
            <a:r>
              <a:rPr lang="en-US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jbeda@trentu.ca</a:t>
            </a:r>
            <a:endParaRPr lang="en-US" sz="2000" b="1" dirty="0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2000" b="1" dirty="0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The course WEB page is at:  </a:t>
            </a:r>
          </a:p>
          <a:p>
            <a:pPr>
              <a:defRPr/>
            </a:pP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http://</a:t>
            </a:r>
            <a:r>
              <a:rPr lang="en-US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www.trentu.ca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/physics/</a:t>
            </a:r>
            <a:r>
              <a:rPr lang="en-US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jbeda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/PHYS209x/</a:t>
            </a:r>
          </a:p>
          <a:p>
            <a:pPr>
              <a:defRPr/>
            </a:pP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http://</a:t>
            </a:r>
            <a:r>
              <a:rPr lang="en-US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www.trentu.ca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/</a:t>
            </a:r>
            <a:r>
              <a:rPr lang="en-US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mytrent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/</a:t>
            </a:r>
          </a:p>
        </p:txBody>
      </p:sp>
      <p:graphicFrame>
        <p:nvGraphicFramePr>
          <p:cNvPr id="55299" name="Object 2"/>
          <p:cNvGraphicFramePr>
            <a:graphicFrameLocks noChangeAspect="1"/>
          </p:cNvGraphicFramePr>
          <p:nvPr/>
        </p:nvGraphicFramePr>
        <p:xfrm>
          <a:off x="7010400" y="685800"/>
          <a:ext cx="1690688" cy="30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29" name="Clip" r:id="rId4" imgW="2476500" imgH="4457700" progId="MS_ClipArt_Gallery.2">
                  <p:embed/>
                </p:oleObj>
              </mc:Choice>
              <mc:Fallback>
                <p:oleObj name="Clip" r:id="rId4" imgW="2476500" imgH="44577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685800"/>
                        <a:ext cx="1690688" cy="304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5300" name="9549B801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2"/>
          <p:cNvSpPr txBox="1">
            <a:spLocks noChangeArrowheads="1"/>
          </p:cNvSpPr>
          <p:nvPr/>
        </p:nvSpPr>
        <p:spPr bwMode="auto">
          <a:xfrm>
            <a:off x="539552" y="908720"/>
            <a:ext cx="8490520" cy="1200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 dirty="0" smtClean="0">
                <a:latin typeface="Arial" charset="0"/>
              </a:rPr>
              <a:t>I woul</a:t>
            </a:r>
            <a:r>
              <a:rPr lang="en-US" altLang="ja-JP" b="1" dirty="0" smtClean="0">
                <a:latin typeface="Arial" charset="0"/>
              </a:rPr>
              <a:t>d </a:t>
            </a:r>
            <a:r>
              <a:rPr lang="en-US" altLang="ja-JP" b="1" dirty="0">
                <a:latin typeface="Arial" charset="0"/>
              </a:rPr>
              <a:t>like you to jot down (on the worksheets) three or </a:t>
            </a:r>
          </a:p>
          <a:p>
            <a:r>
              <a:rPr lang="en-US" b="1" dirty="0">
                <a:latin typeface="Arial" charset="0"/>
              </a:rPr>
              <a:t>four </a:t>
            </a:r>
            <a:r>
              <a:rPr lang="en-US" b="1" dirty="0" smtClean="0">
                <a:latin typeface="Arial" charset="0"/>
              </a:rPr>
              <a:t>ideas about what type of person would get the most</a:t>
            </a:r>
          </a:p>
          <a:p>
            <a:r>
              <a:rPr lang="en-US" b="1" dirty="0" smtClean="0">
                <a:latin typeface="Arial" charset="0"/>
              </a:rPr>
              <a:t>out of this class.</a:t>
            </a:r>
            <a:endParaRPr lang="en-US" b="1" dirty="0">
              <a:latin typeface="Arial" charset="0"/>
            </a:endParaRPr>
          </a:p>
        </p:txBody>
      </p:sp>
      <p:sp>
        <p:nvSpPr>
          <p:cNvPr id="20482" name="Rectangle 3"/>
          <p:cNvSpPr>
            <a:spLocks noChangeArrowheads="1"/>
          </p:cNvSpPr>
          <p:nvPr/>
        </p:nvSpPr>
        <p:spPr bwMode="auto">
          <a:xfrm>
            <a:off x="1066800" y="2209800"/>
            <a:ext cx="7010400" cy="3810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1676400" y="2819400"/>
            <a:ext cx="43815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1)</a:t>
            </a:r>
          </a:p>
          <a:p>
            <a:pPr>
              <a:defRPr/>
            </a:pPr>
            <a:endParaRPr lang="en-US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2)</a:t>
            </a:r>
          </a:p>
          <a:p>
            <a:pPr>
              <a:defRPr/>
            </a:pPr>
            <a:endParaRPr lang="en-US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3)</a:t>
            </a:r>
          </a:p>
          <a:p>
            <a:pPr>
              <a:defRPr/>
            </a:pPr>
            <a:endParaRPr lang="en-US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4)</a:t>
            </a:r>
          </a:p>
        </p:txBody>
      </p:sp>
      <p:sp>
        <p:nvSpPr>
          <p:cNvPr id="2" name="Freeform 6"/>
          <p:cNvSpPr>
            <a:spLocks/>
          </p:cNvSpPr>
          <p:nvPr/>
        </p:nvSpPr>
        <p:spPr bwMode="auto">
          <a:xfrm>
            <a:off x="2433638" y="2776538"/>
            <a:ext cx="4054475" cy="479425"/>
          </a:xfrm>
          <a:custGeom>
            <a:avLst/>
            <a:gdLst>
              <a:gd name="T0" fmla="*/ 2147483647 w 2554"/>
              <a:gd name="T1" fmla="*/ 2147483647 h 302"/>
              <a:gd name="T2" fmla="*/ 2147483647 w 2554"/>
              <a:gd name="T3" fmla="*/ 2147483647 h 302"/>
              <a:gd name="T4" fmla="*/ 2147483647 w 2554"/>
              <a:gd name="T5" fmla="*/ 2147483647 h 302"/>
              <a:gd name="T6" fmla="*/ 2147483647 w 2554"/>
              <a:gd name="T7" fmla="*/ 2147483647 h 302"/>
              <a:gd name="T8" fmla="*/ 2147483647 w 2554"/>
              <a:gd name="T9" fmla="*/ 2147483647 h 302"/>
              <a:gd name="T10" fmla="*/ 2147483647 w 2554"/>
              <a:gd name="T11" fmla="*/ 2147483647 h 302"/>
              <a:gd name="T12" fmla="*/ 2147483647 w 2554"/>
              <a:gd name="T13" fmla="*/ 2147483647 h 302"/>
              <a:gd name="T14" fmla="*/ 2147483647 w 2554"/>
              <a:gd name="T15" fmla="*/ 2147483647 h 302"/>
              <a:gd name="T16" fmla="*/ 2147483647 w 2554"/>
              <a:gd name="T17" fmla="*/ 2147483647 h 302"/>
              <a:gd name="T18" fmla="*/ 2147483647 w 2554"/>
              <a:gd name="T19" fmla="*/ 2147483647 h 302"/>
              <a:gd name="T20" fmla="*/ 2147483647 w 2554"/>
              <a:gd name="T21" fmla="*/ 2147483647 h 302"/>
              <a:gd name="T22" fmla="*/ 2147483647 w 2554"/>
              <a:gd name="T23" fmla="*/ 2147483647 h 302"/>
              <a:gd name="T24" fmla="*/ 2147483647 w 2554"/>
              <a:gd name="T25" fmla="*/ 2147483647 h 302"/>
              <a:gd name="T26" fmla="*/ 2147483647 w 2554"/>
              <a:gd name="T27" fmla="*/ 2147483647 h 302"/>
              <a:gd name="T28" fmla="*/ 2147483647 w 2554"/>
              <a:gd name="T29" fmla="*/ 2147483647 h 302"/>
              <a:gd name="T30" fmla="*/ 2147483647 w 2554"/>
              <a:gd name="T31" fmla="*/ 2147483647 h 302"/>
              <a:gd name="T32" fmla="*/ 2147483647 w 2554"/>
              <a:gd name="T33" fmla="*/ 2147483647 h 302"/>
              <a:gd name="T34" fmla="*/ 2147483647 w 2554"/>
              <a:gd name="T35" fmla="*/ 2147483647 h 302"/>
              <a:gd name="T36" fmla="*/ 2147483647 w 2554"/>
              <a:gd name="T37" fmla="*/ 2147483647 h 302"/>
              <a:gd name="T38" fmla="*/ 2147483647 w 2554"/>
              <a:gd name="T39" fmla="*/ 2147483647 h 302"/>
              <a:gd name="T40" fmla="*/ 2147483647 w 2554"/>
              <a:gd name="T41" fmla="*/ 2147483647 h 302"/>
              <a:gd name="T42" fmla="*/ 2147483647 w 2554"/>
              <a:gd name="T43" fmla="*/ 2147483647 h 302"/>
              <a:gd name="T44" fmla="*/ 2147483647 w 2554"/>
              <a:gd name="T45" fmla="*/ 2147483647 h 302"/>
              <a:gd name="T46" fmla="*/ 2147483647 w 2554"/>
              <a:gd name="T47" fmla="*/ 2147483647 h 302"/>
              <a:gd name="T48" fmla="*/ 2147483647 w 2554"/>
              <a:gd name="T49" fmla="*/ 2147483647 h 302"/>
              <a:gd name="T50" fmla="*/ 2147483647 w 2554"/>
              <a:gd name="T51" fmla="*/ 2147483647 h 302"/>
              <a:gd name="T52" fmla="*/ 2147483647 w 2554"/>
              <a:gd name="T53" fmla="*/ 2147483647 h 302"/>
              <a:gd name="T54" fmla="*/ 2147483647 w 2554"/>
              <a:gd name="T55" fmla="*/ 2147483647 h 302"/>
              <a:gd name="T56" fmla="*/ 2147483647 w 2554"/>
              <a:gd name="T57" fmla="*/ 2147483647 h 302"/>
              <a:gd name="T58" fmla="*/ 2147483647 w 2554"/>
              <a:gd name="T59" fmla="*/ 2147483647 h 302"/>
              <a:gd name="T60" fmla="*/ 2147483647 w 2554"/>
              <a:gd name="T61" fmla="*/ 2147483647 h 302"/>
              <a:gd name="T62" fmla="*/ 2147483647 w 2554"/>
              <a:gd name="T63" fmla="*/ 2147483647 h 302"/>
              <a:gd name="T64" fmla="*/ 2147483647 w 2554"/>
              <a:gd name="T65" fmla="*/ 2147483647 h 302"/>
              <a:gd name="T66" fmla="*/ 2147483647 w 2554"/>
              <a:gd name="T67" fmla="*/ 2147483647 h 302"/>
              <a:gd name="T68" fmla="*/ 2147483647 w 2554"/>
              <a:gd name="T69" fmla="*/ 2147483647 h 302"/>
              <a:gd name="T70" fmla="*/ 2147483647 w 2554"/>
              <a:gd name="T71" fmla="*/ 2147483647 h 302"/>
              <a:gd name="T72" fmla="*/ 2147483647 w 2554"/>
              <a:gd name="T73" fmla="*/ 2147483647 h 302"/>
              <a:gd name="T74" fmla="*/ 2147483647 w 2554"/>
              <a:gd name="T75" fmla="*/ 2147483647 h 302"/>
              <a:gd name="T76" fmla="*/ 2147483647 w 2554"/>
              <a:gd name="T77" fmla="*/ 2147483647 h 302"/>
              <a:gd name="T78" fmla="*/ 2147483647 w 2554"/>
              <a:gd name="T79" fmla="*/ 2147483647 h 302"/>
              <a:gd name="T80" fmla="*/ 2147483647 w 2554"/>
              <a:gd name="T81" fmla="*/ 2147483647 h 302"/>
              <a:gd name="T82" fmla="*/ 2147483647 w 2554"/>
              <a:gd name="T83" fmla="*/ 2147483647 h 302"/>
              <a:gd name="T84" fmla="*/ 2147483647 w 2554"/>
              <a:gd name="T85" fmla="*/ 2147483647 h 302"/>
              <a:gd name="T86" fmla="*/ 2147483647 w 2554"/>
              <a:gd name="T87" fmla="*/ 2147483647 h 302"/>
              <a:gd name="T88" fmla="*/ 2147483647 w 2554"/>
              <a:gd name="T89" fmla="*/ 2147483647 h 302"/>
              <a:gd name="T90" fmla="*/ 2147483647 w 2554"/>
              <a:gd name="T91" fmla="*/ 2147483647 h 302"/>
              <a:gd name="T92" fmla="*/ 2147483647 w 2554"/>
              <a:gd name="T93" fmla="*/ 2147483647 h 302"/>
              <a:gd name="T94" fmla="*/ 2147483647 w 2554"/>
              <a:gd name="T95" fmla="*/ 2147483647 h 302"/>
              <a:gd name="T96" fmla="*/ 2147483647 w 2554"/>
              <a:gd name="T97" fmla="*/ 2147483647 h 302"/>
              <a:gd name="T98" fmla="*/ 2147483647 w 2554"/>
              <a:gd name="T99" fmla="*/ 2147483647 h 302"/>
              <a:gd name="T100" fmla="*/ 2147483647 w 2554"/>
              <a:gd name="T101" fmla="*/ 2147483647 h 302"/>
              <a:gd name="T102" fmla="*/ 2147483647 w 2554"/>
              <a:gd name="T103" fmla="*/ 2147483647 h 302"/>
              <a:gd name="T104" fmla="*/ 2147483647 w 2554"/>
              <a:gd name="T105" fmla="*/ 2147483647 h 302"/>
              <a:gd name="T106" fmla="*/ 2147483647 w 2554"/>
              <a:gd name="T107" fmla="*/ 2147483647 h 302"/>
              <a:gd name="T108" fmla="*/ 2147483647 w 2554"/>
              <a:gd name="T109" fmla="*/ 2147483647 h 302"/>
              <a:gd name="T110" fmla="*/ 2147483647 w 2554"/>
              <a:gd name="T111" fmla="*/ 2147483647 h 302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2554"/>
              <a:gd name="T169" fmla="*/ 0 h 302"/>
              <a:gd name="T170" fmla="*/ 2554 w 2554"/>
              <a:gd name="T171" fmla="*/ 302 h 302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2554" h="302">
                <a:moveTo>
                  <a:pt x="97" y="286"/>
                </a:moveTo>
                <a:cubicBezTo>
                  <a:pt x="77" y="259"/>
                  <a:pt x="69" y="252"/>
                  <a:pt x="56" y="221"/>
                </a:cubicBezTo>
                <a:cubicBezTo>
                  <a:pt x="50" y="205"/>
                  <a:pt x="40" y="173"/>
                  <a:pt x="40" y="173"/>
                </a:cubicBezTo>
                <a:cubicBezTo>
                  <a:pt x="46" y="93"/>
                  <a:pt x="22" y="30"/>
                  <a:pt x="105" y="51"/>
                </a:cubicBezTo>
                <a:cubicBezTo>
                  <a:pt x="125" y="130"/>
                  <a:pt x="107" y="225"/>
                  <a:pt x="81" y="302"/>
                </a:cubicBezTo>
                <a:cubicBezTo>
                  <a:pt x="53" y="289"/>
                  <a:pt x="0" y="266"/>
                  <a:pt x="40" y="262"/>
                </a:cubicBezTo>
                <a:cubicBezTo>
                  <a:pt x="137" y="251"/>
                  <a:pt x="235" y="257"/>
                  <a:pt x="332" y="254"/>
                </a:cubicBezTo>
                <a:cubicBezTo>
                  <a:pt x="368" y="216"/>
                  <a:pt x="359" y="180"/>
                  <a:pt x="364" y="124"/>
                </a:cubicBezTo>
                <a:cubicBezTo>
                  <a:pt x="367" y="164"/>
                  <a:pt x="342" y="218"/>
                  <a:pt x="373" y="245"/>
                </a:cubicBezTo>
                <a:cubicBezTo>
                  <a:pt x="438" y="301"/>
                  <a:pt x="484" y="246"/>
                  <a:pt x="519" y="213"/>
                </a:cubicBezTo>
                <a:cubicBezTo>
                  <a:pt x="537" y="240"/>
                  <a:pt x="544" y="252"/>
                  <a:pt x="575" y="262"/>
                </a:cubicBezTo>
                <a:cubicBezTo>
                  <a:pt x="616" y="234"/>
                  <a:pt x="631" y="228"/>
                  <a:pt x="592" y="189"/>
                </a:cubicBezTo>
                <a:cubicBezTo>
                  <a:pt x="618" y="180"/>
                  <a:pt x="665" y="148"/>
                  <a:pt x="665" y="148"/>
                </a:cubicBezTo>
                <a:cubicBezTo>
                  <a:pt x="670" y="140"/>
                  <a:pt x="680" y="134"/>
                  <a:pt x="681" y="124"/>
                </a:cubicBezTo>
                <a:cubicBezTo>
                  <a:pt x="683" y="113"/>
                  <a:pt x="683" y="96"/>
                  <a:pt x="673" y="91"/>
                </a:cubicBezTo>
                <a:cubicBezTo>
                  <a:pt x="665" y="87"/>
                  <a:pt x="668" y="108"/>
                  <a:pt x="665" y="116"/>
                </a:cubicBezTo>
                <a:cubicBezTo>
                  <a:pt x="670" y="132"/>
                  <a:pt x="666" y="156"/>
                  <a:pt x="681" y="164"/>
                </a:cubicBezTo>
                <a:cubicBezTo>
                  <a:pt x="727" y="190"/>
                  <a:pt x="784" y="189"/>
                  <a:pt x="835" y="205"/>
                </a:cubicBezTo>
                <a:cubicBezTo>
                  <a:pt x="857" y="202"/>
                  <a:pt x="878" y="195"/>
                  <a:pt x="900" y="197"/>
                </a:cubicBezTo>
                <a:cubicBezTo>
                  <a:pt x="918" y="199"/>
                  <a:pt x="930" y="219"/>
                  <a:pt x="948" y="221"/>
                </a:cubicBezTo>
                <a:cubicBezTo>
                  <a:pt x="986" y="225"/>
                  <a:pt x="1024" y="226"/>
                  <a:pt x="1062" y="229"/>
                </a:cubicBezTo>
                <a:cubicBezTo>
                  <a:pt x="1091" y="222"/>
                  <a:pt x="1135" y="208"/>
                  <a:pt x="1078" y="189"/>
                </a:cubicBezTo>
                <a:cubicBezTo>
                  <a:pt x="1075" y="200"/>
                  <a:pt x="1062" y="214"/>
                  <a:pt x="1070" y="221"/>
                </a:cubicBezTo>
                <a:cubicBezTo>
                  <a:pt x="1117" y="261"/>
                  <a:pt x="1212" y="230"/>
                  <a:pt x="1265" y="221"/>
                </a:cubicBezTo>
                <a:cubicBezTo>
                  <a:pt x="1286" y="213"/>
                  <a:pt x="1315" y="215"/>
                  <a:pt x="1329" y="197"/>
                </a:cubicBezTo>
                <a:cubicBezTo>
                  <a:pt x="1350" y="170"/>
                  <a:pt x="1362" y="100"/>
                  <a:pt x="1362" y="100"/>
                </a:cubicBezTo>
                <a:cubicBezTo>
                  <a:pt x="1359" y="70"/>
                  <a:pt x="1367" y="37"/>
                  <a:pt x="1354" y="10"/>
                </a:cubicBezTo>
                <a:cubicBezTo>
                  <a:pt x="1349" y="0"/>
                  <a:pt x="1331" y="13"/>
                  <a:pt x="1321" y="18"/>
                </a:cubicBezTo>
                <a:cubicBezTo>
                  <a:pt x="1302" y="28"/>
                  <a:pt x="1294" y="50"/>
                  <a:pt x="1281" y="67"/>
                </a:cubicBezTo>
                <a:cubicBezTo>
                  <a:pt x="1275" y="107"/>
                  <a:pt x="1234" y="229"/>
                  <a:pt x="1305" y="205"/>
                </a:cubicBezTo>
                <a:cubicBezTo>
                  <a:pt x="1325" y="176"/>
                  <a:pt x="1338" y="176"/>
                  <a:pt x="1370" y="164"/>
                </a:cubicBezTo>
                <a:cubicBezTo>
                  <a:pt x="1375" y="170"/>
                  <a:pt x="1383" y="174"/>
                  <a:pt x="1386" y="181"/>
                </a:cubicBezTo>
                <a:cubicBezTo>
                  <a:pt x="1391" y="191"/>
                  <a:pt x="1388" y="204"/>
                  <a:pt x="1394" y="213"/>
                </a:cubicBezTo>
                <a:cubicBezTo>
                  <a:pt x="1403" y="226"/>
                  <a:pt x="1429" y="232"/>
                  <a:pt x="1443" y="237"/>
                </a:cubicBezTo>
                <a:cubicBezTo>
                  <a:pt x="1479" y="228"/>
                  <a:pt x="1496" y="225"/>
                  <a:pt x="1508" y="189"/>
                </a:cubicBezTo>
                <a:cubicBezTo>
                  <a:pt x="1500" y="184"/>
                  <a:pt x="1493" y="173"/>
                  <a:pt x="1483" y="173"/>
                </a:cubicBezTo>
                <a:cubicBezTo>
                  <a:pt x="1443" y="173"/>
                  <a:pt x="1458" y="231"/>
                  <a:pt x="1467" y="245"/>
                </a:cubicBezTo>
                <a:cubicBezTo>
                  <a:pt x="1473" y="255"/>
                  <a:pt x="1489" y="251"/>
                  <a:pt x="1500" y="254"/>
                </a:cubicBezTo>
                <a:cubicBezTo>
                  <a:pt x="1570" y="245"/>
                  <a:pt x="1615" y="230"/>
                  <a:pt x="1670" y="189"/>
                </a:cubicBezTo>
                <a:cubicBezTo>
                  <a:pt x="1673" y="173"/>
                  <a:pt x="1673" y="156"/>
                  <a:pt x="1678" y="140"/>
                </a:cubicBezTo>
                <a:cubicBezTo>
                  <a:pt x="1690" y="105"/>
                  <a:pt x="1720" y="86"/>
                  <a:pt x="1662" y="67"/>
                </a:cubicBezTo>
                <a:cubicBezTo>
                  <a:pt x="1608" y="76"/>
                  <a:pt x="1605" y="76"/>
                  <a:pt x="1589" y="124"/>
                </a:cubicBezTo>
                <a:cubicBezTo>
                  <a:pt x="1598" y="229"/>
                  <a:pt x="1573" y="235"/>
                  <a:pt x="1662" y="254"/>
                </a:cubicBezTo>
                <a:cubicBezTo>
                  <a:pt x="1673" y="256"/>
                  <a:pt x="1683" y="259"/>
                  <a:pt x="1694" y="262"/>
                </a:cubicBezTo>
                <a:cubicBezTo>
                  <a:pt x="1813" y="254"/>
                  <a:pt x="1796" y="275"/>
                  <a:pt x="1848" y="205"/>
                </a:cubicBezTo>
                <a:cubicBezTo>
                  <a:pt x="1840" y="127"/>
                  <a:pt x="1854" y="121"/>
                  <a:pt x="1792" y="100"/>
                </a:cubicBezTo>
                <a:cubicBezTo>
                  <a:pt x="1769" y="133"/>
                  <a:pt x="1769" y="167"/>
                  <a:pt x="1759" y="205"/>
                </a:cubicBezTo>
                <a:cubicBezTo>
                  <a:pt x="1772" y="269"/>
                  <a:pt x="1797" y="271"/>
                  <a:pt x="1857" y="286"/>
                </a:cubicBezTo>
                <a:cubicBezTo>
                  <a:pt x="1949" y="275"/>
                  <a:pt x="1950" y="274"/>
                  <a:pt x="1978" y="189"/>
                </a:cubicBezTo>
                <a:cubicBezTo>
                  <a:pt x="1981" y="179"/>
                  <a:pt x="1973" y="210"/>
                  <a:pt x="1970" y="221"/>
                </a:cubicBezTo>
                <a:cubicBezTo>
                  <a:pt x="1980" y="280"/>
                  <a:pt x="1974" y="293"/>
                  <a:pt x="2035" y="278"/>
                </a:cubicBezTo>
                <a:cubicBezTo>
                  <a:pt x="2061" y="239"/>
                  <a:pt x="2046" y="211"/>
                  <a:pt x="2002" y="197"/>
                </a:cubicBezTo>
                <a:cubicBezTo>
                  <a:pt x="2140" y="182"/>
                  <a:pt x="2278" y="166"/>
                  <a:pt x="2416" y="156"/>
                </a:cubicBezTo>
                <a:cubicBezTo>
                  <a:pt x="2443" y="151"/>
                  <a:pt x="2471" y="147"/>
                  <a:pt x="2497" y="140"/>
                </a:cubicBezTo>
                <a:cubicBezTo>
                  <a:pt x="2509" y="137"/>
                  <a:pt x="2519" y="129"/>
                  <a:pt x="2530" y="124"/>
                </a:cubicBezTo>
                <a:cubicBezTo>
                  <a:pt x="2538" y="121"/>
                  <a:pt x="2554" y="116"/>
                  <a:pt x="2554" y="116"/>
                </a:cubicBezTo>
              </a:path>
            </a:pathLst>
          </a:custGeom>
          <a:noFill/>
          <a:ln w="38100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0485" name="EAE69D73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1058524" y="2924175"/>
            <a:ext cx="711585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Now share your list of ideas</a:t>
            </a:r>
          </a:p>
          <a:p>
            <a:pPr algn="ctr">
              <a:defRPr/>
            </a:pP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with your neighbour 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for a few 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minutes.</a:t>
            </a:r>
          </a:p>
          <a:p>
            <a:pPr algn="ctr">
              <a:defRPr/>
            </a:pPr>
            <a:endParaRPr lang="en-US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>
              <a:defRPr/>
            </a:pPr>
            <a:r>
              <a:rPr lang="en-CA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Do they have different ideas from you?</a:t>
            </a:r>
            <a:endParaRPr lang="en-US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2" name="F64C6386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ChangeArrowheads="1"/>
          </p:cNvSpPr>
          <p:nvPr/>
        </p:nvSpPr>
        <p:spPr bwMode="auto">
          <a:xfrm>
            <a:off x="0" y="0"/>
            <a:ext cx="3733800" cy="6858000"/>
          </a:xfrm>
          <a:prstGeom prst="rect">
            <a:avLst/>
          </a:prstGeom>
          <a:solidFill>
            <a:srgbClr val="9966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8434" name="Text Box 3"/>
          <p:cNvSpPr txBox="1">
            <a:spLocks noChangeArrowheads="1"/>
          </p:cNvSpPr>
          <p:nvPr/>
        </p:nvSpPr>
        <p:spPr bwMode="auto">
          <a:xfrm>
            <a:off x="3810000" y="457200"/>
            <a:ext cx="4065837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endParaRPr lang="en-US" sz="1800" b="1" dirty="0">
              <a:latin typeface="Arial" charset="0"/>
            </a:endParaRPr>
          </a:p>
          <a:p>
            <a:r>
              <a:rPr lang="en-US" b="1" dirty="0" smtClean="0">
                <a:latin typeface="Arial" charset="0"/>
              </a:rPr>
              <a:t>Who </a:t>
            </a:r>
            <a:r>
              <a:rPr lang="en-US" b="1" dirty="0">
                <a:latin typeface="Arial" charset="0"/>
              </a:rPr>
              <a:t>would you like to be</a:t>
            </a:r>
            <a:r>
              <a:rPr lang="en-US" b="1" dirty="0" smtClean="0">
                <a:latin typeface="Arial" charset="0"/>
              </a:rPr>
              <a:t>?</a:t>
            </a:r>
            <a:endParaRPr lang="en-US" b="1" dirty="0">
              <a:latin typeface="Arial" charset="0"/>
            </a:endParaRPr>
          </a:p>
          <a:p>
            <a:endParaRPr lang="en-US" b="1" dirty="0">
              <a:latin typeface="Arial" charset="0"/>
            </a:endParaRPr>
          </a:p>
        </p:txBody>
      </p:sp>
      <p:sp>
        <p:nvSpPr>
          <p:cNvPr id="18435" name="Text Box 5"/>
          <p:cNvSpPr txBox="1">
            <a:spLocks noChangeArrowheads="1"/>
          </p:cNvSpPr>
          <p:nvPr/>
        </p:nvSpPr>
        <p:spPr bwMode="auto">
          <a:xfrm>
            <a:off x="755576" y="3717032"/>
            <a:ext cx="22762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 dirty="0" smtClean="0">
                <a:solidFill>
                  <a:schemeClr val="bg1"/>
                </a:solidFill>
              </a:rPr>
              <a:t>Your name here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18436" name="181442A9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miley Face 8"/>
          <p:cNvSpPr/>
          <p:nvPr/>
        </p:nvSpPr>
        <p:spPr bwMode="auto">
          <a:xfrm>
            <a:off x="899592" y="1124744"/>
            <a:ext cx="1971858" cy="1919892"/>
          </a:xfrm>
          <a:prstGeom prst="smileyFac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ChangeArrowheads="1"/>
          </p:cNvSpPr>
          <p:nvPr/>
        </p:nvSpPr>
        <p:spPr bwMode="auto">
          <a:xfrm>
            <a:off x="0" y="0"/>
            <a:ext cx="3733800" cy="6858000"/>
          </a:xfrm>
          <a:prstGeom prst="rect">
            <a:avLst/>
          </a:prstGeom>
          <a:solidFill>
            <a:srgbClr val="9966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8434" name="Text Box 3"/>
          <p:cNvSpPr txBox="1">
            <a:spLocks noChangeArrowheads="1"/>
          </p:cNvSpPr>
          <p:nvPr/>
        </p:nvSpPr>
        <p:spPr bwMode="auto">
          <a:xfrm>
            <a:off x="3810000" y="457200"/>
            <a:ext cx="5288627" cy="2215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endParaRPr lang="en-US" sz="1800" b="1" dirty="0">
              <a:latin typeface="Arial" charset="0"/>
            </a:endParaRPr>
          </a:p>
          <a:p>
            <a:r>
              <a:rPr lang="en-US" b="1" dirty="0" smtClean="0">
                <a:latin typeface="Arial" charset="0"/>
              </a:rPr>
              <a:t>Who would you like to be?</a:t>
            </a:r>
          </a:p>
          <a:p>
            <a:endParaRPr lang="en-US" b="1" dirty="0" smtClean="0">
              <a:latin typeface="Arial" charset="0"/>
            </a:endParaRPr>
          </a:p>
          <a:p>
            <a:r>
              <a:rPr lang="en-US" b="1" dirty="0" smtClean="0">
                <a:latin typeface="Arial" charset="0"/>
              </a:rPr>
              <a:t>Write that name on your fancy new</a:t>
            </a:r>
          </a:p>
          <a:p>
            <a:r>
              <a:rPr lang="en-US" b="1" dirty="0" smtClean="0">
                <a:latin typeface="Arial" charset="0"/>
              </a:rPr>
              <a:t>journal.</a:t>
            </a:r>
          </a:p>
          <a:p>
            <a:endParaRPr lang="en-US" b="1" dirty="0">
              <a:latin typeface="Arial" charset="0"/>
            </a:endParaRPr>
          </a:p>
        </p:txBody>
      </p:sp>
      <p:sp>
        <p:nvSpPr>
          <p:cNvPr id="18435" name="Text Box 5"/>
          <p:cNvSpPr txBox="1">
            <a:spLocks noChangeArrowheads="1"/>
          </p:cNvSpPr>
          <p:nvPr/>
        </p:nvSpPr>
        <p:spPr bwMode="auto">
          <a:xfrm>
            <a:off x="755576" y="3717032"/>
            <a:ext cx="22762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 dirty="0" smtClean="0">
                <a:solidFill>
                  <a:schemeClr val="bg1"/>
                </a:solidFill>
              </a:rPr>
              <a:t>Your name here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18436" name="181442A9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miley Face 8"/>
          <p:cNvSpPr/>
          <p:nvPr/>
        </p:nvSpPr>
        <p:spPr bwMode="auto">
          <a:xfrm>
            <a:off x="899592" y="1124744"/>
            <a:ext cx="1971858" cy="1919892"/>
          </a:xfrm>
          <a:prstGeom prst="smileyFac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79814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2"/>
          <p:cNvSpPr txBox="1">
            <a:spLocks noChangeArrowheads="1"/>
          </p:cNvSpPr>
          <p:nvPr/>
        </p:nvSpPr>
        <p:spPr bwMode="auto">
          <a:xfrm>
            <a:off x="539552" y="908720"/>
            <a:ext cx="8490520" cy="1200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 dirty="0" smtClean="0">
                <a:latin typeface="Arial" charset="0"/>
              </a:rPr>
              <a:t>I woul</a:t>
            </a:r>
            <a:r>
              <a:rPr lang="en-US" altLang="ja-JP" b="1" dirty="0" smtClean="0">
                <a:latin typeface="Arial" charset="0"/>
              </a:rPr>
              <a:t>d </a:t>
            </a:r>
            <a:r>
              <a:rPr lang="en-US" altLang="ja-JP" b="1" dirty="0">
                <a:latin typeface="Arial" charset="0"/>
              </a:rPr>
              <a:t>like you to jot down (on the worksheets) three or </a:t>
            </a:r>
          </a:p>
          <a:p>
            <a:r>
              <a:rPr lang="en-US" b="1" dirty="0">
                <a:latin typeface="Arial" charset="0"/>
              </a:rPr>
              <a:t>four items </a:t>
            </a:r>
            <a:r>
              <a:rPr lang="en-US" b="1" u="sng" dirty="0">
                <a:latin typeface="Arial" charset="0"/>
              </a:rPr>
              <a:t>about you</a:t>
            </a:r>
            <a:r>
              <a:rPr lang="en-US" b="1" dirty="0">
                <a:latin typeface="Arial" charset="0"/>
              </a:rPr>
              <a:t>…  anything you think might </a:t>
            </a:r>
          </a:p>
          <a:p>
            <a:r>
              <a:rPr lang="en-US" b="1" dirty="0">
                <a:latin typeface="Arial" charset="0"/>
              </a:rPr>
              <a:t>interest others</a:t>
            </a:r>
          </a:p>
        </p:txBody>
      </p:sp>
      <p:sp>
        <p:nvSpPr>
          <p:cNvPr id="20482" name="Rectangle 3"/>
          <p:cNvSpPr>
            <a:spLocks noChangeArrowheads="1"/>
          </p:cNvSpPr>
          <p:nvPr/>
        </p:nvSpPr>
        <p:spPr bwMode="auto">
          <a:xfrm>
            <a:off x="1066800" y="2209800"/>
            <a:ext cx="7010400" cy="3810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1676400" y="2819400"/>
            <a:ext cx="43815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1)</a:t>
            </a:r>
          </a:p>
          <a:p>
            <a:pPr>
              <a:defRPr/>
            </a:pPr>
            <a:endParaRPr lang="en-US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2)</a:t>
            </a:r>
          </a:p>
          <a:p>
            <a:pPr>
              <a:defRPr/>
            </a:pPr>
            <a:endParaRPr lang="en-US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3)</a:t>
            </a:r>
          </a:p>
          <a:p>
            <a:pPr>
              <a:defRPr/>
            </a:pPr>
            <a:endParaRPr lang="en-US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4)</a:t>
            </a:r>
          </a:p>
        </p:txBody>
      </p:sp>
      <p:sp>
        <p:nvSpPr>
          <p:cNvPr id="2" name="Freeform 6"/>
          <p:cNvSpPr>
            <a:spLocks/>
          </p:cNvSpPr>
          <p:nvPr/>
        </p:nvSpPr>
        <p:spPr bwMode="auto">
          <a:xfrm>
            <a:off x="2433638" y="2776538"/>
            <a:ext cx="4054475" cy="479425"/>
          </a:xfrm>
          <a:custGeom>
            <a:avLst/>
            <a:gdLst>
              <a:gd name="T0" fmla="*/ 2147483647 w 2554"/>
              <a:gd name="T1" fmla="*/ 2147483647 h 302"/>
              <a:gd name="T2" fmla="*/ 2147483647 w 2554"/>
              <a:gd name="T3" fmla="*/ 2147483647 h 302"/>
              <a:gd name="T4" fmla="*/ 2147483647 w 2554"/>
              <a:gd name="T5" fmla="*/ 2147483647 h 302"/>
              <a:gd name="T6" fmla="*/ 2147483647 w 2554"/>
              <a:gd name="T7" fmla="*/ 2147483647 h 302"/>
              <a:gd name="T8" fmla="*/ 2147483647 w 2554"/>
              <a:gd name="T9" fmla="*/ 2147483647 h 302"/>
              <a:gd name="T10" fmla="*/ 2147483647 w 2554"/>
              <a:gd name="T11" fmla="*/ 2147483647 h 302"/>
              <a:gd name="T12" fmla="*/ 2147483647 w 2554"/>
              <a:gd name="T13" fmla="*/ 2147483647 h 302"/>
              <a:gd name="T14" fmla="*/ 2147483647 w 2554"/>
              <a:gd name="T15" fmla="*/ 2147483647 h 302"/>
              <a:gd name="T16" fmla="*/ 2147483647 w 2554"/>
              <a:gd name="T17" fmla="*/ 2147483647 h 302"/>
              <a:gd name="T18" fmla="*/ 2147483647 w 2554"/>
              <a:gd name="T19" fmla="*/ 2147483647 h 302"/>
              <a:gd name="T20" fmla="*/ 2147483647 w 2554"/>
              <a:gd name="T21" fmla="*/ 2147483647 h 302"/>
              <a:gd name="T22" fmla="*/ 2147483647 w 2554"/>
              <a:gd name="T23" fmla="*/ 2147483647 h 302"/>
              <a:gd name="T24" fmla="*/ 2147483647 w 2554"/>
              <a:gd name="T25" fmla="*/ 2147483647 h 302"/>
              <a:gd name="T26" fmla="*/ 2147483647 w 2554"/>
              <a:gd name="T27" fmla="*/ 2147483647 h 302"/>
              <a:gd name="T28" fmla="*/ 2147483647 w 2554"/>
              <a:gd name="T29" fmla="*/ 2147483647 h 302"/>
              <a:gd name="T30" fmla="*/ 2147483647 w 2554"/>
              <a:gd name="T31" fmla="*/ 2147483647 h 302"/>
              <a:gd name="T32" fmla="*/ 2147483647 w 2554"/>
              <a:gd name="T33" fmla="*/ 2147483647 h 302"/>
              <a:gd name="T34" fmla="*/ 2147483647 w 2554"/>
              <a:gd name="T35" fmla="*/ 2147483647 h 302"/>
              <a:gd name="T36" fmla="*/ 2147483647 w 2554"/>
              <a:gd name="T37" fmla="*/ 2147483647 h 302"/>
              <a:gd name="T38" fmla="*/ 2147483647 w 2554"/>
              <a:gd name="T39" fmla="*/ 2147483647 h 302"/>
              <a:gd name="T40" fmla="*/ 2147483647 w 2554"/>
              <a:gd name="T41" fmla="*/ 2147483647 h 302"/>
              <a:gd name="T42" fmla="*/ 2147483647 w 2554"/>
              <a:gd name="T43" fmla="*/ 2147483647 h 302"/>
              <a:gd name="T44" fmla="*/ 2147483647 w 2554"/>
              <a:gd name="T45" fmla="*/ 2147483647 h 302"/>
              <a:gd name="T46" fmla="*/ 2147483647 w 2554"/>
              <a:gd name="T47" fmla="*/ 2147483647 h 302"/>
              <a:gd name="T48" fmla="*/ 2147483647 w 2554"/>
              <a:gd name="T49" fmla="*/ 2147483647 h 302"/>
              <a:gd name="T50" fmla="*/ 2147483647 w 2554"/>
              <a:gd name="T51" fmla="*/ 2147483647 h 302"/>
              <a:gd name="T52" fmla="*/ 2147483647 w 2554"/>
              <a:gd name="T53" fmla="*/ 2147483647 h 302"/>
              <a:gd name="T54" fmla="*/ 2147483647 w 2554"/>
              <a:gd name="T55" fmla="*/ 2147483647 h 302"/>
              <a:gd name="T56" fmla="*/ 2147483647 w 2554"/>
              <a:gd name="T57" fmla="*/ 2147483647 h 302"/>
              <a:gd name="T58" fmla="*/ 2147483647 w 2554"/>
              <a:gd name="T59" fmla="*/ 2147483647 h 302"/>
              <a:gd name="T60" fmla="*/ 2147483647 w 2554"/>
              <a:gd name="T61" fmla="*/ 2147483647 h 302"/>
              <a:gd name="T62" fmla="*/ 2147483647 w 2554"/>
              <a:gd name="T63" fmla="*/ 2147483647 h 302"/>
              <a:gd name="T64" fmla="*/ 2147483647 w 2554"/>
              <a:gd name="T65" fmla="*/ 2147483647 h 302"/>
              <a:gd name="T66" fmla="*/ 2147483647 w 2554"/>
              <a:gd name="T67" fmla="*/ 2147483647 h 302"/>
              <a:gd name="T68" fmla="*/ 2147483647 w 2554"/>
              <a:gd name="T69" fmla="*/ 2147483647 h 302"/>
              <a:gd name="T70" fmla="*/ 2147483647 w 2554"/>
              <a:gd name="T71" fmla="*/ 2147483647 h 302"/>
              <a:gd name="T72" fmla="*/ 2147483647 w 2554"/>
              <a:gd name="T73" fmla="*/ 2147483647 h 302"/>
              <a:gd name="T74" fmla="*/ 2147483647 w 2554"/>
              <a:gd name="T75" fmla="*/ 2147483647 h 302"/>
              <a:gd name="T76" fmla="*/ 2147483647 w 2554"/>
              <a:gd name="T77" fmla="*/ 2147483647 h 302"/>
              <a:gd name="T78" fmla="*/ 2147483647 w 2554"/>
              <a:gd name="T79" fmla="*/ 2147483647 h 302"/>
              <a:gd name="T80" fmla="*/ 2147483647 w 2554"/>
              <a:gd name="T81" fmla="*/ 2147483647 h 302"/>
              <a:gd name="T82" fmla="*/ 2147483647 w 2554"/>
              <a:gd name="T83" fmla="*/ 2147483647 h 302"/>
              <a:gd name="T84" fmla="*/ 2147483647 w 2554"/>
              <a:gd name="T85" fmla="*/ 2147483647 h 302"/>
              <a:gd name="T86" fmla="*/ 2147483647 w 2554"/>
              <a:gd name="T87" fmla="*/ 2147483647 h 302"/>
              <a:gd name="T88" fmla="*/ 2147483647 w 2554"/>
              <a:gd name="T89" fmla="*/ 2147483647 h 302"/>
              <a:gd name="T90" fmla="*/ 2147483647 w 2554"/>
              <a:gd name="T91" fmla="*/ 2147483647 h 302"/>
              <a:gd name="T92" fmla="*/ 2147483647 w 2554"/>
              <a:gd name="T93" fmla="*/ 2147483647 h 302"/>
              <a:gd name="T94" fmla="*/ 2147483647 w 2554"/>
              <a:gd name="T95" fmla="*/ 2147483647 h 302"/>
              <a:gd name="T96" fmla="*/ 2147483647 w 2554"/>
              <a:gd name="T97" fmla="*/ 2147483647 h 302"/>
              <a:gd name="T98" fmla="*/ 2147483647 w 2554"/>
              <a:gd name="T99" fmla="*/ 2147483647 h 302"/>
              <a:gd name="T100" fmla="*/ 2147483647 w 2554"/>
              <a:gd name="T101" fmla="*/ 2147483647 h 302"/>
              <a:gd name="T102" fmla="*/ 2147483647 w 2554"/>
              <a:gd name="T103" fmla="*/ 2147483647 h 302"/>
              <a:gd name="T104" fmla="*/ 2147483647 w 2554"/>
              <a:gd name="T105" fmla="*/ 2147483647 h 302"/>
              <a:gd name="T106" fmla="*/ 2147483647 w 2554"/>
              <a:gd name="T107" fmla="*/ 2147483647 h 302"/>
              <a:gd name="T108" fmla="*/ 2147483647 w 2554"/>
              <a:gd name="T109" fmla="*/ 2147483647 h 302"/>
              <a:gd name="T110" fmla="*/ 2147483647 w 2554"/>
              <a:gd name="T111" fmla="*/ 2147483647 h 302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2554"/>
              <a:gd name="T169" fmla="*/ 0 h 302"/>
              <a:gd name="T170" fmla="*/ 2554 w 2554"/>
              <a:gd name="T171" fmla="*/ 302 h 302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2554" h="302">
                <a:moveTo>
                  <a:pt x="97" y="286"/>
                </a:moveTo>
                <a:cubicBezTo>
                  <a:pt x="77" y="259"/>
                  <a:pt x="69" y="252"/>
                  <a:pt x="56" y="221"/>
                </a:cubicBezTo>
                <a:cubicBezTo>
                  <a:pt x="50" y="205"/>
                  <a:pt x="40" y="173"/>
                  <a:pt x="40" y="173"/>
                </a:cubicBezTo>
                <a:cubicBezTo>
                  <a:pt x="46" y="93"/>
                  <a:pt x="22" y="30"/>
                  <a:pt x="105" y="51"/>
                </a:cubicBezTo>
                <a:cubicBezTo>
                  <a:pt x="125" y="130"/>
                  <a:pt x="107" y="225"/>
                  <a:pt x="81" y="302"/>
                </a:cubicBezTo>
                <a:cubicBezTo>
                  <a:pt x="53" y="289"/>
                  <a:pt x="0" y="266"/>
                  <a:pt x="40" y="262"/>
                </a:cubicBezTo>
                <a:cubicBezTo>
                  <a:pt x="137" y="251"/>
                  <a:pt x="235" y="257"/>
                  <a:pt x="332" y="254"/>
                </a:cubicBezTo>
                <a:cubicBezTo>
                  <a:pt x="368" y="216"/>
                  <a:pt x="359" y="180"/>
                  <a:pt x="364" y="124"/>
                </a:cubicBezTo>
                <a:cubicBezTo>
                  <a:pt x="367" y="164"/>
                  <a:pt x="342" y="218"/>
                  <a:pt x="373" y="245"/>
                </a:cubicBezTo>
                <a:cubicBezTo>
                  <a:pt x="438" y="301"/>
                  <a:pt x="484" y="246"/>
                  <a:pt x="519" y="213"/>
                </a:cubicBezTo>
                <a:cubicBezTo>
                  <a:pt x="537" y="240"/>
                  <a:pt x="544" y="252"/>
                  <a:pt x="575" y="262"/>
                </a:cubicBezTo>
                <a:cubicBezTo>
                  <a:pt x="616" y="234"/>
                  <a:pt x="631" y="228"/>
                  <a:pt x="592" y="189"/>
                </a:cubicBezTo>
                <a:cubicBezTo>
                  <a:pt x="618" y="180"/>
                  <a:pt x="665" y="148"/>
                  <a:pt x="665" y="148"/>
                </a:cubicBezTo>
                <a:cubicBezTo>
                  <a:pt x="670" y="140"/>
                  <a:pt x="680" y="134"/>
                  <a:pt x="681" y="124"/>
                </a:cubicBezTo>
                <a:cubicBezTo>
                  <a:pt x="683" y="113"/>
                  <a:pt x="683" y="96"/>
                  <a:pt x="673" y="91"/>
                </a:cubicBezTo>
                <a:cubicBezTo>
                  <a:pt x="665" y="87"/>
                  <a:pt x="668" y="108"/>
                  <a:pt x="665" y="116"/>
                </a:cubicBezTo>
                <a:cubicBezTo>
                  <a:pt x="670" y="132"/>
                  <a:pt x="666" y="156"/>
                  <a:pt x="681" y="164"/>
                </a:cubicBezTo>
                <a:cubicBezTo>
                  <a:pt x="727" y="190"/>
                  <a:pt x="784" y="189"/>
                  <a:pt x="835" y="205"/>
                </a:cubicBezTo>
                <a:cubicBezTo>
                  <a:pt x="857" y="202"/>
                  <a:pt x="878" y="195"/>
                  <a:pt x="900" y="197"/>
                </a:cubicBezTo>
                <a:cubicBezTo>
                  <a:pt x="918" y="199"/>
                  <a:pt x="930" y="219"/>
                  <a:pt x="948" y="221"/>
                </a:cubicBezTo>
                <a:cubicBezTo>
                  <a:pt x="986" y="225"/>
                  <a:pt x="1024" y="226"/>
                  <a:pt x="1062" y="229"/>
                </a:cubicBezTo>
                <a:cubicBezTo>
                  <a:pt x="1091" y="222"/>
                  <a:pt x="1135" y="208"/>
                  <a:pt x="1078" y="189"/>
                </a:cubicBezTo>
                <a:cubicBezTo>
                  <a:pt x="1075" y="200"/>
                  <a:pt x="1062" y="214"/>
                  <a:pt x="1070" y="221"/>
                </a:cubicBezTo>
                <a:cubicBezTo>
                  <a:pt x="1117" y="261"/>
                  <a:pt x="1212" y="230"/>
                  <a:pt x="1265" y="221"/>
                </a:cubicBezTo>
                <a:cubicBezTo>
                  <a:pt x="1286" y="213"/>
                  <a:pt x="1315" y="215"/>
                  <a:pt x="1329" y="197"/>
                </a:cubicBezTo>
                <a:cubicBezTo>
                  <a:pt x="1350" y="170"/>
                  <a:pt x="1362" y="100"/>
                  <a:pt x="1362" y="100"/>
                </a:cubicBezTo>
                <a:cubicBezTo>
                  <a:pt x="1359" y="70"/>
                  <a:pt x="1367" y="37"/>
                  <a:pt x="1354" y="10"/>
                </a:cubicBezTo>
                <a:cubicBezTo>
                  <a:pt x="1349" y="0"/>
                  <a:pt x="1331" y="13"/>
                  <a:pt x="1321" y="18"/>
                </a:cubicBezTo>
                <a:cubicBezTo>
                  <a:pt x="1302" y="28"/>
                  <a:pt x="1294" y="50"/>
                  <a:pt x="1281" y="67"/>
                </a:cubicBezTo>
                <a:cubicBezTo>
                  <a:pt x="1275" y="107"/>
                  <a:pt x="1234" y="229"/>
                  <a:pt x="1305" y="205"/>
                </a:cubicBezTo>
                <a:cubicBezTo>
                  <a:pt x="1325" y="176"/>
                  <a:pt x="1338" y="176"/>
                  <a:pt x="1370" y="164"/>
                </a:cubicBezTo>
                <a:cubicBezTo>
                  <a:pt x="1375" y="170"/>
                  <a:pt x="1383" y="174"/>
                  <a:pt x="1386" y="181"/>
                </a:cubicBezTo>
                <a:cubicBezTo>
                  <a:pt x="1391" y="191"/>
                  <a:pt x="1388" y="204"/>
                  <a:pt x="1394" y="213"/>
                </a:cubicBezTo>
                <a:cubicBezTo>
                  <a:pt x="1403" y="226"/>
                  <a:pt x="1429" y="232"/>
                  <a:pt x="1443" y="237"/>
                </a:cubicBezTo>
                <a:cubicBezTo>
                  <a:pt x="1479" y="228"/>
                  <a:pt x="1496" y="225"/>
                  <a:pt x="1508" y="189"/>
                </a:cubicBezTo>
                <a:cubicBezTo>
                  <a:pt x="1500" y="184"/>
                  <a:pt x="1493" y="173"/>
                  <a:pt x="1483" y="173"/>
                </a:cubicBezTo>
                <a:cubicBezTo>
                  <a:pt x="1443" y="173"/>
                  <a:pt x="1458" y="231"/>
                  <a:pt x="1467" y="245"/>
                </a:cubicBezTo>
                <a:cubicBezTo>
                  <a:pt x="1473" y="255"/>
                  <a:pt x="1489" y="251"/>
                  <a:pt x="1500" y="254"/>
                </a:cubicBezTo>
                <a:cubicBezTo>
                  <a:pt x="1570" y="245"/>
                  <a:pt x="1615" y="230"/>
                  <a:pt x="1670" y="189"/>
                </a:cubicBezTo>
                <a:cubicBezTo>
                  <a:pt x="1673" y="173"/>
                  <a:pt x="1673" y="156"/>
                  <a:pt x="1678" y="140"/>
                </a:cubicBezTo>
                <a:cubicBezTo>
                  <a:pt x="1690" y="105"/>
                  <a:pt x="1720" y="86"/>
                  <a:pt x="1662" y="67"/>
                </a:cubicBezTo>
                <a:cubicBezTo>
                  <a:pt x="1608" y="76"/>
                  <a:pt x="1605" y="76"/>
                  <a:pt x="1589" y="124"/>
                </a:cubicBezTo>
                <a:cubicBezTo>
                  <a:pt x="1598" y="229"/>
                  <a:pt x="1573" y="235"/>
                  <a:pt x="1662" y="254"/>
                </a:cubicBezTo>
                <a:cubicBezTo>
                  <a:pt x="1673" y="256"/>
                  <a:pt x="1683" y="259"/>
                  <a:pt x="1694" y="262"/>
                </a:cubicBezTo>
                <a:cubicBezTo>
                  <a:pt x="1813" y="254"/>
                  <a:pt x="1796" y="275"/>
                  <a:pt x="1848" y="205"/>
                </a:cubicBezTo>
                <a:cubicBezTo>
                  <a:pt x="1840" y="127"/>
                  <a:pt x="1854" y="121"/>
                  <a:pt x="1792" y="100"/>
                </a:cubicBezTo>
                <a:cubicBezTo>
                  <a:pt x="1769" y="133"/>
                  <a:pt x="1769" y="167"/>
                  <a:pt x="1759" y="205"/>
                </a:cubicBezTo>
                <a:cubicBezTo>
                  <a:pt x="1772" y="269"/>
                  <a:pt x="1797" y="271"/>
                  <a:pt x="1857" y="286"/>
                </a:cubicBezTo>
                <a:cubicBezTo>
                  <a:pt x="1949" y="275"/>
                  <a:pt x="1950" y="274"/>
                  <a:pt x="1978" y="189"/>
                </a:cubicBezTo>
                <a:cubicBezTo>
                  <a:pt x="1981" y="179"/>
                  <a:pt x="1973" y="210"/>
                  <a:pt x="1970" y="221"/>
                </a:cubicBezTo>
                <a:cubicBezTo>
                  <a:pt x="1980" y="280"/>
                  <a:pt x="1974" y="293"/>
                  <a:pt x="2035" y="278"/>
                </a:cubicBezTo>
                <a:cubicBezTo>
                  <a:pt x="2061" y="239"/>
                  <a:pt x="2046" y="211"/>
                  <a:pt x="2002" y="197"/>
                </a:cubicBezTo>
                <a:cubicBezTo>
                  <a:pt x="2140" y="182"/>
                  <a:pt x="2278" y="166"/>
                  <a:pt x="2416" y="156"/>
                </a:cubicBezTo>
                <a:cubicBezTo>
                  <a:pt x="2443" y="151"/>
                  <a:pt x="2471" y="147"/>
                  <a:pt x="2497" y="140"/>
                </a:cubicBezTo>
                <a:cubicBezTo>
                  <a:pt x="2509" y="137"/>
                  <a:pt x="2519" y="129"/>
                  <a:pt x="2530" y="124"/>
                </a:cubicBezTo>
                <a:cubicBezTo>
                  <a:pt x="2538" y="121"/>
                  <a:pt x="2554" y="116"/>
                  <a:pt x="2554" y="116"/>
                </a:cubicBezTo>
              </a:path>
            </a:pathLst>
          </a:custGeom>
          <a:noFill/>
          <a:ln w="38100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0485" name="EAE69D73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819033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Blank 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2.xml><?xml version="1.0" encoding="utf-8"?>
<a:themeOverride xmlns:a="http://schemas.openxmlformats.org/drawingml/2006/main">
  <a:clrScheme name="Blank 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17723</TotalTime>
  <Words>1472</Words>
  <Application>Microsoft Macintosh PowerPoint</Application>
  <PresentationFormat>Letter Paper (8.5x11 in)</PresentationFormat>
  <Paragraphs>371</Paragraphs>
  <Slides>44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44</vt:i4>
      </vt:variant>
    </vt:vector>
  </HeadingPairs>
  <TitlesOfParts>
    <vt:vector size="47" baseType="lpstr">
      <vt:lpstr>Blank Presentation</vt:lpstr>
      <vt:lpstr>Document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Earnshaw</dc:creator>
  <cp:keywords/>
  <cp:lastModifiedBy>Johann Beda</cp:lastModifiedBy>
  <cp:revision>179</cp:revision>
  <cp:lastPrinted>2017-01-12T02:28:46Z</cp:lastPrinted>
  <dcterms:created xsi:type="dcterms:W3CDTF">2010-09-17T00:39:14Z</dcterms:created>
  <dcterms:modified xsi:type="dcterms:W3CDTF">2019-01-06T18:33:08Z</dcterms:modified>
</cp:coreProperties>
</file>