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89" r:id="rId3"/>
    <p:sldId id="273" r:id="rId4"/>
    <p:sldId id="310" r:id="rId5"/>
    <p:sldId id="274" r:id="rId6"/>
    <p:sldId id="275" r:id="rId7"/>
    <p:sldId id="276" r:id="rId8"/>
    <p:sldId id="286" r:id="rId9"/>
    <p:sldId id="296" r:id="rId10"/>
    <p:sldId id="287" r:id="rId11"/>
    <p:sldId id="291" r:id="rId12"/>
    <p:sldId id="292" r:id="rId13"/>
    <p:sldId id="299" r:id="rId14"/>
    <p:sldId id="298" r:id="rId15"/>
    <p:sldId id="297" r:id="rId16"/>
    <p:sldId id="259" r:id="rId17"/>
    <p:sldId id="308" r:id="rId18"/>
    <p:sldId id="307" r:id="rId19"/>
    <p:sldId id="272" r:id="rId20"/>
    <p:sldId id="306" r:id="rId21"/>
    <p:sldId id="305" r:id="rId22"/>
    <p:sldId id="304" r:id="rId23"/>
    <p:sldId id="303" r:id="rId24"/>
    <p:sldId id="269" r:id="rId25"/>
    <p:sldId id="267" r:id="rId26"/>
    <p:sldId id="283" r:id="rId27"/>
    <p:sldId id="293" r:id="rId28"/>
    <p:sldId id="294" r:id="rId29"/>
    <p:sldId id="295" r:id="rId30"/>
    <p:sldId id="281" r:id="rId31"/>
    <p:sldId id="262" r:id="rId32"/>
    <p:sldId id="288" r:id="rId33"/>
    <p:sldId id="284" r:id="rId34"/>
    <p:sldId id="309" r:id="rId35"/>
    <p:sldId id="302" r:id="rId36"/>
    <p:sldId id="301" r:id="rId37"/>
    <p:sldId id="300" r:id="rId38"/>
    <p:sldId id="311" r:id="rId39"/>
    <p:sldId id="263" r:id="rId40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FED2AC-176E-4B4F-AFE2-606F8DC0E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06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32419D-7D19-0541-83E6-D2FC32179F4D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47F362-E417-C446-8CBF-1BE7B4123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114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6207A6-FFAF-6A47-BC5F-04B1351C6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1546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785B52-C535-D947-8995-5158DAA5A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4774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B9BC36-CAF2-194D-9217-8199E8498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069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1AE61F-F9BA-5247-989D-73842A481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8593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96A788-54AC-6144-9967-F51DE016F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0627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2FD45B-B26C-C84D-A70F-9814DFB22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3148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E4376-2986-5348-9663-89A069539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4098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07A04F-71E5-D145-8F9C-3986087B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707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92659F-0EEA-C24A-861D-D5AF7AB2A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4171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FA951D-AD80-5941-A786-CDD939092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3003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EA6B5AD-7DD0-6740-B6CB-E0C529CBE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32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2090Y</a:t>
            </a:r>
            <a:endParaRPr lang="en-US" sz="6000" smtClean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smtClean="0"/>
                  <a:t>Then, up on the top</a:t>
                </a:r>
              </a:p>
              <a:p>
                <a:pPr>
                  <a:defRPr/>
                </a:pPr>
                <a:r>
                  <a:rPr lang="en-US" b="1" smtClean="0"/>
                  <a:t>tool bar of your screen</a:t>
                </a:r>
              </a:p>
              <a:p>
                <a:pPr>
                  <a:defRPr/>
                </a:pPr>
                <a:r>
                  <a:rPr lang="en-US" b="1" smtClean="0"/>
                  <a:t>click on:</a:t>
                </a:r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 </a:t>
                </a:r>
                <a:r>
                  <a:rPr lang="en-US" sz="1400" b="1" smtClean="0"/>
                  <a:t>and then</a:t>
                </a:r>
                <a:endParaRPr lang="en-US" b="1" smtClean="0"/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…..</a:t>
                </a:r>
              </a:p>
              <a:p>
                <a:pPr>
                  <a:defRPr/>
                </a:pPr>
                <a:endParaRPr lang="en-US" b="1" smtClean="0"/>
              </a:p>
              <a:p>
                <a:pPr>
                  <a:defRPr/>
                </a:pPr>
                <a:r>
                  <a:rPr lang="en-US" b="1" smtClean="0"/>
                  <a:t>Then hit the </a:t>
                </a: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 smtClean="0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 smtClean="0"/>
                  <a:t>Put on your </a:t>
                </a:r>
              </a:p>
              <a:p>
                <a:pPr>
                  <a:defRPr/>
                </a:pP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 smtClean="0"/>
                  <a:t> first</a:t>
                </a:r>
                <a:endParaRPr lang="en-US" sz="4800" b="1" smtClean="0"/>
              </a:p>
            </p:txBody>
          </p:sp>
        </p:grpSp>
      </p:grpSp>
      <p:pic>
        <p:nvPicPr>
          <p:cNvPr id="2076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33797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2090Y….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7893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9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2090Y….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8917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2090Y….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6085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2090Y….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506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1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2090Y….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44037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$35 </a:t>
            </a:r>
            <a:endParaRPr lang="en-US" sz="2800" b="1">
              <a:latin typeface="Arial" charset="0"/>
            </a:endParaRPr>
          </a:p>
        </p:txBody>
      </p:sp>
      <p:pic>
        <p:nvPicPr>
          <p:cNvPr id="5130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55299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76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Clip" r:id="rId6" imgW="1854200" imgH="4000500" progId="MS_ClipArt_Gallery.2">
                  <p:embed/>
                </p:oleObj>
              </mc:Choice>
              <mc:Fallback>
                <p:oleObj name="Clip" r:id="rId6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9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21 w 3221"/>
                <a:gd name="T17" fmla="*/ 3269 h 3292"/>
                <a:gd name="T18" fmla="*/ 1082 w 3221"/>
                <a:gd name="T19" fmla="*/ 3291 h 3292"/>
                <a:gd name="T20" fmla="*/ 1858 w 3221"/>
                <a:gd name="T21" fmla="*/ 3291 h 3292"/>
                <a:gd name="T22" fmla="*/ 2458 w 3221"/>
                <a:gd name="T23" fmla="*/ 3269 h 3292"/>
                <a:gd name="T24" fmla="*/ 2946 w 3221"/>
                <a:gd name="T25" fmla="*/ 3235 h 3292"/>
                <a:gd name="T26" fmla="*/ 3155 w 3221"/>
                <a:gd name="T27" fmla="*/ 3214 h 3292"/>
                <a:gd name="T28" fmla="*/ 3077 w 3221"/>
                <a:gd name="T29" fmla="*/ 2715 h 3292"/>
                <a:gd name="T30" fmla="*/ 3036 w 3221"/>
                <a:gd name="T31" fmla="*/ 2192 h 3292"/>
                <a:gd name="T32" fmla="*/ 3010 w 3221"/>
                <a:gd name="T33" fmla="*/ 1528 h 3292"/>
                <a:gd name="T34" fmla="*/ 3021 w 3221"/>
                <a:gd name="T35" fmla="*/ 1120 h 3292"/>
                <a:gd name="T36" fmla="*/ 3069 w 3221"/>
                <a:gd name="T37" fmla="*/ 796 h 3292"/>
                <a:gd name="T38" fmla="*/ 3097 w 3221"/>
                <a:gd name="T39" fmla="*/ 485 h 3292"/>
                <a:gd name="T40" fmla="*/ 3097 w 3221"/>
                <a:gd name="T41" fmla="*/ 377 h 3292"/>
                <a:gd name="T42" fmla="*/ 3069 w 3221"/>
                <a:gd name="T43" fmla="*/ 333 h 3292"/>
                <a:gd name="T44" fmla="*/ 2490 w 3221"/>
                <a:gd name="T45" fmla="*/ 131 h 3292"/>
                <a:gd name="T46" fmla="*/ 2152 w 3221"/>
                <a:gd name="T47" fmla="*/ 42 h 3292"/>
                <a:gd name="T48" fmla="*/ 1972 w 3221"/>
                <a:gd name="T49" fmla="*/ 10 h 3292"/>
                <a:gd name="T50" fmla="*/ 1793 w 3221"/>
                <a:gd name="T51" fmla="*/ 0 h 3292"/>
                <a:gd name="T52" fmla="*/ 1229 w 3221"/>
                <a:gd name="T53" fmla="*/ 10 h 3292"/>
                <a:gd name="T54" fmla="*/ 912 w 3221"/>
                <a:gd name="T55" fmla="*/ 65 h 3292"/>
                <a:gd name="T56" fmla="*/ 574 w 3221"/>
                <a:gd name="T57" fmla="*/ 121 h 3292"/>
                <a:gd name="T58" fmla="*/ 169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2090Y: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2014-2015</a:t>
              </a:r>
              <a:endPara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35884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 smtClean="0">
                <a:latin typeface="Arial" charset="0"/>
              </a:rPr>
              <a:t>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Clip" r:id="rId3" imgW="4762500" imgH="3505200" progId="MS_ClipArt_Gallery.2">
                  <p:embed/>
                </p:oleObj>
              </mc:Choice>
              <mc:Fallback>
                <p:oleObj name="Clip" r:id="rId3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52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Clip" r:id="rId3" imgW="3022600" imgH="3251200" progId="MS_ClipArt_Gallery.2">
                  <p:embed/>
                </p:oleObj>
              </mc:Choice>
              <mc:Fallback>
                <p:oleObj name="Clip" r:id="rId3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52230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Clip" r:id="rId3" imgW="5715000" imgH="3200400" progId="MS_ClipArt_Gallery.2">
                  <p:embed/>
                </p:oleObj>
              </mc:Choice>
              <mc:Fallback>
                <p:oleObj name="Clip" r:id="rId3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04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examine scientific learning processes</a:t>
            </a:r>
            <a:endParaRPr lang="en-US" sz="16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50179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15366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732713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smtClean="0">
                <a:solidFill>
                  <a:schemeClr val="accent2"/>
                </a:solidFill>
                <a:latin typeface="Arial" charset="0"/>
              </a:rPr>
              <a:t>Light &amp; Colour</a:t>
            </a:r>
            <a:endParaRPr lang="en-US" sz="36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smtClean="0">
                <a:solidFill>
                  <a:schemeClr val="accent2"/>
                </a:solidFill>
                <a:latin typeface="Arial" charset="0"/>
              </a:rPr>
              <a:t>Electricity</a:t>
            </a:r>
            <a:endParaRPr lang="en-US" sz="36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smtClean="0">
                <a:solidFill>
                  <a:schemeClr val="accent2"/>
                </a:solidFill>
                <a:latin typeface="Arial" charset="0"/>
              </a:rPr>
              <a:t>Pulleys, Levers and Gears</a:t>
            </a:r>
            <a:endParaRPr lang="en-US" sz="40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13321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402638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smtClean="0"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Light</a:t>
            </a:r>
            <a:endParaRPr lang="en-US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29706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0967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2" name="Line 8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9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7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9948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1991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6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Oval 10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0972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Oval 9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1996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9466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4977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2090Y...</a:t>
            </a:r>
            <a:endParaRPr lang="en-US" sz="3600" b="1" smtClean="0">
              <a:latin typeface="Arial" charset="0"/>
            </a:endParaRPr>
          </a:p>
          <a:p>
            <a:pPr>
              <a:defRPr/>
            </a:pPr>
            <a:r>
              <a:rPr lang="en-US" sz="3600" b="1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smtClean="0">
                <a:latin typeface="Arial" charset="0"/>
              </a:rPr>
              <a:t>	</a:t>
            </a: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3256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2090Y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3482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739188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smtClean="0">
                <a:latin typeface="Arial" charset="0"/>
              </a:rPr>
              <a:t>Get your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trentu.ca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smtClean="0">
                <a:latin typeface="Arial" charset="0"/>
              </a:rPr>
              <a:t>	complete the myLearningSystem demographics survey.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	 </a:t>
            </a:r>
            <a:r>
              <a:rPr lang="en-US" sz="1800" b="1" smtClean="0">
                <a:latin typeface="Arial" charset="0"/>
              </a:rPr>
              <a:t>nb: If you wish to use another e-mail address, set your</a:t>
            </a:r>
          </a:p>
          <a:p>
            <a:pPr>
              <a:defRPr/>
            </a:pPr>
            <a:r>
              <a:rPr lang="en-US" sz="1800" b="1" smtClean="0">
                <a:latin typeface="Arial" charset="0"/>
              </a:rPr>
              <a:t>    	    </a:t>
            </a:r>
            <a:r>
              <a:rPr lang="ja-JP" altLang="en-US" sz="1800" b="1" smtClean="0">
                <a:latin typeface="Arial" charset="0"/>
              </a:rPr>
              <a:t>“</a:t>
            </a:r>
            <a:r>
              <a:rPr lang="en-US" sz="1800" b="1" smtClean="0">
                <a:latin typeface="Arial" charset="0"/>
              </a:rPr>
              <a:t>trentu.ca</a:t>
            </a:r>
            <a:r>
              <a:rPr lang="ja-JP" altLang="en-US" sz="1800" b="1" smtClean="0">
                <a:latin typeface="Arial" charset="0"/>
              </a:rPr>
              <a:t>”</a:t>
            </a:r>
            <a:r>
              <a:rPr lang="en-US" sz="1800" b="1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smtClean="0">
              <a:latin typeface="Arial" charset="0"/>
            </a:endParaRPr>
          </a:p>
          <a:p>
            <a:pPr>
              <a:defRPr/>
            </a:pPr>
            <a:endParaRPr lang="en-US" sz="1800" b="1" smtClean="0">
              <a:latin typeface="Arial" charset="0"/>
            </a:endParaRPr>
          </a:p>
          <a:p>
            <a:pPr>
              <a:defRPr/>
            </a:pPr>
            <a:r>
              <a:rPr lang="en-US" sz="1800" b="1" smtClean="0">
                <a:latin typeface="Arial" charset="0"/>
              </a:rPr>
              <a:t>	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30725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	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6324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	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2) Upload a short computer file to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	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Maybe with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</a:rPr>
              <a:t>SafeAssign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?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49155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smtClean="0">
                <a:latin typeface="Arial" charset="0"/>
              </a:rPr>
              <a:t>Get your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trentu.ca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smtClean="0">
                <a:latin typeface="Arial" charset="0"/>
              </a:rPr>
              <a:t>	complete the myLearningSystem demographics survey.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2) Upload a short computer file to myLearningSystem with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a one sentence description of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constructivist learning</a:t>
            </a:r>
            <a:r>
              <a:rPr lang="ja-JP" altLang="en-US" b="1" smtClean="0">
                <a:latin typeface="Arial" charset="0"/>
              </a:rPr>
              <a:t>”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    and the meaning of the word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pedagogy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3) Send me a </a:t>
            </a:r>
            <a:r>
              <a:rPr lang="en-US" b="1" u="sng" smtClean="0">
                <a:latin typeface="Arial" charset="0"/>
              </a:rPr>
              <a:t>short  e-mail message</a:t>
            </a:r>
            <a:r>
              <a:rPr lang="en-US" b="1" smtClean="0">
                <a:latin typeface="Arial" charset="0"/>
              </a:rPr>
              <a:t> </a:t>
            </a:r>
            <a:r>
              <a:rPr lang="en-US" sz="1600" b="1" smtClean="0">
                <a:latin typeface="Arial" charset="0"/>
              </a:rPr>
              <a:t>(under 100 words, with </a:t>
            </a:r>
            <a:r>
              <a:rPr lang="ja-JP" altLang="en-US" sz="1600" b="1" smtClean="0">
                <a:latin typeface="Arial" charset="0"/>
              </a:rPr>
              <a:t>“</a:t>
            </a:r>
            <a:r>
              <a:rPr lang="en-US" sz="1600" b="1" smtClean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smtClean="0">
                <a:latin typeface="Arial" charset="0"/>
              </a:rPr>
              <a:t>      2090Y Intro</a:t>
            </a:r>
            <a:r>
              <a:rPr lang="ja-JP" altLang="en-US" sz="1600" b="1" smtClean="0">
                <a:latin typeface="Arial" charset="0"/>
              </a:rPr>
              <a:t>”</a:t>
            </a:r>
            <a:r>
              <a:rPr lang="en-US" sz="1600" b="1" smtClean="0">
                <a:latin typeface="Arial" charset="0"/>
              </a:rPr>
              <a:t> in the subject line)</a:t>
            </a:r>
            <a:r>
              <a:rPr lang="en-US" sz="2000" b="1" smtClean="0">
                <a:latin typeface="Arial" charset="0"/>
              </a:rPr>
              <a:t> </a:t>
            </a:r>
            <a:r>
              <a:rPr lang="en-US" b="1" smtClean="0">
                <a:latin typeface="Arial" charset="0"/>
              </a:rPr>
              <a:t>from your trentu.ca email account 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for the course. </a:t>
            </a:r>
            <a:r>
              <a:rPr lang="en-US" sz="1600" b="1" smtClean="0">
                <a:latin typeface="Arial" charset="0"/>
              </a:rPr>
              <a:t>(Do this soon, but at least a day before your next class.)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48131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739188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rPr>
              <a:t>Your five tasks before the next class:</a:t>
            </a: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buFont typeface="Times" charset="0"/>
              <a:buAutoNum type="arabicParenR"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Get your “</a:t>
            </a:r>
            <a:r>
              <a:rPr lang="en-US" b="1" u="sng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 accounts activated and </a:t>
            </a:r>
          </a:p>
          <a:p>
            <a:pPr marL="457200" indent="-457200">
              <a:buFont typeface="Times" charset="0"/>
              <a:buNone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	complete the myLearningSystem demographics survey.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2) Upload a short computer file to myLearningSystem with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 one sentence description of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constructivist learning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and the meaning of the word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pedagogy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3) Send me 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4) Post a 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47107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smtClean="0">
                <a:latin typeface="Arial" charset="0"/>
              </a:rPr>
              <a:t>Get your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trentu.ca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smtClean="0">
                <a:latin typeface="Arial" charset="0"/>
              </a:rPr>
              <a:t>	complete the myLearningSystem demographics survey.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2) Upload a short computer file to myLearningSystem with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a one sentence description of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constructivist learning</a:t>
            </a:r>
            <a:r>
              <a:rPr lang="ja-JP" altLang="en-US" b="1" smtClean="0">
                <a:latin typeface="Arial" charset="0"/>
              </a:rPr>
              <a:t>”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    and the meaning of the word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pedagogy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3) Send me a </a:t>
            </a:r>
            <a:r>
              <a:rPr lang="en-US" b="1" u="sng" smtClean="0">
                <a:latin typeface="Arial" charset="0"/>
              </a:rPr>
              <a:t>short  e-mail message</a:t>
            </a:r>
            <a:r>
              <a:rPr lang="en-US" b="1" smtClean="0">
                <a:latin typeface="Arial" charset="0"/>
              </a:rPr>
              <a:t> from your trentu.ca 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4) Post a message in the online class discussion forum.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5) Bring $</a:t>
            </a:r>
            <a:r>
              <a:rPr lang="en-US" b="1" u="sng" smtClean="0">
                <a:latin typeface="Arial" charset="0"/>
              </a:rPr>
              <a:t>35</a:t>
            </a:r>
            <a:r>
              <a:rPr lang="en-US" b="1" smtClean="0">
                <a:latin typeface="Arial" charset="0"/>
              </a:rPr>
              <a:t> to next class in room ESC 305: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</a:t>
            </a:r>
            <a:r>
              <a:rPr lang="en-US" sz="2800" b="1" smtClean="0">
                <a:latin typeface="Arial" charset="0"/>
              </a:rPr>
              <a:t>(</a:t>
            </a:r>
            <a:r>
              <a:rPr lang="en-US" sz="1800" b="1" smtClean="0">
                <a:latin typeface="Arial" charset="0"/>
              </a:rPr>
              <a:t>You will be given a journal and a weekly PIPS course pack)</a:t>
            </a:r>
          </a:p>
          <a:p>
            <a:pPr>
              <a:defRPr/>
            </a:pPr>
            <a:endParaRPr lang="en-US" sz="1800" b="1" smtClean="0">
              <a:latin typeface="Arial" charset="0"/>
            </a:endParaRPr>
          </a:p>
        </p:txBody>
      </p:sp>
      <p:pic>
        <p:nvPicPr>
          <p:cNvPr id="61443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2090Y…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/physics/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/PHYS2090Y/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Clip" r:id="rId4" imgW="2476500" imgH="4457700" progId="MS_ClipArt_Gallery.2">
                  <p:embed/>
                </p:oleObj>
              </mc:Choice>
              <mc:Fallback>
                <p:oleObj name="Clip" r:id="rId4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57360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762000" y="914400"/>
            <a:ext cx="77358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I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(on the worksheets) three or </a:t>
            </a:r>
          </a:p>
          <a:p>
            <a:r>
              <a:rPr lang="en-US" b="1">
                <a:latin typeface="Arial" charset="0"/>
              </a:rPr>
              <a:t>four items </a:t>
            </a:r>
            <a:r>
              <a:rPr lang="en-US" b="1" u="sng">
                <a:latin typeface="Arial" charset="0"/>
              </a:rPr>
              <a:t>about you</a:t>
            </a:r>
            <a:r>
              <a:rPr lang="en-US" b="1">
                <a:latin typeface="Arial" charset="0"/>
              </a:rPr>
              <a:t>…  anything you think might </a:t>
            </a:r>
          </a:p>
          <a:p>
            <a:r>
              <a:rPr lang="en-US" b="1">
                <a:latin typeface="Arial" charset="0"/>
              </a:rPr>
              <a:t>interest others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18436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8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27100" y="2924175"/>
            <a:ext cx="737870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Meet a classmate.</a:t>
            </a:r>
          </a:p>
          <a:p>
            <a:pPr algn="ctr"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ja-JP" alt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1511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Document" r:id="rId3" imgW="3809524" imgH="2857143" progId="Word.Document.8">
                  <p:embed/>
                </p:oleObj>
              </mc:Choice>
              <mc:Fallback>
                <p:oleObj name="Document" r:id="rId3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ja-JP" alt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4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Physics 2090Y….</a:t>
            </a: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32775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Physics 2090Y….</a:t>
            </a: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smtClean="0"/>
              <a:t>100%     </a:t>
            </a:r>
            <a:r>
              <a:rPr lang="ja-JP" altLang="en-US" b="1" smtClean="0"/>
              <a:t>“</a:t>
            </a:r>
            <a:r>
              <a:rPr lang="en-US" b="1" smtClean="0"/>
              <a:t>A</a:t>
            </a:r>
            <a:r>
              <a:rPr lang="en-US" b="1" baseline="30000" smtClean="0"/>
              <a:t>+</a:t>
            </a:r>
            <a:r>
              <a:rPr lang="ja-JP" altLang="en-US" b="1" smtClean="0"/>
              <a:t>”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43013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17302</TotalTime>
  <Words>900</Words>
  <Application>Microsoft Macintosh PowerPoint</Application>
  <PresentationFormat>Letter Paper (8.5x11 in)</PresentationFormat>
  <Paragraphs>335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Times New Roman</vt:lpstr>
      <vt:lpstr>ＭＳ Ｐゴシック</vt:lpstr>
      <vt:lpstr>Arial</vt:lpstr>
      <vt:lpstr>Monotype Sorts</vt:lpstr>
      <vt:lpstr>Times</vt:lpstr>
      <vt:lpstr>Blank Presentation</vt:lpstr>
      <vt:lpstr>Microsoft Word Document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146</cp:revision>
  <cp:lastPrinted>2010-09-17T00:43:42Z</cp:lastPrinted>
  <dcterms:created xsi:type="dcterms:W3CDTF">2010-09-17T00:39:14Z</dcterms:created>
  <dcterms:modified xsi:type="dcterms:W3CDTF">2014-09-08T03:39:52Z</dcterms:modified>
</cp:coreProperties>
</file>